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Space Grotesk" panose="020B0604020202020204" charset="0"/>
      <p:regular r:id="rId16"/>
      <p:bold r:id="rId17"/>
    </p:embeddedFont>
    <p:embeddedFont>
      <p:font typeface="Urbanist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3362066-78C0-4321-A084-92C384A6AB32}">
  <a:tblStyle styleId="{13362066-78C0-4321-A084-92C384A6AB3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998" y="28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1541993" y="2043112"/>
            <a:ext cx="9108013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22D3EE"/>
                </a:solidFill>
                <a:latin typeface="Space Grotesk"/>
                <a:ea typeface="Space Grotesk"/>
                <a:cs typeface="Space Grotesk"/>
                <a:sym typeface="Space Grotesk"/>
              </a:rPr>
              <a:t>ТЕМА 7. ПРОЄКТУВАННЯ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1" i="0" u="none" strike="noStrike" cap="none">
                <a:solidFill>
                  <a:srgbClr val="22D3EE"/>
                </a:solidFill>
                <a:latin typeface="Space Grotesk"/>
                <a:ea typeface="Space Grotesk"/>
                <a:cs typeface="Space Grotesk"/>
                <a:sym typeface="Space Grotesk"/>
              </a:rPr>
              <a:t> ПІДЗЕМНИХ ВИРОБОК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2"/>
          <p:cNvSpPr txBox="1"/>
          <p:nvPr/>
        </p:nvSpPr>
        <p:spPr>
          <a:xfrm>
            <a:off x="581025" y="2974181"/>
            <a:ext cx="5276850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500" b="1" i="0" u="none" strike="noStrike" cap="none" dirty="0">
                <a:solidFill>
                  <a:srgbClr val="22D3EE"/>
                </a:solidFill>
                <a:latin typeface="Space Grotesk"/>
                <a:ea typeface="Space Grotesk"/>
                <a:cs typeface="Space Grotesk"/>
                <a:sym typeface="Space Grotesk"/>
              </a:rPr>
              <a:t>8-4</a:t>
            </a:r>
            <a:r>
              <a:rPr lang="en-US" sz="10500" b="1" i="0" u="none" strike="noStrike" cap="none" dirty="0">
                <a:solidFill>
                  <a:srgbClr val="22D3EE"/>
                </a:solidFill>
                <a:latin typeface="Space Grotesk"/>
                <a:ea typeface="Space Grotesk"/>
                <a:cs typeface="Space Grotesk"/>
                <a:sym typeface="Space Grotesk"/>
              </a:rPr>
              <a:t>0м</a:t>
            </a:r>
            <a:endParaRPr dirty="0"/>
          </a:p>
        </p:txBody>
      </p:sp>
      <p:sp>
        <p:nvSpPr>
          <p:cNvPr id="216" name="Google Shape;216;p22"/>
          <p:cNvSpPr txBox="1"/>
          <p:nvPr/>
        </p:nvSpPr>
        <p:spPr>
          <a:xfrm>
            <a:off x="581025" y="4869656"/>
            <a:ext cx="52768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22D3EE"/>
                </a:solidFill>
                <a:latin typeface="Urbanist"/>
                <a:ea typeface="Urbanist"/>
                <a:cs typeface="Urbanist"/>
                <a:sym typeface="Urbanist"/>
              </a:rPr>
              <a:t>Охоронний радіус</a:t>
            </a:r>
            <a:endParaRPr/>
          </a:p>
        </p:txBody>
      </p:sp>
      <p:sp>
        <p:nvSpPr>
          <p:cNvPr id="217" name="Google Shape;217;p22"/>
          <p:cNvSpPr txBox="1"/>
          <p:nvPr/>
        </p:nvSpPr>
        <p:spPr>
          <a:xfrm>
            <a:off x="6334125" y="3093243"/>
            <a:ext cx="5540692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97316"/>
                </a:solidFill>
                <a:latin typeface="Space Grotesk"/>
                <a:ea typeface="Space Grotesk"/>
                <a:cs typeface="Space Grotesk"/>
                <a:sym typeface="Space Grotesk"/>
              </a:rPr>
              <a:t>ОХОРОННІ ЦІЛИКИ</a:t>
            </a:r>
            <a:endParaRPr/>
          </a:p>
        </p:txBody>
      </p:sp>
      <p:sp>
        <p:nvSpPr>
          <p:cNvPr id="218" name="Google Shape;218;p22"/>
          <p:cNvSpPr txBox="1"/>
          <p:nvPr/>
        </p:nvSpPr>
        <p:spPr>
          <a:xfrm>
            <a:off x="6334125" y="3617118"/>
            <a:ext cx="527685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Це ділянки масиву, які залишають недоторканими для захисту капітальних виробок (наприклад, стволів) від руйнівного впливу очисних робіт.</a:t>
            </a:r>
            <a:endParaRPr/>
          </a:p>
        </p:txBody>
      </p:sp>
      <p:sp>
        <p:nvSpPr>
          <p:cNvPr id="219" name="Google Shape;219;p22"/>
          <p:cNvSpPr txBox="1"/>
          <p:nvPr/>
        </p:nvSpPr>
        <p:spPr>
          <a:xfrm>
            <a:off x="6334125" y="4617243"/>
            <a:ext cx="52768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У 3D моделі цілики візуалізуються як заборонені зони для проєктування очисних камер.</a:t>
            </a:r>
            <a:endParaRPr/>
          </a:p>
        </p:txBody>
      </p:sp>
      <p:sp>
        <p:nvSpPr>
          <p:cNvPr id="220" name="Google Shape;220;p22"/>
          <p:cNvSpPr txBox="1"/>
          <p:nvPr/>
        </p:nvSpPr>
        <p:spPr>
          <a:xfrm>
            <a:off x="771525" y="928836"/>
            <a:ext cx="11381422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F8FAFC"/>
                </a:solidFill>
                <a:latin typeface="Space Grotesk"/>
                <a:ea typeface="Space Grotesk"/>
                <a:cs typeface="Space Grotesk"/>
                <a:sym typeface="Space Grotesk"/>
              </a:rPr>
              <a:t>КОНТРОЛЬ ВІДСТАНЕЙ ТА ЦІЛИКИ</a:t>
            </a:r>
            <a:endParaRPr/>
          </a:p>
        </p:txBody>
      </p:sp>
      <p:sp>
        <p:nvSpPr>
          <p:cNvPr id="221" name="Google Shape;221;p22"/>
          <p:cNvSpPr/>
          <p:nvPr/>
        </p:nvSpPr>
        <p:spPr>
          <a:xfrm>
            <a:off x="581025" y="928836"/>
            <a:ext cx="76200" cy="533400"/>
          </a:xfrm>
          <a:prstGeom prst="rect">
            <a:avLst/>
          </a:prstGeom>
          <a:solidFill>
            <a:srgbClr val="F973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2155031"/>
            <a:ext cx="527685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53175" y="2174081"/>
            <a:ext cx="5238750" cy="37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3"/>
          <p:cNvSpPr txBox="1"/>
          <p:nvPr/>
        </p:nvSpPr>
        <p:spPr>
          <a:xfrm>
            <a:off x="1009650" y="2921793"/>
            <a:ext cx="484822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Кріплення:</a:t>
            </a:r>
            <a:r>
              <a:rPr lang="en-US" sz="15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Вибір типу кріплення залежить від геомеханічного стану масиву (RMR, Q-system).</a:t>
            </a:r>
            <a:endParaRPr/>
          </a:p>
        </p:txBody>
      </p:sp>
      <p:sp>
        <p:nvSpPr>
          <p:cNvPr id="230" name="Google Shape;230;p23"/>
          <p:cNvSpPr txBox="1"/>
          <p:nvPr/>
        </p:nvSpPr>
        <p:spPr>
          <a:xfrm>
            <a:off x="1009650" y="3731418"/>
            <a:ext cx="484822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Моніторинг:</a:t>
            </a:r>
            <a:r>
              <a:rPr lang="en-US" sz="15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Контроль напружень навколо виробок у реальному часі.</a:t>
            </a:r>
            <a:endParaRPr/>
          </a:p>
        </p:txBody>
      </p:sp>
      <p:sp>
        <p:nvSpPr>
          <p:cNvPr id="231" name="Google Shape;231;p23"/>
          <p:cNvSpPr txBox="1"/>
          <p:nvPr/>
        </p:nvSpPr>
        <p:spPr>
          <a:xfrm>
            <a:off x="1009650" y="4541043"/>
            <a:ext cx="484822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Вентиляція:</a:t>
            </a:r>
            <a:r>
              <a:rPr lang="en-US" sz="15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Створення замкнених контурів для провітрювання робочих місць.</a:t>
            </a:r>
            <a:endParaRPr/>
          </a:p>
        </p:txBody>
      </p:sp>
      <p:pic>
        <p:nvPicPr>
          <p:cNvPr id="232" name="Google Shape;232;p2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1025" y="2959893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3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1025" y="3769518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3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1025" y="4579143"/>
            <a:ext cx="2286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3"/>
          <p:cNvSpPr txBox="1"/>
          <p:nvPr/>
        </p:nvSpPr>
        <p:spPr>
          <a:xfrm>
            <a:off x="771525" y="928836"/>
            <a:ext cx="11381422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F8FAFC"/>
                </a:solidFill>
                <a:latin typeface="Space Grotesk"/>
                <a:ea typeface="Space Grotesk"/>
                <a:cs typeface="Space Grotesk"/>
                <a:sym typeface="Space Grotesk"/>
              </a:rPr>
              <a:t>БЕЗПЕКА ТА СТІЙКІСТЬ МАСИВУ</a:t>
            </a:r>
            <a:endParaRPr/>
          </a:p>
        </p:txBody>
      </p:sp>
      <p:sp>
        <p:nvSpPr>
          <p:cNvPr id="236" name="Google Shape;236;p23"/>
          <p:cNvSpPr/>
          <p:nvPr/>
        </p:nvSpPr>
        <p:spPr>
          <a:xfrm>
            <a:off x="581025" y="928836"/>
            <a:ext cx="76200" cy="533400"/>
          </a:xfrm>
          <a:prstGeom prst="rect">
            <a:avLst/>
          </a:prstGeom>
          <a:solidFill>
            <a:srgbClr val="F973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4"/>
          <p:cNvSpPr txBox="1"/>
          <p:nvPr/>
        </p:nvSpPr>
        <p:spPr>
          <a:xfrm>
            <a:off x="2876698" y="5417343"/>
            <a:ext cx="6438602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rgbClr val="22D3EE"/>
                </a:solidFill>
                <a:latin typeface="Urbanist"/>
                <a:ea typeface="Urbanist"/>
                <a:cs typeface="Urbanist"/>
                <a:sym typeface="Urbanist"/>
              </a:rPr>
              <a:t> *Аналіз проводиться за допомогою інструментів автоматичного пошуку колізій у 3D ПЗ. </a:t>
            </a:r>
            <a:endParaRPr/>
          </a:p>
        </p:txBody>
      </p:sp>
      <p:graphicFrame>
        <p:nvGraphicFramePr>
          <p:cNvPr id="243" name="Google Shape;243;p24"/>
          <p:cNvGraphicFramePr/>
          <p:nvPr>
            <p:extLst>
              <p:ext uri="{D42A27DB-BD31-4B8C-83A1-F6EECF244321}">
                <p14:modId xmlns:p14="http://schemas.microsoft.com/office/powerpoint/2010/main" val="2057291662"/>
              </p:ext>
            </p:extLst>
          </p:nvPr>
        </p:nvGraphicFramePr>
        <p:xfrm>
          <a:off x="1011584" y="2521743"/>
          <a:ext cx="10168700" cy="2705100"/>
        </p:xfrm>
        <a:graphic>
          <a:graphicData uri="http://schemas.openxmlformats.org/drawingml/2006/table">
            <a:tbl>
              <a:tblPr firstRow="1" bandRow="1">
                <a:noFill/>
                <a:tableStyleId>{13362066-78C0-4321-A084-92C384A6AB32}</a:tableStyleId>
              </a:tblPr>
              <a:tblGrid>
                <a:gridCol w="191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6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 dirty="0" err="1">
                          <a:solidFill>
                            <a:schemeClr val="bg2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Тип</a:t>
                      </a:r>
                      <a:r>
                        <a:rPr lang="en-US" sz="1500" b="1" i="0" u="none" strike="noStrike" cap="none" dirty="0">
                          <a:solidFill>
                            <a:schemeClr val="bg2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 </a:t>
                      </a:r>
                      <a:r>
                        <a:rPr lang="en-US" sz="1500" b="1" i="0" u="none" strike="noStrike" cap="none" dirty="0" err="1">
                          <a:solidFill>
                            <a:schemeClr val="bg2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конфлікту</a:t>
                      </a:r>
                      <a:endParaRPr dirty="0">
                        <a:solidFill>
                          <a:schemeClr val="bg2"/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D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 dirty="0" err="1">
                          <a:solidFill>
                            <a:schemeClr val="bg2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Опис</a:t>
                      </a:r>
                      <a:r>
                        <a:rPr lang="en-US" sz="1500" b="1" i="0" u="none" strike="noStrike" cap="none" dirty="0">
                          <a:solidFill>
                            <a:schemeClr val="bg2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 (Clash Detection)</a:t>
                      </a:r>
                      <a:endParaRPr dirty="0">
                        <a:solidFill>
                          <a:schemeClr val="bg2"/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D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 dirty="0" err="1">
                          <a:solidFill>
                            <a:schemeClr val="bg2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Метод</a:t>
                      </a:r>
                      <a:r>
                        <a:rPr lang="en-US" sz="1500" b="1" i="0" u="none" strike="noStrike" cap="none" dirty="0">
                          <a:solidFill>
                            <a:schemeClr val="bg2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 </a:t>
                      </a:r>
                      <a:r>
                        <a:rPr lang="en-US" sz="1500" b="1" i="0" u="none" strike="noStrike" cap="none" dirty="0" err="1">
                          <a:solidFill>
                            <a:schemeClr val="bg2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вирішення</a:t>
                      </a:r>
                      <a:endParaRPr dirty="0">
                        <a:solidFill>
                          <a:schemeClr val="bg2"/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D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Перетин виробок</a:t>
                      </a:r>
                      <a:endParaR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Дві</a:t>
                      </a:r>
                      <a:r>
                        <a:rPr lang="en-US" sz="15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 </a:t>
                      </a:r>
                      <a:r>
                        <a:rPr lang="en-US" sz="15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виробки</a:t>
                      </a:r>
                      <a:r>
                        <a:rPr lang="en-US" sz="15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 </a:t>
                      </a:r>
                      <a:r>
                        <a:rPr lang="en-US" sz="15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проходять</a:t>
                      </a:r>
                      <a:r>
                        <a:rPr lang="en-US" sz="15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 </a:t>
                      </a:r>
                      <a:r>
                        <a:rPr lang="en-US" sz="15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через</a:t>
                      </a:r>
                      <a:r>
                        <a:rPr lang="en-US" sz="15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 </a:t>
                      </a:r>
                      <a:r>
                        <a:rPr lang="en-US" sz="15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одну</a:t>
                      </a:r>
                      <a:r>
                        <a:rPr lang="en-US" sz="15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 </a:t>
                      </a:r>
                      <a:r>
                        <a:rPr lang="en-US" sz="15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точку</a:t>
                      </a:r>
                      <a:r>
                        <a:rPr lang="en-US" sz="15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 </a:t>
                      </a:r>
                      <a:r>
                        <a:rPr lang="en-US" sz="15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простору</a:t>
                      </a:r>
                      <a:r>
                        <a:rPr lang="en-US" sz="15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.</a:t>
                      </a:r>
                      <a:endParaRPr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Зміна</a:t>
                      </a:r>
                      <a:r>
                        <a:rPr lang="en-US" sz="15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 </a:t>
                      </a:r>
                      <a:r>
                        <a:rPr lang="en-US" sz="15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відмітки</a:t>
                      </a:r>
                      <a:r>
                        <a:rPr lang="en-US" sz="15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 </a:t>
                      </a:r>
                      <a:r>
                        <a:rPr lang="en-US" sz="15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або</a:t>
                      </a:r>
                      <a:r>
                        <a:rPr lang="en-US" sz="15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 </a:t>
                      </a:r>
                      <a:r>
                        <a:rPr lang="en-US" sz="15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траси</a:t>
                      </a:r>
                      <a:r>
                        <a:rPr lang="en-US" sz="15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.</a:t>
                      </a:r>
                      <a:endParaRPr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Малий цілик</a:t>
                      </a:r>
                      <a:endParaR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Відстань між паралельними виробками менша за норму.</a:t>
                      </a:r>
                      <a:endParaR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Розведення</a:t>
                      </a:r>
                      <a:r>
                        <a:rPr lang="en-US" sz="15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 </a:t>
                      </a:r>
                      <a:r>
                        <a:rPr lang="en-US" sz="15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виробок</a:t>
                      </a:r>
                      <a:r>
                        <a:rPr lang="en-US" sz="15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 у </a:t>
                      </a:r>
                      <a:r>
                        <a:rPr lang="en-US" sz="15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плані</a:t>
                      </a:r>
                      <a:r>
                        <a:rPr lang="en-US" sz="15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.</a:t>
                      </a:r>
                      <a:endParaRPr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Конфлікт з рудою</a:t>
                      </a:r>
                      <a:endParaR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Виробка проходить через багату рудну зону.</a:t>
                      </a:r>
                      <a:endParaR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Винесення</a:t>
                      </a:r>
                      <a:r>
                        <a:rPr lang="en-US" sz="15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 у </a:t>
                      </a:r>
                      <a:r>
                        <a:rPr lang="en-US" sz="15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пусті</a:t>
                      </a:r>
                      <a:r>
                        <a:rPr lang="en-US" sz="15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 </a:t>
                      </a:r>
                      <a:r>
                        <a:rPr lang="en-US" sz="15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породи</a:t>
                      </a:r>
                      <a:r>
                        <a:rPr lang="en-US" sz="15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.</a:t>
                      </a:r>
                      <a:endParaRPr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4" name="Google Shape;244;p24"/>
          <p:cNvSpPr/>
          <p:nvPr/>
        </p:nvSpPr>
        <p:spPr>
          <a:xfrm>
            <a:off x="1011584" y="3183731"/>
            <a:ext cx="1917203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4"/>
          <p:cNvSpPr/>
          <p:nvPr/>
        </p:nvSpPr>
        <p:spPr>
          <a:xfrm>
            <a:off x="2928788" y="3183731"/>
            <a:ext cx="5367188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4"/>
          <p:cNvSpPr/>
          <p:nvPr/>
        </p:nvSpPr>
        <p:spPr>
          <a:xfrm>
            <a:off x="8295977" y="3183731"/>
            <a:ext cx="2884289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4"/>
          <p:cNvSpPr/>
          <p:nvPr/>
        </p:nvSpPr>
        <p:spPr>
          <a:xfrm>
            <a:off x="1011584" y="3860006"/>
            <a:ext cx="1917203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4"/>
          <p:cNvSpPr/>
          <p:nvPr/>
        </p:nvSpPr>
        <p:spPr>
          <a:xfrm>
            <a:off x="2928788" y="3860006"/>
            <a:ext cx="5367188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4"/>
          <p:cNvSpPr/>
          <p:nvPr/>
        </p:nvSpPr>
        <p:spPr>
          <a:xfrm>
            <a:off x="8295977" y="3860006"/>
            <a:ext cx="2884289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4"/>
          <p:cNvSpPr/>
          <p:nvPr/>
        </p:nvSpPr>
        <p:spPr>
          <a:xfrm>
            <a:off x="1011584" y="4536281"/>
            <a:ext cx="1917203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4"/>
          <p:cNvSpPr/>
          <p:nvPr/>
        </p:nvSpPr>
        <p:spPr>
          <a:xfrm>
            <a:off x="2928788" y="4536281"/>
            <a:ext cx="5367188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4"/>
          <p:cNvSpPr/>
          <p:nvPr/>
        </p:nvSpPr>
        <p:spPr>
          <a:xfrm>
            <a:off x="8295977" y="4536281"/>
            <a:ext cx="2884289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4"/>
          <p:cNvSpPr/>
          <p:nvPr/>
        </p:nvSpPr>
        <p:spPr>
          <a:xfrm>
            <a:off x="1011584" y="5212556"/>
            <a:ext cx="1917203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4"/>
          <p:cNvSpPr/>
          <p:nvPr/>
        </p:nvSpPr>
        <p:spPr>
          <a:xfrm>
            <a:off x="2928788" y="5212556"/>
            <a:ext cx="5367188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4"/>
          <p:cNvSpPr/>
          <p:nvPr/>
        </p:nvSpPr>
        <p:spPr>
          <a:xfrm>
            <a:off x="8295977" y="5212556"/>
            <a:ext cx="2884289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4"/>
          <p:cNvSpPr txBox="1"/>
          <p:nvPr/>
        </p:nvSpPr>
        <p:spPr>
          <a:xfrm>
            <a:off x="771525" y="928836"/>
            <a:ext cx="11381422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F8FAFC"/>
                </a:solidFill>
                <a:latin typeface="Space Grotesk"/>
                <a:ea typeface="Space Grotesk"/>
                <a:cs typeface="Space Grotesk"/>
                <a:sym typeface="Space Grotesk"/>
              </a:rPr>
              <a:t>АНАЛІЗ ПРОСТОРОВИХ КОНФЛІКТІВ</a:t>
            </a:r>
            <a:endParaRPr/>
          </a:p>
        </p:txBody>
      </p:sp>
      <p:sp>
        <p:nvSpPr>
          <p:cNvPr id="257" name="Google Shape;257;p24"/>
          <p:cNvSpPr/>
          <p:nvPr/>
        </p:nvSpPr>
        <p:spPr>
          <a:xfrm>
            <a:off x="581025" y="928836"/>
            <a:ext cx="76200" cy="533400"/>
          </a:xfrm>
          <a:prstGeom prst="rect">
            <a:avLst/>
          </a:prstGeom>
          <a:solidFill>
            <a:srgbClr val="F973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2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5"/>
          <p:cNvSpPr txBox="1"/>
          <p:nvPr/>
        </p:nvSpPr>
        <p:spPr>
          <a:xfrm>
            <a:off x="3464718" y="2221110"/>
            <a:ext cx="5525534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8FAFC"/>
                </a:solidFill>
                <a:latin typeface="Space Grotesk"/>
                <a:ea typeface="Space Grotesk"/>
                <a:cs typeface="Space Grotesk"/>
                <a:sym typeface="Space Grotesk"/>
              </a:rPr>
              <a:t>ЗАПИТАННЯ?</a:t>
            </a:r>
            <a:endParaRPr/>
          </a:p>
        </p:txBody>
      </p:sp>
      <p:sp>
        <p:nvSpPr>
          <p:cNvPr id="265" name="Google Shape;265;p25"/>
          <p:cNvSpPr txBox="1"/>
          <p:nvPr/>
        </p:nvSpPr>
        <p:spPr>
          <a:xfrm>
            <a:off x="581025" y="3383160"/>
            <a:ext cx="1102995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Проєктування підземних виробок у 3D — це мистецтво балансу між технічною можливістю, економічною доцільністю та безпекою життєдіяльності.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2155031"/>
            <a:ext cx="52768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581025" y="3031331"/>
            <a:ext cx="52768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Сучасне проєктування рудників неможливе без створення </a:t>
            </a:r>
            <a:r>
              <a:rPr lang="en-US" sz="1500" b="1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Digital Twin</a:t>
            </a:r>
            <a:r>
              <a:rPr lang="en-US" sz="15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(цифрового двійника) шахтного поля.</a:t>
            </a:r>
            <a:endParaRPr/>
          </a:p>
        </p:txBody>
      </p:sp>
      <p:pic>
        <p:nvPicPr>
          <p:cNvPr id="94" name="Google Shape;94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53175" y="2174081"/>
            <a:ext cx="5238750" cy="37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923925" y="3774281"/>
            <a:ext cx="381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•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962025" y="3774281"/>
            <a:ext cx="489585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Візуалізація складних просторових взаємозв'язків.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923925" y="4060031"/>
            <a:ext cx="381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•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962025" y="4060031"/>
            <a:ext cx="489585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Точне визначення координат у системі XYZ.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923925" y="4345781"/>
            <a:ext cx="381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•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962025" y="4345781"/>
            <a:ext cx="489585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Автоматизований розрахунок об'ємів виймання породи.</a:t>
            </a: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923925" y="4631531"/>
            <a:ext cx="381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•</a:t>
            </a:r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962025" y="4631531"/>
            <a:ext cx="489585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Інтеграція з геологічними даними рудних тіл.</a:t>
            </a: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771525" y="928836"/>
            <a:ext cx="11381422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F8FAFC"/>
                </a:solidFill>
                <a:latin typeface="Space Grotesk"/>
                <a:ea typeface="Space Grotesk"/>
                <a:cs typeface="Space Grotesk"/>
                <a:sym typeface="Space Grotesk"/>
              </a:rPr>
              <a:t>ПІДЗЕМНІ РОБОТИ У ЦИФРОВІЙ МОДЕЛІ</a:t>
            </a:r>
            <a:endParaRPr/>
          </a:p>
        </p:txBody>
      </p:sp>
      <p:sp>
        <p:nvSpPr>
          <p:cNvPr id="104" name="Google Shape;104;p14"/>
          <p:cNvSpPr/>
          <p:nvPr/>
        </p:nvSpPr>
        <p:spPr>
          <a:xfrm>
            <a:off x="581025" y="928836"/>
            <a:ext cx="76200" cy="533400"/>
          </a:xfrm>
          <a:prstGeom prst="rect">
            <a:avLst/>
          </a:prstGeom>
          <a:solidFill>
            <a:srgbClr val="F973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2574131"/>
            <a:ext cx="348615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52925" y="2574131"/>
            <a:ext cx="348615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4825" y="2574131"/>
            <a:ext cx="3486150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/>
          <p:nvPr/>
        </p:nvSpPr>
        <p:spPr>
          <a:xfrm>
            <a:off x="803910" y="3726656"/>
            <a:ext cx="304038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97316"/>
                </a:solidFill>
                <a:latin typeface="Space Grotesk"/>
                <a:ea typeface="Space Grotesk"/>
                <a:cs typeface="Space Grotesk"/>
                <a:sym typeface="Space Grotesk"/>
              </a:rPr>
              <a:t>ГОРИЗОНТАЛЬНІ</a:t>
            </a:r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876300" y="4250531"/>
            <a:ext cx="2895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Штреки, квершлаги, орти. Призначені для транспортування та вентиляції.</a:t>
            </a:r>
            <a:endParaRPr/>
          </a:p>
        </p:txBody>
      </p:sp>
      <p:sp>
        <p:nvSpPr>
          <p:cNvPr id="115" name="Google Shape;115;p15"/>
          <p:cNvSpPr txBox="1"/>
          <p:nvPr/>
        </p:nvSpPr>
        <p:spPr>
          <a:xfrm>
            <a:off x="4575810" y="3726656"/>
            <a:ext cx="304038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97316"/>
                </a:solidFill>
                <a:latin typeface="Space Grotesk"/>
                <a:ea typeface="Space Grotesk"/>
                <a:cs typeface="Space Grotesk"/>
                <a:sym typeface="Space Grotesk"/>
              </a:rPr>
              <a:t>ВЕРТИКАЛЬНІ</a:t>
            </a:r>
            <a:endParaRPr/>
          </a:p>
        </p:txBody>
      </p:sp>
      <p:sp>
        <p:nvSpPr>
          <p:cNvPr id="116" name="Google Shape;116;p15"/>
          <p:cNvSpPr txBox="1"/>
          <p:nvPr/>
        </p:nvSpPr>
        <p:spPr>
          <a:xfrm>
            <a:off x="4648200" y="4250531"/>
            <a:ext cx="2895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Стволи, шурфи, гезенки. Забезпечують доступ до горизонтів та видачу руди.</a:t>
            </a:r>
            <a:endParaRPr/>
          </a:p>
        </p:txBody>
      </p:sp>
      <p:sp>
        <p:nvSpPr>
          <p:cNvPr id="117" name="Google Shape;117;p15"/>
          <p:cNvSpPr txBox="1"/>
          <p:nvPr/>
        </p:nvSpPr>
        <p:spPr>
          <a:xfrm>
            <a:off x="8347710" y="3726656"/>
            <a:ext cx="304038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97316"/>
                </a:solidFill>
                <a:latin typeface="Space Grotesk"/>
                <a:ea typeface="Space Grotesk"/>
                <a:cs typeface="Space Grotesk"/>
                <a:sym typeface="Space Grotesk"/>
              </a:rPr>
              <a:t>КАМЕРНІ</a:t>
            </a:r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8420100" y="4250531"/>
            <a:ext cx="2895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Виробки великого перерізу для розміщення обладнання або видобутку.</a:t>
            </a:r>
            <a:endParaRPr/>
          </a:p>
        </p:txBody>
      </p:sp>
      <p:pic>
        <p:nvPicPr>
          <p:cNvPr id="119" name="Google Shape;119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95500" y="2907506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53125" y="2907506"/>
            <a:ext cx="2857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39300" y="2907506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5"/>
          <p:cNvSpPr txBox="1"/>
          <p:nvPr/>
        </p:nvSpPr>
        <p:spPr>
          <a:xfrm>
            <a:off x="771525" y="928836"/>
            <a:ext cx="11381422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F8FAFC"/>
                </a:solidFill>
                <a:latin typeface="Space Grotesk"/>
                <a:ea typeface="Space Grotesk"/>
                <a:cs typeface="Space Grotesk"/>
                <a:sym typeface="Space Grotesk"/>
              </a:rPr>
              <a:t>КЛАСИФІКАЦІЯ ПІДЗЕМНИХ ВИРОБОК</a:t>
            </a:r>
            <a:endParaRPr/>
          </a:p>
        </p:txBody>
      </p:sp>
      <p:sp>
        <p:nvSpPr>
          <p:cNvPr id="123" name="Google Shape;123;p15"/>
          <p:cNvSpPr/>
          <p:nvPr/>
        </p:nvSpPr>
        <p:spPr>
          <a:xfrm>
            <a:off x="581025" y="928836"/>
            <a:ext cx="76200" cy="533400"/>
          </a:xfrm>
          <a:prstGeom prst="rect">
            <a:avLst/>
          </a:prstGeom>
          <a:solidFill>
            <a:srgbClr val="F973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2575" y="2393156"/>
            <a:ext cx="333375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 txBox="1"/>
          <p:nvPr/>
        </p:nvSpPr>
        <p:spPr>
          <a:xfrm>
            <a:off x="6334125" y="2950368"/>
            <a:ext cx="5540692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97316"/>
                </a:solidFill>
                <a:latin typeface="Space Grotesk"/>
                <a:ea typeface="Space Grotesk"/>
                <a:cs typeface="Space Grotesk"/>
                <a:sym typeface="Space Grotesk"/>
              </a:rPr>
              <a:t>ПРИЗНАЧЕННЯ ТА ОРІЄНТАЦІЯ</a:t>
            </a:r>
            <a:endParaRPr/>
          </a:p>
        </p:txBody>
      </p:sp>
      <p:sp>
        <p:nvSpPr>
          <p:cNvPr id="131" name="Google Shape;131;p16"/>
          <p:cNvSpPr txBox="1"/>
          <p:nvPr/>
        </p:nvSpPr>
        <p:spPr>
          <a:xfrm>
            <a:off x="6334125" y="3474243"/>
            <a:ext cx="52768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Горизонтальна виробка, що проводиться за простяганням рудного тіла. Штреки є основою для підготовки виймальних дільниць та забезпечують основний вантажопотік горизонту.</a:t>
            </a:r>
            <a:endParaRPr/>
          </a:p>
        </p:txBody>
      </p:sp>
      <p:sp>
        <p:nvSpPr>
          <p:cNvPr id="132" name="Google Shape;132;p16"/>
          <p:cNvSpPr txBox="1"/>
          <p:nvPr/>
        </p:nvSpPr>
        <p:spPr>
          <a:xfrm>
            <a:off x="6334125" y="4760118"/>
            <a:ext cx="52768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У 3D моделі штрек трасується з урахуванням необхідного ухилу для водовідливу (зазвичай 0.003–0.005).</a:t>
            </a:r>
            <a:endParaRPr/>
          </a:p>
        </p:txBody>
      </p:sp>
      <p:pic>
        <p:nvPicPr>
          <p:cNvPr id="133" name="Google Shape;133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90675" y="2431256"/>
            <a:ext cx="3257550" cy="32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6"/>
          <p:cNvSpPr txBox="1"/>
          <p:nvPr/>
        </p:nvSpPr>
        <p:spPr>
          <a:xfrm>
            <a:off x="771525" y="928836"/>
            <a:ext cx="11381422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F8FAFC"/>
                </a:solidFill>
                <a:latin typeface="Space Grotesk"/>
                <a:ea typeface="Space Grotesk"/>
                <a:cs typeface="Space Grotesk"/>
                <a:sym typeface="Space Grotesk"/>
              </a:rPr>
              <a:t>ШТРЕК: ГОЛОВНА АРТЕРІЯ ГОРИЗОНТУ</a:t>
            </a:r>
            <a:endParaRPr/>
          </a:p>
        </p:txBody>
      </p:sp>
      <p:sp>
        <p:nvSpPr>
          <p:cNvPr id="135" name="Google Shape;135;p16"/>
          <p:cNvSpPr/>
          <p:nvPr/>
        </p:nvSpPr>
        <p:spPr>
          <a:xfrm>
            <a:off x="581025" y="928836"/>
            <a:ext cx="76200" cy="533400"/>
          </a:xfrm>
          <a:prstGeom prst="rect">
            <a:avLst/>
          </a:prstGeom>
          <a:solidFill>
            <a:srgbClr val="F973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4698355"/>
            <a:ext cx="1102995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1025" y="1659880"/>
            <a:ext cx="5276850" cy="260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34125" y="1517005"/>
            <a:ext cx="527685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0075" y="4717405"/>
            <a:ext cx="10991850" cy="18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 txBox="1"/>
          <p:nvPr/>
        </p:nvSpPr>
        <p:spPr>
          <a:xfrm>
            <a:off x="971550" y="2355205"/>
            <a:ext cx="472059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97316"/>
                </a:solidFill>
                <a:latin typeface="Space Grotesk"/>
                <a:ea typeface="Space Grotesk"/>
                <a:cs typeface="Space Grotesk"/>
                <a:sym typeface="Space Grotesk"/>
              </a:rPr>
              <a:t>ГЕОМЕТРІЯ КВЕРШЛАГУ</a:t>
            </a:r>
            <a:endParaRPr/>
          </a:p>
        </p:txBody>
      </p:sp>
      <p:sp>
        <p:nvSpPr>
          <p:cNvPr id="146" name="Google Shape;146;p17"/>
          <p:cNvSpPr txBox="1"/>
          <p:nvPr/>
        </p:nvSpPr>
        <p:spPr>
          <a:xfrm>
            <a:off x="971550" y="2879080"/>
            <a:ext cx="4495800" cy="103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Проводиться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впоперек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простягання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рудного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тіла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(</a:t>
            </a:r>
            <a:r>
              <a:rPr lang="uk-UA" sz="1500" b="0" i="0" u="none" strike="noStrike" cap="none" dirty="0" err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вхрест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простяганню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).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Це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найкоротший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шлях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від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ствола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до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покладу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.</a:t>
            </a:r>
            <a:endParaRPr dirty="0"/>
          </a:p>
        </p:txBody>
      </p:sp>
      <p:sp>
        <p:nvSpPr>
          <p:cNvPr id="147" name="Google Shape;147;p17"/>
          <p:cNvSpPr txBox="1"/>
          <p:nvPr/>
        </p:nvSpPr>
        <p:spPr>
          <a:xfrm>
            <a:off x="6724650" y="2212330"/>
            <a:ext cx="472059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97316"/>
                </a:solidFill>
                <a:latin typeface="Space Grotesk"/>
                <a:ea typeface="Space Grotesk"/>
                <a:cs typeface="Space Grotesk"/>
                <a:sym typeface="Space Grotesk"/>
              </a:rPr>
              <a:t>РОЛЬ У 3D МЕРЕЖІ</a:t>
            </a:r>
            <a:endParaRPr/>
          </a:p>
        </p:txBody>
      </p:sp>
      <p:sp>
        <p:nvSpPr>
          <p:cNvPr id="148" name="Google Shape;148;p17"/>
          <p:cNvSpPr txBox="1"/>
          <p:nvPr/>
        </p:nvSpPr>
        <p:spPr>
          <a:xfrm>
            <a:off x="6724650" y="2736205"/>
            <a:ext cx="449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Служить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для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сполучення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ствола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з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рудними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штреками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. У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цифровій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моделі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квершлаг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є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ключовим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вузлом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,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де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перетинаються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транспортні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та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вентиляційні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потоки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.</a:t>
            </a:r>
            <a:endParaRPr dirty="0"/>
          </a:p>
        </p:txBody>
      </p:sp>
      <p:sp>
        <p:nvSpPr>
          <p:cNvPr id="149" name="Google Shape;149;p17"/>
          <p:cNvSpPr txBox="1"/>
          <p:nvPr/>
        </p:nvSpPr>
        <p:spPr>
          <a:xfrm>
            <a:off x="771525" y="602605"/>
            <a:ext cx="11381422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F8FAFC"/>
                </a:solidFill>
                <a:latin typeface="Space Grotesk"/>
                <a:ea typeface="Space Grotesk"/>
                <a:cs typeface="Space Grotesk"/>
                <a:sym typeface="Space Grotesk"/>
              </a:rPr>
              <a:t>КВЕРШЛАГ: РОЗКРИТТЯ РОДОВИЩА</a:t>
            </a:r>
            <a:endParaRPr/>
          </a:p>
        </p:txBody>
      </p:sp>
      <p:sp>
        <p:nvSpPr>
          <p:cNvPr id="150" name="Google Shape;150;p17"/>
          <p:cNvSpPr/>
          <p:nvPr/>
        </p:nvSpPr>
        <p:spPr>
          <a:xfrm>
            <a:off x="581025" y="602605"/>
            <a:ext cx="76200" cy="533400"/>
          </a:xfrm>
          <a:prstGeom prst="rect">
            <a:avLst/>
          </a:prstGeom>
          <a:solidFill>
            <a:srgbClr val="F973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 txBox="1"/>
          <p:nvPr/>
        </p:nvSpPr>
        <p:spPr>
          <a:xfrm>
            <a:off x="771525" y="928836"/>
            <a:ext cx="4990623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F8FAFC"/>
                </a:solidFill>
                <a:latin typeface="Space Grotesk"/>
                <a:ea typeface="Space Grotesk"/>
                <a:cs typeface="Space Grotesk"/>
                <a:sym typeface="Space Grotesk"/>
              </a:rPr>
              <a:t>СТВОЛ: ДОСТУП ДО НАДР</a:t>
            </a:r>
            <a:endParaRPr/>
          </a:p>
        </p:txBody>
      </p:sp>
      <p:sp>
        <p:nvSpPr>
          <p:cNvPr id="157" name="Google Shape;157;p18"/>
          <p:cNvSpPr/>
          <p:nvPr/>
        </p:nvSpPr>
        <p:spPr>
          <a:xfrm>
            <a:off x="581025" y="928836"/>
            <a:ext cx="76200" cy="1066800"/>
          </a:xfrm>
          <a:prstGeom prst="rect">
            <a:avLst/>
          </a:prstGeom>
          <a:solidFill>
            <a:srgbClr val="F973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9525"/>
            <a:ext cx="6086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8"/>
          <p:cNvSpPr txBox="1"/>
          <p:nvPr/>
        </p:nvSpPr>
        <p:spPr>
          <a:xfrm>
            <a:off x="581025" y="2376636"/>
            <a:ext cx="494347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Вертикальна або похила виробка, що має безпосередній вихід на поверхню.</a:t>
            </a:r>
            <a:endParaRPr/>
          </a:p>
        </p:txBody>
      </p:sp>
      <p:sp>
        <p:nvSpPr>
          <p:cNvPr id="160" name="Google Shape;160;p18"/>
          <p:cNvSpPr txBox="1"/>
          <p:nvPr/>
        </p:nvSpPr>
        <p:spPr>
          <a:xfrm>
            <a:off x="581025" y="5491311"/>
            <a:ext cx="494347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Проєктування ствола вимагає найвищої точності геодезичної прив'язки.</a:t>
            </a:r>
            <a:endParaRPr/>
          </a:p>
        </p:txBody>
      </p:sp>
      <p:sp>
        <p:nvSpPr>
          <p:cNvPr id="161" name="Google Shape;161;p18"/>
          <p:cNvSpPr txBox="1"/>
          <p:nvPr/>
        </p:nvSpPr>
        <p:spPr>
          <a:xfrm>
            <a:off x="923925" y="3243411"/>
            <a:ext cx="381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•</a:t>
            </a:r>
            <a:endParaRPr/>
          </a:p>
        </p:txBody>
      </p:sp>
      <p:sp>
        <p:nvSpPr>
          <p:cNvPr id="162" name="Google Shape;162;p18"/>
          <p:cNvSpPr txBox="1"/>
          <p:nvPr/>
        </p:nvSpPr>
        <p:spPr>
          <a:xfrm>
            <a:off x="1390650" y="3243411"/>
            <a:ext cx="413385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Спускання та підіймання людей.</a:t>
            </a:r>
            <a:endParaRPr/>
          </a:p>
        </p:txBody>
      </p:sp>
      <p:sp>
        <p:nvSpPr>
          <p:cNvPr id="163" name="Google Shape;163;p18"/>
          <p:cNvSpPr txBox="1"/>
          <p:nvPr/>
        </p:nvSpPr>
        <p:spPr>
          <a:xfrm>
            <a:off x="923925" y="3767286"/>
            <a:ext cx="381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•</a:t>
            </a:r>
            <a:endParaRPr/>
          </a:p>
        </p:txBody>
      </p:sp>
      <p:sp>
        <p:nvSpPr>
          <p:cNvPr id="164" name="Google Shape;164;p18"/>
          <p:cNvSpPr txBox="1"/>
          <p:nvPr/>
        </p:nvSpPr>
        <p:spPr>
          <a:xfrm>
            <a:off x="1390650" y="3767286"/>
            <a:ext cx="413385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Видача видобутої руди та породи.</a:t>
            </a:r>
            <a:endParaRPr/>
          </a:p>
        </p:txBody>
      </p:sp>
      <p:sp>
        <p:nvSpPr>
          <p:cNvPr id="165" name="Google Shape;165;p18"/>
          <p:cNvSpPr txBox="1"/>
          <p:nvPr/>
        </p:nvSpPr>
        <p:spPr>
          <a:xfrm>
            <a:off x="923925" y="4291161"/>
            <a:ext cx="381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•</a:t>
            </a:r>
            <a:endParaRPr/>
          </a:p>
        </p:txBody>
      </p:sp>
      <p:sp>
        <p:nvSpPr>
          <p:cNvPr id="166" name="Google Shape;166;p18"/>
          <p:cNvSpPr txBox="1"/>
          <p:nvPr/>
        </p:nvSpPr>
        <p:spPr>
          <a:xfrm>
            <a:off x="1390650" y="4291161"/>
            <a:ext cx="413385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Подача свіжого повітря (вентиляція).</a:t>
            </a:r>
            <a:endParaRPr/>
          </a:p>
        </p:txBody>
      </p:sp>
      <p:sp>
        <p:nvSpPr>
          <p:cNvPr id="167" name="Google Shape;167;p18"/>
          <p:cNvSpPr txBox="1"/>
          <p:nvPr/>
        </p:nvSpPr>
        <p:spPr>
          <a:xfrm>
            <a:off x="923925" y="4815036"/>
            <a:ext cx="381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•</a:t>
            </a:r>
            <a:endParaRPr/>
          </a:p>
        </p:txBody>
      </p:sp>
      <p:sp>
        <p:nvSpPr>
          <p:cNvPr id="168" name="Google Shape;168;p18"/>
          <p:cNvSpPr txBox="1"/>
          <p:nvPr/>
        </p:nvSpPr>
        <p:spPr>
          <a:xfrm>
            <a:off x="1390650" y="4815036"/>
            <a:ext cx="413385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Прокладання енергетичних комунікацій.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2155031"/>
            <a:ext cx="52768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9"/>
          <p:cNvSpPr txBox="1"/>
          <p:nvPr/>
        </p:nvSpPr>
        <p:spPr>
          <a:xfrm>
            <a:off x="581025" y="2707481"/>
            <a:ext cx="52768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Виробки з великою площею поперечного перерізу та відносно малою довжиною.</a:t>
            </a:r>
            <a:endParaRPr/>
          </a:p>
        </p:txBody>
      </p:sp>
      <p:sp>
        <p:nvSpPr>
          <p:cNvPr id="176" name="Google Shape;176;p19"/>
          <p:cNvSpPr txBox="1"/>
          <p:nvPr/>
        </p:nvSpPr>
        <p:spPr>
          <a:xfrm>
            <a:off x="581025" y="3583781"/>
            <a:ext cx="5540692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97316"/>
                </a:solidFill>
                <a:latin typeface="Space Grotesk"/>
                <a:ea typeface="Space Grotesk"/>
                <a:cs typeface="Space Grotesk"/>
                <a:sym typeface="Space Grotesk"/>
              </a:rPr>
              <a:t>ТИПИ КАМЕР:</a:t>
            </a:r>
            <a:endParaRPr/>
          </a:p>
        </p:txBody>
      </p:sp>
      <p:pic>
        <p:nvPicPr>
          <p:cNvPr id="177" name="Google Shape;177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53175" y="2313440"/>
            <a:ext cx="5238750" cy="349318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9"/>
          <p:cNvSpPr txBox="1"/>
          <p:nvPr/>
        </p:nvSpPr>
        <p:spPr>
          <a:xfrm>
            <a:off x="923925" y="4117181"/>
            <a:ext cx="381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•</a:t>
            </a:r>
            <a:endParaRPr/>
          </a:p>
        </p:txBody>
      </p:sp>
      <p:sp>
        <p:nvSpPr>
          <p:cNvPr id="179" name="Google Shape;179;p19"/>
          <p:cNvSpPr txBox="1"/>
          <p:nvPr/>
        </p:nvSpPr>
        <p:spPr>
          <a:xfrm>
            <a:off x="962025" y="4117181"/>
            <a:ext cx="489585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Навколоствольні двори.</a:t>
            </a:r>
            <a:endParaRPr/>
          </a:p>
        </p:txBody>
      </p:sp>
      <p:sp>
        <p:nvSpPr>
          <p:cNvPr id="180" name="Google Shape;180;p19"/>
          <p:cNvSpPr txBox="1"/>
          <p:nvPr/>
        </p:nvSpPr>
        <p:spPr>
          <a:xfrm>
            <a:off x="923925" y="4402931"/>
            <a:ext cx="381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•</a:t>
            </a:r>
            <a:endParaRPr/>
          </a:p>
        </p:txBody>
      </p:sp>
      <p:sp>
        <p:nvSpPr>
          <p:cNvPr id="181" name="Google Shape;181;p19"/>
          <p:cNvSpPr txBox="1"/>
          <p:nvPr/>
        </p:nvSpPr>
        <p:spPr>
          <a:xfrm>
            <a:off x="962025" y="4402931"/>
            <a:ext cx="489585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Камери водовідливу та підстанції.</a:t>
            </a:r>
            <a:endParaRPr/>
          </a:p>
        </p:txBody>
      </p:sp>
      <p:sp>
        <p:nvSpPr>
          <p:cNvPr id="182" name="Google Shape;182;p19"/>
          <p:cNvSpPr txBox="1"/>
          <p:nvPr/>
        </p:nvSpPr>
        <p:spPr>
          <a:xfrm>
            <a:off x="923925" y="4688681"/>
            <a:ext cx="381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•</a:t>
            </a:r>
            <a:endParaRPr/>
          </a:p>
        </p:txBody>
      </p:sp>
      <p:sp>
        <p:nvSpPr>
          <p:cNvPr id="183" name="Google Shape;183;p19"/>
          <p:cNvSpPr txBox="1"/>
          <p:nvPr/>
        </p:nvSpPr>
        <p:spPr>
          <a:xfrm>
            <a:off x="962025" y="4688681"/>
            <a:ext cx="489585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Склади вибухових матеріалів.</a:t>
            </a:r>
            <a:endParaRPr/>
          </a:p>
        </p:txBody>
      </p:sp>
      <p:sp>
        <p:nvSpPr>
          <p:cNvPr id="184" name="Google Shape;184;p19"/>
          <p:cNvSpPr txBox="1"/>
          <p:nvPr/>
        </p:nvSpPr>
        <p:spPr>
          <a:xfrm>
            <a:off x="923925" y="4974431"/>
            <a:ext cx="381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•</a:t>
            </a:r>
            <a:endParaRPr/>
          </a:p>
        </p:txBody>
      </p:sp>
      <p:sp>
        <p:nvSpPr>
          <p:cNvPr id="185" name="Google Shape;185;p19"/>
          <p:cNvSpPr txBox="1"/>
          <p:nvPr/>
        </p:nvSpPr>
        <p:spPr>
          <a:xfrm>
            <a:off x="962025" y="4974431"/>
            <a:ext cx="489585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Дільничні дробильні комплекси.</a:t>
            </a:r>
            <a:endParaRPr/>
          </a:p>
        </p:txBody>
      </p:sp>
      <p:sp>
        <p:nvSpPr>
          <p:cNvPr id="186" name="Google Shape;186;p19"/>
          <p:cNvSpPr txBox="1"/>
          <p:nvPr/>
        </p:nvSpPr>
        <p:spPr>
          <a:xfrm>
            <a:off x="771525" y="928836"/>
            <a:ext cx="11381422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F8FAFC"/>
                </a:solidFill>
                <a:latin typeface="Space Grotesk"/>
                <a:ea typeface="Space Grotesk"/>
                <a:cs typeface="Space Grotesk"/>
                <a:sym typeface="Space Grotesk"/>
              </a:rPr>
              <a:t>ПІДЗЕМНІ КАМЕРИ ТА СПЕЦОБ’ЄКТИ</a:t>
            </a:r>
            <a:endParaRPr/>
          </a:p>
        </p:txBody>
      </p:sp>
      <p:sp>
        <p:nvSpPr>
          <p:cNvPr id="187" name="Google Shape;187;p19"/>
          <p:cNvSpPr/>
          <p:nvPr/>
        </p:nvSpPr>
        <p:spPr>
          <a:xfrm>
            <a:off x="581025" y="928836"/>
            <a:ext cx="76200" cy="533400"/>
          </a:xfrm>
          <a:prstGeom prst="rect">
            <a:avLst/>
          </a:prstGeom>
          <a:solidFill>
            <a:srgbClr val="F973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73;p19" descr="image.png">
            <a:extLst>
              <a:ext uri="{FF2B5EF4-FFF2-40B4-BE49-F238E27FC236}">
                <a16:creationId xmlns:a16="http://schemas.microsoft.com/office/drawing/2014/main" id="{414E1594-C13E-04BA-8844-02D8D4D67093}"/>
              </a:ext>
            </a:extLst>
          </p:cNvPr>
          <p:cNvPicPr preferRelativeResize="0"/>
          <p:nvPr/>
        </p:nvPicPr>
        <p:blipFill rotWithShape="1">
          <a:blip r:embed="rId3">
            <a:alphaModFix amt="85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0"/>
          <p:cNvSpPr txBox="1"/>
          <p:nvPr/>
        </p:nvSpPr>
        <p:spPr>
          <a:xfrm>
            <a:off x="1873299" y="2476500"/>
            <a:ext cx="8867670" cy="7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22D3EE"/>
                </a:solidFill>
                <a:latin typeface="Space Grotesk"/>
                <a:ea typeface="Space Grotesk"/>
                <a:cs typeface="Space Grotesk"/>
                <a:sym typeface="Space Grotesk"/>
              </a:rPr>
              <a:t>ТРАСУВАННЯ ВИРОБОК У 3D</a:t>
            </a:r>
            <a:endParaRPr/>
          </a:p>
        </p:txBody>
      </p:sp>
      <p:sp>
        <p:nvSpPr>
          <p:cNvPr id="194" name="Google Shape;194;p20"/>
          <p:cNvSpPr txBox="1"/>
          <p:nvPr/>
        </p:nvSpPr>
        <p:spPr>
          <a:xfrm>
            <a:off x="2286000" y="3684240"/>
            <a:ext cx="76200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Це процес визначення положення осі виробки у просторі. При трасуванні враховуються гірничо-геологічні умови, радіуси повороту транспортного обладнання та мінімізація довжини шляху.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2574131"/>
            <a:ext cx="527685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2574131"/>
            <a:ext cx="5276850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1"/>
          <p:cNvSpPr txBox="1"/>
          <p:nvPr/>
        </p:nvSpPr>
        <p:spPr>
          <a:xfrm>
            <a:off x="971550" y="3631406"/>
            <a:ext cx="472059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97316"/>
                </a:solidFill>
                <a:latin typeface="Space Grotesk"/>
                <a:ea typeface="Space Grotesk"/>
                <a:cs typeface="Space Grotesk"/>
                <a:sym typeface="Space Grotesk"/>
              </a:rPr>
              <a:t>КОНТУРНИЙ КОНТРОЛЬ</a:t>
            </a:r>
            <a:endParaRPr/>
          </a:p>
        </p:txBody>
      </p:sp>
      <p:sp>
        <p:nvSpPr>
          <p:cNvPr id="203" name="Google Shape;203;p21"/>
          <p:cNvSpPr txBox="1"/>
          <p:nvPr/>
        </p:nvSpPr>
        <p:spPr>
          <a:xfrm>
            <a:off x="971550" y="4155281"/>
            <a:ext cx="449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Виробки мають бути розташовані так, щоб забезпечити максимальне вилучення руди при мінімальному розубожуванні породою.</a:t>
            </a:r>
            <a:endParaRPr/>
          </a:p>
        </p:txBody>
      </p:sp>
      <p:sp>
        <p:nvSpPr>
          <p:cNvPr id="204" name="Google Shape;204;p21"/>
          <p:cNvSpPr txBox="1"/>
          <p:nvPr/>
        </p:nvSpPr>
        <p:spPr>
          <a:xfrm>
            <a:off x="6724650" y="3631406"/>
            <a:ext cx="472059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97316"/>
                </a:solidFill>
                <a:latin typeface="Space Grotesk"/>
                <a:ea typeface="Space Grotesk"/>
                <a:cs typeface="Space Grotesk"/>
                <a:sym typeface="Space Grotesk"/>
              </a:rPr>
              <a:t>ЕТАПНІСТЬ РОЗРОБКИ</a:t>
            </a:r>
            <a:endParaRPr/>
          </a:p>
        </p:txBody>
      </p:sp>
      <p:sp>
        <p:nvSpPr>
          <p:cNvPr id="205" name="Google Shape;205;p21"/>
          <p:cNvSpPr txBox="1"/>
          <p:nvPr/>
        </p:nvSpPr>
        <p:spPr>
          <a:xfrm>
            <a:off x="6724650" y="4155281"/>
            <a:ext cx="449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Проєктування виробок узгоджується з графіком очисних робіт, щоб забезпечити стабільність всього блоку.</a:t>
            </a:r>
            <a:endParaRPr/>
          </a:p>
        </p:txBody>
      </p:sp>
      <p:pic>
        <p:nvPicPr>
          <p:cNvPr id="206" name="Google Shape;206;p21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550" y="2983706"/>
            <a:ext cx="2667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1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24650" y="2983706"/>
            <a:ext cx="3429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1"/>
          <p:cNvSpPr txBox="1"/>
          <p:nvPr/>
        </p:nvSpPr>
        <p:spPr>
          <a:xfrm>
            <a:off x="771525" y="928836"/>
            <a:ext cx="11381422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F8FAFC"/>
                </a:solidFill>
                <a:latin typeface="Space Grotesk"/>
                <a:ea typeface="Space Grotesk"/>
                <a:cs typeface="Space Grotesk"/>
                <a:sym typeface="Space Grotesk"/>
              </a:rPr>
              <a:t>УВ’ЯЗКА З РУДНИМИ ТІЛАМИ</a:t>
            </a:r>
            <a:endParaRPr/>
          </a:p>
        </p:txBody>
      </p:sp>
      <p:sp>
        <p:nvSpPr>
          <p:cNvPr id="209" name="Google Shape;209;p21"/>
          <p:cNvSpPr/>
          <p:nvPr/>
        </p:nvSpPr>
        <p:spPr>
          <a:xfrm>
            <a:off x="581025" y="928836"/>
            <a:ext cx="76200" cy="533400"/>
          </a:xfrm>
          <a:prstGeom prst="rect">
            <a:avLst/>
          </a:prstGeom>
          <a:solidFill>
            <a:srgbClr val="F973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2514</TotalTime>
  <Words>524</Words>
  <Application>Microsoft Office PowerPoint</Application>
  <PresentationFormat>Широкий екран</PresentationFormat>
  <Paragraphs>82</Paragraphs>
  <Slides>13</Slides>
  <Notes>13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8" baseType="lpstr">
      <vt:lpstr>Calibri</vt:lpstr>
      <vt:lpstr>Arial</vt:lpstr>
      <vt:lpstr>Space Grotesk</vt:lpstr>
      <vt:lpstr>Urbanist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Сергій Башинський</cp:lastModifiedBy>
  <cp:revision>2</cp:revision>
  <dcterms:modified xsi:type="dcterms:W3CDTF">2026-01-30T07:35:39Z</dcterms:modified>
</cp:coreProperties>
</file>