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Oswald" panose="00000500000000000000" pitchFamily="2" charset="-52"/>
      <p:regular r:id="rId17"/>
      <p:bold r:id="rId18"/>
    </p:embeddedFont>
    <p:embeddedFont>
      <p:font typeface="Urbanist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5FF"/>
    <a:srgbClr val="A0C4FE"/>
    <a:srgbClr val="2F2C18"/>
    <a:srgbClr val="68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E7F329-5E81-458D-8D48-D8C408081018}">
  <a:tblStyle styleId="{1BE7F329-5E81-458D-8D48-D8C40808101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1930896"/>
            <a:ext cx="11601450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ТЕМА 6. ПРОЄКТУВАННЯ</a:t>
            </a:r>
            <a:br>
              <a:rPr lang="en-US" sz="1800" b="0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АВТОДОРІГ І КОМУНІКАЦІЙ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3629917"/>
            <a:ext cx="11049000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Мета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: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опанувати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методику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трасування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транспортних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комунікацій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у 3D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просторі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 txBox="1"/>
          <p:nvPr/>
        </p:nvSpPr>
        <p:spPr>
          <a:xfrm>
            <a:off x="762000" y="571500"/>
            <a:ext cx="500062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ДИНАМІКА ТА ФРОНТ РОБІТ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25" name="Google Shape;225;p22"/>
          <p:cNvSpPr/>
          <p:nvPr/>
        </p:nvSpPr>
        <p:spPr>
          <a:xfrm>
            <a:off x="571500" y="571500"/>
            <a:ext cx="76200" cy="1352550"/>
          </a:xfrm>
          <a:prstGeom prst="rect">
            <a:avLst/>
          </a:prstGeom>
          <a:solidFill>
            <a:srgbClr val="FFD7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2"/>
          <p:cNvSpPr txBox="1"/>
          <p:nvPr/>
        </p:nvSpPr>
        <p:spPr>
          <a:xfrm>
            <a:off x="571500" y="2514600"/>
            <a:ext cx="495300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Трасування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доріг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—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це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безперервний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процес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,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що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слідує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вийманням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гірничої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маси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228" name="Google Shape;228;p22"/>
          <p:cNvSpPr txBox="1"/>
          <p:nvPr/>
        </p:nvSpPr>
        <p:spPr>
          <a:xfrm>
            <a:off x="952500" y="3463230"/>
            <a:ext cx="457200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Короткі транспортні плечі для екскаваторів.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952500" y="3947070"/>
            <a:ext cx="457200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Гнучкість мережі: можливість швидкого перенаправлення потоків.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952500" y="4724251"/>
            <a:ext cx="457200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Тимчасові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переїзди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через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комунікації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(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кабелі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,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трубопроводи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).</a:t>
            </a:r>
            <a:endParaRPr dirty="0"/>
          </a:p>
        </p:txBody>
      </p:sp>
      <p:pic>
        <p:nvPicPr>
          <p:cNvPr id="231" name="Google Shape;231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463230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947070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724251"/>
            <a:ext cx="1047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75582"/>
            <a:ext cx="3492400" cy="336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2275582"/>
            <a:ext cx="3492549" cy="336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7950" y="2275582"/>
            <a:ext cx="3492400" cy="336411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/>
          <p:nvPr/>
        </p:nvSpPr>
        <p:spPr>
          <a:xfrm>
            <a:off x="784227" y="3370957"/>
            <a:ext cx="306694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ДВОСТОРОННІЙ РУХ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857250" y="3971032"/>
            <a:ext cx="2920900" cy="117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Класична схема для широких магістральних з'їздів. Вимагає чіткої розмітки та валів-розділювачів.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4562374" y="3370957"/>
            <a:ext cx="3067102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КІЛЬЦЕВІ РОЗВ'ЯЗКИ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4635400" y="3971032"/>
            <a:ext cx="2921049" cy="117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Застосовуються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на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перехрестях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основних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потоків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для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мінімізації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зупинок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транспорту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246" name="Google Shape;246;p23"/>
          <p:cNvSpPr txBox="1"/>
          <p:nvPr/>
        </p:nvSpPr>
        <p:spPr>
          <a:xfrm>
            <a:off x="8340677" y="3370957"/>
            <a:ext cx="306694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ДИСПЕТЧЕРИЗАЦІЯ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8413700" y="3971032"/>
            <a:ext cx="2920900" cy="117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Використання GPS-моніторингу для керування швидкістю та черговістю навантаження.</a:t>
            </a:r>
            <a:endParaRPr/>
          </a:p>
        </p:txBody>
      </p:sp>
      <p:pic>
        <p:nvPicPr>
          <p:cNvPr id="248" name="Google Shape;248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9575" y="263753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7726" y="263753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26513" y="2637532"/>
            <a:ext cx="2952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3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ОРГАНІЗАЦІЯ ДОРОЖНЬОГО РУХУ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52" name="Google Shape;252;p23"/>
          <p:cNvSpPr/>
          <p:nvPr/>
        </p:nvSpPr>
        <p:spPr>
          <a:xfrm>
            <a:off x="571500" y="571500"/>
            <a:ext cx="762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052637"/>
            <a:ext cx="52387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2071687"/>
            <a:ext cx="520065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952500" y="2479476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Захисні вали:</a:t>
            </a: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Обов'язкова наявність на зовнішній стороні доріг.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952500" y="3256657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Освітлення:</a:t>
            </a: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Робота в нічну зміну вимагає стаціонарних або мобільних щогл.</a:t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952500" y="4033837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Знаки:</a:t>
            </a: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Спеціалізовані знаки збільшеного розміру з світловідбивачами.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952500" y="4811017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Пилопридушення:</a:t>
            </a: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Полив доріг для забезпечення видимості.</a:t>
            </a:r>
            <a:endParaRPr/>
          </a:p>
        </p:txBody>
      </p:sp>
      <p:sp>
        <p:nvSpPr>
          <p:cNvPr id="264" name="Google Shape;264;p24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БЕЗПЕКА ТА СИГНАЛІЗАЦІЯ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65" name="Google Shape;265;p24"/>
          <p:cNvSpPr/>
          <p:nvPr/>
        </p:nvSpPr>
        <p:spPr>
          <a:xfrm>
            <a:off x="571500" y="571500"/>
            <a:ext cx="762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479476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256657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033837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811017"/>
            <a:ext cx="1047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12677"/>
            <a:ext cx="3492400" cy="268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2612677"/>
            <a:ext cx="3492549" cy="268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950" y="2612677"/>
            <a:ext cx="3492400" cy="268977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/>
        </p:nvSpPr>
        <p:spPr>
          <a:xfrm>
            <a:off x="784227" y="2936527"/>
            <a:ext cx="3066945" cy="78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НЕДОСТАТНІЙ ВОДОВІДВІД</a:t>
            </a: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857250" y="3927127"/>
            <a:ext cx="2920900" cy="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Призводить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до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розмиву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полотна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та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утворення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колій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,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що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зупиняє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рух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після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дощу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280" name="Google Shape;280;p25"/>
          <p:cNvSpPr txBox="1"/>
          <p:nvPr/>
        </p:nvSpPr>
        <p:spPr>
          <a:xfrm>
            <a:off x="4562374" y="2936527"/>
            <a:ext cx="3067102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"СЛІПІ" ПОВОРОТИ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4635400" y="3536602"/>
            <a:ext cx="2921049" cy="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Ігнорування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радіусів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видимості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в 3D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моделі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створює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аварійні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ділянки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282" name="Google Shape;282;p25"/>
          <p:cNvSpPr txBox="1"/>
          <p:nvPr/>
        </p:nvSpPr>
        <p:spPr>
          <a:xfrm>
            <a:off x="8340677" y="2936527"/>
            <a:ext cx="306694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ЗАВИЩЕНІ УХИЛИ</a:t>
            </a: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8413700" y="3536602"/>
            <a:ext cx="2920900" cy="117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Намагання скоротити трасу веде до перегріву техніки та підвищення витрати палива на 30%+.</a:t>
            </a:r>
            <a:endParaRPr/>
          </a:p>
        </p:txBody>
      </p:sp>
      <p:sp>
        <p:nvSpPr>
          <p:cNvPr id="284" name="Google Shape;284;p25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ТИПОВІ ПОМИЛКИ ПРОЄКТУВАННЯ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571500" y="571500"/>
            <a:ext cx="762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6"/>
          <p:cNvSpPr txBox="1"/>
          <p:nvPr/>
        </p:nvSpPr>
        <p:spPr>
          <a:xfrm>
            <a:off x="3885723" y="1266973"/>
            <a:ext cx="44205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ЗАПИТАННЯ?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95" name="Google Shape;295;p26"/>
          <p:cNvSpPr txBox="1"/>
          <p:nvPr/>
        </p:nvSpPr>
        <p:spPr>
          <a:xfrm>
            <a:off x="571500" y="2581423"/>
            <a:ext cx="11049000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Підсумок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: 3D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трасування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дозволяє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створити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безпечну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та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економічно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ефективну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транспортну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мережу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кар'єру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224087"/>
            <a:ext cx="523875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2224087"/>
            <a:ext cx="520065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952500" y="2479476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Транспорт — основна ланка технологічного процесу видобутку.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52500" y="3256657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Витрати на транспортування становлять </a:t>
            </a:r>
            <a:r>
              <a:rPr lang="en-US" sz="1650" b="1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50-65%</a:t>
            </a: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від собівартості видобутку корисної копалини.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952500" y="4033837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Довжина комунікацій в глибоких кар'єрах може сягати десятків кілометрів.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952500" y="4811017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Якість доріг прямо впливає на продуктивність самоскидів та знос шин.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РОЛЬ ТРАНСПОРТУ В КАР’ЄРІ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571500" y="571500"/>
            <a:ext cx="762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479476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256657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033837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811017"/>
            <a:ext cx="1047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descr="image.png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71500" y="2275582"/>
            <a:ext cx="3492400" cy="336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descr="image.png"/>
          <p:cNvPicPr preferRelativeResize="0"/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alphaModFix/>
          </a:blip>
          <a:srcRect/>
          <a:stretch/>
        </p:blipFill>
        <p:spPr>
          <a:xfrm>
            <a:off x="4349650" y="2275582"/>
            <a:ext cx="3492549" cy="336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127950" y="2275582"/>
            <a:ext cx="3492400" cy="3364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784227" y="3370957"/>
            <a:ext cx="306694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ПОСТІЙНІ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857250" y="3971032"/>
            <a:ext cx="2920900" cy="117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Сполучають кар'єр з пунктами розвантаження. Термін служби понад 3-5 років. Мають капітальне покриття.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4562374" y="3370957"/>
            <a:ext cx="3067102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ТИМЧАСОВІ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4635400" y="3971032"/>
            <a:ext cx="2921049" cy="117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Розташовані на робочих уступах та відвалах. Переносяться відповідно до просування фронту робіт.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340677" y="3370957"/>
            <a:ext cx="3066945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З’ЄДНУВАЛЬНІ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413700" y="3971032"/>
            <a:ext cx="2920900" cy="117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В’їзні та розрізні траншеї, що забезпечують перехід транспорту між горизонтами кар'єру.</a:t>
            </a:r>
            <a:endParaRPr/>
          </a:p>
        </p:txBody>
      </p:sp>
      <p:pic>
        <p:nvPicPr>
          <p:cNvPr id="118" name="Google Shape;118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51000" y="2637532"/>
            <a:ext cx="533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5813" y="2637532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36025" y="2637532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КЛАСИФІКАЦІЯ КАР'ЄРНИХ ДОРІГ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571500" y="571500"/>
            <a:ext cx="762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8" name="Google Shape;128;p16"/>
          <p:cNvGraphicFramePr/>
          <p:nvPr>
            <p:extLst>
              <p:ext uri="{D42A27DB-BD31-4B8C-83A1-F6EECF244321}">
                <p14:modId xmlns:p14="http://schemas.microsoft.com/office/powerpoint/2010/main" val="3455632165"/>
              </p:ext>
            </p:extLst>
          </p:nvPr>
        </p:nvGraphicFramePr>
        <p:xfrm>
          <a:off x="571500" y="2347912"/>
          <a:ext cx="11049000" cy="3409750"/>
        </p:xfrm>
        <a:graphic>
          <a:graphicData uri="http://schemas.openxmlformats.org/drawingml/2006/table">
            <a:tbl>
              <a:tblPr firstRow="1" bandRow="1">
                <a:noFill/>
                <a:tableStyleId>{1BE7F329-5E81-458D-8D48-D8C408081018}</a:tableStyleId>
              </a:tblPr>
              <a:tblGrid>
                <a:gridCol w="481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Параметр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Значення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для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тех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.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доріг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Одиниці</a:t>
                      </a:r>
                      <a:r>
                        <a:rPr lang="en-US" sz="2000" b="1" i="0" u="none" strike="noStrike" cap="none" dirty="0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chemeClr val="tx1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виміру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 dirty="0" err="1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Максимальний</a:t>
                      </a: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650" b="0" i="0" u="none" strike="noStrike" cap="none" dirty="0" err="1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ухил</a:t>
                      </a: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(</a:t>
                      </a:r>
                      <a:r>
                        <a:rPr lang="en-US" sz="1650" b="0" i="0" u="none" strike="noStrike" cap="none" dirty="0" err="1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керівний</a:t>
                      </a: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70 — 100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проміле (‰)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 dirty="0" err="1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Ширина</a:t>
                      </a: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650" b="0" i="0" u="none" strike="noStrike" cap="none" dirty="0" err="1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проїзної</a:t>
                      </a: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</a:t>
                      </a:r>
                      <a:r>
                        <a:rPr lang="en-US" sz="1650" b="0" i="0" u="none" strike="noStrike" cap="none" dirty="0" err="1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частини</a:t>
                      </a: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(2 </a:t>
                      </a:r>
                      <a:r>
                        <a:rPr lang="en-US" sz="1650" b="0" i="0" u="none" strike="noStrike" cap="none" dirty="0" err="1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смуги</a:t>
                      </a: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12 — 25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метри (м)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Мінімальний радіус повороту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15 — 30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 dirty="0" err="1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метри</a:t>
                      </a: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(м)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Висота захисного валу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0.5 — 1.0 від діам. колеса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0" i="0" u="none" strike="noStrike" cap="none" dirty="0" err="1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метри</a:t>
                      </a:r>
                      <a:r>
                        <a:rPr lang="en-US" sz="1650" b="0" i="0" u="none" strike="noStrike" cap="none" dirty="0">
                          <a:solidFill>
                            <a:srgbClr val="E0E0E0"/>
                          </a:solidFill>
                          <a:latin typeface="Urbanist"/>
                          <a:ea typeface="Urbanist"/>
                          <a:cs typeface="Urbanist"/>
                          <a:sym typeface="Urbanist"/>
                        </a:rPr>
                        <a:t> (м)</a:t>
                      </a:r>
                      <a:endParaRPr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84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9" name="Google Shape;129;p16"/>
          <p:cNvSpPr/>
          <p:nvPr/>
        </p:nvSpPr>
        <p:spPr>
          <a:xfrm>
            <a:off x="571500" y="3691830"/>
            <a:ext cx="4810125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5381625" y="3691830"/>
            <a:ext cx="3642121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9023746" y="3691830"/>
            <a:ext cx="2596753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71500" y="4375695"/>
            <a:ext cx="4810125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5381625" y="4375695"/>
            <a:ext cx="3642121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9023746" y="4375695"/>
            <a:ext cx="2596753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571500" y="5059560"/>
            <a:ext cx="4810125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381625" y="5059560"/>
            <a:ext cx="3642121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9023746" y="5059560"/>
            <a:ext cx="2596753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571500" y="5743426"/>
            <a:ext cx="4810125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5381625" y="5743426"/>
            <a:ext cx="3642121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9023746" y="5743426"/>
            <a:ext cx="2596753" cy="9525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ОСНОВНІ НОРМАТИВНІ ПАРАМЕТРИ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571500" y="571500"/>
            <a:ext cx="762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3107382"/>
            <a:ext cx="2453906" cy="86811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571500" y="3033712"/>
            <a:ext cx="523875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80‰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71500" y="4557712"/>
            <a:ext cx="523875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Оптимальний</a:t>
            </a:r>
            <a:r>
              <a:rPr lang="en-US" sz="2100" b="0" i="0" u="none" strike="noStrike" cap="none" dirty="0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2100" b="0" i="0" u="none" strike="noStrike" cap="none" dirty="0" err="1">
                <a:solidFill>
                  <a:srgbClr val="FFC000"/>
                </a:solidFill>
                <a:latin typeface="Urbanist"/>
                <a:ea typeface="Urbanist"/>
                <a:cs typeface="Urbanist"/>
                <a:sym typeface="Urbanist"/>
              </a:rPr>
              <a:t>ухил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6381750" y="2850207"/>
            <a:ext cx="5500687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РОЗРАХУНОК УХИЛУ: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6381750" y="3975496"/>
            <a:ext cx="5238750" cy="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Де H — відмітки горизонтів, L — довжина траси. Перевищення ухилу понад 100‰ веде до критичного зносу двигуна та гальмівної системи.</a:t>
            </a:r>
            <a:endParaRPr/>
          </a:p>
        </p:txBody>
      </p:sp>
      <p:pic>
        <p:nvPicPr>
          <p:cNvPr id="153" name="Google Shape;153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72250" y="3297881"/>
            <a:ext cx="1976327" cy="561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ПОЗДОВЖНІ УХИЛИ ТА ГРАДІЄНТИ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571500" y="571500"/>
            <a:ext cx="762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952500" y="2696616"/>
            <a:ext cx="1066800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Мінімальний</a:t>
            </a:r>
            <a:r>
              <a:rPr lang="en-US" sz="1650" b="1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1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радіус</a:t>
            </a:r>
            <a:r>
              <a:rPr lang="en-US" sz="1650" b="1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: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Визначається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габаритами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найбільшого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самоскида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(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напр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. CAT 789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або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BelAZ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).</a:t>
            </a:r>
            <a:endParaRPr dirty="0"/>
          </a:p>
        </p:txBody>
      </p:sp>
      <p:sp>
        <p:nvSpPr>
          <p:cNvPr id="162" name="Google Shape;162;p18"/>
          <p:cNvSpPr txBox="1"/>
          <p:nvPr/>
        </p:nvSpPr>
        <p:spPr>
          <a:xfrm>
            <a:off x="952500" y="3180457"/>
            <a:ext cx="1066800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Розширення</a:t>
            </a:r>
            <a:r>
              <a:rPr lang="en-US" sz="1650" b="1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1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на</a:t>
            </a:r>
            <a:r>
              <a:rPr lang="en-US" sz="1650" b="1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1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поворотах</a:t>
            </a:r>
            <a:r>
              <a:rPr lang="en-US" sz="1650" b="1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: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Для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забезпечення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безпечного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роз'їзду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на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кривих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ширину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полотна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збільшують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на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2-5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метрів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163" name="Google Shape;163;p18"/>
          <p:cNvSpPr txBox="1"/>
          <p:nvPr/>
        </p:nvSpPr>
        <p:spPr>
          <a:xfrm>
            <a:off x="952500" y="3957637"/>
            <a:ext cx="1066800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Віражі</a:t>
            </a:r>
            <a:r>
              <a:rPr lang="en-US" sz="1650" b="1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: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Поперечний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ухил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на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поворотах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(30-50‰)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для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компенсації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відцентрової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сили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164" name="Google Shape;164;p18"/>
          <p:cNvSpPr txBox="1"/>
          <p:nvPr/>
        </p:nvSpPr>
        <p:spPr>
          <a:xfrm>
            <a:off x="952500" y="4441477"/>
            <a:ext cx="1066800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Прямі</a:t>
            </a:r>
            <a:r>
              <a:rPr lang="en-US" sz="1650" b="1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1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вставки</a:t>
            </a:r>
            <a:r>
              <a:rPr lang="en-US" sz="1650" b="1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: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Між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кривими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зворотного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напрямку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обов'язково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проєктується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пряма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ділянка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довжиною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не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менше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20-30 м.</a:t>
            </a:r>
            <a:endParaRPr dirty="0"/>
          </a:p>
        </p:txBody>
      </p:sp>
      <p:sp>
        <p:nvSpPr>
          <p:cNvPr id="165" name="Google Shape;165;p18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РАДІУСИ ПОВОРОТІВ ТА СЕРПАНТИНИ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571500" y="571500"/>
            <a:ext cx="762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96616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180457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957637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441477"/>
            <a:ext cx="1047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0195" y="1573619"/>
            <a:ext cx="6517758" cy="4391246"/>
          </a:xfrm>
          <a:prstGeom prst="rect">
            <a:avLst/>
          </a:prstGeom>
          <a:solidFill>
            <a:srgbClr val="D5E5FF"/>
          </a:solidFill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571500" y="2772816"/>
            <a:ext cx="5238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Ширина полотна (W) залежить від габаритної ширини машини (b):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571500" y="4555777"/>
            <a:ext cx="5238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Обов'язкове врахування узбіч, водовідвідних канав та запобіжних валів.</a:t>
            </a:r>
            <a:endParaRPr/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75293" y="2518178"/>
            <a:ext cx="6470356" cy="265141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952500" y="3569047"/>
            <a:ext cx="485775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Односмуговий рух:</a:t>
            </a: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W = 2.0b + запас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952500" y="4052887"/>
            <a:ext cx="485775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Двосмуговий рух:</a:t>
            </a: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W = 3.5b + запас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ШИРИНА ПРОЇЗНОЇ ЧАСТИНИ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571500" y="571500"/>
            <a:ext cx="762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569047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052887"/>
            <a:ext cx="1047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644253"/>
            <a:ext cx="7620000" cy="464224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1047750" y="2025253"/>
            <a:ext cx="710088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ТРАСУВАННЯ ДОРІГ У 3D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93" name="Google Shape;193;p20"/>
          <p:cNvSpPr txBox="1"/>
          <p:nvPr/>
        </p:nvSpPr>
        <p:spPr>
          <a:xfrm>
            <a:off x="1047750" y="3101578"/>
            <a:ext cx="6762750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Сучасне проєктування базується на створенні цифрової моделі поверхні (DTM). Це дозволяє: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28750" y="3970139"/>
            <a:ext cx="638175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Автоматично контролювати ухил у будь-якій точці траси.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1428750" y="4453979"/>
            <a:ext cx="638175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Оптимізувати обсяги земляних робіт (баланс виїмка/насип).</a:t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1428750" y="4937819"/>
            <a:ext cx="638175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Візуалізувати "мертві зони" видимості для водіїв.</a:t>
            </a:r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1428750" y="5421659"/>
            <a:ext cx="6381750" cy="29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Інтегрувати дорогу безпосередньо в модель бортів кар'єру.</a:t>
            </a:r>
            <a:endParaRPr/>
          </a:p>
        </p:txBody>
      </p:sp>
      <p:pic>
        <p:nvPicPr>
          <p:cNvPr id="198" name="Google Shape;198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750" y="3970139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750" y="4453979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750" y="4937819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7750" y="5421659"/>
            <a:ext cx="1047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52637"/>
            <a:ext cx="523875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50" y="2071687"/>
            <a:ext cx="5200650" cy="37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/>
          <p:cNvSpPr txBox="1"/>
          <p:nvPr/>
        </p:nvSpPr>
        <p:spPr>
          <a:xfrm>
            <a:off x="6762750" y="2479476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Траса повинна мінімально порушувати стійкість бортів.</a:t>
            </a:r>
            <a:endParaRPr/>
          </a:p>
        </p:txBody>
      </p:sp>
      <p:sp>
        <p:nvSpPr>
          <p:cNvPr id="210" name="Google Shape;210;p21"/>
          <p:cNvSpPr txBox="1"/>
          <p:nvPr/>
        </p:nvSpPr>
        <p:spPr>
          <a:xfrm>
            <a:off x="6762750" y="3256657"/>
            <a:ext cx="4857750" cy="71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Берми</a:t>
            </a:r>
            <a:r>
              <a:rPr lang="en-US" sz="1650" b="1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1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безпеки</a:t>
            </a:r>
            <a:r>
              <a:rPr lang="en-US" sz="1650" b="1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: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Використовуються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для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uk-UA" sz="1650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підвищення безпеки руху</a:t>
            </a:r>
            <a:endParaRPr dirty="0"/>
          </a:p>
        </p:txBody>
      </p:sp>
      <p:sp>
        <p:nvSpPr>
          <p:cNvPr id="211" name="Google Shape;211;p21"/>
          <p:cNvSpPr txBox="1"/>
          <p:nvPr/>
        </p:nvSpPr>
        <p:spPr>
          <a:xfrm>
            <a:off x="6762750" y="4033837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Стикування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з’їздів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з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робочими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майданчиками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має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відбуватися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під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кутом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,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що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забезпечує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огляд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212" name="Google Shape;212;p21"/>
          <p:cNvSpPr txBox="1"/>
          <p:nvPr/>
        </p:nvSpPr>
        <p:spPr>
          <a:xfrm>
            <a:off x="6762750" y="4811017"/>
            <a:ext cx="4857750" cy="58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Врахування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"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призм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обрушення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"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при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проєктуванні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постійних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 </a:t>
            </a:r>
            <a:r>
              <a:rPr lang="en-US" sz="1650" b="0" i="0" u="none" strike="noStrike" cap="none" dirty="0" err="1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з'їздів</a:t>
            </a:r>
            <a:r>
              <a:rPr lang="en-US" sz="1650" b="0" i="0" u="none" strike="noStrike" cap="none" dirty="0">
                <a:solidFill>
                  <a:srgbClr val="E0E0E0"/>
                </a:solidFill>
                <a:latin typeface="Urbanist"/>
                <a:ea typeface="Urbanist"/>
                <a:cs typeface="Urbanist"/>
                <a:sym typeface="Urbanist"/>
              </a:rPr>
              <a:t>.</a:t>
            </a:r>
            <a:endParaRPr dirty="0"/>
          </a:p>
        </p:txBody>
      </p:sp>
      <p:sp>
        <p:nvSpPr>
          <p:cNvPr id="213" name="Google Shape;213;p21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C000"/>
                </a:solidFill>
                <a:latin typeface="Oswald"/>
                <a:ea typeface="Oswald"/>
                <a:cs typeface="Oswald"/>
                <a:sym typeface="Oswald"/>
              </a:rPr>
              <a:t>УВ’ЯЗКА З УСТУПАМИ КАР'ЄРУ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214" name="Google Shape;214;p21"/>
          <p:cNvSpPr/>
          <p:nvPr/>
        </p:nvSpPr>
        <p:spPr>
          <a:xfrm>
            <a:off x="571500" y="571500"/>
            <a:ext cx="76200" cy="6762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2479476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3256657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4033837"/>
            <a:ext cx="1047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4811017"/>
            <a:ext cx="104775" cy="2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Широкий екран</PresentationFormat>
  <Paragraphs>82</Paragraphs>
  <Slides>14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Calibri</vt:lpstr>
      <vt:lpstr>Urbanist</vt:lpstr>
      <vt:lpstr>Oswald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Сергій Башинський</cp:lastModifiedBy>
  <cp:revision>1</cp:revision>
  <dcterms:modified xsi:type="dcterms:W3CDTF">2026-01-28T13:27:32Z</dcterms:modified>
</cp:coreProperties>
</file>