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Inter" panose="020B0604020202020204" charset="0"/>
      <p:regular r:id="rId17"/>
      <p:bold r:id="rId18"/>
      <p:italic r:id="rId19"/>
      <p:boldItalic r:id="rId20"/>
    </p:embeddedFont>
    <p:embeddedFont>
      <p:font typeface="Urbanis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D16"/>
    <a:srgbClr val="B6C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C908BB-E519-4A9D-9010-C30024FD4179}">
  <a:tblStyle styleId="{11C908BB-E519-4A9D-9010-C30024FD417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3" y="2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EB6D16">
                <a:alpha val="30000"/>
              </a:srgbClr>
            </a:solidFill>
            <a:ln>
              <a:solidFill>
                <a:srgbClr val="EB6D16"/>
              </a:solidFill>
            </a:ln>
            <a:effectLst>
              <a:innerShdw dist="12700" dir="16200000">
                <a:schemeClr val="lt1">
                  <a:alpha val="75000"/>
                </a:schemeClr>
              </a:innerShdw>
            </a:effectLst>
          </c:spPr>
          <c:cat>
            <c:strRef>
              <c:f>Аркуш1!$A$2:$A$5</c:f>
              <c:strCache>
                <c:ptCount val="4"/>
                <c:pt idx="0">
                  <c:v>0 м</c:v>
                </c:pt>
                <c:pt idx="1">
                  <c:v>5 м</c:v>
                </c:pt>
                <c:pt idx="2">
                  <c:v>10 м</c:v>
                </c:pt>
                <c:pt idx="3">
                  <c:v>15 м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0</c:v>
                </c:pt>
                <c:pt idx="1">
                  <c:v>0.7</c:v>
                </c:pt>
                <c:pt idx="2">
                  <c:v>1.25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B-4625-B3FF-05ECECEF5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lt1">
                  <a:alpha val="40000"/>
                </a:schemeClr>
              </a:solidFill>
              <a:round/>
            </a:ln>
            <a:effectLst/>
          </c:spPr>
        </c:dropLines>
        <c:axId val="232382832"/>
        <c:axId val="232390512"/>
      </c:areaChart>
      <c:catAx>
        <c:axId val="232382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B6C0C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Глибина свердловини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rgbClr val="B6C0CC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75" cap="flat" cmpd="sng" algn="ctr">
            <a:solidFill>
              <a:schemeClr val="lt1">
                <a:lumMod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rgbClr val="B6C0CC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2390512"/>
        <c:crosses val="autoZero"/>
        <c:auto val="1"/>
        <c:lblAlgn val="ctr"/>
        <c:lblOffset val="100"/>
        <c:noMultiLvlLbl val="0"/>
      </c:catAx>
      <c:valAx>
        <c:axId val="23239051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B6C0C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/>
                  <a:t>Глибина перебуру, м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rgbClr val="B6C0CC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B6C0CC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2382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B6C0CC"/>
          </a:solidFill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7">
  <cs:axisTitle>
    <cs:lnRef idx="0"/>
    <cs:fillRef idx="0"/>
    <cs:effectRef idx="0"/>
    <cs:fontRef idx="minor">
      <a:schemeClr val="lt1">
        <a:lumMod val="8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75" cap="flat" cmpd="sng" algn="ctr">
        <a:solidFill>
          <a:schemeClr val="lt1">
            <a:lumMod val="75000"/>
          </a:schemeClr>
        </a:solidFill>
        <a:round/>
        <a:headEnd type="none" w="sm" len="sm"/>
        <a:tailEnd type="none" w="sm" len="sm"/>
      </a:ln>
    </cs:spPr>
    <cs:defRPr sz="1197" b="1" kern="1200" cap="all" baseline="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lt1">
            <a:lumMod val="7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85000"/>
      </a:schemeClr>
    </cs:fontRef>
    <cs:spPr>
      <a:solidFill>
        <a:schemeClr val="dk1">
          <a:lumMod val="65000"/>
          <a:lumOff val="35000"/>
        </a:schemeClr>
      </a:solidFill>
      <a:ln>
        <a:solidFill>
          <a:schemeClr val="lt1">
            <a:lumMod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100000">
            <a:schemeClr val="phClr"/>
          </a:gs>
          <a:gs pos="0">
            <a:schemeClr val="phClr">
              <a:lumMod val="75000"/>
            </a:schemeClr>
          </a:gs>
        </a:gsLst>
        <a:lin ang="0" scaled="1"/>
      </a:gradFill>
      <a:effectLst>
        <a:innerShdw dist="12700" dir="16200000">
          <a:schemeClr val="lt1">
            <a:alpha val="75000"/>
          </a:schemeClr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50000"/>
      </a:schemeClr>
    </cs:fontRef>
    <cs:spPr>
      <a:ln w="9525">
        <a:solidFill>
          <a:schemeClr val="lt1">
            <a:lumMod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4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prstDash val="sysDot"/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6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bg1">
        <a:lumMod val="85000"/>
      </a:schemeClr>
    </cs:fontRef>
    <cs:spPr>
      <a:ln w="19050" cap="flat" cmpd="sng" algn="ctr">
        <a:solidFill>
          <a:schemeClr val="bg1">
            <a:lumMod val="85000"/>
          </a:schemeClr>
        </a:solidFill>
        <a:round/>
        <a:headEnd type="none" w="sm" len="sm"/>
        <a:tailEnd type="none" w="sm" len="sm"/>
      </a:ln>
    </cs:spPr>
    <cs:defRPr sz="1197" b="1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ajor">
      <a:schemeClr val="lt1">
        <a:lumMod val="8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571500"/>
            <a:ext cx="11601450" cy="75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97316"/>
                </a:solidFill>
                <a:latin typeface="Urbanist"/>
                <a:ea typeface="Urbanist"/>
                <a:cs typeface="Urbanist"/>
                <a:sym typeface="Urbanist"/>
              </a:rPr>
              <a:t>ПРОЄКТУВАННЯ БВР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71500" y="1592460"/>
            <a:ext cx="110490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Тема</a:t>
            </a:r>
            <a:r>
              <a:rPr lang="en-US" sz="21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5: </a:t>
            </a:r>
            <a:r>
              <a:rPr lang="en-US" sz="21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Інтеграція</a:t>
            </a:r>
            <a:r>
              <a:rPr lang="en-US" sz="21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буро-вибухових</a:t>
            </a:r>
            <a:r>
              <a:rPr lang="en-US" sz="21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робіт</a:t>
            </a:r>
            <a:r>
              <a:rPr lang="en-US" sz="21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у </a:t>
            </a:r>
            <a:r>
              <a:rPr lang="en-US" sz="21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цифрову</a:t>
            </a:r>
            <a:r>
              <a:rPr lang="en-US" sz="21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модель</a:t>
            </a:r>
            <a:r>
              <a:rPr lang="en-US" sz="21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гірничих</a:t>
            </a:r>
            <a:r>
              <a:rPr lang="en-US" sz="2100" b="0" i="0" u="none" strike="noStrike" cap="none" dirty="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00" b="0" i="0" u="none" strike="noStrike" cap="none" dirty="0" err="1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робіт</a:t>
            </a:r>
            <a:endParaRPr dirty="0"/>
          </a:p>
        </p:txBody>
      </p:sp>
      <p:sp>
        <p:nvSpPr>
          <p:cNvPr id="87" name="Google Shape;87;p13"/>
          <p:cNvSpPr/>
          <p:nvPr/>
        </p:nvSpPr>
        <p:spPr>
          <a:xfrm>
            <a:off x="5143500" y="2762101"/>
            <a:ext cx="1905000" cy="47625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66950"/>
            <a:ext cx="3524250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3875" y="2266950"/>
            <a:ext cx="3524250" cy="319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96250" y="2266950"/>
            <a:ext cx="3524250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2"/>
          <p:cNvSpPr txBox="1"/>
          <p:nvPr/>
        </p:nvSpPr>
        <p:spPr>
          <a:xfrm>
            <a:off x="857250" y="3248025"/>
            <a:ext cx="31003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ТРІЩИНУВАТІСТЬ</a:t>
            </a:r>
            <a:endParaRPr/>
          </a:p>
        </p:txBody>
      </p:sp>
      <p:sp>
        <p:nvSpPr>
          <p:cNvPr id="227" name="Google Shape;227;p22"/>
          <p:cNvSpPr txBox="1"/>
          <p:nvPr/>
        </p:nvSpPr>
        <p:spPr>
          <a:xfrm>
            <a:off x="857250" y="3762375"/>
            <a:ext cx="2952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Напрямок систем тріщин визначає вихід негабариту та стійкість бортів.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4619625" y="3248025"/>
            <a:ext cx="31003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ОБВОДНЕНІСТЬ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4619625" y="3762375"/>
            <a:ext cx="295275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Вимагає використання спеціальних водостійких (емульсійних) вибухових речовин.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8382000" y="3248025"/>
            <a:ext cx="31003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МІЦНІСТЬ</a:t>
            </a:r>
            <a:endParaRPr/>
          </a:p>
        </p:txBody>
      </p:sp>
      <p:sp>
        <p:nvSpPr>
          <p:cNvPr id="231" name="Google Shape;231;p22"/>
          <p:cNvSpPr txBox="1"/>
          <p:nvPr/>
        </p:nvSpPr>
        <p:spPr>
          <a:xfrm>
            <a:off x="8382000" y="3762375"/>
            <a:ext cx="2952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Коефіцієнт тривкості за Протодьяконовим прямо впливає на питому витрату ВР.</a:t>
            </a:r>
            <a:endParaRPr/>
          </a:p>
        </p:txBody>
      </p:sp>
      <p:pic>
        <p:nvPicPr>
          <p:cNvPr id="232" name="Google Shape;232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250" y="26289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19625" y="2628900"/>
            <a:ext cx="28575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82000" y="26289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/>
          <p:cNvSpPr txBox="1"/>
          <p:nvPr/>
        </p:nvSpPr>
        <p:spPr>
          <a:xfrm>
            <a:off x="762000" y="571500"/>
            <a:ext cx="114014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150" b="1" i="0" u="none" strike="noStrike" cap="none" dirty="0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ВРАХУВАННЯ</a:t>
            </a:r>
            <a:r>
              <a:rPr lang="en-US" sz="3150" b="1" i="0" u="none" strike="noStrike" cap="none" dirty="0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 ГЕОЛОГІЇ</a:t>
            </a:r>
            <a:endParaRPr dirty="0"/>
          </a:p>
        </p:txBody>
      </p:sp>
      <p:sp>
        <p:nvSpPr>
          <p:cNvPr id="236" name="Google Shape;236;p22"/>
          <p:cNvSpPr/>
          <p:nvPr/>
        </p:nvSpPr>
        <p:spPr>
          <a:xfrm>
            <a:off x="571500" y="571500"/>
            <a:ext cx="57150" cy="485775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6350" y="1957387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0725" y="2671762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3"/>
          <p:cNvSpPr txBox="1"/>
          <p:nvPr/>
        </p:nvSpPr>
        <p:spPr>
          <a:xfrm>
            <a:off x="6877050" y="2738437"/>
            <a:ext cx="4038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F97316"/>
                </a:solidFill>
                <a:latin typeface="Inter"/>
                <a:ea typeface="Inter"/>
                <a:cs typeface="Inter"/>
                <a:sym typeface="Inter"/>
              </a:rPr>
              <a:t>75% - Кондиційна фракція: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Оптимальний розмір для навантаження.</a:t>
            </a:r>
            <a:endParaRPr/>
          </a:p>
        </p:txBody>
      </p:sp>
      <p:sp>
        <p:nvSpPr>
          <p:cNvPr id="245" name="Google Shape;245;p23"/>
          <p:cNvSpPr txBox="1"/>
          <p:nvPr/>
        </p:nvSpPr>
        <p:spPr>
          <a:xfrm>
            <a:off x="6877050" y="3538537"/>
            <a:ext cx="4038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15% - Відсів/Пил: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Надмірне подрібнення енергією вибуху.</a:t>
            </a:r>
            <a:endParaRPr/>
          </a:p>
        </p:txBody>
      </p:sp>
      <p:sp>
        <p:nvSpPr>
          <p:cNvPr id="246" name="Google Shape;246;p23"/>
          <p:cNvSpPr txBox="1"/>
          <p:nvPr/>
        </p:nvSpPr>
        <p:spPr>
          <a:xfrm>
            <a:off x="6877050" y="4338637"/>
            <a:ext cx="4038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10% - Негабарит: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Потребує додаткового руйнування.</a:t>
            </a:r>
            <a:endParaRPr/>
          </a:p>
        </p:txBody>
      </p:sp>
      <p:sp>
        <p:nvSpPr>
          <p:cNvPr id="247" name="Google Shape;247;p23"/>
          <p:cNvSpPr txBox="1"/>
          <p:nvPr/>
        </p:nvSpPr>
        <p:spPr>
          <a:xfrm>
            <a:off x="762000" y="571500"/>
            <a:ext cx="114014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ВПЛИВ БВР НА ПОДРІБНЕННЯ</a:t>
            </a:r>
            <a:endParaRPr/>
          </a:p>
        </p:txBody>
      </p:sp>
      <p:sp>
        <p:nvSpPr>
          <p:cNvPr id="248" name="Google Shape;248;p23"/>
          <p:cNvSpPr/>
          <p:nvPr/>
        </p:nvSpPr>
        <p:spPr>
          <a:xfrm>
            <a:off x="571500" y="571500"/>
            <a:ext cx="57150" cy="485775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96050" y="273843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96050" y="353853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96050" y="4338637"/>
            <a:ext cx="2286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4"/>
          <p:cNvSpPr/>
          <p:nvPr/>
        </p:nvSpPr>
        <p:spPr>
          <a:xfrm>
            <a:off x="571500" y="4081462"/>
            <a:ext cx="11049000" cy="38100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4"/>
          <p:cNvSpPr/>
          <p:nvPr/>
        </p:nvSpPr>
        <p:spPr>
          <a:xfrm>
            <a:off x="1691580" y="3167062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F97316"/>
          </a:solidFill>
          <a:ln w="38100" cap="flat" cmpd="sng">
            <a:solidFill>
              <a:srgbClr val="020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4"/>
          <p:cNvSpPr txBox="1"/>
          <p:nvPr/>
        </p:nvSpPr>
        <p:spPr>
          <a:xfrm>
            <a:off x="510733" y="3529012"/>
            <a:ext cx="2552193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ПРОЄКТУВАННЯ</a:t>
            </a:r>
            <a:endParaRPr/>
          </a:p>
        </p:txBody>
      </p:sp>
      <p:sp>
        <p:nvSpPr>
          <p:cNvPr id="260" name="Google Shape;260;p24"/>
          <p:cNvSpPr txBox="1"/>
          <p:nvPr/>
        </p:nvSpPr>
        <p:spPr>
          <a:xfrm>
            <a:off x="571500" y="4043362"/>
            <a:ext cx="243066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Розрахунок у ГІС та видача бурового паспорта.</a:t>
            </a:r>
            <a:endParaRPr/>
          </a:p>
        </p:txBody>
      </p:sp>
      <p:sp>
        <p:nvSpPr>
          <p:cNvPr id="261" name="Google Shape;261;p24"/>
          <p:cNvSpPr/>
          <p:nvPr/>
        </p:nvSpPr>
        <p:spPr>
          <a:xfrm>
            <a:off x="4564260" y="3167062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F97316"/>
          </a:solidFill>
          <a:ln w="38100" cap="flat" cmpd="sng">
            <a:solidFill>
              <a:srgbClr val="020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4"/>
          <p:cNvSpPr txBox="1"/>
          <p:nvPr/>
        </p:nvSpPr>
        <p:spPr>
          <a:xfrm>
            <a:off x="3383413" y="3529012"/>
            <a:ext cx="2552193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БУРІННЯ</a:t>
            </a:r>
            <a:endParaRPr/>
          </a:p>
        </p:txBody>
      </p:sp>
      <p:sp>
        <p:nvSpPr>
          <p:cNvPr id="263" name="Google Shape;263;p24"/>
          <p:cNvSpPr txBox="1"/>
          <p:nvPr/>
        </p:nvSpPr>
        <p:spPr>
          <a:xfrm>
            <a:off x="3444180" y="4043362"/>
            <a:ext cx="243066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Реалізація сітки свердловин у натурі.</a:t>
            </a: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7436941" y="3167062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F97316"/>
          </a:solidFill>
          <a:ln w="38100" cap="flat" cmpd="sng">
            <a:solidFill>
              <a:srgbClr val="020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4"/>
          <p:cNvSpPr txBox="1"/>
          <p:nvPr/>
        </p:nvSpPr>
        <p:spPr>
          <a:xfrm>
            <a:off x="6256094" y="3529012"/>
            <a:ext cx="2552193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ВИБУХ</a:t>
            </a:r>
            <a:endParaRPr/>
          </a:p>
        </p:txBody>
      </p:sp>
      <p:sp>
        <p:nvSpPr>
          <p:cNvPr id="266" name="Google Shape;266;p24"/>
          <p:cNvSpPr txBox="1"/>
          <p:nvPr/>
        </p:nvSpPr>
        <p:spPr>
          <a:xfrm>
            <a:off x="6316860" y="4043362"/>
            <a:ext cx="243066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Заряджання та ініціювання блоку.</a:t>
            </a:r>
            <a:endParaRPr/>
          </a:p>
        </p:txBody>
      </p:sp>
      <p:sp>
        <p:nvSpPr>
          <p:cNvPr id="267" name="Google Shape;267;p24"/>
          <p:cNvSpPr/>
          <p:nvPr/>
        </p:nvSpPr>
        <p:spPr>
          <a:xfrm>
            <a:off x="10309621" y="3167062"/>
            <a:ext cx="190500" cy="190500"/>
          </a:xfrm>
          <a:prstGeom prst="roundRect">
            <a:avLst>
              <a:gd name="adj" fmla="val 50000"/>
            </a:avLst>
          </a:prstGeom>
          <a:solidFill>
            <a:srgbClr val="F97316"/>
          </a:solidFill>
          <a:ln w="38100" cap="flat" cmpd="sng">
            <a:solidFill>
              <a:srgbClr val="020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4"/>
          <p:cNvSpPr txBox="1"/>
          <p:nvPr/>
        </p:nvSpPr>
        <p:spPr>
          <a:xfrm>
            <a:off x="9128774" y="3529012"/>
            <a:ext cx="2552193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ОБЛІК</a:t>
            </a:r>
            <a:endParaRPr/>
          </a:p>
        </p:txBody>
      </p:sp>
      <p:sp>
        <p:nvSpPr>
          <p:cNvPr id="269" name="Google Shape;269;p24"/>
          <p:cNvSpPr txBox="1"/>
          <p:nvPr/>
        </p:nvSpPr>
        <p:spPr>
          <a:xfrm>
            <a:off x="9189541" y="4043362"/>
            <a:ext cx="243066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Оновлення цифрової моделі поверхні кар'єру.</a:t>
            </a:r>
            <a:endParaRPr/>
          </a:p>
        </p:txBody>
      </p:sp>
      <p:sp>
        <p:nvSpPr>
          <p:cNvPr id="270" name="Google Shape;270;p24"/>
          <p:cNvSpPr txBox="1"/>
          <p:nvPr/>
        </p:nvSpPr>
        <p:spPr>
          <a:xfrm>
            <a:off x="762000" y="571500"/>
            <a:ext cx="114014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ІНТЕГРАЦІЯ З ПЛАНОМ РОБІТ</a:t>
            </a:r>
            <a:endParaRPr/>
          </a:p>
        </p:txBody>
      </p:sp>
      <p:sp>
        <p:nvSpPr>
          <p:cNvPr id="271" name="Google Shape;271;p24"/>
          <p:cNvSpPr/>
          <p:nvPr/>
        </p:nvSpPr>
        <p:spPr>
          <a:xfrm>
            <a:off x="571500" y="571500"/>
            <a:ext cx="57150" cy="485775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2586037"/>
            <a:ext cx="53340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5"/>
          <p:cNvSpPr txBox="1"/>
          <p:nvPr/>
        </p:nvSpPr>
        <p:spPr>
          <a:xfrm>
            <a:off x="6581775" y="2881312"/>
            <a:ext cx="4980622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6225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ВАЖЛИВО!</a:t>
            </a:r>
            <a:endParaRPr/>
          </a:p>
        </p:txBody>
      </p:sp>
      <p:sp>
        <p:nvSpPr>
          <p:cNvPr id="279" name="Google Shape;279;p25"/>
          <p:cNvSpPr txBox="1"/>
          <p:nvPr/>
        </p:nvSpPr>
        <p:spPr>
          <a:xfrm>
            <a:off x="6581775" y="3395662"/>
            <a:ext cx="47434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Будь-які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роботи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з ВР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дозволяються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лише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персоналу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зі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спеціальним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допуском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280" name="Google Shape;280;p25"/>
          <p:cNvSpPr txBox="1"/>
          <p:nvPr/>
        </p:nvSpPr>
        <p:spPr>
          <a:xfrm>
            <a:off x="952500" y="2738437"/>
            <a:ext cx="49530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Захисна зона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Розрахунок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радіуса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розльоту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осколків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та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ударної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хвилі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(200-800 м).</a:t>
            </a:r>
            <a:endParaRPr dirty="0"/>
          </a:p>
        </p:txBody>
      </p:sp>
      <p:sp>
        <p:nvSpPr>
          <p:cNvPr id="281" name="Google Shape;281;p25"/>
          <p:cNvSpPr txBox="1"/>
          <p:nvPr/>
        </p:nvSpPr>
        <p:spPr>
          <a:xfrm>
            <a:off x="952500" y="3538537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Сейсмічний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контроль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Моніторинг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вібрацій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для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захисту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капітальних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споруд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sp>
        <p:nvSpPr>
          <p:cNvPr id="282" name="Google Shape;282;p25"/>
          <p:cNvSpPr txBox="1"/>
          <p:nvPr/>
        </p:nvSpPr>
        <p:spPr>
          <a:xfrm>
            <a:off x="952500" y="4338637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Газовий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1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захист</a:t>
            </a:r>
            <a:r>
              <a:rPr lang="en-US" sz="1500" b="1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Контроль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концентрації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продуктів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детонації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після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вибуху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  <a:endParaRPr dirty="0"/>
          </a:p>
        </p:txBody>
      </p:sp>
      <p:pic>
        <p:nvPicPr>
          <p:cNvPr id="283" name="Google Shape;283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1775" y="2909887"/>
            <a:ext cx="276225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 txBox="1"/>
          <p:nvPr/>
        </p:nvSpPr>
        <p:spPr>
          <a:xfrm>
            <a:off x="762000" y="571500"/>
            <a:ext cx="114014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БЕЗПЕКА БВР</a:t>
            </a:r>
            <a:endParaRPr/>
          </a:p>
        </p:txBody>
      </p:sp>
      <p:sp>
        <p:nvSpPr>
          <p:cNvPr id="285" name="Google Shape;285;p25"/>
          <p:cNvSpPr/>
          <p:nvPr/>
        </p:nvSpPr>
        <p:spPr>
          <a:xfrm>
            <a:off x="571500" y="571500"/>
            <a:ext cx="57150" cy="485775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273843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53853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338637"/>
            <a:ext cx="2286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1162" y="2400151"/>
            <a:ext cx="8829675" cy="204594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6"/>
          <p:cNvSpPr txBox="1"/>
          <p:nvPr/>
        </p:nvSpPr>
        <p:spPr>
          <a:xfrm>
            <a:off x="295275" y="571500"/>
            <a:ext cx="11601450" cy="75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97316"/>
                </a:solidFill>
                <a:latin typeface="Urbanist"/>
                <a:ea typeface="Urbanist"/>
                <a:cs typeface="Urbanist"/>
                <a:sym typeface="Urbanist"/>
              </a:rPr>
              <a:t>ПІДСУМКИ</a:t>
            </a:r>
            <a:endParaRPr/>
          </a:p>
        </p:txBody>
      </p:sp>
      <p:sp>
        <p:nvSpPr>
          <p:cNvPr id="296" name="Google Shape;296;p26"/>
          <p:cNvSpPr txBox="1"/>
          <p:nvPr/>
        </p:nvSpPr>
        <p:spPr>
          <a:xfrm>
            <a:off x="571500" y="1592460"/>
            <a:ext cx="11049000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БВР — це керований процес підготовки сировини, а не просто руйнування масиву.</a:t>
            </a:r>
            <a:endParaRPr/>
          </a:p>
        </p:txBody>
      </p:sp>
      <p:sp>
        <p:nvSpPr>
          <p:cNvPr id="297" name="Google Shape;297;p26"/>
          <p:cNvSpPr txBox="1"/>
          <p:nvPr/>
        </p:nvSpPr>
        <p:spPr>
          <a:xfrm>
            <a:off x="1860470" y="3259410"/>
            <a:ext cx="8471058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F97316"/>
                </a:solidFill>
                <a:latin typeface="Urbanist"/>
                <a:ea typeface="Urbanist"/>
                <a:cs typeface="Urbanist"/>
                <a:sym typeface="Urbanist"/>
              </a:rPr>
              <a:t>ПИТАННЯ ТА ВІДПОВІДІ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909762"/>
            <a:ext cx="5334000" cy="39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571500" y="1909762"/>
            <a:ext cx="56007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ФУНДАМЕНТ ПРОДУКТИВНОСТІ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571500" y="2424112"/>
            <a:ext cx="533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Буро-вибухові роботи (БВР) є першою ланкою в технологічному ланцюзі видобутку. Якість підготовки гірничої маси безпосередньо впливає на: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677025" y="2604194"/>
            <a:ext cx="4780597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97316"/>
                </a:solidFill>
                <a:latin typeface="Inter"/>
                <a:ea typeface="Inter"/>
                <a:cs typeface="Inter"/>
                <a:sym typeface="Inter"/>
              </a:rPr>
              <a:t>Концепція Mine-to-Mill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6677025" y="3070919"/>
            <a:ext cx="45529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Оптимізація енергії вибуху для мінімізації витрат на подрібнення на фабриці.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952500" y="3529012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Продуктивність екскаваторного парку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952500" y="4024312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Швидкість та вартість транспортування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952500" y="4519612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Ефективність роботи дробильно-сортувального комплексу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952500" y="5319712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Загальну собівартість кінцевої продукції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762000" y="571500"/>
            <a:ext cx="114014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РОЛЬ БВР У ЦИКЛІ ВГР</a:t>
            </a:r>
            <a:endParaRPr/>
          </a:p>
        </p:txBody>
      </p:sp>
      <p:sp>
        <p:nvSpPr>
          <p:cNvPr id="103" name="Google Shape;103;p14"/>
          <p:cNvSpPr/>
          <p:nvPr/>
        </p:nvSpPr>
        <p:spPr>
          <a:xfrm>
            <a:off x="571500" y="571500"/>
            <a:ext cx="57150" cy="485775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52901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02431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519612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5319712"/>
            <a:ext cx="2286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/>
        </p:nvSpPr>
        <p:spPr>
          <a:xfrm>
            <a:off x="571500" y="1957387"/>
            <a:ext cx="56007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ЦИФРОВИЙ КОНТУР БЛОКУ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571500" y="2471737"/>
            <a:ext cx="533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Блок під підрив — це геометрично визначена частина уступу, яка готується до одночасного вибуху. В сучасних ГІС-системах блок проєктується як 3D-об'єкт:</a:t>
            </a:r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6025" y="2422354"/>
            <a:ext cx="5314950" cy="2880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952500" y="3576637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Точна прив'язка до блочної моделі родовища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952500" y="4071937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Розрахунок об'єму та якісного складу руди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952500" y="4567237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Автоматичне формування бурових завдань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762000" y="571500"/>
            <a:ext cx="114014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БЛОК ПІД ПІДРИВ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571500" y="571500"/>
            <a:ext cx="57150" cy="485775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57663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07193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4567237"/>
            <a:ext cx="2286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0" name="Google Shape;130;p16"/>
          <p:cNvGraphicFramePr/>
          <p:nvPr>
            <p:extLst>
              <p:ext uri="{D42A27DB-BD31-4B8C-83A1-F6EECF244321}">
                <p14:modId xmlns:p14="http://schemas.microsoft.com/office/powerpoint/2010/main" val="2727771470"/>
              </p:ext>
            </p:extLst>
          </p:nvPr>
        </p:nvGraphicFramePr>
        <p:xfrm>
          <a:off x="571500" y="2814637"/>
          <a:ext cx="11049000" cy="22860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27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4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u="none" strike="noStrike" cap="none" dirty="0" err="1">
                          <a:solidFill>
                            <a:sysClr val="windowText" lastClr="000000"/>
                          </a:solidFill>
                          <a:sym typeface="Inter"/>
                        </a:rPr>
                        <a:t>Категорія</a:t>
                      </a:r>
                      <a:r>
                        <a:rPr lang="en-US" sz="1650" b="1" u="none" strike="noStrike" cap="none" dirty="0">
                          <a:solidFill>
                            <a:sysClr val="windowText" lastClr="000000"/>
                          </a:solidFill>
                          <a:sym typeface="Inter"/>
                        </a:rPr>
                        <a:t> </a:t>
                      </a:r>
                      <a:r>
                        <a:rPr lang="en-US" sz="1650" b="1" u="none" strike="noStrike" cap="none" dirty="0" err="1">
                          <a:solidFill>
                            <a:sysClr val="windowText" lastClr="000000"/>
                          </a:solidFill>
                          <a:sym typeface="Inter"/>
                        </a:rPr>
                        <a:t>породи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u="none" strike="noStrike" cap="none">
                          <a:solidFill>
                            <a:sysClr val="windowText" lastClr="000000"/>
                          </a:solidFill>
                          <a:sym typeface="Inter"/>
                        </a:rPr>
                        <a:t>Діаметр коронки, мм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u="none" strike="noStrike" cap="none">
                          <a:solidFill>
                            <a:sysClr val="windowText" lastClr="000000"/>
                          </a:solidFill>
                          <a:sym typeface="Inter"/>
                        </a:rPr>
                        <a:t>Тип бурового верстата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u="none" strike="noStrike" cap="none">
                          <a:solidFill>
                            <a:sysClr val="windowText" lastClr="000000"/>
                          </a:solidFill>
                          <a:sym typeface="Inter"/>
                        </a:rPr>
                        <a:t>Питома витрата ВР, кг/м³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 dirty="0">
                          <a:solidFill>
                            <a:sysClr val="windowText" lastClr="000000"/>
                          </a:solidFill>
                          <a:sym typeface="Inter"/>
                        </a:rPr>
                        <a:t>I-II (</a:t>
                      </a:r>
                      <a:r>
                        <a:rPr lang="en-US" sz="1350" b="0" u="none" strike="noStrike" cap="none" dirty="0" err="1">
                          <a:solidFill>
                            <a:sysClr val="windowText" lastClr="000000"/>
                          </a:solidFill>
                          <a:sym typeface="Inter"/>
                        </a:rPr>
                        <a:t>Легкі</a:t>
                      </a:r>
                      <a:r>
                        <a:rPr lang="en-US" sz="1350" b="0" u="none" strike="noStrike" cap="none" dirty="0">
                          <a:solidFill>
                            <a:sysClr val="windowText" lastClr="000000"/>
                          </a:solidFill>
                          <a:sym typeface="Inter"/>
                        </a:rPr>
                        <a:t>)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Inter"/>
                        </a:rPr>
                        <a:t>115 - 160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Inter"/>
                        </a:rPr>
                        <a:t>Ударно-обертальний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Inter"/>
                        </a:rPr>
                        <a:t>0.35 - 0.50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Inter"/>
                        </a:rPr>
                        <a:t>III-IV (Середні)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Inter"/>
                        </a:rPr>
                        <a:t>160 - 215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Inter"/>
                        </a:rPr>
                        <a:t>Обертальний (шарошковий)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Inter"/>
                        </a:rPr>
                        <a:t>0.55 - 0.85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Inter"/>
                        </a:rPr>
                        <a:t>V (Важкі/Міцні)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Inter"/>
                        </a:rPr>
                        <a:t>215 - 250+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>
                          <a:solidFill>
                            <a:sysClr val="windowText" lastClr="000000"/>
                          </a:solidFill>
                          <a:sym typeface="Inter"/>
                        </a:rPr>
                        <a:t>Обертальний (важкий)</a:t>
                      </a:r>
                      <a:endParaRPr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0" u="none" strike="noStrike" cap="none" dirty="0">
                          <a:solidFill>
                            <a:sysClr val="windowText" lastClr="000000"/>
                          </a:solidFill>
                          <a:sym typeface="Inter"/>
                        </a:rPr>
                        <a:t>0.90 - 1.20</a:t>
                      </a:r>
                      <a:endParaRPr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3500" marR="63500" marT="25400" marB="254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1" name="Google Shape;131;p16"/>
          <p:cNvSpPr/>
          <p:nvPr/>
        </p:nvSpPr>
        <p:spPr>
          <a:xfrm>
            <a:off x="571500" y="3981450"/>
            <a:ext cx="2277814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2849314" y="3981450"/>
            <a:ext cx="273546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5584775" y="3981450"/>
            <a:ext cx="2871638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8456414" y="3981450"/>
            <a:ext cx="316408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571500" y="4533900"/>
            <a:ext cx="2277814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2849314" y="4533900"/>
            <a:ext cx="273546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5584775" y="4533900"/>
            <a:ext cx="2871638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8456414" y="4533900"/>
            <a:ext cx="316408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571500" y="5086350"/>
            <a:ext cx="2277814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2849314" y="5086350"/>
            <a:ext cx="2735460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5584775" y="5086350"/>
            <a:ext cx="2871638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8456414" y="5086350"/>
            <a:ext cx="3164085" cy="9525"/>
          </a:xfrm>
          <a:prstGeom prst="rect">
            <a:avLst/>
          </a:prstGeom>
          <a:solidFill>
            <a:srgbClr val="3341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762000" y="571500"/>
            <a:ext cx="114014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ПАРАМЕТРИ БУРІННЯ</a:t>
            </a:r>
            <a:endParaRPr/>
          </a:p>
        </p:txBody>
      </p:sp>
      <p:sp>
        <p:nvSpPr>
          <p:cNvPr id="144" name="Google Shape;144;p16"/>
          <p:cNvSpPr/>
          <p:nvPr/>
        </p:nvSpPr>
        <p:spPr>
          <a:xfrm>
            <a:off x="571500" y="571500"/>
            <a:ext cx="57150" cy="485775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 txBox="1"/>
          <p:nvPr/>
        </p:nvSpPr>
        <p:spPr>
          <a:xfrm>
            <a:off x="3505200" y="3519487"/>
            <a:ext cx="20955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rgbClr val="334155"/>
                </a:solidFill>
                <a:latin typeface="Inter"/>
                <a:ea typeface="Inter"/>
                <a:cs typeface="Inter"/>
                <a:sym typeface="Inter"/>
              </a:rPr>
              <a:t>/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571500" y="3057525"/>
            <a:ext cx="23622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>
                <a:solidFill>
                  <a:srgbClr val="F97316"/>
                </a:solidFill>
                <a:latin typeface="Urbanist"/>
                <a:ea typeface="Urbanist"/>
                <a:cs typeface="Urbanist"/>
                <a:sym typeface="Urbanist"/>
              </a:rPr>
              <a:t>115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571500" y="4391025"/>
            <a:ext cx="23622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ММ (МІНІМАЛЬНИЙ)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4286250" y="3057525"/>
            <a:ext cx="26670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>
                <a:solidFill>
                  <a:srgbClr val="F97316"/>
                </a:solidFill>
                <a:latin typeface="Urbanist"/>
                <a:ea typeface="Urbanist"/>
                <a:cs typeface="Urbanist"/>
                <a:sym typeface="Urbanist"/>
              </a:rPr>
              <a:t>250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4286250" y="4391025"/>
            <a:ext cx="26670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ММ (</a:t>
            </a:r>
            <a:r>
              <a:rPr lang="uk-UA" sz="1800" b="0" i="0" u="none" strike="noStrike" cap="none" dirty="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ТИПОВИЙ</a:t>
            </a:r>
            <a:r>
              <a:rPr lang="en-US" sz="1800" b="0" i="0" u="none" strike="noStrike" cap="none" dirty="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  <a:endParaRPr dirty="0"/>
          </a:p>
        </p:txBody>
      </p:sp>
      <p:sp>
        <p:nvSpPr>
          <p:cNvPr id="155" name="Google Shape;155;p17"/>
          <p:cNvSpPr txBox="1"/>
          <p:nvPr/>
        </p:nvSpPr>
        <p:spPr>
          <a:xfrm>
            <a:off x="7924800" y="3157537"/>
            <a:ext cx="3695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Вибір діаметра залежить від: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7924800" y="3652837"/>
            <a:ext cx="3695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•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Висоти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уступу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(6м - 15м+)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•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Вимог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до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подрібнення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•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Параметрів</a:t>
            </a:r>
            <a:r>
              <a:rPr lang="en-US" sz="1500" b="0" i="0" u="none" strike="noStrike" cap="none" dirty="0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500" b="0" i="0" u="none" strike="noStrike" cap="none" dirty="0" err="1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екскавації</a:t>
            </a:r>
            <a:endParaRPr dirty="0"/>
          </a:p>
        </p:txBody>
      </p:sp>
      <p:sp>
        <p:nvSpPr>
          <p:cNvPr id="157" name="Google Shape;157;p17"/>
          <p:cNvSpPr txBox="1"/>
          <p:nvPr/>
        </p:nvSpPr>
        <p:spPr>
          <a:xfrm>
            <a:off x="762000" y="571500"/>
            <a:ext cx="114014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ДІАМЕТР СВЕРДЛОВИН</a:t>
            </a:r>
            <a:endParaRPr/>
          </a:p>
        </p:txBody>
      </p:sp>
      <p:sp>
        <p:nvSpPr>
          <p:cNvPr id="158" name="Google Shape;158;p17"/>
          <p:cNvSpPr/>
          <p:nvPr/>
        </p:nvSpPr>
        <p:spPr>
          <a:xfrm>
            <a:off x="571500" y="571500"/>
            <a:ext cx="57150" cy="485775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7353300" y="2805112"/>
            <a:ext cx="448056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ПЕРЕБУР (SUB-DRILL)</a:t>
            </a:r>
            <a:endParaRPr/>
          </a:p>
        </p:txBody>
      </p:sp>
      <p:sp>
        <p:nvSpPr>
          <p:cNvPr id="166" name="Google Shape;166;p18"/>
          <p:cNvSpPr txBox="1"/>
          <p:nvPr/>
        </p:nvSpPr>
        <p:spPr>
          <a:xfrm>
            <a:off x="7353300" y="3319462"/>
            <a:ext cx="4267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Розраховується як </a:t>
            </a:r>
            <a:r>
              <a:rPr lang="en-US" sz="1500" b="0" i="0" u="none" strike="noStrike" cap="none">
                <a:solidFill>
                  <a:srgbClr val="F97316"/>
                </a:solidFill>
                <a:latin typeface="Inter"/>
                <a:ea typeface="Inter"/>
                <a:cs typeface="Inter"/>
                <a:sym typeface="Inter"/>
              </a:rPr>
              <a:t>(10-15%) × W</a:t>
            </a: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 (ЛНС), де W — лінія найменшого опору.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7353300" y="4119562"/>
            <a:ext cx="4267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Необхідний для гарантованого опрацювання підошви уступу та виключення "порогів".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762000" y="571500"/>
            <a:ext cx="114014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ГЛИБИНА БУРІННЯ ТА ПЕРЕБУР</a:t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571500" y="571500"/>
            <a:ext cx="57150" cy="485775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4495282A-0C76-CA07-EF3C-E70FF1BBE2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7438182"/>
              </p:ext>
            </p:extLst>
          </p:nvPr>
        </p:nvGraphicFramePr>
        <p:xfrm>
          <a:off x="350520" y="1811227"/>
          <a:ext cx="6652260" cy="362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19350"/>
            <a:ext cx="3524250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33875" y="2419350"/>
            <a:ext cx="3524250" cy="288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96250" y="2419350"/>
            <a:ext cx="3524250" cy="288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/>
        </p:nvSpPr>
        <p:spPr>
          <a:xfrm>
            <a:off x="857250" y="3400425"/>
            <a:ext cx="31003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КВАДРАТНА</a:t>
            </a:r>
            <a:endParaRPr/>
          </a:p>
        </p:txBody>
      </p:sp>
      <p:sp>
        <p:nvSpPr>
          <p:cNvPr id="179" name="Google Shape;179;p19"/>
          <p:cNvSpPr txBox="1"/>
          <p:nvPr/>
        </p:nvSpPr>
        <p:spPr>
          <a:xfrm>
            <a:off x="857250" y="3914775"/>
            <a:ext cx="2952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Відстань між свердловинами дорівнює відстані між рядами (a = b). Класична схема.</a:t>
            </a:r>
            <a:endParaRPr/>
          </a:p>
        </p:txBody>
      </p:sp>
      <p:sp>
        <p:nvSpPr>
          <p:cNvPr id="180" name="Google Shape;180;p19"/>
          <p:cNvSpPr txBox="1"/>
          <p:nvPr/>
        </p:nvSpPr>
        <p:spPr>
          <a:xfrm>
            <a:off x="4619625" y="3400425"/>
            <a:ext cx="31003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ШАХОВА</a:t>
            </a:r>
            <a:endParaRPr/>
          </a:p>
        </p:txBody>
      </p:sp>
      <p:sp>
        <p:nvSpPr>
          <p:cNvPr id="181" name="Google Shape;181;p19"/>
          <p:cNvSpPr txBox="1"/>
          <p:nvPr/>
        </p:nvSpPr>
        <p:spPr>
          <a:xfrm>
            <a:off x="4619625" y="3914775"/>
            <a:ext cx="2952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Найбільш ефективна для рівномірного подрібнення масиву та керування енергією.</a:t>
            </a:r>
            <a:endParaRPr/>
          </a:p>
        </p:txBody>
      </p:sp>
      <p:sp>
        <p:nvSpPr>
          <p:cNvPr id="182" name="Google Shape;182;p19"/>
          <p:cNvSpPr txBox="1"/>
          <p:nvPr/>
        </p:nvSpPr>
        <p:spPr>
          <a:xfrm>
            <a:off x="8382000" y="3400425"/>
            <a:ext cx="3100387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ПРЯМОКУТНА</a:t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8382000" y="3914775"/>
            <a:ext cx="2952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Використовується при специфічних напрямках тріщинуватості масиву (a &gt; b).</a:t>
            </a:r>
            <a:endParaRPr/>
          </a:p>
        </p:txBody>
      </p:sp>
      <p:pic>
        <p:nvPicPr>
          <p:cNvPr id="184" name="Google Shape;184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7250" y="2781300"/>
            <a:ext cx="3810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19625" y="2781300"/>
            <a:ext cx="333375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382000" y="27813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9"/>
          <p:cNvSpPr txBox="1"/>
          <p:nvPr/>
        </p:nvSpPr>
        <p:spPr>
          <a:xfrm>
            <a:off x="762000" y="571500"/>
            <a:ext cx="114014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СІТКА СВЕРДЛОВИН</a:t>
            </a:r>
            <a:endParaRPr/>
          </a:p>
        </p:txBody>
      </p:sp>
      <p:sp>
        <p:nvSpPr>
          <p:cNvPr id="188" name="Google Shape;188;p19"/>
          <p:cNvSpPr/>
          <p:nvPr/>
        </p:nvSpPr>
        <p:spPr>
          <a:xfrm>
            <a:off x="571500" y="571500"/>
            <a:ext cx="57150" cy="485775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0" y="1957387"/>
            <a:ext cx="5334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571500" y="1957387"/>
            <a:ext cx="56007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КОРОТКОСПОВІЛЬНЕНЕ ПІДРИВАННЯ</a:t>
            </a:r>
            <a:endParaRPr/>
          </a:p>
        </p:txBody>
      </p:sp>
      <p:sp>
        <p:nvSpPr>
          <p:cNvPr id="196" name="Google Shape;196;p20"/>
          <p:cNvSpPr txBox="1"/>
          <p:nvPr/>
        </p:nvSpPr>
        <p:spPr>
          <a:xfrm>
            <a:off x="571500" y="2795587"/>
            <a:ext cx="533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Використання мілісекундних уповільнень дозволяє:</a:t>
            </a:r>
            <a:endParaRPr/>
          </a:p>
        </p:txBody>
      </p:sp>
      <p:pic>
        <p:nvPicPr>
          <p:cNvPr id="197" name="Google Shape;19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96025" y="1957387"/>
            <a:ext cx="5314950" cy="3809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1938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8" name="Google Shape;198;p20"/>
          <p:cNvSpPr txBox="1"/>
          <p:nvPr/>
        </p:nvSpPr>
        <p:spPr>
          <a:xfrm>
            <a:off x="952500" y="3290887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Формувати вектор руху гірничої маси</a:t>
            </a: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952500" y="3786187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Знижувати сейсмічне навантаження</a:t>
            </a:r>
            <a:endParaRPr/>
          </a:p>
        </p:txBody>
      </p:sp>
      <p:sp>
        <p:nvSpPr>
          <p:cNvPr id="200" name="Google Shape;200;p20"/>
          <p:cNvSpPr txBox="1"/>
          <p:nvPr/>
        </p:nvSpPr>
        <p:spPr>
          <a:xfrm>
            <a:off x="952500" y="4281487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Покращувати кучність розвалу (V-подібні схеми)</a:t>
            </a:r>
            <a:endParaRPr/>
          </a:p>
        </p:txBody>
      </p:sp>
      <p:sp>
        <p:nvSpPr>
          <p:cNvPr id="201" name="Google Shape;201;p20"/>
          <p:cNvSpPr txBox="1"/>
          <p:nvPr/>
        </p:nvSpPr>
        <p:spPr>
          <a:xfrm>
            <a:off x="762000" y="571500"/>
            <a:ext cx="114014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СХЕМИ РОЗТАШУВАННЯ ТА СПОЛУЧЕННЯ</a:t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571500" y="571500"/>
            <a:ext cx="57150" cy="485775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29088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78618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281487"/>
            <a:ext cx="2286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617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719262"/>
            <a:ext cx="4286250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8330" y="1778000"/>
            <a:ext cx="4212000" cy="4176000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213" name="Google Shape;213;p21"/>
          <p:cNvSpPr txBox="1"/>
          <p:nvPr/>
        </p:nvSpPr>
        <p:spPr>
          <a:xfrm>
            <a:off x="6286500" y="2652712"/>
            <a:ext cx="56007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38BDF8"/>
                </a:solidFill>
                <a:latin typeface="Urbanist"/>
                <a:ea typeface="Urbanist"/>
                <a:cs typeface="Urbanist"/>
                <a:sym typeface="Urbanist"/>
              </a:rPr>
              <a:t>ГЕОМЕТРИЧНИЙ КОНТРОЛЬ</a:t>
            </a:r>
            <a:endParaRPr/>
          </a:p>
        </p:txBody>
      </p:sp>
      <p:sp>
        <p:nvSpPr>
          <p:cNvPr id="214" name="Google Shape;214;p21"/>
          <p:cNvSpPr txBox="1"/>
          <p:nvPr/>
        </p:nvSpPr>
        <p:spPr>
          <a:xfrm>
            <a:off x="6286500" y="3167062"/>
            <a:ext cx="533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Фактичний контур блоку після вибуху фіксується маркшейдерською службою та інтегрується в цифрову модель (Digital Twin) кар'єру.</a:t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6286500" y="4271962"/>
            <a:ext cx="5334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Це дозволяє точно розраховувати залишки гірничої маси та планувати наступні цикли видобутку.</a:t>
            </a:r>
            <a:endParaRPr/>
          </a:p>
        </p:txBody>
      </p:sp>
      <p:sp>
        <p:nvSpPr>
          <p:cNvPr id="216" name="Google Shape;216;p21"/>
          <p:cNvSpPr txBox="1"/>
          <p:nvPr/>
        </p:nvSpPr>
        <p:spPr>
          <a:xfrm>
            <a:off x="762000" y="571500"/>
            <a:ext cx="1140142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0" u="none" strike="noStrike" cap="none">
                <a:solidFill>
                  <a:srgbClr val="F8FAFC"/>
                </a:solidFill>
                <a:latin typeface="Urbanist"/>
                <a:ea typeface="Urbanist"/>
                <a:cs typeface="Urbanist"/>
                <a:sym typeface="Urbanist"/>
              </a:rPr>
              <a:t>КОНТУРИ БВР-БЛОКІВ</a:t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571500" y="571500"/>
            <a:ext cx="57150" cy="485775"/>
          </a:xfrm>
          <a:prstGeom prst="rect">
            <a:avLst/>
          </a:prstGeom>
          <a:solidFill>
            <a:srgbClr val="F973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Широкий екран</PresentationFormat>
  <Paragraphs>94</Paragraphs>
  <Slides>14</Slides>
  <Notes>14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Inter</vt:lpstr>
      <vt:lpstr>Calibri</vt:lpstr>
      <vt:lpstr>Arial</vt:lpstr>
      <vt:lpstr>Urbanist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Сергій Башинський</cp:lastModifiedBy>
  <cp:revision>1</cp:revision>
  <dcterms:modified xsi:type="dcterms:W3CDTF">2026-01-28T10:50:17Z</dcterms:modified>
</cp:coreProperties>
</file>