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62" r:id="rId9"/>
    <p:sldId id="263" r:id="rId10"/>
    <p:sldId id="272" r:id="rId11"/>
    <p:sldId id="273" r:id="rId12"/>
    <p:sldId id="264" r:id="rId13"/>
    <p:sldId id="265" r:id="rId14"/>
    <p:sldId id="266" r:id="rId15"/>
    <p:sldId id="267" r:id="rId16"/>
    <p:sldId id="274" r:id="rId17"/>
    <p:sldId id="268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Inter" panose="020B060402020202020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Outfit" panose="020B0604020202020204" charset="0"/>
      <p:regular r:id="rId29"/>
      <p:bold r:id="rId30"/>
    </p:embeddedFont>
    <p:embeddedFont>
      <p:font typeface="Plus Jakarta Sans" panose="020B0604020202020204" charset="0"/>
      <p:regular r:id="rId31"/>
      <p:bold r:id="rId32"/>
      <p:italic r:id="rId33"/>
      <p:boldItalic r:id="rId34"/>
    </p:embeddedFont>
    <p:embeddedFont>
      <p:font typeface="Poppins" panose="000005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5E1"/>
    <a:srgbClr val="D58709"/>
    <a:srgbClr val="232F42"/>
    <a:srgbClr val="1E293B"/>
    <a:srgbClr val="F59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141105-12B6-4890-868A-1601D431FC84}">
  <a:tblStyle styleId="{D2141105-12B6-4890-868A-1601D431FC8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88CF228F-04C4-052C-3094-72536D06E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>
            <a:extLst>
              <a:ext uri="{FF2B5EF4-FFF2-40B4-BE49-F238E27FC236}">
                <a16:creationId xmlns:a16="http://schemas.microsoft.com/office/drawing/2014/main" id="{971A6B37-CF35-0BFF-9949-83C3A48982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>
            <a:extLst>
              <a:ext uri="{FF2B5EF4-FFF2-40B4-BE49-F238E27FC236}">
                <a16:creationId xmlns:a16="http://schemas.microsoft.com/office/drawing/2014/main" id="{3A994C03-EA7B-4D28-54B5-E396059A1A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63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id="{EAE4B966-487E-AB69-E35C-06BBE891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>
            <a:extLst>
              <a:ext uri="{FF2B5EF4-FFF2-40B4-BE49-F238E27FC236}">
                <a16:creationId xmlns:a16="http://schemas.microsoft.com/office/drawing/2014/main" id="{7A55D354-A4CF-B9F6-1AFA-4053B8793A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>
            <a:extLst>
              <a:ext uri="{FF2B5EF4-FFF2-40B4-BE49-F238E27FC236}">
                <a16:creationId xmlns:a16="http://schemas.microsoft.com/office/drawing/2014/main" id="{CC5A8430-51B2-BD6E-545C-AC6457BF30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26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>
          <a:extLst>
            <a:ext uri="{FF2B5EF4-FFF2-40B4-BE49-F238E27FC236}">
              <a16:creationId xmlns:a16="http://schemas.microsoft.com/office/drawing/2014/main" id="{97503515-3E06-3462-CBAE-65EC6FB8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>
            <a:extLst>
              <a:ext uri="{FF2B5EF4-FFF2-40B4-BE49-F238E27FC236}">
                <a16:creationId xmlns:a16="http://schemas.microsoft.com/office/drawing/2014/main" id="{8829624A-E176-9528-40C7-21D98AD74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6178AFEF-843A-6A81-C941-C7B93B0525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408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D659119A-19A0-EF89-A6B3-6261B991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1DBEDD82-B9C4-5F5C-EC59-D805045DF0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35231D35-8B63-CA50-BFAB-5B773C5453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45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580748" y="2355651"/>
            <a:ext cx="9030503" cy="150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ПРОЄКТУВАННЯ </a:t>
            </a:r>
            <a:r>
              <a:rPr lang="en-US" sz="5400" b="1" i="0" u="none" strike="noStrike" cap="none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КАР’ЄРІВ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 ТА ПАРАМЕТРІВ ВГР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71">
          <a:extLst>
            <a:ext uri="{FF2B5EF4-FFF2-40B4-BE49-F238E27FC236}">
              <a16:creationId xmlns:a16="http://schemas.microsoft.com/office/drawing/2014/main" id="{CBBCBDE7-DC5E-06EA-9BEC-8F2972CF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>
            <a:extLst>
              <a:ext uri="{FF2B5EF4-FFF2-40B4-BE49-F238E27FC236}">
                <a16:creationId xmlns:a16="http://schemas.microsoft.com/office/drawing/2014/main" id="{9D3DAB96-E57E-8E53-DCB9-4AA951C1F587}"/>
              </a:ext>
            </a:extLst>
          </p:cNvPr>
          <p:cNvSpPr txBox="1"/>
          <p:nvPr/>
        </p:nvSpPr>
        <p:spPr>
          <a:xfrm>
            <a:off x="571500" y="571500"/>
            <a:ext cx="520065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150" b="1" i="0" u="none" strike="noStrike" cap="none" dirty="0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АЛГОРИТМ ЛЕРЧА-ГРОССМАНА</a:t>
            </a:r>
          </a:p>
        </p:txBody>
      </p:sp>
      <p:pic>
        <p:nvPicPr>
          <p:cNvPr id="174" name="Google Shape;174;p20">
            <a:extLst>
              <a:ext uri="{FF2B5EF4-FFF2-40B4-BE49-F238E27FC236}">
                <a16:creationId xmlns:a16="http://schemas.microsoft.com/office/drawing/2014/main" id="{9B25FD98-8EB4-C8D4-E25F-D1D905367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1213" y="1040134"/>
            <a:ext cx="6096000" cy="4775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7;p13">
            <a:extLst>
              <a:ext uri="{FF2B5EF4-FFF2-40B4-BE49-F238E27FC236}">
                <a16:creationId xmlns:a16="http://schemas.microsoft.com/office/drawing/2014/main" id="{28CD1A75-803C-8737-5638-4EA7A619BFB2}"/>
              </a:ext>
            </a:extLst>
          </p:cNvPr>
          <p:cNvSpPr txBox="1"/>
          <p:nvPr/>
        </p:nvSpPr>
        <p:spPr>
          <a:xfrm>
            <a:off x="404813" y="1570077"/>
            <a:ext cx="52863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1500">
                <a:solidFill>
                  <a:srgbClr val="94A3B8"/>
                </a:solidFill>
                <a:latin typeface="Inter"/>
                <a:ea typeface="Inter"/>
                <a:cs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ym typeface="Lato"/>
              </a:rPr>
              <a:t>Метод</a:t>
            </a:r>
            <a:r>
              <a:rPr lang="en-US" dirty="0">
                <a:sym typeface="Lato"/>
              </a:rPr>
              <a:t> 3D-графів: </a:t>
            </a:r>
            <a:r>
              <a:rPr lang="en-US" dirty="0" err="1">
                <a:sym typeface="Lato"/>
              </a:rPr>
              <a:t>Визначає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оптимальні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межі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кар'єру</a:t>
            </a:r>
            <a:r>
              <a:rPr lang="en-US" dirty="0">
                <a:sym typeface="Lato"/>
              </a:rPr>
              <a:t>, </a:t>
            </a:r>
            <a:r>
              <a:rPr lang="en-US" dirty="0" err="1">
                <a:sym typeface="Lato"/>
              </a:rPr>
              <a:t>що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забезпечують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максимальний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сумарний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прибуток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при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дотриманні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кутів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укосу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бортів</a:t>
            </a:r>
            <a:r>
              <a:rPr lang="en-US" dirty="0">
                <a:sym typeface="Lato"/>
              </a:rPr>
              <a:t>.</a:t>
            </a:r>
            <a:endParaRPr dirty="0"/>
          </a:p>
        </p:txBody>
      </p:sp>
      <p:pic>
        <p:nvPicPr>
          <p:cNvPr id="3" name="Google Shape;86;p13" descr="image.png">
            <a:extLst>
              <a:ext uri="{FF2B5EF4-FFF2-40B4-BE49-F238E27FC236}">
                <a16:creationId xmlns:a16="http://schemas.microsoft.com/office/drawing/2014/main" id="{A481BFA0-13EC-58BB-FBAF-059EA449645B}"/>
              </a:ext>
            </a:extLst>
          </p:cNvPr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412787" y="5203776"/>
            <a:ext cx="5286375" cy="1082724"/>
          </a:xfrm>
          <a:prstGeom prst="rect">
            <a:avLst/>
          </a:prstGeom>
          <a:solidFill>
            <a:srgbClr val="1E293B"/>
          </a:solidFill>
          <a:ln>
            <a:noFill/>
          </a:ln>
        </p:spPr>
      </p:pic>
      <p:sp>
        <p:nvSpPr>
          <p:cNvPr id="5" name="Google Shape;90;p13">
            <a:extLst>
              <a:ext uri="{FF2B5EF4-FFF2-40B4-BE49-F238E27FC236}">
                <a16:creationId xmlns:a16="http://schemas.microsoft.com/office/drawing/2014/main" id="{E6AB4D10-82EF-AD73-9886-7F2202AECD9E}"/>
              </a:ext>
            </a:extLst>
          </p:cNvPr>
          <p:cNvSpPr txBox="1"/>
          <p:nvPr/>
        </p:nvSpPr>
        <p:spPr>
          <a:xfrm>
            <a:off x="689012" y="5743575"/>
            <a:ext cx="47720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Q - </a:t>
            </a:r>
            <a:r>
              <a:rPr lang="en-US" sz="1050" b="0" i="0" u="none" strike="noStrike" cap="none" dirty="0" err="1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маса</a:t>
            </a:r>
            <a:r>
              <a:rPr lang="en-US" sz="1050" b="0" i="0" u="none" strike="noStrike" cap="none" dirty="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, G - </a:t>
            </a:r>
            <a:r>
              <a:rPr lang="en-US" sz="1050" b="0" i="0" u="none" strike="noStrike" cap="none" dirty="0" err="1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вміст</a:t>
            </a:r>
            <a:r>
              <a:rPr lang="en-US" sz="1050" b="0" i="0" u="none" strike="noStrike" cap="none" dirty="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, R - </a:t>
            </a:r>
            <a:r>
              <a:rPr lang="en-US" sz="1050" b="0" i="0" u="none" strike="noStrike" cap="none" dirty="0" err="1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вилучення</a:t>
            </a:r>
            <a:r>
              <a:rPr lang="en-US" sz="1050" b="0" i="0" u="none" strike="noStrike" cap="none" dirty="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, P - </a:t>
            </a:r>
            <a:r>
              <a:rPr lang="en-US" sz="1050" b="0" i="0" u="none" strike="noStrike" cap="none" dirty="0" err="1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ціна</a:t>
            </a:r>
            <a:r>
              <a:rPr lang="en-US" sz="1050" b="0" i="0" u="none" strike="noStrike" cap="none" dirty="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, C - </a:t>
            </a:r>
            <a:r>
              <a:rPr lang="en-US" sz="1050" b="0" i="0" u="none" strike="noStrike" cap="none" dirty="0" err="1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витрати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Google Shape;91;p13">
            <a:extLst>
              <a:ext uri="{FF2B5EF4-FFF2-40B4-BE49-F238E27FC236}">
                <a16:creationId xmlns:a16="http://schemas.microsoft.com/office/drawing/2014/main" id="{C5139409-5635-31A4-2B38-31D19D550EA4}"/>
              </a:ext>
            </a:extLst>
          </p:cNvPr>
          <p:cNvSpPr txBox="1"/>
          <p:nvPr/>
        </p:nvSpPr>
        <p:spPr>
          <a:xfrm>
            <a:off x="841412" y="3098751"/>
            <a:ext cx="48577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1500">
                <a:solidFill>
                  <a:srgbClr val="94A3B8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sz="1200" b="1" dirty="0" err="1">
                <a:sym typeface="Lato"/>
              </a:rPr>
              <a:t>Блочна</a:t>
            </a:r>
            <a:r>
              <a:rPr lang="en-US" sz="1200" b="1" dirty="0">
                <a:sym typeface="Lato"/>
              </a:rPr>
              <a:t> </a:t>
            </a:r>
            <a:r>
              <a:rPr lang="en-US" sz="1200" b="1" dirty="0" err="1">
                <a:sym typeface="Lato"/>
              </a:rPr>
              <a:t>модель</a:t>
            </a:r>
            <a:r>
              <a:rPr lang="en-US" sz="1200" dirty="0">
                <a:sym typeface="Lato"/>
              </a:rPr>
              <a:t>: </a:t>
            </a:r>
            <a:r>
              <a:rPr lang="en-US" sz="1200" dirty="0" err="1">
                <a:sym typeface="Lato"/>
              </a:rPr>
              <a:t>Родовище</a:t>
            </a:r>
            <a:r>
              <a:rPr lang="en-US" sz="1200" dirty="0">
                <a:sym typeface="Lato"/>
              </a:rPr>
              <a:t> </a:t>
            </a:r>
            <a:r>
              <a:rPr lang="en-US" sz="1200" dirty="0" err="1">
                <a:sym typeface="Lato"/>
              </a:rPr>
              <a:t>розбивається</a:t>
            </a:r>
            <a:r>
              <a:rPr lang="en-US" sz="1200" dirty="0">
                <a:sym typeface="Lato"/>
              </a:rPr>
              <a:t> </a:t>
            </a:r>
            <a:r>
              <a:rPr lang="en-US" sz="1200" dirty="0" err="1">
                <a:sym typeface="Lato"/>
              </a:rPr>
              <a:t>на</a:t>
            </a:r>
            <a:r>
              <a:rPr lang="en-US" sz="1200" dirty="0">
                <a:sym typeface="Lato"/>
              </a:rPr>
              <a:t> </a:t>
            </a:r>
            <a:r>
              <a:rPr lang="en-US" sz="1200" dirty="0" err="1">
                <a:sym typeface="Lato"/>
              </a:rPr>
              <a:t>блоки</a:t>
            </a:r>
            <a:r>
              <a:rPr lang="en-US" sz="1200" dirty="0">
                <a:sym typeface="Lato"/>
              </a:rPr>
              <a:t>, </a:t>
            </a:r>
            <a:r>
              <a:rPr lang="en-US" sz="1200" dirty="0" err="1">
                <a:sym typeface="Lato"/>
              </a:rPr>
              <a:t>кожному</a:t>
            </a:r>
            <a:r>
              <a:rPr lang="en-US" sz="1200" dirty="0">
                <a:sym typeface="Lato"/>
              </a:rPr>
              <a:t> з </a:t>
            </a:r>
            <a:r>
              <a:rPr lang="en-US" sz="1200" dirty="0" err="1">
                <a:sym typeface="Lato"/>
              </a:rPr>
              <a:t>яких</a:t>
            </a:r>
            <a:r>
              <a:rPr lang="en-US" sz="1200" dirty="0">
                <a:sym typeface="Lato"/>
              </a:rPr>
              <a:t> </a:t>
            </a:r>
            <a:r>
              <a:rPr lang="en-US" sz="1200" dirty="0" err="1">
                <a:sym typeface="Lato"/>
              </a:rPr>
              <a:t>присвоюється</a:t>
            </a:r>
            <a:r>
              <a:rPr lang="en-US" sz="1200" dirty="0">
                <a:sym typeface="Lato"/>
              </a:rPr>
              <a:t> </a:t>
            </a:r>
            <a:r>
              <a:rPr lang="en-US" sz="1200" dirty="0" err="1">
                <a:sym typeface="Lato"/>
              </a:rPr>
              <a:t>економічна</a:t>
            </a:r>
            <a:r>
              <a:rPr lang="en-US" sz="1200" dirty="0">
                <a:sym typeface="Lato"/>
              </a:rPr>
              <a:t> </a:t>
            </a:r>
            <a:r>
              <a:rPr lang="en-US" sz="1200" dirty="0" err="1">
                <a:sym typeface="Lato"/>
              </a:rPr>
              <a:t>цінність</a:t>
            </a:r>
            <a:r>
              <a:rPr lang="en-US" sz="1200" dirty="0">
                <a:sym typeface="Lato"/>
              </a:rPr>
              <a:t>.</a:t>
            </a:r>
            <a:endParaRPr sz="1200" dirty="0"/>
          </a:p>
        </p:txBody>
      </p:sp>
      <p:sp>
        <p:nvSpPr>
          <p:cNvPr id="7" name="Google Shape;92;p13">
            <a:extLst>
              <a:ext uri="{FF2B5EF4-FFF2-40B4-BE49-F238E27FC236}">
                <a16:creationId xmlns:a16="http://schemas.microsoft.com/office/drawing/2014/main" id="{331E3E72-5180-306C-2DE7-D291695D927B}"/>
              </a:ext>
            </a:extLst>
          </p:cNvPr>
          <p:cNvSpPr txBox="1"/>
          <p:nvPr/>
        </p:nvSpPr>
        <p:spPr>
          <a:xfrm>
            <a:off x="841412" y="3784551"/>
            <a:ext cx="48577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1200" b="1">
                <a:solidFill>
                  <a:srgbClr val="94A3B8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 err="1">
                <a:sym typeface="Lato"/>
              </a:rPr>
              <a:t>Залежності</a:t>
            </a:r>
            <a:r>
              <a:rPr lang="en-US" dirty="0">
                <a:sym typeface="Lato"/>
              </a:rPr>
              <a:t>: </a:t>
            </a:r>
            <a:r>
              <a:rPr lang="en-US" b="0" dirty="0" err="1">
                <a:sym typeface="Lato"/>
              </a:rPr>
              <a:t>Виїмка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цільового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блоку</a:t>
            </a:r>
            <a:r>
              <a:rPr lang="en-US" b="0" dirty="0">
                <a:sym typeface="Lato"/>
              </a:rPr>
              <a:t> "A" </a:t>
            </a:r>
            <a:r>
              <a:rPr lang="en-US" b="0" dirty="0" err="1">
                <a:sym typeface="Lato"/>
              </a:rPr>
              <a:t>вимагає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видалення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блоків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розкриву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над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ним</a:t>
            </a:r>
            <a:r>
              <a:rPr lang="en-US" b="0" dirty="0">
                <a:sym typeface="Lato"/>
              </a:rPr>
              <a:t>.</a:t>
            </a:r>
            <a:endParaRPr b="0" dirty="0"/>
          </a:p>
        </p:txBody>
      </p:sp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DD3EDC15-ABCA-BEDB-229E-DB51EE568E91}"/>
              </a:ext>
            </a:extLst>
          </p:cNvPr>
          <p:cNvSpPr txBox="1"/>
          <p:nvPr/>
        </p:nvSpPr>
        <p:spPr>
          <a:xfrm>
            <a:off x="841412" y="4470351"/>
            <a:ext cx="48577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1200" b="1">
                <a:solidFill>
                  <a:srgbClr val="94A3B8"/>
                </a:solidFill>
                <a:latin typeface="Inter"/>
                <a:ea typeface="Inter"/>
                <a:cs typeface="Inter"/>
              </a:defRPr>
            </a:lvl1pPr>
          </a:lstStyle>
          <a:p>
            <a:r>
              <a:rPr lang="en-US" dirty="0" err="1">
                <a:sym typeface="Lato"/>
              </a:rPr>
              <a:t>Теорія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графів</a:t>
            </a:r>
            <a:r>
              <a:rPr lang="en-US" dirty="0">
                <a:sym typeface="Lato"/>
              </a:rPr>
              <a:t>: </a:t>
            </a:r>
            <a:r>
              <a:rPr lang="en-US" b="0" dirty="0" err="1">
                <a:sym typeface="Lato"/>
              </a:rPr>
              <a:t>Пошук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максимального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закритого</a:t>
            </a:r>
            <a:r>
              <a:rPr lang="en-US" b="0" dirty="0">
                <a:sym typeface="Lato"/>
              </a:rPr>
              <a:t> </a:t>
            </a:r>
            <a:r>
              <a:rPr lang="en-US" b="0" dirty="0" err="1">
                <a:sym typeface="Lato"/>
              </a:rPr>
              <a:t>підграфа</a:t>
            </a:r>
            <a:r>
              <a:rPr lang="en-US" b="0" dirty="0">
                <a:sym typeface="Lato"/>
              </a:rPr>
              <a:t> (Maximum Closure Problem).</a:t>
            </a:r>
            <a:endParaRPr b="0" dirty="0"/>
          </a:p>
        </p:txBody>
      </p:sp>
      <p:pic>
        <p:nvPicPr>
          <p:cNvPr id="9" name="Google Shape;94;p13" descr="image.png">
            <a:extLst>
              <a:ext uri="{FF2B5EF4-FFF2-40B4-BE49-F238E27FC236}">
                <a16:creationId xmlns:a16="http://schemas.microsoft.com/office/drawing/2014/main" id="{B17C2E87-C3AE-FB73-0E44-C410B56AEB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787" y="3108276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5;p13" descr="image.png">
            <a:extLst>
              <a:ext uri="{FF2B5EF4-FFF2-40B4-BE49-F238E27FC236}">
                <a16:creationId xmlns:a16="http://schemas.microsoft.com/office/drawing/2014/main" id="{91894BE0-1214-72C2-CE9D-B791E8F164E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2787" y="3794076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3" descr="image.png">
            <a:extLst>
              <a:ext uri="{FF2B5EF4-FFF2-40B4-BE49-F238E27FC236}">
                <a16:creationId xmlns:a16="http://schemas.microsoft.com/office/drawing/2014/main" id="{A8E6B10D-7E04-C6CD-7315-2962368FCCC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787" y="4479876"/>
            <a:ext cx="257175" cy="2476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61F089-27DF-A644-4337-313D1B9A822F}"/>
                  </a:ext>
                </a:extLst>
              </p:cNvPr>
              <p:cNvSpPr txBox="1"/>
              <p:nvPr/>
            </p:nvSpPr>
            <p:spPr>
              <a:xfrm>
                <a:off x="1589180" y="5369030"/>
                <a:ext cx="3165290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𝑏𝑙𝑜𝑐𝑘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𝑝𝑟𝑜𝑐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61F089-27DF-A644-4337-313D1B9A8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80" y="5369030"/>
                <a:ext cx="3165290" cy="232051"/>
              </a:xfrm>
              <a:prstGeom prst="rect">
                <a:avLst/>
              </a:prstGeom>
              <a:blipFill>
                <a:blip r:embed="rId8"/>
                <a:stretch>
                  <a:fillRect l="-771" r="-1349" b="-2368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6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71">
          <a:extLst>
            <a:ext uri="{FF2B5EF4-FFF2-40B4-BE49-F238E27FC236}">
              <a16:creationId xmlns:a16="http://schemas.microsoft.com/office/drawing/2014/main" id="{F95DF3D2-AE76-5391-8A55-EA4D1E2C8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>
            <a:extLst>
              <a:ext uri="{FF2B5EF4-FFF2-40B4-BE49-F238E27FC236}">
                <a16:creationId xmlns:a16="http://schemas.microsoft.com/office/drawing/2014/main" id="{18F0E0E5-6825-69C8-CE1A-E288F785B1E3}"/>
              </a:ext>
            </a:extLst>
          </p:cNvPr>
          <p:cNvSpPr txBox="1"/>
          <p:nvPr/>
        </p:nvSpPr>
        <p:spPr>
          <a:xfrm>
            <a:off x="571500" y="571500"/>
            <a:ext cx="940562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150" b="1" i="0" u="none" strike="noStrike" cap="none" dirty="0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ВКЛАДЕНІ КОНТУРИ </a:t>
            </a:r>
            <a:r>
              <a:rPr lang="uk-UA" sz="3150" b="1" dirty="0">
                <a:solidFill>
                  <a:srgbClr val="F59E0B"/>
                </a:solidFill>
                <a:sym typeface="Outfit"/>
              </a:rPr>
              <a:t>(</a:t>
            </a:r>
            <a:r>
              <a:rPr lang="en-US" sz="3150" b="1" dirty="0">
                <a:solidFill>
                  <a:srgbClr val="F59E0B"/>
                </a:solidFill>
                <a:latin typeface="Outfit"/>
                <a:sym typeface="Outfit"/>
              </a:rPr>
              <a:t>NESTED PITS)</a:t>
            </a:r>
          </a:p>
        </p:txBody>
      </p:sp>
      <p:pic>
        <p:nvPicPr>
          <p:cNvPr id="4" name="Google Shape;104;p14" descr="image.png">
            <a:extLst>
              <a:ext uri="{FF2B5EF4-FFF2-40B4-BE49-F238E27FC236}">
                <a16:creationId xmlns:a16="http://schemas.microsoft.com/office/drawing/2014/main" id="{3D93B207-A8C7-CEB3-D65E-CE5DAE8C6554}"/>
              </a:ext>
            </a:extLst>
          </p:cNvPr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571500" y="1285875"/>
            <a:ext cx="3492549" cy="2524125"/>
          </a:xfrm>
          <a:prstGeom prst="rect">
            <a:avLst/>
          </a:prstGeom>
          <a:solidFill>
            <a:srgbClr val="232F42"/>
          </a:solidFill>
          <a:ln>
            <a:noFill/>
          </a:ln>
        </p:spPr>
      </p:pic>
      <p:pic>
        <p:nvPicPr>
          <p:cNvPr id="13" name="Google Shape;105;p14" descr="image.png">
            <a:extLst>
              <a:ext uri="{FF2B5EF4-FFF2-40B4-BE49-F238E27FC236}">
                <a16:creationId xmlns:a16="http://schemas.microsoft.com/office/drawing/2014/main" id="{242B8B8A-52F8-CACF-B71D-CF9B2E69D662}"/>
              </a:ext>
            </a:extLst>
          </p:cNvPr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>
            <a:off x="4349799" y="1285875"/>
            <a:ext cx="3492549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6;p14" descr="image.png">
            <a:extLst>
              <a:ext uri="{FF2B5EF4-FFF2-40B4-BE49-F238E27FC236}">
                <a16:creationId xmlns:a16="http://schemas.microsoft.com/office/drawing/2014/main" id="{415A76C7-7AB7-7C8D-7EC9-670ABADCB440}"/>
              </a:ext>
            </a:extLst>
          </p:cNvPr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>
            <a:off x="2508200" y="3976687"/>
            <a:ext cx="3492549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14">
            <a:extLst>
              <a:ext uri="{FF2B5EF4-FFF2-40B4-BE49-F238E27FC236}">
                <a16:creationId xmlns:a16="http://schemas.microsoft.com/office/drawing/2014/main" id="{32A35F22-1D3C-9128-7234-B6D7DDBA459F}"/>
              </a:ext>
            </a:extLst>
          </p:cNvPr>
          <p:cNvSpPr txBox="1"/>
          <p:nvPr/>
        </p:nvSpPr>
        <p:spPr>
          <a:xfrm>
            <a:off x="794225" y="2181225"/>
            <a:ext cx="3047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D58709"/>
                </a:solidFill>
                <a:latin typeface="Poppins"/>
                <a:ea typeface="Poppins"/>
                <a:cs typeface="Poppins"/>
                <a:sym typeface="Poppins"/>
              </a:rPr>
              <a:t>Revenue Factor (RF)</a:t>
            </a:r>
            <a:endParaRPr dirty="0">
              <a:solidFill>
                <a:srgbClr val="D58709"/>
              </a:solidFill>
            </a:endParaRPr>
          </a:p>
        </p:txBody>
      </p:sp>
      <p:sp>
        <p:nvSpPr>
          <p:cNvPr id="16" name="Google Shape;109;p14">
            <a:extLst>
              <a:ext uri="{FF2B5EF4-FFF2-40B4-BE49-F238E27FC236}">
                <a16:creationId xmlns:a16="http://schemas.microsoft.com/office/drawing/2014/main" id="{E02973A6-5AD3-D6EB-E14C-661CC1DCE2F7}"/>
              </a:ext>
            </a:extLst>
          </p:cNvPr>
          <p:cNvSpPr txBox="1"/>
          <p:nvPr/>
        </p:nvSpPr>
        <p:spPr>
          <a:xfrm>
            <a:off x="866775" y="2609850"/>
            <a:ext cx="2901999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Зміна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ціни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металу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в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алгоритмі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створює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серію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контурів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—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від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найменших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найбагатших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до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граничних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(Ultimate Pit).</a:t>
            </a:r>
            <a:endParaRPr dirty="0"/>
          </a:p>
        </p:txBody>
      </p:sp>
      <p:sp>
        <p:nvSpPr>
          <p:cNvPr id="17" name="Google Shape;110;p14">
            <a:extLst>
              <a:ext uri="{FF2B5EF4-FFF2-40B4-BE49-F238E27FC236}">
                <a16:creationId xmlns:a16="http://schemas.microsoft.com/office/drawing/2014/main" id="{3383B136-B74B-C6A3-433E-79DD7246BF06}"/>
              </a:ext>
            </a:extLst>
          </p:cNvPr>
          <p:cNvSpPr txBox="1"/>
          <p:nvPr/>
        </p:nvSpPr>
        <p:spPr>
          <a:xfrm>
            <a:off x="4572524" y="2181225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800" b="1">
                <a:solidFill>
                  <a:srgbClr val="D58709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US" dirty="0" err="1">
                <a:sym typeface="Poppins"/>
              </a:rPr>
              <a:t>Черговість</a:t>
            </a:r>
            <a:r>
              <a:rPr lang="en-US" dirty="0">
                <a:sym typeface="Poppins"/>
              </a:rPr>
              <a:t> </a:t>
            </a:r>
            <a:r>
              <a:rPr lang="en-US" dirty="0" err="1">
                <a:sym typeface="Poppins"/>
              </a:rPr>
              <a:t>виїмки</a:t>
            </a:r>
            <a:endParaRPr dirty="0"/>
          </a:p>
        </p:txBody>
      </p:sp>
      <p:sp>
        <p:nvSpPr>
          <p:cNvPr id="18" name="Google Shape;111;p14">
            <a:extLst>
              <a:ext uri="{FF2B5EF4-FFF2-40B4-BE49-F238E27FC236}">
                <a16:creationId xmlns:a16="http://schemas.microsoft.com/office/drawing/2014/main" id="{5CB9FFED-D6BB-11A6-0B1A-2D5644EB930B}"/>
              </a:ext>
            </a:extLst>
          </p:cNvPr>
          <p:cNvSpPr txBox="1"/>
          <p:nvPr/>
        </p:nvSpPr>
        <p:spPr>
          <a:xfrm>
            <a:off x="4645074" y="2609850"/>
            <a:ext cx="290199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Внутрішні контури вказують на зони з найвищою рентабельністю, допомагаючи визначити черги (phases) відпрацювання.</a:t>
            </a:r>
            <a:endParaRPr/>
          </a:p>
        </p:txBody>
      </p:sp>
      <p:sp>
        <p:nvSpPr>
          <p:cNvPr id="19" name="Google Shape;112;p14">
            <a:extLst>
              <a:ext uri="{FF2B5EF4-FFF2-40B4-BE49-F238E27FC236}">
                <a16:creationId xmlns:a16="http://schemas.microsoft.com/office/drawing/2014/main" id="{5FD32B90-A0B0-1322-CE12-0116ECC92851}"/>
              </a:ext>
            </a:extLst>
          </p:cNvPr>
          <p:cNvSpPr txBox="1"/>
          <p:nvPr/>
        </p:nvSpPr>
        <p:spPr>
          <a:xfrm>
            <a:off x="2730925" y="4872037"/>
            <a:ext cx="3047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D58709"/>
                </a:solidFill>
                <a:latin typeface="Poppins"/>
                <a:cs typeface="Poppins"/>
                <a:sym typeface="Poppins"/>
              </a:rPr>
              <a:t>NPV</a:t>
            </a:r>
            <a:r>
              <a:rPr lang="en-US" sz="1800" b="1" i="0" u="none" strike="noStrike" cap="none" dirty="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dirty="0" err="1">
                <a:solidFill>
                  <a:srgbClr val="D58709"/>
                </a:solidFill>
                <a:latin typeface="Poppins"/>
                <a:cs typeface="Poppins"/>
                <a:sym typeface="Poppins"/>
              </a:rPr>
              <a:t>Оптимізація</a:t>
            </a:r>
            <a:endParaRPr sz="1800" b="1" dirty="0">
              <a:solidFill>
                <a:srgbClr val="D58709"/>
              </a:solidFill>
              <a:latin typeface="Poppins"/>
              <a:cs typeface="Poppins"/>
            </a:endParaRPr>
          </a:p>
        </p:txBody>
      </p:sp>
      <p:sp>
        <p:nvSpPr>
          <p:cNvPr id="20" name="Google Shape;113;p14">
            <a:extLst>
              <a:ext uri="{FF2B5EF4-FFF2-40B4-BE49-F238E27FC236}">
                <a16:creationId xmlns:a16="http://schemas.microsoft.com/office/drawing/2014/main" id="{B736E6A1-2C4E-135E-0973-012B83A5FE8B}"/>
              </a:ext>
            </a:extLst>
          </p:cNvPr>
          <p:cNvSpPr txBox="1"/>
          <p:nvPr/>
        </p:nvSpPr>
        <p:spPr>
          <a:xfrm>
            <a:off x="2803475" y="5300662"/>
            <a:ext cx="290199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Аналіз контурів дозволяє знайти баланс між терміном життя рудника та максимальною чисту теперішню вартість проєкту.</a:t>
            </a:r>
            <a:endParaRPr/>
          </a:p>
        </p:txBody>
      </p:sp>
      <p:pic>
        <p:nvPicPr>
          <p:cNvPr id="21" name="Google Shape;116;p14" descr="image.png">
            <a:extLst>
              <a:ext uri="{FF2B5EF4-FFF2-40B4-BE49-F238E27FC236}">
                <a16:creationId xmlns:a16="http://schemas.microsoft.com/office/drawing/2014/main" id="{DDF66991-F48D-B8AA-7139-720FC0FC1BDB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390"/>
                    </a14:imgEffect>
                    <a14:imgEffect>
                      <a14:brightnessContrast bright="36000" contrast="79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127200" y="161925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7;p14" descr="image.png">
            <a:extLst>
              <a:ext uri="{FF2B5EF4-FFF2-40B4-BE49-F238E27FC236}">
                <a16:creationId xmlns:a16="http://schemas.microsoft.com/office/drawing/2014/main" id="{F15E742C-C329-1B94-6661-E863BA766AB7}"/>
              </a:ext>
            </a:extLst>
          </p:cNvPr>
          <p:cNvPicPr preferRelativeResize="0"/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</a:blip>
          <a:srcRect/>
          <a:stretch/>
        </p:blipFill>
        <p:spPr>
          <a:xfrm>
            <a:off x="5881687" y="1619250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8;p14" descr="image.png">
            <a:extLst>
              <a:ext uri="{FF2B5EF4-FFF2-40B4-BE49-F238E27FC236}">
                <a16:creationId xmlns:a16="http://schemas.microsoft.com/office/drawing/2014/main" id="{E5C6918B-2822-0B17-83FD-4A4224CD4AA3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063900" y="4310062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C54EED5-4F9D-97BA-FA80-380DCA4C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63" y="0"/>
            <a:ext cx="3441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6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290887"/>
            <a:ext cx="3492549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3290887"/>
            <a:ext cx="3492549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3290887"/>
            <a:ext cx="3492549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250" y="3614737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857250" y="4262437"/>
            <a:ext cx="30671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BD5E1"/>
                </a:solidFill>
                <a:latin typeface="Outfit"/>
                <a:ea typeface="Outfit"/>
                <a:cs typeface="Outfit"/>
                <a:sym typeface="Outfit"/>
              </a:rPr>
              <a:t>Ефективність</a:t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857250" y="4786312"/>
            <a:ext cx="292104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Розміщення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ороди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випрацюваному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просторі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кар’єру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мінімізації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відстані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транспортування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194" name="Google Shape;194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5549" y="3614737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4635549" y="4262437"/>
            <a:ext cx="30671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BD5E1"/>
                </a:solidFill>
                <a:latin typeface="Outfit"/>
                <a:ea typeface="Outfit"/>
                <a:cs typeface="Outfit"/>
                <a:sym typeface="Outfit"/>
              </a:rPr>
              <a:t>Екологія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4635549" y="4786312"/>
            <a:ext cx="2921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Зменшення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площі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відчуження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земель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під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зовнішні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відвали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полегшення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рекультивації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97" name="Google Shape;197;p21"/>
          <p:cNvSpPr txBox="1"/>
          <p:nvPr/>
        </p:nvSpPr>
        <p:spPr>
          <a:xfrm>
            <a:off x="8413849" y="4262437"/>
            <a:ext cx="30671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BD5E1"/>
                </a:solidFill>
                <a:latin typeface="Outfit"/>
                <a:ea typeface="Outfit"/>
                <a:cs typeface="Outfit"/>
                <a:sym typeface="Outfit"/>
              </a:rPr>
              <a:t>Економія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8413849" y="4786312"/>
            <a:ext cx="2921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Зниження собівартості 1 тонни руди за рахунок скорочення циклу самоскидів.</a:t>
            </a:r>
            <a:endParaRPr/>
          </a:p>
        </p:txBody>
      </p:sp>
      <p:pic>
        <p:nvPicPr>
          <p:cNvPr id="199" name="Google Shape;199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3849" y="3614737"/>
            <a:ext cx="2857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ВНУТРІШНІ ВІДВАЛИ</a:t>
            </a:r>
            <a:endParaRPr/>
          </a:p>
        </p:txBody>
      </p:sp>
      <p:pic>
        <p:nvPicPr>
          <p:cNvPr id="2" name="Google Shape;185;p20" descr="image.png">
            <a:extLst>
              <a:ext uri="{FF2B5EF4-FFF2-40B4-BE49-F238E27FC236}">
                <a16:creationId xmlns:a16="http://schemas.microsoft.com/office/drawing/2014/main" id="{9201574A-4E2F-0D87-A39A-DC08393ADBD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1951" y="53339"/>
            <a:ext cx="11049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20">
            <a:extLst>
              <a:ext uri="{FF2B5EF4-FFF2-40B4-BE49-F238E27FC236}">
                <a16:creationId xmlns:a16="http://schemas.microsoft.com/office/drawing/2014/main" id="{77A2436E-321D-C05A-246D-2101D60366DE}"/>
              </a:ext>
            </a:extLst>
          </p:cNvPr>
          <p:cNvSpPr txBox="1"/>
          <p:nvPr/>
        </p:nvSpPr>
        <p:spPr>
          <a:xfrm>
            <a:off x="1148315" y="2705099"/>
            <a:ext cx="99201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1500">
                <a:solidFill>
                  <a:srgbClr val="94A3B8"/>
                </a:solidFill>
                <a:latin typeface="Inter"/>
                <a:ea typeface="Inter"/>
                <a:cs typeface="Inter"/>
              </a:defRPr>
            </a:lvl1pPr>
          </a:lstStyle>
          <a:p>
            <a:pPr algn="ctr"/>
            <a:r>
              <a:rPr lang="en-US" dirty="0" err="1">
                <a:sym typeface="Lato"/>
              </a:rPr>
              <a:t>Внутрішні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відвали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дозволяють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суттєво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знизити</a:t>
            </a:r>
            <a:r>
              <a:rPr lang="en-US" dirty="0">
                <a:sym typeface="Lato"/>
              </a:rPr>
              <a:t> OPEX </a:t>
            </a:r>
            <a:r>
              <a:rPr lang="en-US" dirty="0" err="1">
                <a:sym typeface="Lato"/>
              </a:rPr>
              <a:t>та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площу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відчуження</a:t>
            </a:r>
            <a:r>
              <a:rPr lang="en-US" dirty="0">
                <a:sym typeface="Lato"/>
              </a:rPr>
              <a:t> </a:t>
            </a:r>
            <a:r>
              <a:rPr lang="en-US" dirty="0" err="1">
                <a:sym typeface="Lato"/>
              </a:rPr>
              <a:t>земель</a:t>
            </a:r>
            <a:r>
              <a:rPr lang="en-US" dirty="0">
                <a:sym typeface="Lato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150" b="1" i="0" u="none" strike="noStrike" cap="none" dirty="0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ЗОВНІШНІ ВІДВАЛИ ТА ЛОГІСТИКА</a:t>
            </a:r>
          </a:p>
        </p:txBody>
      </p:sp>
      <p:pic>
        <p:nvPicPr>
          <p:cNvPr id="2" name="Google Shape;194;p21" descr="image.png">
            <a:extLst>
              <a:ext uri="{FF2B5EF4-FFF2-40B4-BE49-F238E27FC236}">
                <a16:creationId xmlns:a16="http://schemas.microsoft.com/office/drawing/2014/main" id="{0DB14E44-E8AC-E55E-B699-0E79CB5C755F}"/>
              </a:ext>
            </a:extLst>
          </p:cNvPr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>
            <a:off x="571500" y="2400300"/>
            <a:ext cx="3429000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5;p21" descr="image.png">
            <a:extLst>
              <a:ext uri="{FF2B5EF4-FFF2-40B4-BE49-F238E27FC236}">
                <a16:creationId xmlns:a16="http://schemas.microsoft.com/office/drawing/2014/main" id="{7A5E6989-37FB-A282-C1B2-78169EDF768F}"/>
              </a:ext>
            </a:extLst>
          </p:cNvPr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>
            <a:off x="4381500" y="2400300"/>
            <a:ext cx="3429000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96;p21" descr="image.png">
            <a:extLst>
              <a:ext uri="{FF2B5EF4-FFF2-40B4-BE49-F238E27FC236}">
                <a16:creationId xmlns:a16="http://schemas.microsoft.com/office/drawing/2014/main" id="{33026886-29E8-8199-5012-A5B41D2DD78C}"/>
              </a:ext>
            </a:extLst>
          </p:cNvPr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>
            <a:off x="8191500" y="2400300"/>
            <a:ext cx="3429000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7;p21">
            <a:extLst>
              <a:ext uri="{FF2B5EF4-FFF2-40B4-BE49-F238E27FC236}">
                <a16:creationId xmlns:a16="http://schemas.microsoft.com/office/drawing/2014/main" id="{58C82C48-6C2C-69F8-D58C-0272353D4928}"/>
              </a:ext>
            </a:extLst>
          </p:cNvPr>
          <p:cNvSpPr txBox="1"/>
          <p:nvPr/>
        </p:nvSpPr>
        <p:spPr>
          <a:xfrm>
            <a:off x="795813" y="3429000"/>
            <a:ext cx="2980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CBD5E1"/>
                </a:solidFill>
                <a:latin typeface="Poppins"/>
                <a:ea typeface="Poppins"/>
                <a:cs typeface="Poppins"/>
                <a:sym typeface="Poppins"/>
              </a:rPr>
              <a:t>Вибір</a:t>
            </a:r>
            <a:r>
              <a:rPr lang="en-US" sz="2400" b="1" i="0" u="none" strike="noStrike" cap="none" dirty="0">
                <a:solidFill>
                  <a:srgbClr val="CBD5E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u="none" strike="noStrike" cap="none" dirty="0" err="1">
                <a:solidFill>
                  <a:srgbClr val="CBD5E1"/>
                </a:solidFill>
                <a:latin typeface="Poppins"/>
                <a:ea typeface="Poppins"/>
                <a:cs typeface="Poppins"/>
                <a:sym typeface="Poppins"/>
              </a:rPr>
              <a:t>майданчика</a:t>
            </a:r>
            <a:endParaRPr dirty="0">
              <a:solidFill>
                <a:srgbClr val="CBD5E1"/>
              </a:solidFill>
            </a:endParaRPr>
          </a:p>
        </p:txBody>
      </p:sp>
      <p:sp>
        <p:nvSpPr>
          <p:cNvPr id="6" name="Google Shape;198;p21">
            <a:extLst>
              <a:ext uri="{FF2B5EF4-FFF2-40B4-BE49-F238E27FC236}">
                <a16:creationId xmlns:a16="http://schemas.microsoft.com/office/drawing/2014/main" id="{EFB2B18D-BE89-EA92-5758-E2C647B1B89C}"/>
              </a:ext>
            </a:extLst>
          </p:cNvPr>
          <p:cNvSpPr txBox="1"/>
          <p:nvPr/>
        </p:nvSpPr>
        <p:spPr>
          <a:xfrm>
            <a:off x="866775" y="4029075"/>
            <a:ext cx="28384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Розміщення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на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безрудних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площах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для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уникнення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консервації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запасів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>
              <a:solidFill>
                <a:srgbClr val="CBD5E1"/>
              </a:solidFill>
            </a:endParaRPr>
          </a:p>
        </p:txBody>
      </p:sp>
      <p:sp>
        <p:nvSpPr>
          <p:cNvPr id="7" name="Google Shape;199;p21">
            <a:extLst>
              <a:ext uri="{FF2B5EF4-FFF2-40B4-BE49-F238E27FC236}">
                <a16:creationId xmlns:a16="http://schemas.microsoft.com/office/drawing/2014/main" id="{15D94646-4804-26F4-DFDA-EF5BEC02490A}"/>
              </a:ext>
            </a:extLst>
          </p:cNvPr>
          <p:cNvSpPr txBox="1"/>
          <p:nvPr/>
        </p:nvSpPr>
        <p:spPr>
          <a:xfrm>
            <a:off x="4605813" y="3429000"/>
            <a:ext cx="2980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CBD5E1"/>
                </a:solidFill>
                <a:latin typeface="Poppins"/>
                <a:ea typeface="Poppins"/>
                <a:cs typeface="Poppins"/>
                <a:sym typeface="Poppins"/>
              </a:rPr>
              <a:t>Рекультивація</a:t>
            </a:r>
            <a:endParaRPr dirty="0">
              <a:solidFill>
                <a:srgbClr val="CBD5E1"/>
              </a:solidFill>
            </a:endParaRPr>
          </a:p>
        </p:txBody>
      </p:sp>
      <p:sp>
        <p:nvSpPr>
          <p:cNvPr id="8" name="Google Shape;200;p21">
            <a:extLst>
              <a:ext uri="{FF2B5EF4-FFF2-40B4-BE49-F238E27FC236}">
                <a16:creationId xmlns:a16="http://schemas.microsoft.com/office/drawing/2014/main" id="{209D47EE-B187-FD23-0A5A-3ECA1FE87A66}"/>
              </a:ext>
            </a:extLst>
          </p:cNvPr>
          <p:cNvSpPr txBox="1"/>
          <p:nvPr/>
        </p:nvSpPr>
        <p:spPr>
          <a:xfrm>
            <a:off x="4676775" y="4029075"/>
            <a:ext cx="28384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Проєктування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ярусів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з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урахуванням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подальшого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озеленення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>
              <a:solidFill>
                <a:srgbClr val="CBD5E1"/>
              </a:solidFill>
            </a:endParaRPr>
          </a:p>
        </p:txBody>
      </p:sp>
      <p:sp>
        <p:nvSpPr>
          <p:cNvPr id="9" name="Google Shape;201;p21">
            <a:extLst>
              <a:ext uri="{FF2B5EF4-FFF2-40B4-BE49-F238E27FC236}">
                <a16:creationId xmlns:a16="http://schemas.microsoft.com/office/drawing/2014/main" id="{B4292551-40ED-0B26-CD03-D280A890209A}"/>
              </a:ext>
            </a:extLst>
          </p:cNvPr>
          <p:cNvSpPr txBox="1"/>
          <p:nvPr/>
        </p:nvSpPr>
        <p:spPr>
          <a:xfrm>
            <a:off x="8415813" y="3429000"/>
            <a:ext cx="29803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 b="1">
                <a:solidFill>
                  <a:srgbClr val="CBD5E1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US" dirty="0" err="1">
                <a:sym typeface="Poppins"/>
              </a:rPr>
              <a:t>Транспортне</a:t>
            </a:r>
            <a:r>
              <a:rPr lang="en-US" dirty="0">
                <a:sym typeface="Poppins"/>
              </a:rPr>
              <a:t> </a:t>
            </a:r>
            <a:r>
              <a:rPr lang="en-US" dirty="0" err="1">
                <a:sym typeface="Poppins"/>
              </a:rPr>
              <a:t>плече</a:t>
            </a:r>
            <a:endParaRPr dirty="0"/>
          </a:p>
        </p:txBody>
      </p:sp>
      <p:sp>
        <p:nvSpPr>
          <p:cNvPr id="10" name="Google Shape;202;p21">
            <a:extLst>
              <a:ext uri="{FF2B5EF4-FFF2-40B4-BE49-F238E27FC236}">
                <a16:creationId xmlns:a16="http://schemas.microsoft.com/office/drawing/2014/main" id="{87285F02-67AF-7928-FE77-999E4E07A031}"/>
              </a:ext>
            </a:extLst>
          </p:cNvPr>
          <p:cNvSpPr txBox="1"/>
          <p:nvPr/>
        </p:nvSpPr>
        <p:spPr>
          <a:xfrm>
            <a:off x="8486774" y="4029075"/>
            <a:ext cx="28384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Оптимізація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маршрутів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для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мінімізації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витрат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на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 b="0" i="0" u="none" strike="noStrike" cap="none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перевезення</a:t>
            </a:r>
            <a:r>
              <a:rPr lang="en-US" sz="1350" b="0" i="0" u="none" strike="noStrike" cap="none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>
              <a:solidFill>
                <a:srgbClr val="CBD5E1"/>
              </a:solidFill>
            </a:endParaRPr>
          </a:p>
        </p:txBody>
      </p:sp>
      <p:pic>
        <p:nvPicPr>
          <p:cNvPr id="11" name="Google Shape;203;p21" descr="image.png">
            <a:extLst>
              <a:ext uri="{FF2B5EF4-FFF2-40B4-BE49-F238E27FC236}">
                <a16:creationId xmlns:a16="http://schemas.microsoft.com/office/drawing/2014/main" id="{A2D40897-A933-44CC-09B7-BEDFB1D371C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8825" y="2743200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4;p21" descr="image.png">
            <a:extLst>
              <a:ext uri="{FF2B5EF4-FFF2-40B4-BE49-F238E27FC236}">
                <a16:creationId xmlns:a16="http://schemas.microsoft.com/office/drawing/2014/main" id="{9C9D9DD7-B6B6-E939-F00E-2E8C051D966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7400" y="2743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5;p21" descr="image.png">
            <a:extLst>
              <a:ext uri="{FF2B5EF4-FFF2-40B4-BE49-F238E27FC236}">
                <a16:creationId xmlns:a16="http://schemas.microsoft.com/office/drawing/2014/main" id="{D20B91BD-F0B2-AA55-ADF6-E6E8A692225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0250" y="2743200"/>
            <a:ext cx="5715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ГЕОМЕХАНІЧНІ ОБМЕЖЕННЯ</a:t>
            </a:r>
            <a:endParaRPr/>
          </a:p>
        </p:txBody>
      </p:sp>
      <p:pic>
        <p:nvPicPr>
          <p:cNvPr id="2" name="Google Shape;227;p22" descr="image.png">
            <a:extLst>
              <a:ext uri="{FF2B5EF4-FFF2-40B4-BE49-F238E27FC236}">
                <a16:creationId xmlns:a16="http://schemas.microsoft.com/office/drawing/2014/main" id="{9EB19314-29C4-490F-9340-9031D8A6D8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477095"/>
            <a:ext cx="5286375" cy="315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8;p22" descr="image.png">
            <a:extLst>
              <a:ext uri="{FF2B5EF4-FFF2-40B4-BE49-F238E27FC236}">
                <a16:creationId xmlns:a16="http://schemas.microsoft.com/office/drawing/2014/main" id="{2C9A5672-52F6-7FD7-C450-8FAC99D68E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2486620"/>
            <a:ext cx="5267325" cy="30991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29;p22">
            <a:extLst>
              <a:ext uri="{FF2B5EF4-FFF2-40B4-BE49-F238E27FC236}">
                <a16:creationId xmlns:a16="http://schemas.microsoft.com/office/drawing/2014/main" id="{BA73FA0E-69A3-C903-8F07-13D7A288A981}"/>
              </a:ext>
            </a:extLst>
          </p:cNvPr>
          <p:cNvSpPr txBox="1"/>
          <p:nvPr/>
        </p:nvSpPr>
        <p:spPr>
          <a:xfrm>
            <a:off x="1000125" y="3474243"/>
            <a:ext cx="48577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Коефіцієнт запасу (FS):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зазвичай 1.2 — 1.5.</a:t>
            </a:r>
            <a:endParaRPr/>
          </a:p>
        </p:txBody>
      </p:sp>
      <p:sp>
        <p:nvSpPr>
          <p:cNvPr id="5" name="Google Shape;230;p22">
            <a:extLst>
              <a:ext uri="{FF2B5EF4-FFF2-40B4-BE49-F238E27FC236}">
                <a16:creationId xmlns:a16="http://schemas.microsoft.com/office/drawing/2014/main" id="{138E3900-D62C-5F2F-1341-7FFD2E8C7F22}"/>
              </a:ext>
            </a:extLst>
          </p:cNvPr>
          <p:cNvSpPr txBox="1"/>
          <p:nvPr/>
        </p:nvSpPr>
        <p:spPr>
          <a:xfrm>
            <a:off x="1000125" y="3912393"/>
            <a:ext cx="48577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Гідрогеологія: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тиск води знижує сили тертя в масиві.</a:t>
            </a:r>
            <a:endParaRPr/>
          </a:p>
        </p:txBody>
      </p:sp>
      <p:sp>
        <p:nvSpPr>
          <p:cNvPr id="6" name="Google Shape;231;p22">
            <a:extLst>
              <a:ext uri="{FF2B5EF4-FFF2-40B4-BE49-F238E27FC236}">
                <a16:creationId xmlns:a16="http://schemas.microsoft.com/office/drawing/2014/main" id="{C7F7A917-7C8E-D8FC-2365-3F3EFEC15CC6}"/>
              </a:ext>
            </a:extLst>
          </p:cNvPr>
          <p:cNvSpPr txBox="1"/>
          <p:nvPr/>
        </p:nvSpPr>
        <p:spPr>
          <a:xfrm>
            <a:off x="1000125" y="4350543"/>
            <a:ext cx="48577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Сейсміка: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вплив вибухових робіт на цілісність бортів.</a:t>
            </a:r>
            <a:endParaRPr/>
          </a:p>
        </p:txBody>
      </p:sp>
      <p:pic>
        <p:nvPicPr>
          <p:cNvPr id="7" name="Google Shape;232;p22" descr="image.png">
            <a:extLst>
              <a:ext uri="{FF2B5EF4-FFF2-40B4-BE49-F238E27FC236}">
                <a16:creationId xmlns:a16="http://schemas.microsoft.com/office/drawing/2014/main" id="{4AC70685-77A9-1EC8-DC38-0462BF97245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51234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33;p22" descr="image.png">
            <a:extLst>
              <a:ext uri="{FF2B5EF4-FFF2-40B4-BE49-F238E27FC236}">
                <a16:creationId xmlns:a16="http://schemas.microsoft.com/office/drawing/2014/main" id="{AACBC36D-CD6F-9B3A-EC90-6AB2ABF9DF3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950493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34;p22" descr="image.png">
            <a:extLst>
              <a:ext uri="{FF2B5EF4-FFF2-40B4-BE49-F238E27FC236}">
                <a16:creationId xmlns:a16="http://schemas.microsoft.com/office/drawing/2014/main" id="{C69563AD-0052-05C9-F504-FF22C540AB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4388643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/>
          <p:nvPr/>
        </p:nvSpPr>
        <p:spPr>
          <a:xfrm>
            <a:off x="1000125" y="2485429"/>
            <a:ext cx="1062037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Огородження:</a:t>
            </a: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Встановлення запобіжних валів висотою не менше 1/2 діаметра колеса найбільшого самоскида.</a:t>
            </a:r>
            <a:endParaRPr/>
          </a:p>
        </p:txBody>
      </p:sp>
      <p:sp>
        <p:nvSpPr>
          <p:cNvPr id="229" name="Google Shape;229;p24"/>
          <p:cNvSpPr txBox="1"/>
          <p:nvPr/>
        </p:nvSpPr>
        <p:spPr>
          <a:xfrm>
            <a:off x="1000125" y="3346251"/>
            <a:ext cx="1062037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Ухили</a:t>
            </a:r>
            <a:r>
              <a:rPr lang="en-US" sz="1650" b="1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Максимальний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поздовжній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ухил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uk-UA" sz="165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автомобільних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транспортних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з'їздів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не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повинен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перевищувати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80-100‰ (8-10%).</a:t>
            </a:r>
            <a:endParaRPr dirty="0"/>
          </a:p>
        </p:txBody>
      </p:sp>
      <p:sp>
        <p:nvSpPr>
          <p:cNvPr id="230" name="Google Shape;230;p24"/>
          <p:cNvSpPr txBox="1"/>
          <p:nvPr/>
        </p:nvSpPr>
        <p:spPr>
          <a:xfrm>
            <a:off x="1000125" y="4207073"/>
            <a:ext cx="10620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Освітлення</a:t>
            </a:r>
            <a:r>
              <a:rPr lang="en-US" sz="1650" b="1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Обов'язкове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освітлення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робочих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місць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з'їздів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відвалів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нічний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час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231" name="Google Shape;231;p24"/>
          <p:cNvSpPr txBox="1"/>
          <p:nvPr/>
        </p:nvSpPr>
        <p:spPr>
          <a:xfrm>
            <a:off x="1000125" y="4732734"/>
            <a:ext cx="106203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Пилопридушення</a:t>
            </a:r>
            <a:r>
              <a:rPr lang="en-US" sz="1650" b="1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Зрошення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технологічних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доріг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забезпечення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видимості</a:t>
            </a:r>
            <a:r>
              <a:rPr lang="uk-UA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і якості повітря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232" name="Google Shape;23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52104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412926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273748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799409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ВИМОГИ ОХОРОНИ ПРАЦІ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26">
          <a:extLst>
            <a:ext uri="{FF2B5EF4-FFF2-40B4-BE49-F238E27FC236}">
              <a16:creationId xmlns:a16="http://schemas.microsoft.com/office/drawing/2014/main" id="{5A36B3B4-C1D1-3FA1-6DE6-9257985A4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4" descr="image.png">
            <a:extLst>
              <a:ext uri="{FF2B5EF4-FFF2-40B4-BE49-F238E27FC236}">
                <a16:creationId xmlns:a16="http://schemas.microsoft.com/office/drawing/2014/main" id="{8B7A0A56-7D06-B982-D89A-48976E7F9C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>
            <a:extLst>
              <a:ext uri="{FF2B5EF4-FFF2-40B4-BE49-F238E27FC236}">
                <a16:creationId xmlns:a16="http://schemas.microsoft.com/office/drawing/2014/main" id="{61498AC5-8EA6-ADD1-61A2-02FF4E351D5E}"/>
              </a:ext>
            </a:extLst>
          </p:cNvPr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150" b="1" i="0" u="none" strike="noStrike" cap="none" dirty="0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ТИПОВІ ПОМИЛКИ</a:t>
            </a:r>
          </a:p>
        </p:txBody>
      </p:sp>
      <p:pic>
        <p:nvPicPr>
          <p:cNvPr id="2" name="Google Shape;255;p24" descr="image.png">
            <a:extLst>
              <a:ext uri="{FF2B5EF4-FFF2-40B4-BE49-F238E27FC236}">
                <a16:creationId xmlns:a16="http://schemas.microsoft.com/office/drawing/2014/main" id="{010B7E2E-CB00-BDA5-0A94-EE71686213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" y="1627748"/>
            <a:ext cx="53816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56;p24" descr="image.png">
            <a:extLst>
              <a:ext uri="{FF2B5EF4-FFF2-40B4-BE49-F238E27FC236}">
                <a16:creationId xmlns:a16="http://schemas.microsoft.com/office/drawing/2014/main" id="{4D610964-73BD-646C-3348-4E026DCB8F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" y="4002574"/>
            <a:ext cx="538162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57;p24">
            <a:extLst>
              <a:ext uri="{FF2B5EF4-FFF2-40B4-BE49-F238E27FC236}">
                <a16:creationId xmlns:a16="http://schemas.microsoft.com/office/drawing/2014/main" id="{416ADBC7-7A67-0576-5DE1-B1F68865DA23}"/>
              </a:ext>
            </a:extLst>
          </p:cNvPr>
          <p:cNvSpPr txBox="1"/>
          <p:nvPr/>
        </p:nvSpPr>
        <p:spPr>
          <a:xfrm>
            <a:off x="771525" y="2189723"/>
            <a:ext cx="498062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F4444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Геометричні</a:t>
            </a:r>
            <a:endParaRPr/>
          </a:p>
        </p:txBody>
      </p:sp>
      <p:sp>
        <p:nvSpPr>
          <p:cNvPr id="5" name="Google Shape;258;p24">
            <a:extLst>
              <a:ext uri="{FF2B5EF4-FFF2-40B4-BE49-F238E27FC236}">
                <a16:creationId xmlns:a16="http://schemas.microsoft.com/office/drawing/2014/main" id="{3A96447A-B087-CCA1-A26D-25CDE8766F97}"/>
              </a:ext>
            </a:extLst>
          </p:cNvPr>
          <p:cNvSpPr txBox="1"/>
          <p:nvPr/>
        </p:nvSpPr>
        <p:spPr>
          <a:xfrm>
            <a:off x="771525" y="2675498"/>
            <a:ext cx="47434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Надто круті кути без аналізу тріщинуватості; завузькі берми для роботи техніки.</a:t>
            </a:r>
            <a:endParaRPr/>
          </a:p>
        </p:txBody>
      </p:sp>
      <p:sp>
        <p:nvSpPr>
          <p:cNvPr id="6" name="Google Shape;259;p24">
            <a:extLst>
              <a:ext uri="{FF2B5EF4-FFF2-40B4-BE49-F238E27FC236}">
                <a16:creationId xmlns:a16="http://schemas.microsoft.com/office/drawing/2014/main" id="{E51FCF6A-AA4C-6433-F3EB-53A6A46AE37B}"/>
              </a:ext>
            </a:extLst>
          </p:cNvPr>
          <p:cNvSpPr txBox="1"/>
          <p:nvPr/>
        </p:nvSpPr>
        <p:spPr>
          <a:xfrm>
            <a:off x="771525" y="4564549"/>
            <a:ext cx="498062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F4444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Технологічні</a:t>
            </a:r>
            <a:endParaRPr/>
          </a:p>
        </p:txBody>
      </p:sp>
      <p:sp>
        <p:nvSpPr>
          <p:cNvPr id="7" name="Google Shape;260;p24">
            <a:extLst>
              <a:ext uri="{FF2B5EF4-FFF2-40B4-BE49-F238E27FC236}">
                <a16:creationId xmlns:a16="http://schemas.microsoft.com/office/drawing/2014/main" id="{2CC465E1-AD88-264E-9402-E1D73C4D05F3}"/>
              </a:ext>
            </a:extLst>
          </p:cNvPr>
          <p:cNvSpPr txBox="1"/>
          <p:nvPr/>
        </p:nvSpPr>
        <p:spPr>
          <a:xfrm>
            <a:off x="771525" y="5050324"/>
            <a:ext cx="47434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Невідповідність параметрів уступу кінематиці обладнання; ігнорування систем водовідливу.</a:t>
            </a:r>
            <a:endParaRPr/>
          </a:p>
        </p:txBody>
      </p:sp>
      <p:pic>
        <p:nvPicPr>
          <p:cNvPr id="8" name="Google Shape;241;p24" descr="image.png">
            <a:extLst>
              <a:ext uri="{FF2B5EF4-FFF2-40B4-BE49-F238E27FC236}">
                <a16:creationId xmlns:a16="http://schemas.microsoft.com/office/drawing/2014/main" id="{445359A6-6DA6-6445-5A1C-F9DD14B7D4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7937" y="1818248"/>
            <a:ext cx="52863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08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1300" y="4095750"/>
            <a:ext cx="66294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/>
          <p:nvPr/>
        </p:nvSpPr>
        <p:spPr>
          <a:xfrm>
            <a:off x="4227332" y="2114550"/>
            <a:ext cx="3737185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Питання?</a:t>
            </a:r>
            <a:endParaRPr/>
          </a:p>
        </p:txBody>
      </p:sp>
      <p:sp>
        <p:nvSpPr>
          <p:cNvPr id="244" name="Google Shape;244;p25"/>
          <p:cNvSpPr txBox="1"/>
          <p:nvPr/>
        </p:nvSpPr>
        <p:spPr>
          <a:xfrm>
            <a:off x="1609725" y="3267075"/>
            <a:ext cx="89725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ru-RU" sz="1500" b="1" dirty="0" err="1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Підсумок</a:t>
            </a:r>
            <a:r>
              <a:rPr lang="ru-RU" sz="1500" b="1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:</a:t>
            </a:r>
            <a:r>
              <a:rPr lang="ru-RU" sz="1500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ru-RU" sz="1500" dirty="0" err="1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Параметри</a:t>
            </a:r>
            <a:r>
              <a:rPr lang="ru-RU" sz="1500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ru-RU" sz="1500" dirty="0" err="1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кар'єру</a:t>
            </a:r>
            <a:r>
              <a:rPr lang="ru-RU" sz="1500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— </a:t>
            </a:r>
            <a:r>
              <a:rPr lang="ru-RU" sz="1500" dirty="0" err="1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це</a:t>
            </a:r>
            <a:r>
              <a:rPr lang="ru-RU" sz="1500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баланс </a:t>
            </a:r>
            <a:r>
              <a:rPr lang="ru-RU" sz="1500" dirty="0" err="1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між</a:t>
            </a:r>
            <a:r>
              <a:rPr lang="ru-RU" sz="1500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ru-RU" sz="1500" dirty="0" err="1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прибутком</a:t>
            </a:r>
            <a:r>
              <a:rPr lang="ru-RU" sz="1500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та </a:t>
            </a:r>
            <a:r>
              <a:rPr lang="ru-RU" sz="1500" dirty="0" err="1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стійкістю</a:t>
            </a:r>
            <a:r>
              <a:rPr lang="ru-RU" sz="1500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ru-RU" sz="1500" dirty="0" err="1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гірничих</a:t>
            </a:r>
            <a:r>
              <a:rPr lang="ru-RU" sz="1500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ru-RU" sz="1500" dirty="0" err="1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виробок</a:t>
            </a:r>
            <a:r>
              <a:rPr lang="ru-RU" sz="1500" dirty="0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.</a:t>
            </a:r>
            <a:endParaRPr lang="ru-RU" sz="1600" dirty="0"/>
          </a:p>
        </p:txBody>
      </p:sp>
      <p:sp>
        <p:nvSpPr>
          <p:cNvPr id="245" name="Google Shape;245;p25"/>
          <p:cNvSpPr txBox="1"/>
          <p:nvPr/>
        </p:nvSpPr>
        <p:spPr>
          <a:xfrm>
            <a:off x="2781300" y="4295775"/>
            <a:ext cx="662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Дякуємо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за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увагу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!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Проєктуйте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з 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розумом і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урахуванням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безпеки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38412"/>
            <a:ext cx="52863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538412"/>
            <a:ext cx="528637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962025" y="2928937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BD5E1"/>
                </a:solidFill>
                <a:latin typeface="Outfit"/>
                <a:ea typeface="Outfit"/>
                <a:cs typeface="Outfit"/>
                <a:sym typeface="Outfit"/>
              </a:rPr>
              <a:t>Комплексний підхід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962025" y="3452812"/>
            <a:ext cx="450532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Кар’єр не є простою виїмкою; це динамічна система, що інтегрує геологічні, технологічні та економічні параметри для безпечного видобутку.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6724650" y="2928937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BD5E1"/>
                </a:solidFill>
                <a:latin typeface="Outfit"/>
                <a:ea typeface="Outfit"/>
                <a:cs typeface="Outfit"/>
                <a:sym typeface="Outfit"/>
              </a:rPr>
              <a:t>Ключові фактори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724650" y="3452812"/>
            <a:ext cx="45053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Ефективність проєктування залежить від точності блочної моделі, вибору обладнання та оптимізації транспортних схем.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КАР’ЄР ЯК ІНЖЕНЕРНА СИСТЕМА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99CFEBF0-E390-7993-E66D-09A5A92A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image.png">
            <a:extLst>
              <a:ext uri="{FF2B5EF4-FFF2-40B4-BE49-F238E27FC236}">
                <a16:creationId xmlns:a16="http://schemas.microsoft.com/office/drawing/2014/main" id="{EFB70F58-C4CE-1A6B-E878-DB9A1293B8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image.png">
            <a:extLst>
              <a:ext uri="{FF2B5EF4-FFF2-40B4-BE49-F238E27FC236}">
                <a16:creationId xmlns:a16="http://schemas.microsoft.com/office/drawing/2014/main" id="{EF0BB1F7-6D28-2A99-30C5-84EE2ED76A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31087"/>
            <a:ext cx="5286375" cy="500793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>
            <a:extLst>
              <a:ext uri="{FF2B5EF4-FFF2-40B4-BE49-F238E27FC236}">
                <a16:creationId xmlns:a16="http://schemas.microsoft.com/office/drawing/2014/main" id="{6EEC7150-943B-F9DC-A404-15990835308C}"/>
              </a:ext>
            </a:extLst>
          </p:cNvPr>
          <p:cNvSpPr txBox="1"/>
          <p:nvPr/>
        </p:nvSpPr>
        <p:spPr>
          <a:xfrm>
            <a:off x="760006" y="1660773"/>
            <a:ext cx="492841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Блочна модель 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— це дискретне математичне представлення родовища у вигляді регулярної 3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D-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сітки паралелепіпедів (блоків).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500" b="0" i="0" u="none" strike="noStrike" cap="none" dirty="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Параметризація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Кожен блок містить унікальні атрибути: вміст компоненту (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Grade), 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щільність, літологію та </a:t>
            </a:r>
            <a:r>
              <a:rPr lang="uk-UA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геомеханічні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властивості.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Основа для розрахунків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Саме на базі блочної моделі працюють алгоритми оптимізації кар'єрів (</a:t>
            </a:r>
            <a:r>
              <a:rPr lang="uk-UA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Лерч-Гроссман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Оцінка ресурсів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Використання методів інтерполяції (</a:t>
            </a:r>
            <a:r>
              <a:rPr lang="uk-UA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кригінг</a:t>
            </a:r>
            <a:r>
              <a:rPr lang="uk-UA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, метод обернених відстаней) для заповнення значень між свердловинами.</a:t>
            </a:r>
            <a:endParaRPr dirty="0"/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C6D250FE-DD6E-4A3D-11C0-E433A6BB27CF}"/>
              </a:ext>
            </a:extLst>
          </p:cNvPr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150" b="1" i="0" u="none" strike="noStrike" cap="none" dirty="0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БЛОЧНА МОДЕЛЬ РОДОВИЩА</a:t>
            </a:r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33954F-2902-C915-C3C7-DF7B5084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51" y="2475765"/>
            <a:ext cx="5176043" cy="29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9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000125" y="2119312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Борт кар’єру</a:t>
            </a: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— бокова поверхня, що обмежує випрацюваний простір.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000125" y="2980134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Транспортні берми</a:t>
            </a: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— майданчики для розміщення з’їздів.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000125" y="3840956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Дно кар’єру</a:t>
            </a: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— нижній майданчик найнижчого уступу.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000125" y="4701778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Уступи</a:t>
            </a: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— частини товщі порід, що відпрацьовуються самостійно.</a:t>
            </a:r>
            <a:endParaRPr/>
          </a:p>
        </p:txBody>
      </p:sp>
      <p:pic>
        <p:nvPicPr>
          <p:cNvPr id="109" name="Google Shape;10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85987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046809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907631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768453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ОСНОВНІ ЕЛЕМЕНТИ КАР’ЄРУ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959063-3630-06B0-70C2-AE0B0F2BA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693843"/>
            <a:ext cx="6086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90812"/>
            <a:ext cx="52863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690812"/>
            <a:ext cx="528637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962025" y="3081337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BD5E1"/>
                </a:solidFill>
                <a:latin typeface="Outfit"/>
                <a:ea typeface="Outfit"/>
                <a:cs typeface="Outfit"/>
                <a:sym typeface="Outfit"/>
              </a:rPr>
              <a:t>Робочі уступи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962025" y="3605212"/>
            <a:ext cx="45053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Знаходяться у стадії відпрацювання. Мають робочі майданчики для розміщення бурового та виймально-вантажного обладнання.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6724650" y="3081337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BD5E1"/>
                </a:solidFill>
                <a:latin typeface="Outfit"/>
                <a:ea typeface="Outfit"/>
                <a:cs typeface="Outfit"/>
                <a:sym typeface="Outfit"/>
              </a:rPr>
              <a:t>Неробочі уступи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6724650" y="3605212"/>
            <a:ext cx="45053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Ті, що досягли граничного контуру кар’єру. На них формуються берми для забезпечення стійкості бортів.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УСТУПИ: ПРИЗНАЧЕННЯ ТА ТИПИ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6334125" y="2272903"/>
            <a:ext cx="555069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BD5E1"/>
                </a:solidFill>
                <a:latin typeface="Outfit"/>
                <a:ea typeface="Outfit"/>
                <a:cs typeface="Outfit"/>
                <a:sym typeface="Outfit"/>
              </a:rPr>
              <a:t>Функціональне значення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334125" y="2796778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Берми безпеки призначені для уловлювання шматків породи, що осипаються з вищерозміщених уступів.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762750" y="3558778"/>
            <a:ext cx="48577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Ширина зазвичай не менше 1/3 висоти уступу.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6762750" y="4084439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Використовуються для пересування допоміжної техніки.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6762750" y="4945260"/>
            <a:ext cx="48577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Слугують демпфером при локальних зсувах.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БЕРМИ БЕЗПЕКИ</a:t>
            </a:r>
            <a:endParaRPr/>
          </a:p>
        </p:txBody>
      </p:sp>
      <p:pic>
        <p:nvPicPr>
          <p:cNvPr id="2" name="Google Shape;103;p15">
            <a:extLst>
              <a:ext uri="{FF2B5EF4-FFF2-40B4-BE49-F238E27FC236}">
                <a16:creationId xmlns:a16="http://schemas.microsoft.com/office/drawing/2014/main" id="{FFDE8438-B0CD-63A3-B346-516D788968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>
            <a:off x="248315" y="2052084"/>
            <a:ext cx="5942935" cy="35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2293143"/>
            <a:ext cx="5334000" cy="307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293143"/>
            <a:ext cx="5334000" cy="1047750"/>
          </a:xfrm>
          <a:prstGeom prst="rect">
            <a:avLst/>
          </a:prstGeom>
          <a:noFill/>
          <a:ln>
            <a:solidFill>
              <a:srgbClr val="232F42"/>
            </a:solidFill>
          </a:ln>
        </p:spPr>
      </p:pic>
      <p:pic>
        <p:nvPicPr>
          <p:cNvPr id="155" name="Google Shape;155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531393"/>
            <a:ext cx="533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769643"/>
            <a:ext cx="533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571500" y="919311"/>
            <a:ext cx="5931991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НОРМАТИВИ КУТІВ УКОСУ</a:t>
            </a:r>
            <a:endParaRPr/>
          </a:p>
        </p:txBody>
      </p:sp>
      <p:pic>
        <p:nvPicPr>
          <p:cNvPr id="158" name="Google Shape;158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75155" y="835818"/>
            <a:ext cx="2045344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6463188" y="2765673"/>
            <a:ext cx="498062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ПРОФІЛЬ СТІЙКОСТІ</a:t>
            </a:r>
            <a:endParaRPr/>
          </a:p>
        </p:txBody>
      </p:sp>
      <p:pic>
        <p:nvPicPr>
          <p:cNvPr id="160" name="Google Shape;160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81775" y="3127623"/>
            <a:ext cx="4743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9625" y="253126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8200" y="376951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9625" y="500776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6787" y="2702718"/>
            <a:ext cx="25717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1571625" y="2563713"/>
            <a:ext cx="1090136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М'ЯКІ ТА ПУХКІ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1571625" y="2735163"/>
            <a:ext cx="10382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35° — 45°</a:t>
            </a:r>
            <a:endParaRPr/>
          </a:p>
        </p:txBody>
      </p:sp>
      <p:pic>
        <p:nvPicPr>
          <p:cNvPr id="167" name="Google Shape;167;p18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95362" y="3940968"/>
            <a:ext cx="25717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1600200" y="3801963"/>
            <a:ext cx="1110138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94A3B8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НАПІВСКЕЛЬНІ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1600200" y="3973413"/>
            <a:ext cx="10572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50° — 65°</a:t>
            </a:r>
            <a:endParaRPr/>
          </a:p>
        </p:txBody>
      </p:sp>
      <p:pic>
        <p:nvPicPr>
          <p:cNvPr id="170" name="Google Shape;170;p18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81075" y="5179218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>
            <a:off x="1571625" y="5040213"/>
            <a:ext cx="1250156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F59E0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МІЦНІ СКЕЛЬНІ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1571625" y="5211663"/>
            <a:ext cx="11906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75° — 80°+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57450"/>
            <a:ext cx="110490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581025" y="2466975"/>
            <a:ext cx="11029950" cy="2809875"/>
          </a:xfrm>
          <a:prstGeom prst="roundRect">
            <a:avLst>
              <a:gd name="adj" fmla="val 0"/>
            </a:avLst>
          </a:prstGeom>
          <a:solidFill>
            <a:srgbClr val="33415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4" name="Google Shape;154;p19"/>
          <p:cNvGraphicFramePr/>
          <p:nvPr>
            <p:extLst>
              <p:ext uri="{D42A27DB-BD31-4B8C-83A1-F6EECF244321}">
                <p14:modId xmlns:p14="http://schemas.microsoft.com/office/powerpoint/2010/main" val="2567441093"/>
              </p:ext>
            </p:extLst>
          </p:nvPr>
        </p:nvGraphicFramePr>
        <p:xfrm>
          <a:off x="581025" y="2466975"/>
          <a:ext cx="11029950" cy="2809875"/>
        </p:xfrm>
        <a:graphic>
          <a:graphicData uri="http://schemas.openxmlformats.org/drawingml/2006/table">
            <a:tbl>
              <a:tblPr firstRow="1" bandRow="1">
                <a:noFill/>
                <a:tableStyleId>{D2141105-12B6-4890-868A-1601D431FC84}</a:tableStyleId>
              </a:tblPr>
              <a:tblGrid>
                <a:gridCol w="29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Тип обладнання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Висота уступу (м)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Кут укосу (град)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Особливості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Механічна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лопата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(ЕКГ)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 — 15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70° — 80°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Залежить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від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висоти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черпання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Драглайн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15 — 30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45° — 60°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Для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безтранспортних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схем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Фронтальний навантажувач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 — 10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60° — 70°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Для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гнучких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схем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видобутку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Гідравлічний екскаватор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12 — 18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75° — 85°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Висока</a:t>
                      </a:r>
                      <a:r>
                        <a:rPr lang="en-US" sz="1350" b="0" i="0" u="none" strike="noStrike" cap="none" dirty="0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E2E8F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селективність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8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5" name="Google Shape;155;p19"/>
          <p:cNvSpPr/>
          <p:nvPr/>
        </p:nvSpPr>
        <p:spPr>
          <a:xfrm>
            <a:off x="581025" y="3614737"/>
            <a:ext cx="2965251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3546276" y="3614737"/>
            <a:ext cx="2523976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070252" y="3614737"/>
            <a:ext cx="2339280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8409533" y="3614737"/>
            <a:ext cx="3201441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581025" y="4167187"/>
            <a:ext cx="2965251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3546276" y="4167187"/>
            <a:ext cx="2523976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6070252" y="4167187"/>
            <a:ext cx="2339280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8409533" y="4167187"/>
            <a:ext cx="3201441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581025" y="4719637"/>
            <a:ext cx="2965251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3546276" y="4719637"/>
            <a:ext cx="2523976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6070252" y="4719637"/>
            <a:ext cx="2339280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8409533" y="4719637"/>
            <a:ext cx="3201441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ВИСОТА УСТУПІВ ЗАЛЕЖНО ВІД ТЕХНІКИ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71500" y="571500"/>
            <a:ext cx="520065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F59E0B"/>
                </a:solidFill>
                <a:latin typeface="Outfit"/>
                <a:ea typeface="Outfit"/>
                <a:cs typeface="Outfit"/>
                <a:sym typeface="Outfit"/>
              </a:rPr>
              <a:t>ФОРМУВАННЯ КОНТУРІВ</a:t>
            </a:r>
            <a:endParaRPr dirty="0"/>
          </a:p>
        </p:txBody>
      </p:sp>
      <p:pic>
        <p:nvPicPr>
          <p:cNvPr id="174" name="Google Shape;174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1255216" y="1962150"/>
            <a:ext cx="376484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BD5E1"/>
                </a:solidFill>
                <a:latin typeface="Outfit"/>
                <a:ea typeface="Outfit"/>
                <a:cs typeface="Outfit"/>
                <a:sym typeface="Outfit"/>
              </a:rPr>
              <a:t>Оптимізація у Micromine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571500" y="248602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Контури кар’єру визначаються за допомогою алгоритму Лерча-Гроссмана для пошуку економічно вигідної межі видобутку.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1000125" y="3695700"/>
            <a:ext cx="4524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Врахування ціни металу.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1000125" y="4221360"/>
            <a:ext cx="4524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Граничний коефіцієнт розкриву.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1000125" y="4747021"/>
            <a:ext cx="45243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Гірничотехнічні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обмеження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180" name="Google Shape;18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76237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28803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813696"/>
            <a:ext cx="20002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Широкий екран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6" baseType="lpstr">
      <vt:lpstr>Poppins</vt:lpstr>
      <vt:lpstr>Calibri</vt:lpstr>
      <vt:lpstr>Inter</vt:lpstr>
      <vt:lpstr>Arial</vt:lpstr>
      <vt:lpstr>Cambria Math</vt:lpstr>
      <vt:lpstr>Lato</vt:lpstr>
      <vt:lpstr>Plus Jakarta Sans</vt:lpstr>
      <vt:lpstr>Outfit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Сергій Башинський</cp:lastModifiedBy>
  <cp:revision>2</cp:revision>
  <dcterms:modified xsi:type="dcterms:W3CDTF">2026-01-27T17:57:43Z</dcterms:modified>
</cp:coreProperties>
</file>