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FDD93D-7C85-42ED-B211-A3464AF7E6B1}">
  <a:tblStyle styleId="{FAFDD93D-7C85-42ED-B211-A3464AF7E6B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962150"/>
            <a:ext cx="11601450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50" b="1" i="0" u="none" strike="noStrike" cap="none">
                <a:solidFill>
                  <a:srgbClr val="E67E22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Тема 3: Побудова цифрової геометрії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790950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50" b="0" i="0" u="none" strike="noStrike" cap="none">
                <a:solidFill>
                  <a:srgbClr val="ECF0F1"/>
                </a:solidFill>
                <a:latin typeface="Roboto"/>
                <a:ea typeface="Roboto"/>
                <a:cs typeface="Roboto"/>
                <a:sym typeface="Roboto"/>
              </a:rPr>
              <a:t>Основи створення 2D та 3D геометричних моделей гірничих об'єктів у сучасному цифровому середовищі.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Google Shape;211;p22"/>
          <p:cNvGraphicFramePr/>
          <p:nvPr>
            <p:extLst>
              <p:ext uri="{D42A27DB-BD31-4B8C-83A1-F6EECF244321}">
                <p14:modId xmlns:p14="http://schemas.microsoft.com/office/powerpoint/2010/main" val="3365354991"/>
              </p:ext>
            </p:extLst>
          </p:nvPr>
        </p:nvGraphicFramePr>
        <p:xfrm>
          <a:off x="571500" y="2294334"/>
          <a:ext cx="11049000" cy="22765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71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 dirty="0" err="1">
                          <a:solidFill>
                            <a:schemeClr val="bg1"/>
                          </a:solidFill>
                          <a:sym typeface="Roboto"/>
                        </a:rPr>
                        <a:t>Метод</a:t>
                      </a:r>
                      <a:r>
                        <a:rPr lang="en-US" sz="1650" b="1" u="none" strike="noStrike" cap="none" dirty="0">
                          <a:solidFill>
                            <a:schemeClr val="bg1"/>
                          </a:solidFill>
                          <a:sym typeface="Roboto"/>
                        </a:rPr>
                        <a:t> </a:t>
                      </a:r>
                      <a:r>
                        <a:rPr lang="en-US" sz="1650" b="1" u="none" strike="noStrike" cap="none" dirty="0" err="1">
                          <a:solidFill>
                            <a:schemeClr val="bg1"/>
                          </a:solidFill>
                          <a:sym typeface="Roboto"/>
                        </a:rPr>
                        <a:t>розрахунку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 dirty="0" err="1">
                          <a:solidFill>
                            <a:schemeClr val="bg1"/>
                          </a:solidFill>
                          <a:sym typeface="Roboto"/>
                        </a:rPr>
                        <a:t>Призначення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 dirty="0" err="1">
                          <a:solidFill>
                            <a:schemeClr val="bg1"/>
                          </a:solidFill>
                          <a:sym typeface="Roboto"/>
                        </a:rPr>
                        <a:t>Точність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Roboto"/>
                        </a:rPr>
                        <a:t>Метод</a:t>
                      </a: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Roboto"/>
                        </a:rPr>
                        <a:t> </a:t>
                      </a: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Roboto"/>
                        </a:rPr>
                        <a:t>перетинів</a:t>
                      </a: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Roboto"/>
                        </a:rPr>
                        <a:t> (Cross-sections)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Традиційний маркшейдерський контроль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Залежить від кроку розрізів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Поверхня до поверхні (DTM to DTM)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Розрахунок об'ємів виїмки/насипу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Максимальна (геометрична)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Блочне моделювання (Block Model)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Roboto"/>
                        </a:rPr>
                        <a:t>Оцінка запасів з якісними показниками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Roboto"/>
                        </a:rPr>
                        <a:t>Залежить</a:t>
                      </a: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Roboto"/>
                        </a:rPr>
                        <a:t> </a:t>
                      </a: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Roboto"/>
                        </a:rPr>
                        <a:t>від</a:t>
                      </a: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Roboto"/>
                        </a:rPr>
                        <a:t> </a:t>
                      </a: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Roboto"/>
                        </a:rPr>
                        <a:t>розміру</a:t>
                      </a: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Roboto"/>
                        </a:rPr>
                        <a:t> </a:t>
                      </a: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Roboto"/>
                        </a:rPr>
                        <a:t>блоку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" name="Google Shape;213;p22"/>
          <p:cNvSpPr/>
          <p:nvPr/>
        </p:nvSpPr>
        <p:spPr>
          <a:xfrm>
            <a:off x="571500" y="3451621"/>
            <a:ext cx="3715494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>
            <a:off x="4286994" y="3451621"/>
            <a:ext cx="4247852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8534846" y="3451621"/>
            <a:ext cx="3085653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571500" y="4004071"/>
            <a:ext cx="3715494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4286994" y="4004071"/>
            <a:ext cx="4247852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8534846" y="4004071"/>
            <a:ext cx="3085653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571500" y="4556521"/>
            <a:ext cx="3715494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4286994" y="4556521"/>
            <a:ext cx="4247852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8534846" y="4556521"/>
            <a:ext cx="3085653" cy="9525"/>
          </a:xfrm>
          <a:prstGeom prst="rect">
            <a:avLst/>
          </a:prstGeom>
          <a:solidFill>
            <a:srgbClr val="7F8C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ПЕРЕВІРКА КОРЕКТНОСТІ ОБ’ЄМІВ</a:t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52612"/>
            <a:ext cx="5381625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1852612"/>
            <a:ext cx="5381625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75" y="1995487"/>
            <a:ext cx="50958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95487"/>
            <a:ext cx="509587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586978" y="4519612"/>
            <a:ext cx="535066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План (Plan view)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714375" y="4967287"/>
            <a:ext cx="5095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Горизонтальна проєкція об'єктів на задану відмітку або топографічну поверхню.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6254353" y="4519612"/>
            <a:ext cx="535066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Розріз (Cross-section)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6381750" y="4967287"/>
            <a:ext cx="5095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Вертикальний перетин моделі по заданій лінії для аналізу глибинної будови.</a:t>
            </a:r>
            <a:endParaRPr/>
          </a:p>
        </p:txBody>
      </p:sp>
      <p:pic>
        <p:nvPicPr>
          <p:cNvPr id="237" name="Google Shape;237;p23"/>
          <p:cNvPicPr preferRelativeResize="0"/>
          <p:nvPr/>
        </p:nvPicPr>
        <p:blipFill rotWithShape="1">
          <a:blip r:embed="rId6">
            <a:alphaModFix/>
          </a:blip>
          <a:srcRect t="28841" b="20426"/>
          <a:stretch>
            <a:fillRect/>
          </a:stretch>
        </p:blipFill>
        <p:spPr>
          <a:xfrm>
            <a:off x="714375" y="2005012"/>
            <a:ext cx="51053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1275" y="2005012"/>
            <a:ext cx="50768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ПОБУДОВА ПЛАНІВ ТА РОЗРІЗІВ</a:t>
            </a: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1000125" y="29622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"Гострі" трикутники: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Елементи з надто малим кутом, що виникають при невдалій тріангуляції.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1000125" y="34575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Артефакти зйомки: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Точки, що випадають із загального масиву через помилки GPS або LiDAR (шуми).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1000125" y="39528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Невідповідність контурів: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Розходження між плановим та висотним положенням брівок сусідніх ділянок.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1000125" y="44481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Виправлення: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Використання інструментів згладжування та фільтрації точок.</a:t>
            </a:r>
            <a:endParaRPr/>
          </a:p>
        </p:txBody>
      </p:sp>
      <p:pic>
        <p:nvPicPr>
          <p:cNvPr id="250" name="Google Shape;250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003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956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990975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48627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4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АНАЛІЗ ГЕОМЕТРИЧНИХ ПОМИЛОК</a:t>
            </a:r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950940"/>
            <a:ext cx="11049000" cy="80382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5"/>
          <p:cNvSpPr txBox="1"/>
          <p:nvPr/>
        </p:nvSpPr>
        <p:spPr>
          <a:xfrm>
            <a:off x="295275" y="2103090"/>
            <a:ext cx="116014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E67E22"/>
                </a:solidFill>
                <a:latin typeface="Montserrat"/>
                <a:ea typeface="Montserrat"/>
                <a:cs typeface="Montserrat"/>
                <a:sym typeface="Montserrat"/>
              </a:rPr>
              <a:t>Підсумки теми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571500" y="302701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Побудова точної цифрової геометрії — це запорука успішного подальшого моделювання та планування гірничих робіт.</a:t>
            </a:r>
            <a:endParaRPr/>
          </a:p>
        </p:txBody>
      </p:sp>
      <p:sp>
        <p:nvSpPr>
          <p:cNvPr id="264" name="Google Shape;264;p25"/>
          <p:cNvSpPr txBox="1"/>
          <p:nvPr/>
        </p:nvSpPr>
        <p:spPr>
          <a:xfrm>
            <a:off x="571500" y="424621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CF0F1"/>
                </a:solidFill>
                <a:latin typeface="Roboto"/>
                <a:ea typeface="Roboto"/>
                <a:cs typeface="Roboto"/>
                <a:sym typeface="Roboto"/>
              </a:rPr>
              <a:t>Дякую за увагу! Питання?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71675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71500" y="260032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Цифрова геометрія є скелетом, на який накладаються геологічні та технологічні дані. Вона забезпечує:</a:t>
            </a:r>
            <a:endParaRPr/>
          </a:p>
        </p:txBody>
      </p:sp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1981200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00125" y="336232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Візуалізацію просторового положення об'єктів.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000125" y="385762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Точність вимірювань та розрахунків.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00125" y="4352925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Взаємодію між маркшейдерською зйомкою та проєктними даними.</a:t>
            </a:r>
            <a:endParaRPr/>
          </a:p>
        </p:txBody>
      </p:sp>
      <p:pic>
        <p:nvPicPr>
          <p:cNvPr id="98" name="Google Shape;98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4004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8957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391025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ГЕОМЕТРІЯ ЯК ОСНОВА МОДЕЛІ</a:t>
            </a:r>
            <a:endParaRPr dirty="0"/>
          </a:p>
        </p:txBody>
      </p:sp>
      <p:sp>
        <p:nvSpPr>
          <p:cNvPr id="102" name="Google Shape;102;p14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47925"/>
            <a:ext cx="349254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47925"/>
            <a:ext cx="349254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47925"/>
            <a:ext cx="3492549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84223" y="3476625"/>
            <a:ext cx="306710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БПЛА та LiDAR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57250" y="3924300"/>
            <a:ext cx="29210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Хмари точок високої щільності для створення детальних поверхонь рельєфу та уступів.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562523" y="3476625"/>
            <a:ext cx="306710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Маркшейдерія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635549" y="3924300"/>
            <a:ext cx="29210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Традиційна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тахеометрична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зйомка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брівок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гірничих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виробок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8340822" y="3476625"/>
            <a:ext cx="3067102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Архівні плани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413849" y="3924300"/>
            <a:ext cx="292104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Оцифровані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топографічні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карти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та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плани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гірничих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робіт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-UA" sz="1500" b="0" i="0" u="none" strike="noStrike" cap="none" dirty="0" err="1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аерофотознімки</a:t>
            </a:r>
            <a:r>
              <a:rPr lang="en-US" sz="1500" b="0" i="0" u="none" strike="noStrike" cap="none" dirty="0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7875" y="275272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93324" y="2752725"/>
            <a:ext cx="361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ДЖЕРЕЛА ДАНИХ ДЛЯ DTM</a:t>
            </a:r>
            <a:endParaRPr dirty="0"/>
          </a:p>
        </p:txBody>
      </p:sp>
      <p:sp>
        <p:nvSpPr>
          <p:cNvPr id="120" name="Google Shape;120;p15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33575"/>
            <a:ext cx="528637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33575"/>
            <a:ext cx="52863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952500" y="2314575"/>
            <a:ext cx="47505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E67E22"/>
                </a:solidFill>
                <a:latin typeface="Montserrat"/>
                <a:ea typeface="Montserrat"/>
                <a:cs typeface="Montserrat"/>
                <a:sym typeface="Montserrat"/>
              </a:rPr>
              <a:t>Тріангуляція (TIN)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952500" y="2533650"/>
            <a:ext cx="4524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Створення нерегулярної сітки трикутників на основі точок та структурних ліній (брівок). Кожен трикутник описує площину поверхні.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6715125" y="2314575"/>
            <a:ext cx="47505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E67E22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Структурні лінії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715125" y="2533650"/>
            <a:ext cx="4524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Використання ліній брівок та підошов як обмежень, що запобігають перетину трикутників через різкі перепади висот.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ПОБУДОВА DTM КАР’ЄРУ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A49E8B-F2E3-55F7-11C1-F068436F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30" y="4171950"/>
            <a:ext cx="762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762000" y="571500"/>
            <a:ext cx="5350668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КОНТУРИ УСТУПІВ І БОРТІВ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571500" y="571500"/>
            <a:ext cx="76200" cy="102870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571500" y="198120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Геометричні параметри уступу визначають стійкість борту кар'єру та безпеку робіт: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571500" y="437197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Цифрова модель дозволяє контролювати відхилення фактичного положення брівки від проєктного.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1000125" y="288607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Кут укосу уступу.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1000125" y="338137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Ширина запобіжної берми.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000125" y="387667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Висота уступу відповідно до проєкту.</a:t>
            </a:r>
            <a:endParaRPr/>
          </a:p>
        </p:txBody>
      </p:sp>
      <p:pic>
        <p:nvPicPr>
          <p:cNvPr id="147" name="Google Shape;14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92417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4194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914775"/>
            <a:ext cx="14287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6334125" y="2490787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Специфіка геометрії відвалів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334125" y="2709862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Моделювання відвалів потребує врахування кута природного укосу насипних вантажів. Процес включає: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762750" y="3471862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Генерацію ярусів відсипки.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762750" y="3967162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Розрахунок ємності відвалу.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6762750" y="4462462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Моніторинг динаміки формування за даними зйомок.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ПОБУДОВА ЦИФРОВИХ ВІДВАЛІВ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352183-2E3B-4A0E-1507-72666F0A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360428"/>
            <a:ext cx="6167638" cy="27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1000125" y="29622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Самоперетини: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Виявлення та усунення петель у полілініях, що роблять побудову поверхні неможливою.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000125" y="34575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Дублікати точок: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Видалення точок з ідентичними координатами, що спричиняють помилки в тріангуляції.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1000125" y="39528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Розриви: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Перевірка замкнутості контурів уступів та рудних тіл для створення 3D-тіл.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1000125" y="4448175"/>
            <a:ext cx="106203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Перетини ліній:</a:t>
            </a: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 Контроль перетину структурних ліній різних рівнів.</a:t>
            </a:r>
            <a:endParaRPr/>
          </a:p>
        </p:txBody>
      </p:sp>
      <p:pic>
        <p:nvPicPr>
          <p:cNvPr id="173" name="Google Shape;17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003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9567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99097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48627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КОНТРОЛЬ ТОПОЛОГІЇ КОНТУРІВ</a:t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6334125" y="3195637"/>
            <a:ext cx="52863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Основний формат представлення рельєфу в гірничому ПЗ. На відміну від Grid-моделей, TIN точніше описує круті схили та вертикальні стінки уступів, оскільки щільність точок адаптується до складності рельєфу.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ФОРМУВАННЯ 3D-ПОВЕРХОНЬ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E38E29-5748-8F9C-5E51-541FEE0C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5" y="1413870"/>
            <a:ext cx="5671915" cy="50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571500" y="260032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Для розрахунку об'ємів та блочного моделювання поверхні повинні бути замкнуті у 3D-тіла (Solids/Wireframes):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1000125" y="366712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Об'єднання верхньої та нижньої поверхонь.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1000125" y="416242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Валідація на відсутність "дірок" у сітці.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1000125" y="4657725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BDC3C7"/>
                </a:solidFill>
                <a:latin typeface="Roboto"/>
                <a:ea typeface="Roboto"/>
                <a:cs typeface="Roboto"/>
                <a:sym typeface="Roboto"/>
              </a:rPr>
              <a:t>Визначення орієнтації нормалей граней.</a:t>
            </a:r>
            <a:endParaRPr/>
          </a:p>
        </p:txBody>
      </p:sp>
      <p:pic>
        <p:nvPicPr>
          <p:cNvPr id="200" name="Google Shape;20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70522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2005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695825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762000" y="571500"/>
            <a:ext cx="114014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СТВОРЕННЯ ЗАМКНУТИХ 3D-ТІЛ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571500" y="571500"/>
            <a:ext cx="76200" cy="51435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Зображення, що містить схем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A456EC2-FB18-501A-F202-18727609D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591" y="1318999"/>
            <a:ext cx="6226040" cy="5267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512</Words>
  <Application>Microsoft Office PowerPoint</Application>
  <PresentationFormat>Широкий екран</PresentationFormat>
  <Paragraphs>69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Calibri</vt:lpstr>
      <vt:lpstr>Arial</vt:lpstr>
      <vt:lpstr>Roboto</vt:lpstr>
      <vt:lpstr>Montserrat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2</cp:revision>
  <dcterms:modified xsi:type="dcterms:W3CDTF">2026-01-27T13:53:38Z</dcterms:modified>
</cp:coreProperties>
</file>