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embeddedFontLst>
    <p:embeddedFont>
      <p:font typeface="Lato" panose="020F0502020204030203" pitchFamily="34" charset="0"/>
      <p:regular r:id="rId16"/>
      <p:bold r:id="rId17"/>
      <p:italic r:id="rId18"/>
      <p:boldItalic r:id="rId19"/>
    </p:embeddedFont>
    <p:embeddedFont>
      <p:font typeface="Poppins" panose="00000500000000000000" pitchFamily="2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06F455B-6054-4687-91CC-3645E83C67C5}">
  <a:tblStyle styleId="{506F455B-6054-4687-91CC-3645E83C67C5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335" autoAdjust="0"/>
  </p:normalViewPr>
  <p:slideViewPr>
    <p:cSldViewPr snapToGrid="0">
      <p:cViewPr varScale="1">
        <p:scale>
          <a:sx n="56" d="100"/>
          <a:sy n="56" d="100"/>
        </p:scale>
        <p:origin x="1608" y="2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4%D0%BE%D0%B2%D0%B3%D0%BE%D1%82%D0%B0" TargetMode="External"/><Relationship Id="rId13" Type="http://schemas.openxmlformats.org/officeDocument/2006/relationships/hyperlink" Target="https://uk.wikipedia.org/wiki/%D0%93%D0%B5%D0%BE%D0%B4%D0%B5%D0%B7%D0%B8%D1%87%D0%BD%D0%B0_%D1%80%D0%B5%D1%84%D0%B5%D1%80%D0%B5%D0%BD%D1%86%D0%BD%D0%B0_%D1%81%D0%B8%D1%81%D1%82%D0%B5%D0%BC%D0%B0" TargetMode="External"/><Relationship Id="rId3" Type="http://schemas.openxmlformats.org/officeDocument/2006/relationships/hyperlink" Target="https://uk.wikipedia.org/wiki/%D0%9A%D0%B0%D1%80%D1%82%D0%BE%D0%B3%D1%80%D0%B0%D1%84%D1%96%D1%87%D0%BD%D0%B0_%D0%BF%D1%80%D0%BE%D1%94%D0%BA%D1%86%D1%96%D1%8F" TargetMode="External"/><Relationship Id="rId7" Type="http://schemas.openxmlformats.org/officeDocument/2006/relationships/hyperlink" Target="https://uk.wikipedia.org/wiki/%D0%A8%D0%B8%D1%80%D0%BE%D1%82%D0%B0" TargetMode="External"/><Relationship Id="rId12" Type="http://schemas.openxmlformats.org/officeDocument/2006/relationships/hyperlink" Target="https://uk.wikipedia.org/wiki/%D0%90%D0%BD%D0%B3%D0%BB%D1%96%D0%B9%D1%81%D1%8C%D0%BA%D0%B0_%D0%BC%D0%BE%D0%B2%D0%B0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uk.wikipedia.org/wiki/%D0%97%D0%B5%D0%BC%D0%BB%D1%8F" TargetMode="External"/><Relationship Id="rId11" Type="http://schemas.openxmlformats.org/officeDocument/2006/relationships/hyperlink" Target="https://uk.wikipedia.org/wiki/%D0%9F%D0%97-90" TargetMode="External"/><Relationship Id="rId5" Type="http://schemas.openxmlformats.org/officeDocument/2006/relationships/hyperlink" Target="https://uk.wikipedia.org/wiki/%D0%94%D0%B5%D0%BA%D0%B0%D1%80%D1%82%D0%BE%D0%B2%D0%B0_%D1%81%D0%B8%D1%81%D1%82%D0%B5%D0%BC%D0%B0_%D0%BA%D0%BE%D0%BE%D1%80%D0%B4%D0%B8%D0%BD%D0%B0%D1%82" TargetMode="External"/><Relationship Id="rId10" Type="http://schemas.openxmlformats.org/officeDocument/2006/relationships/hyperlink" Target="https://uk.wikipedia.org/wiki/%D0%A0%D0%B5%D1%84%D0%B5%D1%80%D0%B5%D0%BD%D1%86-%D0%B5%D0%BB%D1%96%D0%BF%D1%81%D0%BE%D1%97%D0%B4" TargetMode="External"/><Relationship Id="rId4" Type="http://schemas.openxmlformats.org/officeDocument/2006/relationships/hyperlink" Target="https://uk.wikipedia.org/wiki/%D0%94%D0%B2%D0%BE%D0%B2%D0%B8%D0%BC%D1%96%D1%80%D0%BD%D0%B8%D0%B9_%D0%BF%D1%80%D0%BE%D1%81%D1%82%D1%96%D1%80" TargetMode="External"/><Relationship Id="rId9" Type="http://schemas.openxmlformats.org/officeDocument/2006/relationships/hyperlink" Target="https://uk.wikipedia.org/wiki/%D0%90%D0%B1%D1%81%D0%BE%D0%BB%D1%8E%D1%82%D0%BD%D0%B0_%D0%B2%D0%B8%D1%81%D0%BE%D1%82%D0%B0" TargetMode="External"/><Relationship Id="rId14" Type="http://schemas.openxmlformats.org/officeDocument/2006/relationships/hyperlink" Target="https://uk.wikipedia.org/wiki/%D0%A3%D0%BA%D1%80%D0%B0%D1%97%D0%BD%D0%B0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Universal Transverse Mercator</a:t>
            </a:r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(</a:t>
            </a:r>
            <a:r>
              <a:rPr lang="en-US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UTM</a:t>
            </a:r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або </a:t>
            </a:r>
            <a:r>
              <a:rPr lang="uk-UA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укр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 </a:t>
            </a:r>
            <a:r>
              <a:rPr lang="uk-UA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Система координат універсальної поперечної </a:t>
            </a:r>
            <a:r>
              <a:rPr lang="uk-UA" sz="1100" b="1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проєкції</a:t>
            </a:r>
            <a:r>
              <a:rPr lang="uk-UA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uk-UA" sz="1100" b="1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Меркатора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) </a:t>
            </a:r>
            <a:r>
              <a:rPr lang="uk-UA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3" tooltip="Картографічна проєкція"/>
              </a:rPr>
              <a:t>проєкція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яка використовує 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4" tooltip="Двовимірний простір"/>
              </a:rPr>
              <a:t>двовимірну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5" tooltip="Декартова система координат"/>
              </a:rPr>
              <a:t>Декартову систему координат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щоб задати координати місця розташування на поверхні 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6" tooltip="Земля"/>
              </a:rPr>
              <a:t>Землі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Подібно до традиційного методу із використанням 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7" tooltip="Широта"/>
              </a:rPr>
              <a:t>широти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і 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8" tooltip="Довгота"/>
              </a:rPr>
              <a:t>довготи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має горизонтальне представлення позиції, оскільки вона задає координати на поверхні землі не залежно від 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9" tooltip="Абсолютна висота"/>
              </a:rPr>
              <a:t>вертикальної позиції</a:t>
            </a:r>
            <a:r>
              <a:rPr lang="uk-UA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r>
              <a:rPr lang="ru-RU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СК-42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— система координат на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базі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0" tooltip="Референц-еліпсоїд"/>
              </a:rPr>
              <a:t>референц-еліпсоїда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Красовського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1940 року, створена в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Радянському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Союзі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в 1942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році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і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надає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параметри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пов'язані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з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геоцентричною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декартовою системою координат 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1" tooltip="ПЗ-90"/>
              </a:rPr>
              <a:t>ПЗ-90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 Система координат СК-42 послужила основою для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розробки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системи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координат СК-63, яка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була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створена і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використовувалася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переважно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для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цивільних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і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промислових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цілей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r>
              <a:rPr lang="ru-RU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СК-2000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(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2" tooltip="Англійська мова"/>
              </a:rPr>
              <a:t>англ.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ru-RU" sz="1100" b="0" i="1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UCS-2000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) —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Державна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3" tooltip="Геодезична референцна система"/>
              </a:rPr>
              <a:t>геодезична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3" tooltip="Геодезична референцна система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3" tooltip="Геодезична референцна система"/>
              </a:rPr>
              <a:t>референцна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3" tooltip="Геодезична референцна система"/>
              </a:rPr>
              <a:t> система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 координат 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14" tooltip="Україна"/>
              </a:rPr>
              <a:t>України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, яку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використовують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для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виконання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топографо-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геодезичних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та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картографічних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100" b="0" i="0" u="none" strike="noStrike" cap="none" dirty="0" err="1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робіт</a:t>
            </a:r>
            <a:r>
              <a:rPr lang="ru-RU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</p:txBody>
      </p:sp>
      <p:sp>
        <p:nvSpPr>
          <p:cNvPr id="159" name="Google Shape;15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6" name="Google Shape;20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5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295275" y="1919287"/>
            <a:ext cx="11601450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i="0" u="none" strike="noStrike" cap="none" dirty="0" err="1">
                <a:solidFill>
                  <a:srgbClr val="0A2463"/>
                </a:solidFill>
                <a:latin typeface="+mj-lt"/>
                <a:ea typeface="Poppins"/>
                <a:cs typeface="Poppins"/>
                <a:sym typeface="Poppins"/>
              </a:rPr>
              <a:t>Тема</a:t>
            </a:r>
            <a:r>
              <a:rPr lang="en-US" sz="4500" b="1" i="0" u="none" strike="noStrike" cap="none" dirty="0">
                <a:solidFill>
                  <a:srgbClr val="0A2463"/>
                </a:solidFill>
                <a:latin typeface="+mj-lt"/>
                <a:ea typeface="Poppins"/>
                <a:cs typeface="Poppins"/>
                <a:sym typeface="Poppins"/>
              </a:rPr>
              <a:t> 2: </a:t>
            </a:r>
            <a:r>
              <a:rPr lang="en-US" sz="4500" b="1" i="0" u="none" strike="noStrike" cap="none" dirty="0" err="1">
                <a:solidFill>
                  <a:srgbClr val="0A2463"/>
                </a:solidFill>
                <a:latin typeface="+mj-lt"/>
                <a:ea typeface="Poppins"/>
                <a:cs typeface="Poppins"/>
                <a:sym typeface="Poppins"/>
              </a:rPr>
              <a:t>Просторові</a:t>
            </a:r>
            <a:r>
              <a:rPr lang="en-US" sz="4500" b="1" i="0" u="none" strike="noStrike" cap="none" dirty="0">
                <a:solidFill>
                  <a:srgbClr val="0A2463"/>
                </a:solidFill>
                <a:latin typeface="+mj-lt"/>
                <a:ea typeface="Poppins"/>
                <a:cs typeface="Poppins"/>
                <a:sym typeface="Poppins"/>
              </a:rPr>
              <a:t> </a:t>
            </a:r>
            <a:r>
              <a:rPr lang="en-US" sz="4500" b="1" i="0" u="none" strike="noStrike" cap="none" dirty="0" err="1">
                <a:solidFill>
                  <a:srgbClr val="0A2463"/>
                </a:solidFill>
                <a:latin typeface="+mj-lt"/>
                <a:ea typeface="Poppins"/>
                <a:cs typeface="Poppins"/>
                <a:sym typeface="Poppins"/>
              </a:rPr>
              <a:t>дані</a:t>
            </a:r>
            <a:r>
              <a:rPr lang="en-US" sz="4500" b="1" i="0" u="none" strike="noStrike" cap="none" dirty="0">
                <a:solidFill>
                  <a:srgbClr val="0A2463"/>
                </a:solidFill>
                <a:latin typeface="+mj-lt"/>
                <a:ea typeface="Poppins"/>
                <a:cs typeface="Poppins"/>
                <a:sym typeface="Poppins"/>
              </a:rPr>
              <a:t> </a:t>
            </a:r>
            <a:r>
              <a:rPr lang="en-US" sz="4500" b="1" i="0" u="none" strike="noStrike" cap="none" dirty="0" err="1">
                <a:solidFill>
                  <a:srgbClr val="0A2463"/>
                </a:solidFill>
                <a:latin typeface="+mj-lt"/>
                <a:ea typeface="Poppins"/>
                <a:cs typeface="Poppins"/>
                <a:sym typeface="Poppins"/>
              </a:rPr>
              <a:t>та</a:t>
            </a:r>
            <a:r>
              <a:rPr lang="en-US" sz="4500" b="1" i="0" u="none" strike="noStrike" cap="none" dirty="0">
                <a:solidFill>
                  <a:srgbClr val="0A2463"/>
                </a:solidFill>
                <a:latin typeface="+mj-lt"/>
                <a:ea typeface="Poppins"/>
                <a:cs typeface="Poppins"/>
                <a:sym typeface="Poppins"/>
              </a:rPr>
              <a:t> </a:t>
            </a:r>
            <a:r>
              <a:rPr lang="en-US" sz="4500" b="1" i="0" u="none" strike="noStrike" cap="none" dirty="0" err="1">
                <a:solidFill>
                  <a:srgbClr val="0A2463"/>
                </a:solidFill>
                <a:latin typeface="+mj-lt"/>
                <a:ea typeface="Poppins"/>
                <a:cs typeface="Poppins"/>
                <a:sym typeface="Poppins"/>
              </a:rPr>
              <a:t>організація</a:t>
            </a:r>
            <a:r>
              <a:rPr lang="en-US" sz="4500" b="1" i="0" u="none" strike="noStrike" cap="none" dirty="0">
                <a:solidFill>
                  <a:srgbClr val="0A2463"/>
                </a:solidFill>
                <a:latin typeface="+mj-lt"/>
                <a:ea typeface="Poppins"/>
                <a:cs typeface="Poppins"/>
                <a:sym typeface="Poppins"/>
              </a:rPr>
              <a:t> </a:t>
            </a:r>
            <a:r>
              <a:rPr lang="en-US" sz="4500" b="1" i="0" u="none" strike="noStrike" cap="none" dirty="0" err="1">
                <a:solidFill>
                  <a:srgbClr val="0A2463"/>
                </a:solidFill>
                <a:latin typeface="+mj-lt"/>
                <a:ea typeface="Poppins"/>
                <a:cs typeface="Poppins"/>
                <a:sym typeface="Poppins"/>
              </a:rPr>
              <a:t>проєкту</a:t>
            </a:r>
            <a:endParaRPr dirty="0">
              <a:latin typeface="+mj-lt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5715000" y="1548033"/>
            <a:ext cx="762000" cy="4762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1809750" y="4252912"/>
            <a:ext cx="8572500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None/>
              <a:defRPr sz="2100">
                <a:solidFill>
                  <a:srgbClr val="3E92CC"/>
                </a:solidFill>
                <a:latin typeface="Inter Medium"/>
                <a:ea typeface="Inter Medium"/>
                <a:cs typeface="Inter Medium"/>
              </a:defRPr>
            </a:lvl1pPr>
          </a:lstStyle>
          <a:p>
            <a:r>
              <a:rPr lang="uk-UA" dirty="0">
                <a:sym typeface="Lato"/>
              </a:rPr>
              <a:t>В</a:t>
            </a:r>
            <a:r>
              <a:rPr lang="en-US" dirty="0" err="1">
                <a:sym typeface="Lato"/>
              </a:rPr>
              <a:t>хідн</a:t>
            </a:r>
            <a:r>
              <a:rPr lang="uk-UA" dirty="0">
                <a:sym typeface="Lato"/>
              </a:rPr>
              <a:t>і</a:t>
            </a:r>
            <a:r>
              <a:rPr lang="en-US" dirty="0">
                <a:sym typeface="Lato"/>
              </a:rPr>
              <a:t> </a:t>
            </a:r>
            <a:r>
              <a:rPr lang="en-US" dirty="0" err="1">
                <a:sym typeface="Lato"/>
              </a:rPr>
              <a:t>дан</a:t>
            </a:r>
            <a:r>
              <a:rPr lang="uk-UA" dirty="0">
                <a:sym typeface="Lato"/>
              </a:rPr>
              <a:t>і</a:t>
            </a:r>
            <a:r>
              <a:rPr lang="en-US" dirty="0">
                <a:sym typeface="Lato"/>
              </a:rPr>
              <a:t>, </a:t>
            </a:r>
            <a:r>
              <a:rPr lang="en-US" dirty="0" err="1">
                <a:sym typeface="Lato"/>
              </a:rPr>
              <a:t>їх</a:t>
            </a:r>
            <a:r>
              <a:rPr lang="en-US" dirty="0">
                <a:sym typeface="Lato"/>
              </a:rPr>
              <a:t> </a:t>
            </a:r>
            <a:r>
              <a:rPr lang="en-US" dirty="0" err="1">
                <a:sym typeface="Lato"/>
              </a:rPr>
              <a:t>структур</a:t>
            </a:r>
            <a:r>
              <a:rPr lang="uk-UA" dirty="0">
                <a:sym typeface="Lato"/>
              </a:rPr>
              <a:t>а</a:t>
            </a:r>
            <a:r>
              <a:rPr lang="en-US" dirty="0">
                <a:sym typeface="Lato"/>
              </a:rPr>
              <a:t> </a:t>
            </a:r>
            <a:r>
              <a:rPr lang="en-US" dirty="0" err="1">
                <a:sym typeface="Lato"/>
              </a:rPr>
              <a:t>та</a:t>
            </a:r>
            <a:r>
              <a:rPr lang="en-US" dirty="0">
                <a:sym typeface="Lato"/>
              </a:rPr>
              <a:t> </a:t>
            </a:r>
            <a:r>
              <a:rPr lang="en-US" dirty="0" err="1">
                <a:sym typeface="Lato"/>
              </a:rPr>
              <a:t>коректність</a:t>
            </a:r>
            <a:r>
              <a:rPr lang="en-US" dirty="0">
                <a:sym typeface="Lato"/>
              </a:rPr>
              <a:t> </a:t>
            </a:r>
            <a:r>
              <a:rPr lang="en-US" dirty="0" err="1">
                <a:sym typeface="Lato"/>
              </a:rPr>
              <a:t>імпорту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Google Shape;223;p22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24" name="Google Shape;224;p22"/>
          <p:cNvGraphicFramePr/>
          <p:nvPr/>
        </p:nvGraphicFramePr>
        <p:xfrm>
          <a:off x="571500" y="2828925"/>
          <a:ext cx="11049000" cy="2467000"/>
        </p:xfrm>
        <a:graphic>
          <a:graphicData uri="http://schemas.openxmlformats.org/drawingml/2006/table">
            <a:tbl>
              <a:tblPr firstRow="1" bandRow="1">
                <a:noFill/>
                <a:tableStyleId>{506F455B-6054-4687-91CC-3645E83C67C5}</a:tableStyleId>
              </a:tblPr>
              <a:tblGrid>
                <a:gridCol w="1693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0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6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7556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Формат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A24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7556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Тип даних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A24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75569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Особливість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A24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75569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CSV / Excel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75569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Таблиці, Свердловини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75569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Потребує чіткого визначення типів полів (Число/Текст).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75569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LandXML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75569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Поверхні, Траси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75569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Зберігає складну топологію без втрати точності.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75569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ASCII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75569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Хмари точок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75569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Висока швидкість завантаження великих масивів даних.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5" name="Google Shape;225;p22"/>
          <p:cNvSpPr/>
          <p:nvPr/>
        </p:nvSpPr>
        <p:spPr>
          <a:xfrm>
            <a:off x="571500" y="4062412"/>
            <a:ext cx="1693515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22"/>
          <p:cNvSpPr/>
          <p:nvPr/>
        </p:nvSpPr>
        <p:spPr>
          <a:xfrm>
            <a:off x="2265015" y="4062412"/>
            <a:ext cx="290066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22"/>
          <p:cNvSpPr/>
          <p:nvPr/>
        </p:nvSpPr>
        <p:spPr>
          <a:xfrm>
            <a:off x="5165675" y="4062412"/>
            <a:ext cx="6454824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22"/>
          <p:cNvSpPr/>
          <p:nvPr/>
        </p:nvSpPr>
        <p:spPr>
          <a:xfrm>
            <a:off x="571500" y="4672012"/>
            <a:ext cx="1693515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22"/>
          <p:cNvSpPr/>
          <p:nvPr/>
        </p:nvSpPr>
        <p:spPr>
          <a:xfrm>
            <a:off x="2265015" y="4672012"/>
            <a:ext cx="290066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22"/>
          <p:cNvSpPr/>
          <p:nvPr/>
        </p:nvSpPr>
        <p:spPr>
          <a:xfrm>
            <a:off x="5165675" y="4672012"/>
            <a:ext cx="6454824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22"/>
          <p:cNvSpPr/>
          <p:nvPr/>
        </p:nvSpPr>
        <p:spPr>
          <a:xfrm>
            <a:off x="571500" y="5281612"/>
            <a:ext cx="1693515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22"/>
          <p:cNvSpPr/>
          <p:nvPr/>
        </p:nvSpPr>
        <p:spPr>
          <a:xfrm>
            <a:off x="2265015" y="5281612"/>
            <a:ext cx="2900660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22"/>
          <p:cNvSpPr/>
          <p:nvPr/>
        </p:nvSpPr>
        <p:spPr>
          <a:xfrm>
            <a:off x="5165675" y="5281612"/>
            <a:ext cx="6454824" cy="9525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2"/>
          <p:cNvSpPr txBox="1"/>
          <p:nvPr/>
        </p:nvSpPr>
        <p:spPr>
          <a:xfrm>
            <a:off x="571500" y="571500"/>
            <a:ext cx="11601450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Імпорт CSV, Excel та LandXML</a:t>
            </a:r>
            <a:endParaRPr/>
          </a:p>
        </p:txBody>
      </p:sp>
      <p:sp>
        <p:nvSpPr>
          <p:cNvPr id="235" name="Google Shape;235;p22"/>
          <p:cNvSpPr/>
          <p:nvPr/>
        </p:nvSpPr>
        <p:spPr>
          <a:xfrm>
            <a:off x="571500" y="1238250"/>
            <a:ext cx="11049000" cy="2857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Google Shape;240;p2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23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2824162"/>
            <a:ext cx="3492549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23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49799" y="2824162"/>
            <a:ext cx="3492549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23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128099" y="2824162"/>
            <a:ext cx="3492549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23"/>
          <p:cNvSpPr txBox="1"/>
          <p:nvPr/>
        </p:nvSpPr>
        <p:spPr>
          <a:xfrm>
            <a:off x="784223" y="3890962"/>
            <a:ext cx="3067102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Візуальний контроль</a:t>
            </a:r>
            <a:endParaRPr/>
          </a:p>
        </p:txBody>
      </p:sp>
      <p:sp>
        <p:nvSpPr>
          <p:cNvPr id="245" name="Google Shape;245;p23"/>
          <p:cNvSpPr txBox="1"/>
          <p:nvPr/>
        </p:nvSpPr>
        <p:spPr>
          <a:xfrm>
            <a:off x="857250" y="4167187"/>
            <a:ext cx="2921049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Перевірка об'єктів у 3D-вікні: чи немає "точок-викидів" або зміщень.</a:t>
            </a:r>
            <a:endParaRPr/>
          </a:p>
        </p:txBody>
      </p:sp>
      <p:sp>
        <p:nvSpPr>
          <p:cNvPr id="246" name="Google Shape;246;p23"/>
          <p:cNvSpPr txBox="1"/>
          <p:nvPr/>
        </p:nvSpPr>
        <p:spPr>
          <a:xfrm>
            <a:off x="4562523" y="3890962"/>
            <a:ext cx="3067102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Діапазони значень</a:t>
            </a:r>
            <a:endParaRPr/>
          </a:p>
        </p:txBody>
      </p:sp>
      <p:sp>
        <p:nvSpPr>
          <p:cNvPr id="247" name="Google Shape;247;p23"/>
          <p:cNvSpPr txBox="1"/>
          <p:nvPr/>
        </p:nvSpPr>
        <p:spPr>
          <a:xfrm>
            <a:off x="4635549" y="4167187"/>
            <a:ext cx="2921049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Аналіз мінімумів та максимумів (напр., чи не перевищує вміст 100%).</a:t>
            </a:r>
            <a:endParaRPr/>
          </a:p>
        </p:txBody>
      </p:sp>
      <p:sp>
        <p:nvSpPr>
          <p:cNvPr id="248" name="Google Shape;248;p23"/>
          <p:cNvSpPr txBox="1"/>
          <p:nvPr/>
        </p:nvSpPr>
        <p:spPr>
          <a:xfrm>
            <a:off x="8340822" y="3890962"/>
            <a:ext cx="3067102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Логічні перевірки</a:t>
            </a:r>
            <a:endParaRPr/>
          </a:p>
        </p:txBody>
      </p:sp>
      <p:sp>
        <p:nvSpPr>
          <p:cNvPr id="249" name="Google Shape;249;p23"/>
          <p:cNvSpPr txBox="1"/>
          <p:nvPr/>
        </p:nvSpPr>
        <p:spPr>
          <a:xfrm>
            <a:off x="8413849" y="4167187"/>
            <a:ext cx="2921049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Відсутність дублікатів координат та перетинів інтервалів у свердловинах.</a:t>
            </a:r>
            <a:endParaRPr/>
          </a:p>
        </p:txBody>
      </p:sp>
      <p:pic>
        <p:nvPicPr>
          <p:cNvPr id="250" name="Google Shape;250;p23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060525" y="3205162"/>
            <a:ext cx="51435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Google Shape;251;p23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867400" y="3205162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23" descr="image.p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702849" y="3205162"/>
            <a:ext cx="3429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23"/>
          <p:cNvSpPr txBox="1"/>
          <p:nvPr/>
        </p:nvSpPr>
        <p:spPr>
          <a:xfrm>
            <a:off x="571500" y="571500"/>
            <a:ext cx="11601450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Перевірка коректності даних</a:t>
            </a:r>
            <a:endParaRPr/>
          </a:p>
        </p:txBody>
      </p:sp>
      <p:sp>
        <p:nvSpPr>
          <p:cNvPr id="254" name="Google Shape;254;p23"/>
          <p:cNvSpPr/>
          <p:nvPr/>
        </p:nvSpPr>
        <p:spPr>
          <a:xfrm>
            <a:off x="571500" y="1238250"/>
            <a:ext cx="11049000" cy="2857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" name="Google Shape;259;p2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24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2681287"/>
            <a:ext cx="6634518" cy="2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24"/>
          <p:cNvSpPr txBox="1"/>
          <p:nvPr/>
        </p:nvSpPr>
        <p:spPr>
          <a:xfrm>
            <a:off x="1343025" y="3071812"/>
            <a:ext cx="988695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Роздільники:</a:t>
            </a: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Кома замість крапки в десяткових числах.</a:t>
            </a:r>
            <a:endParaRPr/>
          </a:p>
        </p:txBody>
      </p:sp>
      <p:sp>
        <p:nvSpPr>
          <p:cNvPr id="262" name="Google Shape;262;p24"/>
          <p:cNvSpPr txBox="1"/>
          <p:nvPr/>
        </p:nvSpPr>
        <p:spPr>
          <a:xfrm>
            <a:off x="1343025" y="3519487"/>
            <a:ext cx="988695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Кодування:</a:t>
            </a: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Проблеми з кирилицею в текстових полях.</a:t>
            </a:r>
            <a:endParaRPr/>
          </a:p>
        </p:txBody>
      </p:sp>
      <p:sp>
        <p:nvSpPr>
          <p:cNvPr id="263" name="Google Shape;263;p24"/>
          <p:cNvSpPr txBox="1"/>
          <p:nvPr/>
        </p:nvSpPr>
        <p:spPr>
          <a:xfrm>
            <a:off x="1343025" y="3967162"/>
            <a:ext cx="988695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Одиниці виміру:</a:t>
            </a: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Плутанина між метрами, міліметрами або футами.</a:t>
            </a:r>
            <a:endParaRPr/>
          </a:p>
        </p:txBody>
      </p:sp>
      <p:sp>
        <p:nvSpPr>
          <p:cNvPr id="264" name="Google Shape;264;p24"/>
          <p:cNvSpPr txBox="1"/>
          <p:nvPr/>
        </p:nvSpPr>
        <p:spPr>
          <a:xfrm>
            <a:off x="1343025" y="4414837"/>
            <a:ext cx="988695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Порожні поля:</a:t>
            </a: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Некоректна обробка "Null" значень як нулів.</a:t>
            </a:r>
            <a:endParaRPr/>
          </a:p>
        </p:txBody>
      </p:sp>
      <p:pic>
        <p:nvPicPr>
          <p:cNvPr id="265" name="Google Shape;265;p24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62025" y="3114675"/>
            <a:ext cx="209550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24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62025" y="3562350"/>
            <a:ext cx="209550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24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62025" y="4010025"/>
            <a:ext cx="209550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24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62025" y="4457700"/>
            <a:ext cx="209550" cy="219075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24"/>
          <p:cNvSpPr txBox="1"/>
          <p:nvPr/>
        </p:nvSpPr>
        <p:spPr>
          <a:xfrm>
            <a:off x="571500" y="571500"/>
            <a:ext cx="11601450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Типові помилки імпорту</a:t>
            </a:r>
            <a:endParaRPr/>
          </a:p>
        </p:txBody>
      </p:sp>
      <p:sp>
        <p:nvSpPr>
          <p:cNvPr id="270" name="Google Shape;270;p24"/>
          <p:cNvSpPr/>
          <p:nvPr/>
        </p:nvSpPr>
        <p:spPr>
          <a:xfrm>
            <a:off x="571500" y="1238250"/>
            <a:ext cx="11049000" cy="2857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Рисунок 2" descr="Зображення, що містить текст, знімок екрана, Шрифт, число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E99B2DEB-D387-8F9C-A039-5A1131B03E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5533" y="1900233"/>
            <a:ext cx="1903442" cy="359171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Google Shape;275;p2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25"/>
          <p:cNvSpPr txBox="1"/>
          <p:nvPr/>
        </p:nvSpPr>
        <p:spPr>
          <a:xfrm>
            <a:off x="295275" y="2205037"/>
            <a:ext cx="116014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Підсумки</a:t>
            </a:r>
            <a:endParaRPr/>
          </a:p>
        </p:txBody>
      </p:sp>
      <p:sp>
        <p:nvSpPr>
          <p:cNvPr id="277" name="Google Shape;277;p25"/>
          <p:cNvSpPr txBox="1"/>
          <p:nvPr/>
        </p:nvSpPr>
        <p:spPr>
          <a:xfrm>
            <a:off x="1809750" y="3348037"/>
            <a:ext cx="85725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Правильна організація даних на старті — це 50% успіху проєкту. Завжди перевіряйте координати та структуру файлів перед моделюванням.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4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34125" y="2062162"/>
            <a:ext cx="528637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 txBox="1"/>
          <p:nvPr/>
        </p:nvSpPr>
        <p:spPr>
          <a:xfrm>
            <a:off x="571500" y="2738437"/>
            <a:ext cx="5286375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Просторові дані є "фундаментом" будь-якої гірничо-геологічної моделі. Вони дозволяють:</a:t>
            </a:r>
            <a:endParaRPr/>
          </a:p>
        </p:txBody>
      </p:sp>
      <p:pic>
        <p:nvPicPr>
          <p:cNvPr id="95" name="Google Shape;95;p14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34125" y="2062162"/>
            <a:ext cx="528637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>
            <a:off x="952500" y="3405187"/>
            <a:ext cx="49053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Забезпечити геометричну точність проєктних рішень.</a:t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952500" y="3852862"/>
            <a:ext cx="49053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Створювати багатошарові інтегровані моделі родовищ.</a:t>
            </a:r>
            <a:endParaRPr/>
          </a:p>
        </p:txBody>
      </p:sp>
      <p:sp>
        <p:nvSpPr>
          <p:cNvPr id="98" name="Google Shape;98;p14"/>
          <p:cNvSpPr txBox="1"/>
          <p:nvPr/>
        </p:nvSpPr>
        <p:spPr>
          <a:xfrm>
            <a:off x="952500" y="4300537"/>
            <a:ext cx="49053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Виконувати точні розрахунки об'ємів та запасів.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952500" y="4748212"/>
            <a:ext cx="49053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Мінімізувати ризики при веденні гірничих робіт.</a:t>
            </a:r>
            <a:endParaRPr/>
          </a:p>
        </p:txBody>
      </p:sp>
      <p:pic>
        <p:nvPicPr>
          <p:cNvPr id="100" name="Google Shape;100;p14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71500" y="3448050"/>
            <a:ext cx="209550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4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71500" y="3895725"/>
            <a:ext cx="23812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4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71500" y="4343400"/>
            <a:ext cx="209550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4" descr="image.p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71500" y="4791075"/>
            <a:ext cx="209550" cy="21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4"/>
          <p:cNvSpPr txBox="1"/>
          <p:nvPr/>
        </p:nvSpPr>
        <p:spPr>
          <a:xfrm>
            <a:off x="571500" y="571500"/>
            <a:ext cx="11601450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 err="1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Роль</a:t>
            </a:r>
            <a:r>
              <a:rPr lang="en-US" sz="3000" b="1" i="0" u="none" strike="noStrike" cap="none" dirty="0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 err="1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просторових</a:t>
            </a:r>
            <a:r>
              <a:rPr lang="en-US" sz="3000" b="1" i="0" u="none" strike="noStrike" cap="none" dirty="0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 err="1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даних</a:t>
            </a:r>
            <a:r>
              <a:rPr lang="en-US" sz="3000" b="1" i="0" u="none" strike="noStrike" cap="none" dirty="0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 у </a:t>
            </a:r>
            <a:r>
              <a:rPr lang="en-US" sz="3000" b="1" i="0" u="none" strike="noStrike" cap="none" dirty="0" err="1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проєктуванні</a:t>
            </a:r>
            <a:endParaRPr dirty="0"/>
          </a:p>
        </p:txBody>
      </p:sp>
      <p:sp>
        <p:nvSpPr>
          <p:cNvPr id="105" name="Google Shape;105;p14"/>
          <p:cNvSpPr/>
          <p:nvPr/>
        </p:nvSpPr>
        <p:spPr>
          <a:xfrm>
            <a:off x="571500" y="1238250"/>
            <a:ext cx="11049000" cy="2857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1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5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2695575"/>
            <a:ext cx="3492549" cy="2543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5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49799" y="2695575"/>
            <a:ext cx="3492549" cy="2543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5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128099" y="2695575"/>
            <a:ext cx="3492549" cy="25431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5"/>
          <p:cNvSpPr txBox="1"/>
          <p:nvPr/>
        </p:nvSpPr>
        <p:spPr>
          <a:xfrm>
            <a:off x="784223" y="3762375"/>
            <a:ext cx="3067102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Геодезичні</a:t>
            </a:r>
            <a:endParaRPr/>
          </a:p>
        </p:txBody>
      </p:sp>
      <p:sp>
        <p:nvSpPr>
          <p:cNvPr id="115" name="Google Shape;115;p15"/>
          <p:cNvSpPr txBox="1"/>
          <p:nvPr/>
        </p:nvSpPr>
        <p:spPr>
          <a:xfrm>
            <a:off x="857250" y="4038600"/>
            <a:ext cx="2921049" cy="9348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Дані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про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поверхню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: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топографічна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зйомка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,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цифрові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моделі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рельєфу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(DTM),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аерофотозйомка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dirty="0"/>
          </a:p>
        </p:txBody>
      </p:sp>
      <p:sp>
        <p:nvSpPr>
          <p:cNvPr id="116" name="Google Shape;116;p15"/>
          <p:cNvSpPr txBox="1"/>
          <p:nvPr/>
        </p:nvSpPr>
        <p:spPr>
          <a:xfrm>
            <a:off x="4562523" y="3762375"/>
            <a:ext cx="3067102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Маркшейдерські</a:t>
            </a:r>
            <a:endParaRPr/>
          </a:p>
        </p:txBody>
      </p:sp>
      <p:sp>
        <p:nvSpPr>
          <p:cNvPr id="117" name="Google Shape;117;p15"/>
          <p:cNvSpPr txBox="1"/>
          <p:nvPr/>
        </p:nvSpPr>
        <p:spPr>
          <a:xfrm>
            <a:off x="4635549" y="4038600"/>
            <a:ext cx="2921049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Дані про гірничі виробки: контури кар'єрів, підземні горизонти, фактичні зйомки виїмки.</a:t>
            </a:r>
            <a:endParaRPr/>
          </a:p>
        </p:txBody>
      </p:sp>
      <p:sp>
        <p:nvSpPr>
          <p:cNvPr id="118" name="Google Shape;118;p15"/>
          <p:cNvSpPr txBox="1"/>
          <p:nvPr/>
        </p:nvSpPr>
        <p:spPr>
          <a:xfrm>
            <a:off x="8340822" y="3762375"/>
            <a:ext cx="3067102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Геологічні</a:t>
            </a:r>
            <a:endParaRPr/>
          </a:p>
        </p:txBody>
      </p:sp>
      <p:sp>
        <p:nvSpPr>
          <p:cNvPr id="119" name="Google Shape;119;p15"/>
          <p:cNvSpPr txBox="1"/>
          <p:nvPr/>
        </p:nvSpPr>
        <p:spPr>
          <a:xfrm>
            <a:off x="8413849" y="4038600"/>
            <a:ext cx="2921049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Дані розвідки: координати гирла свердловин, інклінометрія, опис керна, аналізи проб.</a:t>
            </a:r>
            <a:endParaRPr/>
          </a:p>
        </p:txBody>
      </p:sp>
      <p:pic>
        <p:nvPicPr>
          <p:cNvPr id="120" name="Google Shape;120;p15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089100" y="30765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5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867400" y="3076575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5"/>
          <p:cNvSpPr txBox="1"/>
          <p:nvPr/>
        </p:nvSpPr>
        <p:spPr>
          <a:xfrm>
            <a:off x="571500" y="571500"/>
            <a:ext cx="11601450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Основні види просторових даних</a:t>
            </a:r>
            <a:endParaRPr/>
          </a:p>
        </p:txBody>
      </p:sp>
      <p:sp>
        <p:nvSpPr>
          <p:cNvPr id="123" name="Google Shape;123;p15"/>
          <p:cNvSpPr/>
          <p:nvPr/>
        </p:nvSpPr>
        <p:spPr>
          <a:xfrm>
            <a:off x="571500" y="1238250"/>
            <a:ext cx="11049000" cy="2857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16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6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2852737"/>
            <a:ext cx="5286375" cy="2228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6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34125" y="2852737"/>
            <a:ext cx="5286375" cy="222885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6"/>
          <p:cNvSpPr txBox="1"/>
          <p:nvPr/>
        </p:nvSpPr>
        <p:spPr>
          <a:xfrm>
            <a:off x="739378" y="3186112"/>
            <a:ext cx="495061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Первинні дані</a:t>
            </a:r>
            <a:endParaRPr/>
          </a:p>
        </p:txBody>
      </p:sp>
      <p:sp>
        <p:nvSpPr>
          <p:cNvPr id="132" name="Google Shape;132;p16"/>
          <p:cNvSpPr txBox="1"/>
          <p:nvPr/>
        </p:nvSpPr>
        <p:spPr>
          <a:xfrm>
            <a:off x="857250" y="3462337"/>
            <a:ext cx="47148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Вихідні матеріали вимірювань та спостережень:</a:t>
            </a:r>
            <a:endParaRPr/>
          </a:p>
        </p:txBody>
      </p:sp>
      <p:sp>
        <p:nvSpPr>
          <p:cNvPr id="133" name="Google Shape;133;p16"/>
          <p:cNvSpPr txBox="1"/>
          <p:nvPr/>
        </p:nvSpPr>
        <p:spPr>
          <a:xfrm>
            <a:off x="6502003" y="3186112"/>
            <a:ext cx="4950618" cy="21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 dirty="0" err="1">
                <a:solidFill>
                  <a:srgbClr val="FFC000"/>
                </a:solidFill>
                <a:latin typeface="Poppins"/>
                <a:ea typeface="Poppins"/>
                <a:cs typeface="Poppins"/>
                <a:sym typeface="Poppins"/>
              </a:rPr>
              <a:t>Похідні</a:t>
            </a:r>
            <a:r>
              <a:rPr lang="en-US" sz="1404" b="1" i="0" u="none" strike="noStrike" cap="none" dirty="0">
                <a:solidFill>
                  <a:srgbClr val="FFC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404" b="1" i="0" u="none" strike="noStrike" cap="none" dirty="0" err="1">
                <a:solidFill>
                  <a:srgbClr val="FFC000"/>
                </a:solidFill>
                <a:latin typeface="Poppins"/>
                <a:ea typeface="Poppins"/>
                <a:cs typeface="Poppins"/>
                <a:sym typeface="Poppins"/>
              </a:rPr>
              <a:t>дані</a:t>
            </a:r>
            <a:endParaRPr dirty="0">
              <a:solidFill>
                <a:srgbClr val="FFC000"/>
              </a:solidFill>
            </a:endParaRPr>
          </a:p>
        </p:txBody>
      </p:sp>
      <p:sp>
        <p:nvSpPr>
          <p:cNvPr id="134" name="Google Shape;134;p16"/>
          <p:cNvSpPr txBox="1"/>
          <p:nvPr/>
        </p:nvSpPr>
        <p:spPr>
          <a:xfrm>
            <a:off x="6619875" y="3462337"/>
            <a:ext cx="47148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Результат обробки та інтерпретації:</a:t>
            </a:r>
            <a:endParaRPr/>
          </a:p>
        </p:txBody>
      </p:sp>
      <p:sp>
        <p:nvSpPr>
          <p:cNvPr id="135" name="Google Shape;135;p16"/>
          <p:cNvSpPr txBox="1"/>
          <p:nvPr/>
        </p:nvSpPr>
        <p:spPr>
          <a:xfrm>
            <a:off x="1143000" y="3871912"/>
            <a:ext cx="9525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/>
          </a:p>
        </p:txBody>
      </p:sp>
      <p:sp>
        <p:nvSpPr>
          <p:cNvPr id="136" name="Google Shape;136;p16"/>
          <p:cNvSpPr txBox="1"/>
          <p:nvPr/>
        </p:nvSpPr>
        <p:spPr>
          <a:xfrm>
            <a:off x="1238250" y="3871912"/>
            <a:ext cx="43338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25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Координати точок (X, Y, Z)</a:t>
            </a:r>
            <a:endParaRPr/>
          </a:p>
        </p:txBody>
      </p:sp>
      <p:sp>
        <p:nvSpPr>
          <p:cNvPr id="137" name="Google Shape;137;p16"/>
          <p:cNvSpPr txBox="1"/>
          <p:nvPr/>
        </p:nvSpPr>
        <p:spPr>
          <a:xfrm>
            <a:off x="1143000" y="4129087"/>
            <a:ext cx="9525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/>
          </a:p>
        </p:txBody>
      </p:sp>
      <p:sp>
        <p:nvSpPr>
          <p:cNvPr id="138" name="Google Shape;138;p16"/>
          <p:cNvSpPr txBox="1"/>
          <p:nvPr/>
        </p:nvSpPr>
        <p:spPr>
          <a:xfrm>
            <a:off x="1238250" y="4129087"/>
            <a:ext cx="4333875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25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Результати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лабораторних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uk-UA" sz="1350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опробовувань</a:t>
            </a:r>
            <a:endParaRPr dirty="0"/>
          </a:p>
        </p:txBody>
      </p:sp>
      <p:sp>
        <p:nvSpPr>
          <p:cNvPr id="139" name="Google Shape;139;p16"/>
          <p:cNvSpPr txBox="1"/>
          <p:nvPr/>
        </p:nvSpPr>
        <p:spPr>
          <a:xfrm>
            <a:off x="1143000" y="4386262"/>
            <a:ext cx="9525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/>
          </a:p>
        </p:txBody>
      </p:sp>
      <p:sp>
        <p:nvSpPr>
          <p:cNvPr id="140" name="Google Shape;140;p16"/>
          <p:cNvSpPr txBox="1"/>
          <p:nvPr/>
        </p:nvSpPr>
        <p:spPr>
          <a:xfrm>
            <a:off x="1238250" y="4386262"/>
            <a:ext cx="43338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25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Сирі файли приладів (тахеометри, сканери)</a:t>
            </a:r>
            <a:endParaRPr/>
          </a:p>
        </p:txBody>
      </p:sp>
      <p:sp>
        <p:nvSpPr>
          <p:cNvPr id="141" name="Google Shape;141;p16"/>
          <p:cNvSpPr txBox="1"/>
          <p:nvPr/>
        </p:nvSpPr>
        <p:spPr>
          <a:xfrm>
            <a:off x="6905625" y="3871912"/>
            <a:ext cx="9525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/>
          </a:p>
        </p:txBody>
      </p:sp>
      <p:sp>
        <p:nvSpPr>
          <p:cNvPr id="142" name="Google Shape;142;p16"/>
          <p:cNvSpPr txBox="1"/>
          <p:nvPr/>
        </p:nvSpPr>
        <p:spPr>
          <a:xfrm>
            <a:off x="7000875" y="3871912"/>
            <a:ext cx="43338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25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Каркасні моделі рудних тіл</a:t>
            </a:r>
            <a:endParaRPr/>
          </a:p>
        </p:txBody>
      </p:sp>
      <p:sp>
        <p:nvSpPr>
          <p:cNvPr id="143" name="Google Shape;143;p16"/>
          <p:cNvSpPr txBox="1"/>
          <p:nvPr/>
        </p:nvSpPr>
        <p:spPr>
          <a:xfrm>
            <a:off x="6905625" y="4129087"/>
            <a:ext cx="9525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7000875" y="4129087"/>
            <a:ext cx="43338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25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Блочні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моделі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запасів</a:t>
            </a:r>
            <a:endParaRPr dirty="0"/>
          </a:p>
        </p:txBody>
      </p:sp>
      <p:sp>
        <p:nvSpPr>
          <p:cNvPr id="145" name="Google Shape;145;p16"/>
          <p:cNvSpPr txBox="1"/>
          <p:nvPr/>
        </p:nvSpPr>
        <p:spPr>
          <a:xfrm>
            <a:off x="6905625" y="4386262"/>
            <a:ext cx="9525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•</a:t>
            </a:r>
            <a:endParaRPr/>
          </a:p>
        </p:txBody>
      </p:sp>
      <p:sp>
        <p:nvSpPr>
          <p:cNvPr id="146" name="Google Shape;146;p16"/>
          <p:cNvSpPr txBox="1"/>
          <p:nvPr/>
        </p:nvSpPr>
        <p:spPr>
          <a:xfrm>
            <a:off x="7000875" y="4386262"/>
            <a:ext cx="43338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25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Проєктні контури та траси</a:t>
            </a:r>
            <a:endParaRPr/>
          </a:p>
        </p:txBody>
      </p:sp>
      <p:sp>
        <p:nvSpPr>
          <p:cNvPr id="147" name="Google Shape;147;p16"/>
          <p:cNvSpPr txBox="1"/>
          <p:nvPr/>
        </p:nvSpPr>
        <p:spPr>
          <a:xfrm>
            <a:off x="571500" y="571500"/>
            <a:ext cx="11601450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Первинні та похідні дані</a:t>
            </a:r>
            <a:endParaRPr/>
          </a:p>
        </p:txBody>
      </p:sp>
      <p:sp>
        <p:nvSpPr>
          <p:cNvPr id="148" name="Google Shape;148;p16"/>
          <p:cNvSpPr/>
          <p:nvPr/>
        </p:nvSpPr>
        <p:spPr>
          <a:xfrm>
            <a:off x="571500" y="1238250"/>
            <a:ext cx="11049000" cy="2857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17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7"/>
          <p:cNvSpPr txBox="1"/>
          <p:nvPr/>
        </p:nvSpPr>
        <p:spPr>
          <a:xfrm>
            <a:off x="1534808" y="2519362"/>
            <a:ext cx="9122233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Системи координат у гірництві</a:t>
            </a:r>
            <a:endParaRPr/>
          </a:p>
        </p:txBody>
      </p:sp>
      <p:sp>
        <p:nvSpPr>
          <p:cNvPr id="155" name="Google Shape;155;p17"/>
          <p:cNvSpPr/>
          <p:nvPr/>
        </p:nvSpPr>
        <p:spPr>
          <a:xfrm>
            <a:off x="5619601" y="3662362"/>
            <a:ext cx="952500" cy="4762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7"/>
          <p:cNvSpPr txBox="1"/>
          <p:nvPr/>
        </p:nvSpPr>
        <p:spPr>
          <a:xfrm>
            <a:off x="1809601" y="3995737"/>
            <a:ext cx="85725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Масштаб 1:1 та геодезична точність як стандарт Micromine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8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8"/>
          <p:cNvSpPr txBox="1"/>
          <p:nvPr/>
        </p:nvSpPr>
        <p:spPr>
          <a:xfrm>
            <a:off x="571500" y="3252787"/>
            <a:ext cx="5286375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 b="1" i="0" u="none" strike="noStrike" cap="none">
                <a:solidFill>
                  <a:srgbClr val="0A2463"/>
                </a:solidFill>
                <a:latin typeface="Lato"/>
                <a:ea typeface="Lato"/>
                <a:cs typeface="Lato"/>
                <a:sym typeface="Lato"/>
              </a:rPr>
              <a:t>UTM</a:t>
            </a:r>
            <a:endParaRPr/>
          </a:p>
        </p:txBody>
      </p:sp>
      <p:sp>
        <p:nvSpPr>
          <p:cNvPr id="163" name="Google Shape;163;p18"/>
          <p:cNvSpPr txBox="1"/>
          <p:nvPr/>
        </p:nvSpPr>
        <p:spPr>
          <a:xfrm>
            <a:off x="571500" y="4395787"/>
            <a:ext cx="5286375" cy="28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FFD700"/>
                </a:solidFill>
                <a:latin typeface="Lato"/>
                <a:ea typeface="Lato"/>
                <a:cs typeface="Lato"/>
                <a:sym typeface="Lato"/>
              </a:rPr>
              <a:t>WGS84 / СК-42</a:t>
            </a:r>
            <a:endParaRPr/>
          </a:p>
        </p:txBody>
      </p:sp>
      <p:sp>
        <p:nvSpPr>
          <p:cNvPr id="164" name="Google Shape;164;p18"/>
          <p:cNvSpPr txBox="1"/>
          <p:nvPr/>
        </p:nvSpPr>
        <p:spPr>
          <a:xfrm>
            <a:off x="6334125" y="2309812"/>
            <a:ext cx="5550693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 dirty="0" err="1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Важливість</a:t>
            </a:r>
            <a:r>
              <a:rPr lang="en-US" sz="1404" b="1" i="0" u="none" strike="noStrike" cap="none" dirty="0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1404" b="1" i="0" u="none" strike="noStrike" cap="none" dirty="0" err="1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трансформації</a:t>
            </a:r>
            <a:endParaRPr dirty="0"/>
          </a:p>
        </p:txBody>
      </p:sp>
      <p:sp>
        <p:nvSpPr>
          <p:cNvPr id="165" name="Google Shape;165;p18"/>
          <p:cNvSpPr txBox="1"/>
          <p:nvPr/>
        </p:nvSpPr>
        <p:spPr>
          <a:xfrm>
            <a:off x="6334125" y="2574131"/>
            <a:ext cx="5286375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В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гірництві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часто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використовуються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локальні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системи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("Mine Grid")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для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зручності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роботи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в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межах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родовища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.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Micromine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дозволяє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endParaRPr dirty="0"/>
          </a:p>
        </p:txBody>
      </p:sp>
      <p:sp>
        <p:nvSpPr>
          <p:cNvPr id="166" name="Google Shape;166;p18"/>
          <p:cNvSpPr txBox="1"/>
          <p:nvPr/>
        </p:nvSpPr>
        <p:spPr>
          <a:xfrm>
            <a:off x="6715125" y="3767137"/>
            <a:ext cx="49053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Трансформувати координати між системами.</a:t>
            </a:r>
            <a:endParaRPr/>
          </a:p>
        </p:txBody>
      </p:sp>
      <p:sp>
        <p:nvSpPr>
          <p:cNvPr id="167" name="Google Shape;167;p18"/>
          <p:cNvSpPr txBox="1"/>
          <p:nvPr/>
        </p:nvSpPr>
        <p:spPr>
          <a:xfrm>
            <a:off x="6715125" y="4214812"/>
            <a:ext cx="49053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Використовувати афінні перетворення.</a:t>
            </a:r>
            <a:endParaRPr/>
          </a:p>
        </p:txBody>
      </p:sp>
      <p:sp>
        <p:nvSpPr>
          <p:cNvPr id="168" name="Google Shape;168;p18"/>
          <p:cNvSpPr txBox="1"/>
          <p:nvPr/>
        </p:nvSpPr>
        <p:spPr>
          <a:xfrm>
            <a:off x="6715125" y="4662487"/>
            <a:ext cx="49053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Зберігати геодезичну прив'язку об'єктів.</a:t>
            </a:r>
            <a:endParaRPr/>
          </a:p>
        </p:txBody>
      </p:sp>
      <p:pic>
        <p:nvPicPr>
          <p:cNvPr id="169" name="Google Shape;169;p18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34125" y="3810000"/>
            <a:ext cx="209550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18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34125" y="4257675"/>
            <a:ext cx="1809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18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334125" y="4705350"/>
            <a:ext cx="133350" cy="21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18"/>
          <p:cNvSpPr txBox="1"/>
          <p:nvPr/>
        </p:nvSpPr>
        <p:spPr>
          <a:xfrm>
            <a:off x="571500" y="571500"/>
            <a:ext cx="11601450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Локальні та державні системи</a:t>
            </a:r>
            <a:endParaRPr/>
          </a:p>
        </p:txBody>
      </p:sp>
      <p:sp>
        <p:nvSpPr>
          <p:cNvPr id="173" name="Google Shape;173;p18"/>
          <p:cNvSpPr/>
          <p:nvPr/>
        </p:nvSpPr>
        <p:spPr>
          <a:xfrm>
            <a:off x="571500" y="1238250"/>
            <a:ext cx="11049000" cy="2857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19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19"/>
          <p:cNvPicPr preferRelativeResize="0"/>
          <p:nvPr/>
        </p:nvPicPr>
        <p:blipFill>
          <a:blip r:embed="rId4">
            <a:alphaModFix/>
          </a:blip>
          <a:srcRect/>
          <a:stretch/>
        </p:blipFill>
        <p:spPr>
          <a:xfrm>
            <a:off x="1107816" y="2161619"/>
            <a:ext cx="4369060" cy="3129434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19"/>
          <p:cNvSpPr txBox="1"/>
          <p:nvPr/>
        </p:nvSpPr>
        <p:spPr>
          <a:xfrm>
            <a:off x="6334125" y="2728912"/>
            <a:ext cx="5550693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Організація .mmproject</a:t>
            </a:r>
            <a:endParaRPr/>
          </a:p>
        </p:txBody>
      </p:sp>
      <p:sp>
        <p:nvSpPr>
          <p:cNvPr id="182" name="Google Shape;182;p19"/>
          <p:cNvSpPr txBox="1"/>
          <p:nvPr/>
        </p:nvSpPr>
        <p:spPr>
          <a:xfrm>
            <a:off x="6334125" y="3005137"/>
            <a:ext cx="5286375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Проєкт Micromine — це не один файл, а директорія, що містить:</a:t>
            </a:r>
            <a:endParaRPr/>
          </a:p>
        </p:txBody>
      </p:sp>
      <p:sp>
        <p:nvSpPr>
          <p:cNvPr id="183" name="Google Shape;183;p19"/>
          <p:cNvSpPr txBox="1"/>
          <p:nvPr/>
        </p:nvSpPr>
        <p:spPr>
          <a:xfrm>
            <a:off x="6715125" y="3414712"/>
            <a:ext cx="4905375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b="1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Таблиці</a:t>
            </a:r>
            <a:r>
              <a:rPr lang="en-US" sz="1350" b="1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uk-UA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БД, </a:t>
            </a:r>
            <a:r>
              <a:rPr lang="uk-UA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Стрінги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(.DAT</a:t>
            </a:r>
            <a:r>
              <a:rPr lang="uk-UA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/.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STR),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Каркаси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-US" sz="1350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DTM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dirty="0"/>
          </a:p>
        </p:txBody>
      </p:sp>
      <p:sp>
        <p:nvSpPr>
          <p:cNvPr id="184" name="Google Shape;184;p19"/>
          <p:cNvSpPr txBox="1"/>
          <p:nvPr/>
        </p:nvSpPr>
        <p:spPr>
          <a:xfrm>
            <a:off x="6715125" y="3862387"/>
            <a:ext cx="4905375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b="1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Макроси</a:t>
            </a:r>
            <a:r>
              <a:rPr lang="en-US" sz="1350" b="1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uk-UA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Підпрограми або записані послідовності операцій</a:t>
            </a:r>
            <a:endParaRPr dirty="0"/>
          </a:p>
        </p:txBody>
      </p:sp>
      <p:sp>
        <p:nvSpPr>
          <p:cNvPr id="185" name="Google Shape;185;p19"/>
          <p:cNvSpPr txBox="1"/>
          <p:nvPr/>
        </p:nvSpPr>
        <p:spPr>
          <a:xfrm>
            <a:off x="6715125" y="4310062"/>
            <a:ext cx="4905375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Набори</a:t>
            </a:r>
            <a:r>
              <a:rPr lang="en-US" sz="1350" b="1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1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форм</a:t>
            </a:r>
            <a:r>
              <a:rPr lang="en-US" sz="1350" b="1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Збережені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параметри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uk-UA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введення даних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Vizex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dirty="0"/>
          </a:p>
        </p:txBody>
      </p:sp>
      <p:sp>
        <p:nvSpPr>
          <p:cNvPr id="186" name="Google Shape;186;p19"/>
          <p:cNvSpPr txBox="1"/>
          <p:nvPr/>
        </p:nvSpPr>
        <p:spPr>
          <a:xfrm>
            <a:off x="6715125" y="4757737"/>
            <a:ext cx="4905375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50" b="1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Бінарні</a:t>
            </a:r>
            <a:r>
              <a:rPr lang="en-US" sz="1350" b="1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1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файли</a:t>
            </a:r>
            <a:r>
              <a:rPr lang="en-US" sz="1350" b="1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uk-UA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Зображення, 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grid</a:t>
            </a:r>
            <a:r>
              <a:rPr lang="uk-UA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-файли</a:t>
            </a:r>
            <a:endParaRPr dirty="0"/>
          </a:p>
        </p:txBody>
      </p:sp>
      <p:sp>
        <p:nvSpPr>
          <p:cNvPr id="187" name="Google Shape;187;p19"/>
          <p:cNvSpPr txBox="1"/>
          <p:nvPr/>
        </p:nvSpPr>
        <p:spPr>
          <a:xfrm>
            <a:off x="571500" y="571500"/>
            <a:ext cx="11601450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Структура проєкту Micromine</a:t>
            </a:r>
            <a:endParaRPr/>
          </a:p>
        </p:txBody>
      </p:sp>
      <p:sp>
        <p:nvSpPr>
          <p:cNvPr id="188" name="Google Shape;188;p19"/>
          <p:cNvSpPr/>
          <p:nvPr/>
        </p:nvSpPr>
        <p:spPr>
          <a:xfrm>
            <a:off x="571500" y="1238250"/>
            <a:ext cx="11049000" cy="2857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20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20"/>
          <p:cNvSpPr txBox="1"/>
          <p:nvPr/>
        </p:nvSpPr>
        <p:spPr>
          <a:xfrm>
            <a:off x="2190750" y="3071812"/>
            <a:ext cx="819150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Іменування:</a:t>
            </a: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Використання префіксів для типів даних (напр., GEOL_, SURV_).</a:t>
            </a:r>
            <a:endParaRPr/>
          </a:p>
        </p:txBody>
      </p:sp>
      <p:sp>
        <p:nvSpPr>
          <p:cNvPr id="195" name="Google Shape;195;p20"/>
          <p:cNvSpPr txBox="1"/>
          <p:nvPr/>
        </p:nvSpPr>
        <p:spPr>
          <a:xfrm>
            <a:off x="2190750" y="3519487"/>
            <a:ext cx="819150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Vizex Layers:</a:t>
            </a: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Групування шарів за функціональним призначенням у менеджері шарів.</a:t>
            </a:r>
            <a:endParaRPr/>
          </a:p>
        </p:txBody>
      </p:sp>
      <p:sp>
        <p:nvSpPr>
          <p:cNvPr id="196" name="Google Shape;196;p20"/>
          <p:cNvSpPr txBox="1"/>
          <p:nvPr/>
        </p:nvSpPr>
        <p:spPr>
          <a:xfrm>
            <a:off x="2190750" y="3967162"/>
            <a:ext cx="819150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Data Forms:</a:t>
            </a: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Використання форм замість постійного налаштування параметрів відображення.</a:t>
            </a:r>
            <a:endParaRPr/>
          </a:p>
        </p:txBody>
      </p:sp>
      <p:sp>
        <p:nvSpPr>
          <p:cNvPr id="197" name="Google Shape;197;p20"/>
          <p:cNvSpPr txBox="1"/>
          <p:nvPr/>
        </p:nvSpPr>
        <p:spPr>
          <a:xfrm>
            <a:off x="2190750" y="4414837"/>
            <a:ext cx="819150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Контроль версій:</a:t>
            </a: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Регулярне архівування та створення резервних копій важливих етапів.</a:t>
            </a:r>
            <a:endParaRPr/>
          </a:p>
        </p:txBody>
      </p:sp>
      <p:pic>
        <p:nvPicPr>
          <p:cNvPr id="198" name="Google Shape;198;p20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09750" y="3114675"/>
            <a:ext cx="23812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20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09750" y="3562350"/>
            <a:ext cx="23812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20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809750" y="4010025"/>
            <a:ext cx="16192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20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809750" y="4457700"/>
            <a:ext cx="180975" cy="219075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20"/>
          <p:cNvSpPr txBox="1"/>
          <p:nvPr/>
        </p:nvSpPr>
        <p:spPr>
          <a:xfrm>
            <a:off x="571500" y="571500"/>
            <a:ext cx="11601450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Логіка організації файлів і шарів</a:t>
            </a:r>
            <a:endParaRPr/>
          </a:p>
        </p:txBody>
      </p:sp>
      <p:sp>
        <p:nvSpPr>
          <p:cNvPr id="203" name="Google Shape;203;p20"/>
          <p:cNvSpPr/>
          <p:nvPr/>
        </p:nvSpPr>
        <p:spPr>
          <a:xfrm>
            <a:off x="571500" y="1238250"/>
            <a:ext cx="11049000" cy="2857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Google Shape;208;p21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21"/>
          <p:cNvSpPr txBox="1"/>
          <p:nvPr/>
        </p:nvSpPr>
        <p:spPr>
          <a:xfrm>
            <a:off x="571500" y="571500"/>
            <a:ext cx="5200650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0A2463"/>
                </a:solidFill>
                <a:latin typeface="Poppins"/>
                <a:ea typeface="Poppins"/>
                <a:cs typeface="Poppins"/>
                <a:sym typeface="Poppins"/>
              </a:rPr>
              <a:t>Імпорт DXF (CAD)</a:t>
            </a:r>
            <a:endParaRPr/>
          </a:p>
        </p:txBody>
      </p:sp>
      <p:sp>
        <p:nvSpPr>
          <p:cNvPr id="210" name="Google Shape;210;p21"/>
          <p:cNvSpPr/>
          <p:nvPr/>
        </p:nvSpPr>
        <p:spPr>
          <a:xfrm>
            <a:off x="571500" y="1238250"/>
            <a:ext cx="4953000" cy="28575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1" name="Google Shape;211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15025" y="1171575"/>
            <a:ext cx="6096000" cy="4218298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21"/>
          <p:cNvSpPr txBox="1"/>
          <p:nvPr/>
        </p:nvSpPr>
        <p:spPr>
          <a:xfrm>
            <a:off x="571500" y="1647825"/>
            <a:ext cx="495300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DXF — найбільш вживаний формат для обміну даними з AutoCAD.</a:t>
            </a:r>
            <a:endParaRPr/>
          </a:p>
        </p:txBody>
      </p:sp>
      <p:sp>
        <p:nvSpPr>
          <p:cNvPr id="213" name="Google Shape;213;p21"/>
          <p:cNvSpPr txBox="1"/>
          <p:nvPr/>
        </p:nvSpPr>
        <p:spPr>
          <a:xfrm>
            <a:off x="952500" y="2457450"/>
            <a:ext cx="4572000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Перетворення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3D-поліліній у </a:t>
            </a:r>
            <a:r>
              <a:rPr lang="uk-UA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стрінги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Micromine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dirty="0"/>
          </a:p>
        </p:txBody>
      </p:sp>
      <p:sp>
        <p:nvSpPr>
          <p:cNvPr id="214" name="Google Shape;214;p21"/>
          <p:cNvSpPr txBox="1"/>
          <p:nvPr/>
        </p:nvSpPr>
        <p:spPr>
          <a:xfrm>
            <a:off x="952500" y="2905125"/>
            <a:ext cx="457200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Перетворення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3D-граней у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каркаси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(Wireframes).</a:t>
            </a:r>
            <a:endParaRPr dirty="0"/>
          </a:p>
        </p:txBody>
      </p:sp>
      <p:sp>
        <p:nvSpPr>
          <p:cNvPr id="215" name="Google Shape;215;p21"/>
          <p:cNvSpPr txBox="1"/>
          <p:nvPr/>
        </p:nvSpPr>
        <p:spPr>
          <a:xfrm>
            <a:off x="952500" y="3352800"/>
            <a:ext cx="457200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Автоматичне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збереження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назв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шарів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як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 b="0" i="0" u="none" strike="noStrike" cap="none" dirty="0" err="1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атрибутів</a:t>
            </a:r>
            <a:r>
              <a:rPr lang="en-US" sz="1350" b="0" i="0" u="none" strike="noStrike" cap="none" dirty="0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dirty="0"/>
          </a:p>
        </p:txBody>
      </p:sp>
      <p:pic>
        <p:nvPicPr>
          <p:cNvPr id="216" name="Google Shape;216;p21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71500" y="2500312"/>
            <a:ext cx="209550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21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71500" y="2947987"/>
            <a:ext cx="23812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21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71500" y="3395662"/>
            <a:ext cx="209550" cy="21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669</Words>
  <Application>Microsoft Office PowerPoint</Application>
  <PresentationFormat>Широкий екран</PresentationFormat>
  <Paragraphs>89</Paragraphs>
  <Slides>13</Slides>
  <Notes>13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Calibri</vt:lpstr>
      <vt:lpstr>Poppins</vt:lpstr>
      <vt:lpstr>Arial</vt:lpstr>
      <vt:lpstr>Lato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Сергій Башинський</cp:lastModifiedBy>
  <cp:revision>1</cp:revision>
  <dcterms:modified xsi:type="dcterms:W3CDTF">2026-01-27T13:11:22Z</dcterms:modified>
</cp:coreProperties>
</file>