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Inter Medium" panose="020B0604020202020204" charset="0"/>
      <p:regular r:id="rId20"/>
      <p:bold r:id="rId21"/>
      <p:italic r:id="rId22"/>
      <p:boldItalic r:id="rId23"/>
    </p:embeddedFont>
    <p:embeddedFont>
      <p:font typeface="Space Grotesk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04D28-C509-4985-A027-06167C77ACF6}">
  <a:tblStyle styleId="{B2B04D28-C509-4985-A027-06167C77ACF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5524500" y="1344847"/>
            <a:ext cx="1143000" cy="57150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95275" y="1685803"/>
            <a:ext cx="11601450" cy="274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i="0" u="none" strike="noStrike" cap="none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Тема1. </a:t>
            </a:r>
            <a:r>
              <a:rPr lang="en-US" sz="5400" b="1" i="0" u="none" strike="noStrike" cap="none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Вступ</a:t>
            </a:r>
            <a:r>
              <a:rPr lang="en-US" sz="5400" b="1" i="0" u="none" strike="noStrike" cap="none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400" b="1" i="0" u="none" strike="noStrike" cap="none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5400" b="1" i="0" u="none" strike="noStrike" cap="none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400" b="1" i="0" u="none" strike="noStrike" cap="none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автоматизованого</a:t>
            </a:r>
            <a:r>
              <a:rPr lang="en-US" sz="5400" b="1" i="0" u="none" strike="noStrike" cap="none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5400" b="1" i="0" u="none" strike="noStrike" cap="none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проєктування</a:t>
            </a:r>
            <a:r>
              <a:rPr lang="en-US" sz="5400" b="1" i="0" u="none" strike="noStrike" cap="none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5400" b="1" i="0" u="none" strike="noStrike" cap="none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гірництві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416623"/>
            <a:ext cx="11049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Цифрове</a:t>
            </a:r>
            <a:r>
              <a:rPr lang="en-US" sz="2100" b="0" i="0" u="none" strike="noStrike" cap="none" dirty="0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2100" b="0" i="0" u="none" strike="noStrike" cap="none" dirty="0" err="1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гірниче</a:t>
            </a:r>
            <a:r>
              <a:rPr lang="en-US" sz="2100" b="0" i="0" u="none" strike="noStrike" cap="none" dirty="0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2100" b="0" i="0" u="none" strike="noStrike" cap="none" dirty="0" err="1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середовище</a:t>
            </a:r>
            <a:r>
              <a:rPr lang="en-US" sz="2100" b="0" i="0" u="none" strike="noStrike" cap="none" dirty="0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: </a:t>
            </a:r>
            <a:r>
              <a:rPr lang="en-US" sz="2100" b="0" i="0" u="none" strike="noStrike" cap="none" dirty="0" err="1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від</a:t>
            </a:r>
            <a:r>
              <a:rPr lang="en-US" sz="2100" b="0" i="0" u="none" strike="noStrike" cap="none" dirty="0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2100" b="0" i="0" u="none" strike="noStrike" cap="none" dirty="0" err="1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теорії</a:t>
            </a:r>
            <a:r>
              <a:rPr lang="en-US" sz="2100" b="0" i="0" u="none" strike="noStrike" cap="none" dirty="0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2100" b="0" i="0" u="none" strike="noStrike" cap="none" dirty="0" err="1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до</a:t>
            </a:r>
            <a:r>
              <a:rPr lang="en-US" sz="2100" b="0" i="0" u="none" strike="noStrike" cap="none" dirty="0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2100" b="0" i="0" u="none" strike="noStrike" cap="none" dirty="0" err="1">
                <a:solidFill>
                  <a:srgbClr val="3E92CC"/>
                </a:solidFill>
                <a:latin typeface="Inter Medium"/>
                <a:ea typeface="Inter Medium"/>
                <a:cs typeface="Inter Medium"/>
                <a:sym typeface="Inter Medium"/>
              </a:rPr>
              <a:t>впровадження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" name="Google Shape;223;p22"/>
          <p:cNvGraphicFramePr/>
          <p:nvPr/>
        </p:nvGraphicFramePr>
        <p:xfrm>
          <a:off x="571500" y="2566243"/>
          <a:ext cx="11049000" cy="2943250"/>
        </p:xfrm>
        <a:graphic>
          <a:graphicData uri="http://schemas.openxmlformats.org/drawingml/2006/table">
            <a:tbl>
              <a:tblPr firstRow="1" bandRow="1">
                <a:noFill/>
                <a:tableStyleId>{B2B04D28-C509-4985-A027-06167C77ACF6}</a:tableStyleId>
              </a:tblPr>
              <a:tblGrid>
                <a:gridCol w="367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Параметр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2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Традиційний підхід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2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Цифрове середовище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2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Точність розрахунків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Похибка 5-10%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Висока точність (&lt;1%)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Швидкість змін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Дні або тижні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Лічені хвилини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Контроль якості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Пост-фактум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 реальному часі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Доступ до даних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Паперові архіви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1E1E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Хмарне сховище 24/7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4" name="Google Shape;224;p22"/>
          <p:cNvSpPr/>
          <p:nvPr/>
        </p:nvSpPr>
        <p:spPr>
          <a:xfrm>
            <a:off x="571500" y="3723530"/>
            <a:ext cx="36721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4243685" y="3723530"/>
            <a:ext cx="3477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7721649" y="3723530"/>
            <a:ext cx="38988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571500" y="4314080"/>
            <a:ext cx="36721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4243685" y="4314080"/>
            <a:ext cx="3477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7721649" y="4314080"/>
            <a:ext cx="38988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571500" y="4904630"/>
            <a:ext cx="36721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4243685" y="4904630"/>
            <a:ext cx="3477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7721649" y="4904630"/>
            <a:ext cx="38988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571500" y="5495180"/>
            <a:ext cx="36721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4243685" y="5495180"/>
            <a:ext cx="3477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7721649" y="5495180"/>
            <a:ext cx="38988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762000" y="903535"/>
            <a:ext cx="114014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A2463"/>
                </a:solidFill>
                <a:latin typeface="Space Grotesk"/>
                <a:ea typeface="Space Grotesk"/>
                <a:cs typeface="Space Grotesk"/>
                <a:sym typeface="Space Grotesk"/>
              </a:rPr>
              <a:t>ПЕРЕВАГИ ДЛЯ ПЛАНУВАННЯ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32855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5">
            <a:alphaModFix/>
          </a:blip>
          <a:srcRect t="20259" r="48681"/>
          <a:stretch>
            <a:fillRect/>
          </a:stretch>
        </p:blipFill>
        <p:spPr>
          <a:xfrm>
            <a:off x="571500" y="2132854"/>
            <a:ext cx="3810000" cy="3917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" name="Google Shape;245;p23"/>
          <p:cNvSpPr txBox="1"/>
          <p:nvPr/>
        </p:nvSpPr>
        <p:spPr>
          <a:xfrm>
            <a:off x="5381625" y="2418605"/>
            <a:ext cx="62388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Вартість впровадження: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Високі капітальні витрати на ліцензії та ІТ-інфраструктуру.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5381625" y="3228230"/>
            <a:ext cx="62388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Кваліфікація кадрів: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Необхідність тривалого перенавчання інженерного складу.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5381625" y="4037855"/>
            <a:ext cx="62388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Кібербезпека: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Ризики зламу критичних систем керування виробництвом.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5381625" y="4847480"/>
            <a:ext cx="62388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Якість даних: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Залежність від точності первинної геологічної інформації.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762000" y="903535"/>
            <a:ext cx="114014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A2463"/>
                </a:solidFill>
                <a:latin typeface="Space Grotesk"/>
                <a:ea typeface="Space Grotesk"/>
                <a:cs typeface="Space Grotesk"/>
                <a:sym typeface="Space Grotesk"/>
              </a:rPr>
              <a:t>ОБМЕЖЕННЯ ТА ВИКЛИКИ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571500" y="1967656"/>
            <a:ext cx="520065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Smart Mine &amp; Mine-to-Mill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571500" y="2536477"/>
            <a:ext cx="4953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Сучасна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галузь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рухається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повної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автономності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інтегрованої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оптимізації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. Mine-to-Mill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дозволяє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налаштовувати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параметри БВР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так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щоб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знизити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енерговитрати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дробарок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фабриці</a:t>
            </a:r>
            <a:r>
              <a:rPr lang="en-US" sz="135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259" name="Google Shape;259;p24"/>
          <p:cNvSpPr txBox="1"/>
          <p:nvPr/>
        </p:nvSpPr>
        <p:spPr>
          <a:xfrm>
            <a:off x="1000125" y="3527077"/>
            <a:ext cx="4524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Безпілотні</a:t>
            </a:r>
            <a:r>
              <a:rPr lang="en-US" sz="150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самоскиди</a:t>
            </a:r>
            <a:r>
              <a:rPr lang="en-US" sz="150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500" b="0" i="0" u="none" strike="noStrike" cap="none" dirty="0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БЛА.</a:t>
            </a:r>
            <a:endParaRPr dirty="0"/>
          </a:p>
        </p:txBody>
      </p:sp>
      <p:sp>
        <p:nvSpPr>
          <p:cNvPr id="260" name="Google Shape;260;p24"/>
          <p:cNvSpPr txBox="1"/>
          <p:nvPr/>
        </p:nvSpPr>
        <p:spPr>
          <a:xfrm>
            <a:off x="1000125" y="4050952"/>
            <a:ext cx="4524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Використання штучного інтелекту для пошуку руд.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1000125" y="4860577"/>
            <a:ext cx="4524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Екологічний моніторинг в реальному часі.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762000" y="903535"/>
            <a:ext cx="50006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A2463"/>
                </a:solidFill>
                <a:latin typeface="Space Grotesk"/>
                <a:ea typeface="Space Grotesk"/>
                <a:cs typeface="Space Grotesk"/>
                <a:sym typeface="Space Grotesk"/>
              </a:rPr>
              <a:t>СВІТОВІ ТРЕНДИ</a:t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/>
          <p:nvPr/>
        </p:nvSpPr>
        <p:spPr>
          <a:xfrm>
            <a:off x="295275" y="2487810"/>
            <a:ext cx="1160145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4000" b="1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Вступ</a:t>
            </a:r>
            <a:r>
              <a:rPr lang="ru-RU" sz="4000" b="1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 до </a:t>
            </a:r>
            <a:r>
              <a:rPr lang="ru-RU" sz="4000" b="1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автоматизованого</a:t>
            </a:r>
            <a:r>
              <a:rPr lang="ru-RU" sz="4000" b="1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4000" b="1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проєктування</a:t>
            </a:r>
            <a:r>
              <a:rPr lang="ru-RU" sz="4000" b="1" dirty="0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ru-RU" sz="4000" b="1" dirty="0" err="1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гірництві</a:t>
            </a:r>
            <a:endParaRPr lang="ru-RU" sz="4000" dirty="0"/>
          </a:p>
        </p:txBody>
      </p:sp>
      <p:sp>
        <p:nvSpPr>
          <p:cNvPr id="270" name="Google Shape;270;p25"/>
          <p:cNvSpPr txBox="1"/>
          <p:nvPr/>
        </p:nvSpPr>
        <p:spPr>
          <a:xfrm>
            <a:off x="571500" y="3830835"/>
            <a:ext cx="11049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Цифровізація — це фундамент сталого розвитку сучасної гірничої галузі.</a:t>
            </a:r>
            <a:endParaRPr/>
          </a:p>
        </p:txBody>
      </p:sp>
      <p:sp>
        <p:nvSpPr>
          <p:cNvPr id="271" name="Google Shape;271;p25"/>
          <p:cNvSpPr txBox="1"/>
          <p:nvPr/>
        </p:nvSpPr>
        <p:spPr>
          <a:xfrm>
            <a:off x="571500" y="4811910"/>
            <a:ext cx="11049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E92CC"/>
                </a:solidFill>
                <a:latin typeface="Inter"/>
                <a:ea typeface="Inter"/>
                <a:cs typeface="Inter"/>
                <a:sym typeface="Inter"/>
              </a:rPr>
              <a:t>Дякуємо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00125" y="2418605"/>
            <a:ext cx="48101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Виснаження легкодоступних родовищ потребує надвисокої точності відпрацювання.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000125" y="3228230"/>
            <a:ext cx="48101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Зростання глибини видобутку та складність гірничо-геологічних умов.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00125" y="4037855"/>
            <a:ext cx="48101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Підвищення стандартів промислової безпеки та екологічного моніторингу.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000125" y="4847480"/>
            <a:ext cx="48101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Критична необхідність зниження операційних витрат (OPEX).</a:t>
            </a:r>
            <a:endParaRPr/>
          </a:p>
        </p:txBody>
      </p:sp>
      <p:pic>
        <p:nvPicPr>
          <p:cNvPr id="99" name="Google Shape;99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5670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26633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7595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885580"/>
            <a:ext cx="1428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762000" y="903535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  <a:sym typeface="Space Grotesk"/>
              </a:rPr>
              <a:t>АКТУАЛЬНІСТЬ ЦИФРОВІЗАЦІЇ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36DFEB2-462E-DC33-E703-7194418C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14" y="1465662"/>
            <a:ext cx="5144386" cy="51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79625"/>
            <a:ext cx="3492549" cy="311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79625"/>
            <a:ext cx="3492549" cy="311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79625"/>
            <a:ext cx="3492549" cy="311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952500" y="3660725"/>
            <a:ext cx="286707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Єдиний простір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952500" y="4079825"/>
            <a:ext cx="2730549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Інтеграція всіх фізичних активів та бізнес-процесів у спільну інформаційну систему підприємства.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730799" y="3660725"/>
            <a:ext cx="286707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Дані в реальному часі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4730799" y="4079825"/>
            <a:ext cx="2730549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Збір інформації через сенсори, IoT та GPS безпосередньо з місць ведення гірничих робіт.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509099" y="3660725"/>
            <a:ext cx="286707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Smart Analytics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509099" y="4079825"/>
            <a:ext cx="2730549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Використання алгоритмів Big Data для прогнозування та автоматичного прийняття рішень.</a:t>
            </a:r>
            <a:endParaRPr/>
          </a:p>
        </p:txBody>
      </p:sp>
      <p:pic>
        <p:nvPicPr>
          <p:cNvPr id="119" name="Google Shape;119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500" y="2908250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0799" y="2908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09099" y="29082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762000" y="903535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  <a:sym typeface="Space Grotesk"/>
              </a:rPr>
              <a:t>«ЦИФРОВЕ ГІРНИЧЕ ПІДПРИЄМСТВО»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/>
          <p:nvPr/>
        </p:nvSpPr>
        <p:spPr>
          <a:xfrm>
            <a:off x="571500" y="4018805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1672530" y="337110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FC857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510733" y="3790205"/>
            <a:ext cx="255219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Геологорозвідка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571500" y="4171205"/>
            <a:ext cx="243066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Побудова блочних моделей та оцінка запасів.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4545210" y="337110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FC857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3383413" y="3790205"/>
            <a:ext cx="255219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Проєктування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3444180" y="4171205"/>
            <a:ext cx="243066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Оптимізація контурів кар'єрів та виробок.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7417891" y="337110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FC857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6256094" y="3790205"/>
            <a:ext cx="255219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Експлуатація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6316860" y="4171205"/>
            <a:ext cx="243066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Диспетчеризація та оперативне планування.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10290571" y="337110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FC857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9128774" y="3790205"/>
            <a:ext cx="255219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Закриття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9189541" y="4171205"/>
            <a:ext cx="243066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Моніторинг рекультивації та екології.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762000" y="903535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  <a:sym typeface="Space Grotesk"/>
              </a:rPr>
              <a:t>ЦИФРОВІ ТЕХНОЛОГІЇ В LOM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65B77-8056-B5A3-CCB0-B36C17324511}"/>
              </a:ext>
            </a:extLst>
          </p:cNvPr>
          <p:cNvSpPr txBox="1"/>
          <p:nvPr/>
        </p:nvSpPr>
        <p:spPr>
          <a:xfrm>
            <a:off x="571500" y="6234260"/>
            <a:ext cx="68463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3150" b="1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</a:defRPr>
            </a:lvl1pPr>
          </a:lstStyle>
          <a:p>
            <a:r>
              <a:rPr lang="en-US" sz="1600" b="0" dirty="0"/>
              <a:t>LOM – Life of Mine – </a:t>
            </a:r>
            <a:r>
              <a:rPr lang="uk-UA" sz="1600" b="0" dirty="0"/>
              <a:t>Життєвий цикл гірничого підприємства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96220"/>
            <a:ext cx="5238750" cy="188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096220"/>
            <a:ext cx="5238750" cy="1883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952500" y="3477220"/>
            <a:ext cx="47005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3E92CC"/>
                </a:solidFill>
                <a:latin typeface="Inter"/>
                <a:ea typeface="Inter"/>
                <a:cs typeface="Inter"/>
                <a:sym typeface="Inter"/>
              </a:rPr>
              <a:t>Геометрія та Простір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952500" y="3874591"/>
            <a:ext cx="4476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CAD</a:t>
            </a:r>
            <a:r>
              <a:rPr lang="en-US" sz="12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забезпечує точність креслень та конструкцій. </a:t>
            </a:r>
            <a:r>
              <a:rPr lang="en-US" sz="12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GIS</a:t>
            </a:r>
            <a:r>
              <a:rPr lang="en-US" sz="12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додає географічну прив'язку та аналіз шарів земної поверхні.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6762750" y="3477220"/>
            <a:ext cx="47005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3E92CC"/>
                </a:solidFill>
                <a:latin typeface="Inter"/>
                <a:ea typeface="Inter"/>
                <a:cs typeface="Inter"/>
                <a:sym typeface="Inter"/>
              </a:rPr>
              <a:t>Гірнича Специфіка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6762750" y="3874591"/>
            <a:ext cx="44767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3D Mining Software</a:t>
            </a:r>
            <a:r>
              <a:rPr lang="en-US" sz="12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поєднує CAD-точність з GIS-аналітикою, додаючи геологічне моделювання та розрахунок якісних показників руди.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762000" y="903535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  <a:sym typeface="Space Grotesk"/>
              </a:rPr>
              <a:t>CAD / GIS / 3D: ВЗАЄМОДІЯ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894730"/>
            <a:ext cx="52387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457200" y="2561480"/>
            <a:ext cx="592455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600" b="1" dirty="0" err="1"/>
              <a:t>Micromine</a:t>
            </a:r>
            <a:r>
              <a:rPr lang="en-US" sz="1600" b="1" dirty="0"/>
              <a:t> Origin</a:t>
            </a:r>
            <a:r>
              <a:rPr lang="uk-UA" sz="1600" dirty="0"/>
              <a:t> - базовий і найпоширеніший продукт</a:t>
            </a:r>
          </a:p>
          <a:p>
            <a:endParaRPr lang="uk-UA" sz="1600" dirty="0"/>
          </a:p>
          <a:p>
            <a:r>
              <a:rPr lang="en-US" sz="1600" b="1" dirty="0" err="1"/>
              <a:t>Micromine</a:t>
            </a:r>
            <a:r>
              <a:rPr lang="en-US" sz="1600" b="1" dirty="0"/>
              <a:t> Beyond</a:t>
            </a:r>
            <a:r>
              <a:rPr lang="uk-UA" sz="1600" dirty="0"/>
              <a:t> - стратегічне гірниче планування</a:t>
            </a:r>
            <a:br>
              <a:rPr lang="uk-UA" sz="1600" dirty="0"/>
            </a:br>
            <a:endParaRPr lang="uk-UA" sz="1600" dirty="0"/>
          </a:p>
          <a:p>
            <a:r>
              <a:rPr lang="en-US" sz="1600" b="1" dirty="0" err="1"/>
              <a:t>Micromine</a:t>
            </a:r>
            <a:r>
              <a:rPr lang="en-US" sz="1600" b="1" dirty="0"/>
              <a:t> </a:t>
            </a:r>
            <a:r>
              <a:rPr lang="en-US" sz="1600" b="1" dirty="0" err="1"/>
              <a:t>Geobank</a:t>
            </a:r>
            <a:r>
              <a:rPr lang="uk-UA" sz="1600" dirty="0"/>
              <a:t> - управління геологічними даними (</a:t>
            </a:r>
            <a:r>
              <a:rPr lang="en-US" sz="1600" dirty="0"/>
              <a:t>DBMS)</a:t>
            </a:r>
            <a:br>
              <a:rPr lang="en-US" sz="1600" dirty="0"/>
            </a:br>
            <a:endParaRPr lang="uk-UA" sz="1600" dirty="0"/>
          </a:p>
          <a:p>
            <a:r>
              <a:rPr lang="en-US" sz="1600" b="1" dirty="0" err="1"/>
              <a:t>Micromine</a:t>
            </a:r>
            <a:r>
              <a:rPr lang="en-US" sz="1600" b="1" dirty="0"/>
              <a:t> Spry</a:t>
            </a:r>
            <a:r>
              <a:rPr lang="uk-UA" sz="1600" dirty="0"/>
              <a:t> - оперативне управління та диспетчеризація</a:t>
            </a:r>
            <a:br>
              <a:rPr lang="uk-UA" sz="1600" dirty="0"/>
            </a:br>
            <a:endParaRPr lang="uk-UA" sz="1600" dirty="0"/>
          </a:p>
          <a:p>
            <a:r>
              <a:rPr lang="en-US" sz="1600" b="1" dirty="0" err="1"/>
              <a:t>Micromine</a:t>
            </a:r>
            <a:r>
              <a:rPr lang="en-US" sz="1600" b="1" dirty="0"/>
              <a:t> </a:t>
            </a:r>
            <a:r>
              <a:rPr lang="en-US" sz="1600" b="1" dirty="0" err="1"/>
              <a:t>Alastri</a:t>
            </a:r>
            <a:r>
              <a:rPr lang="uk-UA" sz="1600" dirty="0"/>
              <a:t> - оптимізація та аналітика</a:t>
            </a:r>
            <a:br>
              <a:rPr lang="uk-UA" sz="1600" dirty="0"/>
            </a:br>
            <a:endParaRPr lang="uk-UA" sz="1600" dirty="0"/>
          </a:p>
          <a:p>
            <a:r>
              <a:rPr lang="en-US" sz="1600" b="1" dirty="0" err="1"/>
              <a:t>Micromine</a:t>
            </a:r>
            <a:r>
              <a:rPr lang="en-US" sz="1600" b="1" dirty="0"/>
              <a:t> Nexus </a:t>
            </a:r>
            <a:r>
              <a:rPr lang="uk-UA" sz="1600" dirty="0"/>
              <a:t>- зв’язок між продуктами та даними</a:t>
            </a:r>
          </a:p>
        </p:txBody>
      </p:sp>
      <p:sp>
        <p:nvSpPr>
          <p:cNvPr id="168" name="Google Shape;168;p18"/>
          <p:cNvSpPr txBox="1"/>
          <p:nvPr/>
        </p:nvSpPr>
        <p:spPr>
          <a:xfrm>
            <a:off x="762000" y="903535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  <a:sym typeface="Space Grotesk"/>
              </a:rPr>
              <a:t>МІСЦЕ MICROMINE У ПРОЄКТУВАННІ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CA9617-750E-0720-01EE-A6528161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538342"/>
            <a:ext cx="5634843" cy="31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1000125" y="2990105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Єдине джерело істини: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Робота всіх фахівців у спільній 3D-моделі родовища в режимі онлайн.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1000125" y="3513980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Геологія + Маркшейдерія: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Оперативне уточнення моделі за результатами поточної розвідки та зйомки.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1000125" y="4037855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Технологія: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Використання актуальних даних для формування змінно-добових завдань та контролю якості.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1000125" y="4561730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Результат:</a:t>
            </a: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 Усунення помилок дублювання та прискорення циклу планування.</a:t>
            </a:r>
            <a:endParaRPr/>
          </a:p>
        </p:txBody>
      </p:sp>
      <p:pic>
        <p:nvPicPr>
          <p:cNvPr id="179" name="Google Shape;179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2820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5208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7595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599830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762000" y="903535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  <a:sym typeface="Space Grotesk"/>
              </a:rPr>
              <a:t>ІНТЕГРАЦІЯ ПІДРОЗДІЛІВ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571500" y="3137743"/>
            <a:ext cx="441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rgbClr val="0A2463"/>
                </a:solidFill>
                <a:latin typeface="Space Grotesk"/>
                <a:ea typeface="Space Grotesk"/>
                <a:cs typeface="Space Grotesk"/>
                <a:sym typeface="Space Grotesk"/>
              </a:rPr>
              <a:t>100%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571500" y="4661743"/>
            <a:ext cx="44196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E92CC"/>
                </a:solidFill>
                <a:latin typeface="Inter"/>
                <a:ea typeface="Inter"/>
                <a:cs typeface="Inter"/>
                <a:sym typeface="Inter"/>
              </a:rPr>
              <a:t>СИНХРОНІЗАЦІЯ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5753100" y="3217366"/>
            <a:ext cx="616077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Віртуальне Дзеркало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5753100" y="3626941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1E1E"/>
                </a:solidFill>
                <a:latin typeface="Inter"/>
                <a:ea typeface="Inter"/>
                <a:cs typeface="Inter"/>
                <a:sym typeface="Inter"/>
              </a:rPr>
              <a:t>Цифровий двійник — це динамічна модель, що розвивається разом з реальним об'єктом. Вона дозволяє моделювати сценарії розвитку робіт («А що, якщо?») без зупинки виробництва та ризику для персоналу.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762000" y="903535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A2463"/>
                </a:solidFill>
                <a:latin typeface="Times New Roman" panose="02020603050405020304" pitchFamily="18" charset="0"/>
                <a:ea typeface="Space Grotesk"/>
                <a:cs typeface="Times New Roman" panose="02020603050405020304" pitchFamily="18" charset="0"/>
                <a:sym typeface="Space Grotesk"/>
              </a:rPr>
              <a:t>КОНЦЕПЦІЯ «ЦИФРОВОГО ДВІЙНИКА»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39578"/>
            <a:ext cx="3492549" cy="339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339578"/>
            <a:ext cx="3492549" cy="339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339578"/>
            <a:ext cx="3492549" cy="339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2530078"/>
            <a:ext cx="311154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0299" y="2530078"/>
            <a:ext cx="311154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599" y="2530078"/>
            <a:ext cx="311154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762000" y="4577953"/>
            <a:ext cx="326712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Кар'єр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762000" y="4997053"/>
            <a:ext cx="3111549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Візуалізація техніки та стійкості бортів.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4540299" y="4577953"/>
            <a:ext cx="326712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Шахта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4540299" y="4997053"/>
            <a:ext cx="3111549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Моделювання вентиляції та виробок.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8318599" y="4577953"/>
            <a:ext cx="326712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A2463"/>
                </a:solidFill>
                <a:latin typeface="Inter"/>
                <a:ea typeface="Inter"/>
                <a:cs typeface="Inter"/>
                <a:sym typeface="Inter"/>
              </a:rPr>
              <a:t>Фабрика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8318599" y="4997053"/>
            <a:ext cx="3111549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Оптимізація потоків збагачення.</a:t>
            </a:r>
            <a:endParaRPr/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2000" y="2616865"/>
            <a:ext cx="3111549" cy="17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40299" y="2638161"/>
            <a:ext cx="3111549" cy="168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18599" y="2530078"/>
            <a:ext cx="311154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762000" y="903535"/>
            <a:ext cx="114014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A2463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ПРИКЛАДИ ЦИФРОВИХ ДВІЙНИКІВ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571500" y="903535"/>
            <a:ext cx="76200" cy="504825"/>
          </a:xfrm>
          <a:prstGeom prst="rect">
            <a:avLst/>
          </a:prstGeom>
          <a:solidFill>
            <a:srgbClr val="FFC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507</Words>
  <Application>Microsoft Office PowerPoint</Application>
  <PresentationFormat>Широкий екран</PresentationFormat>
  <Paragraphs>84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Inter Medium</vt:lpstr>
      <vt:lpstr>Calibri</vt:lpstr>
      <vt:lpstr>Inter</vt:lpstr>
      <vt:lpstr>Arial</vt:lpstr>
      <vt:lpstr>Times New Roman</vt:lpstr>
      <vt:lpstr>Space Grotesk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3</cp:revision>
  <dcterms:modified xsi:type="dcterms:W3CDTF">2026-01-27T13:11:29Z</dcterms:modified>
</cp:coreProperties>
</file>