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  <p:sldId id="260" r:id="rId9"/>
    <p:sldId id="261" r:id="rId10"/>
    <p:sldId id="268" r:id="rId11"/>
    <p:sldId id="269" r:id="rId12"/>
    <p:sldId id="270" r:id="rId13"/>
    <p:sldId id="266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2743945"/>
          </a:xfrm>
        </p:spPr>
        <p:txBody>
          <a:bodyPr/>
          <a:lstStyle/>
          <a:p>
            <a:r>
              <a:rPr lang="ru-RU" sz="5400" b="1" dirty="0" err="1"/>
              <a:t>Інформаційне</a:t>
            </a:r>
            <a:r>
              <a:rPr lang="ru-RU" sz="5400" b="1" dirty="0"/>
              <a:t> </a:t>
            </a:r>
            <a:r>
              <a:rPr lang="ru-RU" sz="5400" b="1" dirty="0" err="1"/>
              <a:t>забезпечення</a:t>
            </a:r>
            <a:r>
              <a:rPr lang="ru-RU" sz="5400" b="1" dirty="0"/>
              <a:t> </a:t>
            </a:r>
            <a:r>
              <a:rPr lang="ru-RU" sz="5400" b="1" dirty="0" err="1"/>
              <a:t>наукових</a:t>
            </a:r>
            <a:r>
              <a:rPr lang="ru-RU" sz="5400" b="1" dirty="0"/>
              <a:t> </a:t>
            </a:r>
            <a:r>
              <a:rPr lang="ru-RU" sz="5400" b="1" dirty="0" err="1"/>
              <a:t>досліджень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38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0"/>
            <a:ext cx="842493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/>
              <a:t>Джерела</a:t>
            </a:r>
            <a:r>
              <a:rPr lang="ru-RU" sz="2400" b="1" dirty="0" smtClean="0"/>
              <a:t> </a:t>
            </a:r>
            <a:r>
              <a:rPr lang="ru-RU" sz="2400" b="1" dirty="0" err="1"/>
              <a:t>первинної</a:t>
            </a:r>
            <a:r>
              <a:rPr lang="ru-RU" sz="2400" b="1" dirty="0"/>
              <a:t> </a:t>
            </a:r>
            <a:r>
              <a:rPr lang="ru-RU" sz="2400" b="1" dirty="0" err="1"/>
              <a:t>інформації</a:t>
            </a:r>
            <a:r>
              <a:rPr lang="ru-RU" sz="2400" b="1" dirty="0"/>
              <a:t>:</a:t>
            </a:r>
          </a:p>
          <a:p>
            <a:endParaRPr lang="ru-RU" sz="2400" dirty="0"/>
          </a:p>
          <a:p>
            <a:pPr algn="ctr"/>
            <a:r>
              <a:rPr lang="ru-RU" sz="2400" b="1" dirty="0" err="1"/>
              <a:t>Неперіодичні</a:t>
            </a:r>
            <a:r>
              <a:rPr lang="ru-RU" sz="2400" b="1" dirty="0"/>
              <a:t> </a:t>
            </a:r>
            <a:r>
              <a:rPr lang="ru-RU" sz="2400" b="1" dirty="0" err="1"/>
              <a:t>видання</a:t>
            </a:r>
            <a:endParaRPr lang="ru-RU" sz="2400" b="1" dirty="0"/>
          </a:p>
          <a:p>
            <a:r>
              <a:rPr lang="ru-RU" sz="2400" b="1" dirty="0" smtClean="0"/>
              <a:t>Книга</a:t>
            </a:r>
            <a:r>
              <a:rPr lang="ru-RU" sz="2400" dirty="0" smtClean="0"/>
              <a:t> </a:t>
            </a:r>
            <a:r>
              <a:rPr lang="ru-RU" sz="2400" dirty="0"/>
              <a:t>– </a:t>
            </a:r>
            <a:r>
              <a:rPr lang="ru-RU" sz="2400" dirty="0" err="1"/>
              <a:t>об'ємне</a:t>
            </a:r>
            <a:r>
              <a:rPr lang="ru-RU" sz="2400" dirty="0"/>
              <a:t> </a:t>
            </a:r>
            <a:r>
              <a:rPr lang="ru-RU" sz="2400" dirty="0" err="1"/>
              <a:t>неперіодичне</a:t>
            </a:r>
            <a:r>
              <a:rPr lang="ru-RU" sz="2400" dirty="0"/>
              <a:t> </a:t>
            </a:r>
            <a:r>
              <a:rPr lang="ru-RU" sz="2400" dirty="0" err="1"/>
              <a:t>видання</a:t>
            </a:r>
            <a:r>
              <a:rPr lang="ru-RU" sz="2400" dirty="0"/>
              <a:t>, в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викладаються</a:t>
            </a:r>
            <a:r>
              <a:rPr lang="ru-RU" sz="2400" dirty="0"/>
              <a:t> </a:t>
            </a:r>
            <a:r>
              <a:rPr lang="ru-RU" sz="2400" dirty="0" err="1"/>
              <a:t>знання</a:t>
            </a:r>
            <a:r>
              <a:rPr lang="ru-RU" sz="2400" dirty="0"/>
              <a:t> з </a:t>
            </a:r>
            <a:r>
              <a:rPr lang="ru-RU" sz="2400" dirty="0" err="1"/>
              <a:t>певної</a:t>
            </a:r>
            <a:r>
              <a:rPr lang="ru-RU" sz="2400" dirty="0"/>
              <a:t> </a:t>
            </a:r>
            <a:r>
              <a:rPr lang="ru-RU" sz="2400" dirty="0" err="1"/>
              <a:t>галузі</a:t>
            </a:r>
            <a:r>
              <a:rPr lang="ru-RU" sz="2400" dirty="0"/>
              <a:t> науки;</a:t>
            </a:r>
          </a:p>
          <a:p>
            <a:r>
              <a:rPr lang="ru-RU" sz="2400" b="1" dirty="0" err="1" smtClean="0"/>
              <a:t>Монографія</a:t>
            </a:r>
            <a:r>
              <a:rPr lang="ru-RU" sz="2400" dirty="0" smtClean="0"/>
              <a:t> </a:t>
            </a:r>
            <a:r>
              <a:rPr lang="ru-RU" sz="2400" dirty="0"/>
              <a:t>– </a:t>
            </a:r>
            <a:r>
              <a:rPr lang="ru-RU" sz="2400" dirty="0" err="1"/>
              <a:t>праця</a:t>
            </a:r>
            <a:r>
              <a:rPr lang="ru-RU" sz="2400" dirty="0"/>
              <a:t> в </a:t>
            </a:r>
            <a:r>
              <a:rPr lang="ru-RU" sz="2400" dirty="0" err="1"/>
              <a:t>якій</a:t>
            </a:r>
            <a:r>
              <a:rPr lang="ru-RU" sz="2400" dirty="0"/>
              <a:t> </a:t>
            </a:r>
            <a:r>
              <a:rPr lang="ru-RU" sz="2400" dirty="0" err="1"/>
              <a:t>висвітлені</a:t>
            </a:r>
            <a:r>
              <a:rPr lang="ru-RU" sz="2400" dirty="0"/>
              <a:t> </a:t>
            </a:r>
            <a:r>
              <a:rPr lang="ru-RU" sz="2400" dirty="0" err="1"/>
              <a:t>результати</a:t>
            </a:r>
            <a:r>
              <a:rPr lang="ru-RU" sz="2400" dirty="0"/>
              <a:t> </a:t>
            </a:r>
            <a:r>
              <a:rPr lang="ru-RU" sz="2400" dirty="0" err="1"/>
              <a:t>всебічного</a:t>
            </a:r>
            <a:r>
              <a:rPr lang="ru-RU" sz="2400" dirty="0"/>
              <a:t> </a:t>
            </a:r>
            <a:r>
              <a:rPr lang="ru-RU" sz="2400" dirty="0" err="1"/>
              <a:t>вивчення</a:t>
            </a:r>
            <a:r>
              <a:rPr lang="ru-RU" sz="2400" dirty="0"/>
              <a:t> </a:t>
            </a:r>
            <a:r>
              <a:rPr lang="ru-RU" sz="2400" dirty="0" err="1"/>
              <a:t>певної</a:t>
            </a:r>
            <a:r>
              <a:rPr lang="ru-RU" sz="2400" dirty="0"/>
              <a:t> </a:t>
            </a:r>
            <a:r>
              <a:rPr lang="ru-RU" sz="2400" dirty="0" err="1"/>
              <a:t>проблеми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теми;</a:t>
            </a:r>
          </a:p>
          <a:p>
            <a:r>
              <a:rPr lang="ru-RU" sz="2400" b="1" dirty="0" err="1" smtClean="0"/>
              <a:t>Підручники</a:t>
            </a:r>
            <a:r>
              <a:rPr lang="ru-RU" sz="2400" b="1" dirty="0" smtClean="0"/>
              <a:t> </a:t>
            </a:r>
            <a:r>
              <a:rPr lang="ru-RU" sz="2400" b="1" dirty="0"/>
              <a:t>і </a:t>
            </a:r>
            <a:r>
              <a:rPr lang="ru-RU" sz="2400" b="1" dirty="0" err="1"/>
              <a:t>посібники</a:t>
            </a:r>
            <a:r>
              <a:rPr lang="ru-RU" sz="2400" b="1" dirty="0"/>
              <a:t> </a:t>
            </a:r>
            <a:r>
              <a:rPr lang="ru-RU" sz="2400" dirty="0"/>
              <a:t>– </a:t>
            </a:r>
            <a:r>
              <a:rPr lang="ru-RU" sz="2400" dirty="0" err="1"/>
              <a:t>неперіодичні</a:t>
            </a:r>
            <a:r>
              <a:rPr lang="ru-RU" sz="2400" dirty="0"/>
              <a:t> </a:t>
            </a:r>
            <a:r>
              <a:rPr lang="ru-RU" sz="2400" dirty="0" err="1"/>
              <a:t>видання</a:t>
            </a:r>
            <a:r>
              <a:rPr lang="ru-RU" sz="2400" dirty="0"/>
              <a:t>, в 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містяться</a:t>
            </a:r>
            <a:r>
              <a:rPr lang="ru-RU" sz="2400" dirty="0"/>
              <a:t> </a:t>
            </a:r>
            <a:r>
              <a:rPr lang="ru-RU" sz="2400" dirty="0" err="1"/>
              <a:t>систематизовані</a:t>
            </a:r>
            <a:r>
              <a:rPr lang="ru-RU" sz="2400" dirty="0"/>
              <a:t> </a:t>
            </a:r>
            <a:r>
              <a:rPr lang="ru-RU" sz="2400" dirty="0" err="1"/>
              <a:t>відомості</a:t>
            </a:r>
            <a:r>
              <a:rPr lang="ru-RU" sz="2400" dirty="0"/>
              <a:t> </a:t>
            </a:r>
            <a:r>
              <a:rPr lang="ru-RU" sz="2400" dirty="0" err="1"/>
              <a:t>наукового</a:t>
            </a:r>
            <a:r>
              <a:rPr lang="ru-RU" sz="2400" dirty="0"/>
              <a:t> і прикладного характеру, </a:t>
            </a:r>
            <a:r>
              <a:rPr lang="ru-RU" sz="2400" dirty="0" err="1"/>
              <a:t>викладені</a:t>
            </a:r>
            <a:r>
              <a:rPr lang="ru-RU" sz="2400" dirty="0"/>
              <a:t> у </a:t>
            </a:r>
            <a:r>
              <a:rPr lang="ru-RU" sz="2400" dirty="0" err="1"/>
              <a:t>доступній</a:t>
            </a:r>
            <a:r>
              <a:rPr lang="ru-RU" sz="2400" dirty="0"/>
              <a:t> </a:t>
            </a:r>
            <a:r>
              <a:rPr lang="ru-RU" sz="2400" dirty="0" err="1"/>
              <a:t>формі</a:t>
            </a:r>
            <a:endParaRPr lang="ru-RU" sz="2400" dirty="0"/>
          </a:p>
          <a:p>
            <a:r>
              <a:rPr lang="ru-RU" sz="2400" b="1" dirty="0" err="1" smtClean="0"/>
              <a:t>Брошура</a:t>
            </a:r>
            <a:r>
              <a:rPr lang="ru-RU" sz="2400" b="1" dirty="0" smtClean="0"/>
              <a:t> </a:t>
            </a:r>
            <a:r>
              <a:rPr lang="ru-RU" sz="2400" dirty="0"/>
              <a:t>– невеликого </a:t>
            </a:r>
            <a:r>
              <a:rPr lang="ru-RU" sz="2400" dirty="0" err="1"/>
              <a:t>обсягу</a:t>
            </a:r>
            <a:r>
              <a:rPr lang="ru-RU" sz="2400" dirty="0"/>
              <a:t> </a:t>
            </a:r>
            <a:r>
              <a:rPr lang="ru-RU" sz="2400" dirty="0" err="1"/>
              <a:t>праця</a:t>
            </a:r>
            <a:r>
              <a:rPr lang="ru-RU" sz="2400" dirty="0"/>
              <a:t> з оперативною </a:t>
            </a:r>
            <a:r>
              <a:rPr lang="ru-RU" sz="2400" dirty="0" err="1" smtClean="0"/>
              <a:t>інформацією</a:t>
            </a:r>
            <a:r>
              <a:rPr lang="ru-RU" sz="2400" dirty="0" smtClean="0"/>
              <a:t>.</a:t>
            </a:r>
          </a:p>
          <a:p>
            <a:endParaRPr lang="uk-UA" sz="2400" dirty="0"/>
          </a:p>
          <a:p>
            <a:pPr algn="ctr"/>
            <a:r>
              <a:rPr lang="ru-RU" sz="2400" b="1" dirty="0" err="1"/>
              <a:t>Рукописні</a:t>
            </a:r>
            <a:endParaRPr lang="ru-RU" sz="2400" b="1" dirty="0"/>
          </a:p>
          <a:p>
            <a:r>
              <a:rPr lang="ru-RU" sz="2400" b="1" dirty="0" err="1"/>
              <a:t>Наукові</a:t>
            </a:r>
            <a:r>
              <a:rPr lang="ru-RU" sz="2400" b="1" dirty="0"/>
              <a:t> </a:t>
            </a:r>
            <a:r>
              <a:rPr lang="ru-RU" sz="2400" b="1" dirty="0" err="1"/>
              <a:t>звіти</a:t>
            </a:r>
            <a:r>
              <a:rPr lang="ru-RU" sz="2400" dirty="0"/>
              <a:t>, </a:t>
            </a:r>
            <a:r>
              <a:rPr lang="ru-RU" sz="2400" dirty="0" err="1"/>
              <a:t>наукові</a:t>
            </a:r>
            <a:r>
              <a:rPr lang="ru-RU" sz="2400" dirty="0"/>
              <a:t> </a:t>
            </a:r>
            <a:r>
              <a:rPr lang="ru-RU" sz="2400" dirty="0" err="1"/>
              <a:t>доповіді</a:t>
            </a:r>
            <a:r>
              <a:rPr lang="ru-RU" sz="2400" dirty="0"/>
              <a:t>, </a:t>
            </a:r>
            <a:r>
              <a:rPr lang="ru-RU" sz="2400" dirty="0" err="1"/>
              <a:t>інформаційні</a:t>
            </a:r>
            <a:r>
              <a:rPr lang="ru-RU" sz="2400" dirty="0"/>
              <a:t> </a:t>
            </a:r>
            <a:r>
              <a:rPr lang="ru-RU" sz="2400" dirty="0" err="1"/>
              <a:t>відомості</a:t>
            </a:r>
            <a:r>
              <a:rPr lang="ru-RU" sz="2400" dirty="0"/>
              <a:t> </a:t>
            </a:r>
            <a:r>
              <a:rPr lang="ru-RU" sz="2400" dirty="0" smtClean="0"/>
              <a:t>про </a:t>
            </a:r>
            <a:r>
              <a:rPr lang="ru-RU" sz="2400" dirty="0" err="1" smtClean="0"/>
              <a:t>проведення</a:t>
            </a:r>
            <a:r>
              <a:rPr lang="ru-RU" sz="2400" dirty="0" smtClean="0"/>
              <a:t> </a:t>
            </a:r>
            <a:r>
              <a:rPr lang="ru-RU" sz="2400" dirty="0" err="1"/>
              <a:t>наукових</a:t>
            </a:r>
            <a:r>
              <a:rPr lang="ru-RU" sz="2400" dirty="0"/>
              <a:t> </a:t>
            </a:r>
            <a:r>
              <a:rPr lang="ru-RU" sz="2400" dirty="0" err="1"/>
              <a:t>конференцій</a:t>
            </a:r>
            <a:r>
              <a:rPr lang="ru-RU" sz="2400" dirty="0"/>
              <a:t>, </a:t>
            </a:r>
            <a:r>
              <a:rPr lang="ru-RU" sz="2400" dirty="0" err="1"/>
              <a:t>семінарів</a:t>
            </a:r>
            <a:r>
              <a:rPr lang="ru-RU" sz="2400" dirty="0"/>
              <a:t>, </a:t>
            </a:r>
            <a:r>
              <a:rPr lang="ru-RU" sz="2400" dirty="0" err="1" smtClean="0"/>
              <a:t>симпозіумів</a:t>
            </a:r>
            <a:r>
              <a:rPr lang="ru-RU" sz="2400" dirty="0" smtClean="0"/>
              <a:t>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0006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9925"/>
            <a:ext cx="828092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/>
          </a:p>
          <a:p>
            <a:pPr algn="ctr"/>
            <a:r>
              <a:rPr lang="ru-RU" sz="2400" b="1" dirty="0" err="1"/>
              <a:t>Джерела</a:t>
            </a:r>
            <a:r>
              <a:rPr lang="ru-RU" sz="2400" b="1" dirty="0"/>
              <a:t> </a:t>
            </a:r>
            <a:r>
              <a:rPr lang="ru-RU" sz="2400" b="1" dirty="0" err="1"/>
              <a:t>первинної</a:t>
            </a:r>
            <a:r>
              <a:rPr lang="ru-RU" sz="2400" b="1" dirty="0"/>
              <a:t> </a:t>
            </a:r>
            <a:r>
              <a:rPr lang="ru-RU" sz="2400" b="1" dirty="0" err="1"/>
              <a:t>інформації</a:t>
            </a:r>
            <a:r>
              <a:rPr lang="ru-RU" sz="2400" b="1" dirty="0" smtClean="0"/>
              <a:t>:</a:t>
            </a:r>
          </a:p>
          <a:p>
            <a:pPr algn="ctr"/>
            <a:endParaRPr lang="ru-RU" sz="2400" b="1" dirty="0"/>
          </a:p>
          <a:p>
            <a:pPr algn="ctr"/>
            <a:r>
              <a:rPr lang="ru-RU" sz="2400" b="1" dirty="0" err="1" smtClean="0"/>
              <a:t>Періодичні</a:t>
            </a:r>
            <a:r>
              <a:rPr lang="ru-RU" sz="2400" b="1" dirty="0" smtClean="0"/>
              <a:t> </a:t>
            </a:r>
            <a:r>
              <a:rPr lang="ru-RU" sz="2400" b="1" dirty="0" err="1"/>
              <a:t>видання</a:t>
            </a:r>
            <a:r>
              <a:rPr lang="ru-RU" sz="2400" b="1" dirty="0"/>
              <a:t> </a:t>
            </a:r>
            <a:endParaRPr lang="ru-RU" sz="2400" dirty="0" smtClean="0"/>
          </a:p>
          <a:p>
            <a:pPr algn="just"/>
            <a:r>
              <a:rPr lang="ru-RU" sz="2400" dirty="0" smtClean="0"/>
              <a:t>•</a:t>
            </a:r>
            <a:r>
              <a:rPr lang="ru-RU" sz="2400" b="1" dirty="0" err="1" smtClean="0"/>
              <a:t>Періодичні</a:t>
            </a:r>
            <a:r>
              <a:rPr lang="ru-RU" sz="2400" b="1" dirty="0" smtClean="0"/>
              <a:t> </a:t>
            </a:r>
            <a:r>
              <a:rPr lang="ru-RU" sz="2400" b="1" dirty="0" err="1"/>
              <a:t>видання</a:t>
            </a:r>
            <a:r>
              <a:rPr lang="ru-RU" sz="2400" b="1" dirty="0"/>
              <a:t> </a:t>
            </a:r>
            <a:r>
              <a:rPr lang="ru-RU" sz="2400" dirty="0"/>
              <a:t>– </a:t>
            </a:r>
            <a:r>
              <a:rPr lang="ru-RU" sz="2400" dirty="0" err="1"/>
              <a:t>виходять</a:t>
            </a:r>
            <a:r>
              <a:rPr lang="ru-RU" sz="2400" dirty="0"/>
              <a:t> через </a:t>
            </a:r>
            <a:r>
              <a:rPr lang="ru-RU" sz="2400" dirty="0" err="1"/>
              <a:t>певний</a:t>
            </a:r>
            <a:r>
              <a:rPr lang="ru-RU" sz="2400" dirty="0"/>
              <a:t> </a:t>
            </a:r>
            <a:r>
              <a:rPr lang="ru-RU" sz="2400" dirty="0" err="1"/>
              <a:t>проміжок</a:t>
            </a:r>
            <a:r>
              <a:rPr lang="ru-RU" sz="2400" dirty="0"/>
              <a:t> часу, з </a:t>
            </a:r>
            <a:r>
              <a:rPr lang="ru-RU" sz="2400" dirty="0" err="1"/>
              <a:t>постійним</a:t>
            </a:r>
            <a:r>
              <a:rPr lang="ru-RU" sz="2400" dirty="0"/>
              <a:t> для кожного року числом </a:t>
            </a:r>
            <a:r>
              <a:rPr lang="ru-RU" sz="2400" dirty="0" err="1"/>
              <a:t>номерів</a:t>
            </a:r>
            <a:r>
              <a:rPr lang="ru-RU" sz="2400" dirty="0"/>
              <a:t>, але не </a:t>
            </a:r>
            <a:r>
              <a:rPr lang="ru-RU" sz="2400" dirty="0" err="1"/>
              <a:t>повторюються</a:t>
            </a:r>
            <a:r>
              <a:rPr lang="ru-RU" sz="2400" dirty="0"/>
              <a:t> за </a:t>
            </a:r>
            <a:r>
              <a:rPr lang="ru-RU" sz="2400" dirty="0" err="1"/>
              <a:t>змістом</a:t>
            </a:r>
            <a:r>
              <a:rPr lang="ru-RU" sz="2400" dirty="0"/>
              <a:t>, </a:t>
            </a:r>
            <a:r>
              <a:rPr lang="ru-RU" sz="2400" dirty="0" err="1"/>
              <a:t>маючи</a:t>
            </a:r>
            <a:r>
              <a:rPr lang="ru-RU" sz="2400" dirty="0"/>
              <a:t> </a:t>
            </a:r>
            <a:r>
              <a:rPr lang="ru-RU" sz="2400" dirty="0" err="1"/>
              <a:t>однакову</a:t>
            </a:r>
            <a:r>
              <a:rPr lang="ru-RU" sz="2400" dirty="0"/>
              <a:t> </a:t>
            </a:r>
            <a:r>
              <a:rPr lang="ru-RU" sz="2400" dirty="0" err="1"/>
              <a:t>назву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 smtClean="0"/>
              <a:t>•</a:t>
            </a:r>
            <a:r>
              <a:rPr lang="ru-RU" sz="2400" dirty="0"/>
              <a:t>До них </a:t>
            </a:r>
            <a:r>
              <a:rPr lang="ru-RU" sz="2400" dirty="0" err="1"/>
              <a:t>відносяться</a:t>
            </a:r>
            <a:r>
              <a:rPr lang="ru-RU" sz="2400" dirty="0"/>
              <a:t> </a:t>
            </a:r>
            <a:r>
              <a:rPr lang="ru-RU" sz="2400" dirty="0" err="1" smtClean="0"/>
              <a:t>газети</a:t>
            </a:r>
            <a:r>
              <a:rPr lang="ru-RU" sz="2400" dirty="0" smtClean="0"/>
              <a:t>, </a:t>
            </a:r>
            <a:r>
              <a:rPr lang="ru-RU" sz="2400" dirty="0" err="1" smtClean="0"/>
              <a:t>журнали</a:t>
            </a:r>
            <a:r>
              <a:rPr lang="ru-RU" sz="2400" dirty="0"/>
              <a:t>, </a:t>
            </a:r>
            <a:r>
              <a:rPr lang="ru-RU" sz="2400" dirty="0" err="1"/>
              <a:t>збірники</a:t>
            </a:r>
            <a:r>
              <a:rPr lang="ru-RU" sz="2400" dirty="0"/>
              <a:t> </a:t>
            </a:r>
            <a:r>
              <a:rPr lang="ru-RU" sz="2400" dirty="0" err="1"/>
              <a:t>наукових</a:t>
            </a:r>
            <a:r>
              <a:rPr lang="ru-RU" sz="2400" dirty="0"/>
              <a:t> </a:t>
            </a:r>
            <a:r>
              <a:rPr lang="ru-RU" sz="2400" dirty="0" err="1"/>
              <a:t>праць</a:t>
            </a:r>
            <a:r>
              <a:rPr lang="ru-RU" sz="2400" dirty="0"/>
              <a:t> ВНЗ та </a:t>
            </a:r>
            <a:r>
              <a:rPr lang="ru-RU" sz="2400" dirty="0" err="1"/>
              <a:t>науково-дослідних</a:t>
            </a:r>
            <a:r>
              <a:rPr lang="ru-RU" sz="2400" dirty="0"/>
              <a:t> </a:t>
            </a:r>
            <a:r>
              <a:rPr lang="ru-RU" sz="2400" dirty="0" err="1"/>
              <a:t>інститутів</a:t>
            </a:r>
            <a:r>
              <a:rPr lang="ru-RU" sz="2400" dirty="0" smtClean="0"/>
              <a:t>.</a:t>
            </a:r>
          </a:p>
          <a:p>
            <a:endParaRPr lang="ru-RU" sz="2400" b="1" dirty="0" smtClean="0"/>
          </a:p>
          <a:p>
            <a:pPr algn="ctr"/>
            <a:r>
              <a:rPr lang="ru-RU" sz="2400" b="1" dirty="0" err="1" smtClean="0"/>
              <a:t>Спеціальні</a:t>
            </a:r>
            <a:r>
              <a:rPr lang="ru-RU" sz="2400" b="1" dirty="0" smtClean="0"/>
              <a:t> </a:t>
            </a:r>
            <a:r>
              <a:rPr lang="ru-RU" sz="2400" b="1" dirty="0" err="1"/>
              <a:t>види</a:t>
            </a:r>
            <a:r>
              <a:rPr lang="ru-RU" sz="2400" b="1" dirty="0"/>
              <a:t> </a:t>
            </a:r>
            <a:r>
              <a:rPr lang="ru-RU" sz="2400" b="1" dirty="0" err="1"/>
              <a:t>видань</a:t>
            </a:r>
            <a:endParaRPr lang="ru-RU" sz="2400" b="1" dirty="0"/>
          </a:p>
          <a:p>
            <a:r>
              <a:rPr lang="ru-RU" sz="2400" dirty="0"/>
              <a:t>•Нормативно-</a:t>
            </a:r>
            <a:r>
              <a:rPr lang="ru-RU" sz="2400" dirty="0" err="1"/>
              <a:t>технічні</a:t>
            </a:r>
            <a:r>
              <a:rPr lang="ru-RU" sz="2400" dirty="0"/>
              <a:t> </a:t>
            </a:r>
            <a:r>
              <a:rPr lang="ru-RU" sz="2400" dirty="0" err="1"/>
              <a:t>документи</a:t>
            </a:r>
            <a:r>
              <a:rPr lang="ru-RU" sz="2400" dirty="0"/>
              <a:t>, в </a:t>
            </a:r>
            <a:r>
              <a:rPr lang="ru-RU" sz="2400" dirty="0" err="1"/>
              <a:t>яких</a:t>
            </a:r>
            <a:r>
              <a:rPr lang="ru-RU" sz="2400" dirty="0"/>
              <a:t> </a:t>
            </a:r>
            <a:r>
              <a:rPr lang="ru-RU" sz="2400" dirty="0" err="1"/>
              <a:t>встановлено</a:t>
            </a:r>
            <a:r>
              <a:rPr lang="ru-RU" sz="2400" dirty="0"/>
              <a:t> комплекс норм, правил, </a:t>
            </a:r>
            <a:r>
              <a:rPr lang="ru-RU" sz="2400" dirty="0" err="1"/>
              <a:t>вимог</a:t>
            </a:r>
            <a:r>
              <a:rPr lang="ru-RU" sz="2400" dirty="0"/>
              <a:t> до </a:t>
            </a:r>
            <a:r>
              <a:rPr lang="ru-RU" sz="2400" dirty="0" err="1"/>
              <a:t>об'єктів</a:t>
            </a:r>
            <a:r>
              <a:rPr lang="ru-RU" sz="2400" dirty="0"/>
              <a:t> і </a:t>
            </a:r>
            <a:r>
              <a:rPr lang="ru-RU" sz="2400" dirty="0" err="1"/>
              <a:t>затверджений</a:t>
            </a:r>
            <a:r>
              <a:rPr lang="ru-RU" sz="2400" dirty="0"/>
              <a:t> </a:t>
            </a:r>
            <a:r>
              <a:rPr lang="ru-RU" sz="2400" dirty="0" err="1"/>
              <a:t>компетентними</a:t>
            </a:r>
            <a:r>
              <a:rPr lang="ru-RU" sz="2400" dirty="0"/>
              <a:t> органами;</a:t>
            </a:r>
          </a:p>
          <a:p>
            <a:r>
              <a:rPr lang="ru-RU" sz="2400" dirty="0"/>
              <a:t>•</a:t>
            </a:r>
            <a:r>
              <a:rPr lang="ru-RU" sz="2400" dirty="0" err="1"/>
              <a:t>Патентна</a:t>
            </a:r>
            <a:r>
              <a:rPr lang="ru-RU" sz="2400" dirty="0"/>
              <a:t> </a:t>
            </a:r>
            <a:r>
              <a:rPr lang="ru-RU" sz="2400" dirty="0" err="1"/>
              <a:t>документація</a:t>
            </a:r>
            <a:r>
              <a:rPr lang="ru-RU" sz="2400" dirty="0"/>
              <a:t> </a:t>
            </a:r>
            <a:r>
              <a:rPr lang="ru-RU" sz="2400" dirty="0" smtClean="0"/>
              <a:t>–</a:t>
            </a:r>
            <a:r>
              <a:rPr lang="ru-RU" sz="2400" dirty="0" err="1" smtClean="0"/>
              <a:t>сукупність</a:t>
            </a:r>
            <a:r>
              <a:rPr lang="ru-RU" sz="2400" dirty="0" smtClean="0"/>
              <a:t> </a:t>
            </a:r>
            <a:r>
              <a:rPr lang="ru-RU" sz="2400" dirty="0" err="1"/>
              <a:t>документів</a:t>
            </a:r>
            <a:r>
              <a:rPr lang="ru-RU" sz="2400" dirty="0"/>
              <a:t> про </a:t>
            </a:r>
            <a:r>
              <a:rPr lang="ru-RU" sz="2400" dirty="0" err="1"/>
              <a:t>відкриття</a:t>
            </a:r>
            <a:r>
              <a:rPr lang="ru-RU" sz="2400" dirty="0"/>
              <a:t>, </a:t>
            </a:r>
            <a:r>
              <a:rPr lang="ru-RU" sz="2400" dirty="0" err="1"/>
              <a:t>винаходи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відомості</a:t>
            </a:r>
            <a:r>
              <a:rPr lang="ru-RU" sz="2400" dirty="0"/>
              <a:t> про </a:t>
            </a:r>
            <a:r>
              <a:rPr lang="ru-RU" sz="2400" dirty="0" err="1"/>
              <a:t>охорону</a:t>
            </a:r>
            <a:r>
              <a:rPr lang="ru-RU" sz="2400" dirty="0"/>
              <a:t> прав </a:t>
            </a:r>
            <a:r>
              <a:rPr lang="ru-RU" sz="2400" dirty="0" err="1"/>
              <a:t>винахідника</a:t>
            </a:r>
            <a:r>
              <a:rPr lang="ru-RU" sz="2400" dirty="0"/>
              <a:t>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0866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60648"/>
            <a:ext cx="828092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вторинної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Бібліографічні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реферативні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оглядові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видання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енциклопедії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словники,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довідники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Бібліографічні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(картотека)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реферативні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збірники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експрес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офіційні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бюлетені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листки, каталоги;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Бюлетені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НДР,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збірники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рефератів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НДІ, ОКР,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реєстраційні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картки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127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altLang="uk-UA" sz="4000" dirty="0"/>
              <a:t>Критерії якості інформації в науковому дослідженні</a:t>
            </a:r>
            <a:endParaRPr lang="ru-RU" sz="4000" dirty="0"/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791589"/>
              </p:ext>
            </p:extLst>
          </p:nvPr>
        </p:nvGraphicFramePr>
        <p:xfrm>
          <a:off x="179388" y="1228725"/>
          <a:ext cx="8785225" cy="5516779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32089"/>
                <a:gridCol w="5853136"/>
              </a:tblGrid>
              <a:tr h="1005784">
                <a:tc>
                  <a:txBody>
                    <a:bodyPr/>
                    <a:lstStyle/>
                    <a:p>
                      <a:r>
                        <a:rPr lang="uk-UA" sz="2000" u="none" dirty="0" smtClean="0"/>
                        <a:t>Цільове</a:t>
                      </a:r>
                      <a:r>
                        <a:rPr lang="uk-UA" sz="2000" u="none" baseline="0" dirty="0" smtClean="0"/>
                        <a:t> призначення </a:t>
                      </a:r>
                      <a:endParaRPr lang="ru-RU" sz="2000" i="0" u="none" dirty="0">
                        <a:solidFill>
                          <a:srgbClr val="431668"/>
                        </a:solidFill>
                      </a:endParaRPr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Створення нових концепцій, встановлення</a:t>
                      </a:r>
                      <a:r>
                        <a:rPr lang="uk-UA" sz="2000" baseline="0" dirty="0" smtClean="0"/>
                        <a:t> взаємозв'язків, вирішення  проблем, пошуку нових фактів тощо.</a:t>
                      </a:r>
                      <a:endParaRPr lang="ru-RU" sz="2000" dirty="0">
                        <a:solidFill>
                          <a:schemeClr val="tx2"/>
                        </a:solidFill>
                      </a:endParaRPr>
                    </a:p>
                  </a:txBody>
                  <a:tcPr marL="91443" marR="91443" marT="45715" marB="45715"/>
                </a:tc>
              </a:tr>
              <a:tr h="396214">
                <a:tc>
                  <a:txBody>
                    <a:bodyPr/>
                    <a:lstStyle/>
                    <a:p>
                      <a:r>
                        <a:rPr lang="uk-UA" sz="2000" u="none" dirty="0" smtClean="0"/>
                        <a:t>Цінність інформації </a:t>
                      </a:r>
                      <a:endParaRPr lang="ru-RU" sz="2000" b="1" i="0" u="none" dirty="0">
                        <a:solidFill>
                          <a:srgbClr val="431668"/>
                        </a:solidFill>
                      </a:endParaRPr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Наукова та практична значущість</a:t>
                      </a:r>
                      <a:endParaRPr lang="ru-RU" sz="2000" b="1" dirty="0">
                        <a:solidFill>
                          <a:schemeClr val="tx2"/>
                        </a:solidFill>
                      </a:endParaRPr>
                    </a:p>
                  </a:txBody>
                  <a:tcPr marL="91443" marR="91443" marT="45715" marB="45715"/>
                </a:tc>
              </a:tr>
              <a:tr h="700999">
                <a:tc>
                  <a:txBody>
                    <a:bodyPr/>
                    <a:lstStyle/>
                    <a:p>
                      <a:r>
                        <a:rPr lang="uk-UA" sz="2000" u="none" dirty="0" smtClean="0"/>
                        <a:t>Надійність і достовірність </a:t>
                      </a:r>
                      <a:endParaRPr lang="ru-RU" sz="2000" b="1" i="0" u="none" dirty="0">
                        <a:solidFill>
                          <a:srgbClr val="431668"/>
                        </a:solidFill>
                      </a:endParaRPr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Наукова обґрунтованість інформації,  перевіреність джерельної бази .</a:t>
                      </a:r>
                      <a:endParaRPr lang="ru-RU" sz="2000" b="1" dirty="0">
                        <a:solidFill>
                          <a:schemeClr val="tx2"/>
                        </a:solidFill>
                      </a:endParaRPr>
                    </a:p>
                  </a:txBody>
                  <a:tcPr marL="91443" marR="91443" marT="45715" marB="45715"/>
                </a:tc>
              </a:tr>
              <a:tr h="700999">
                <a:tc>
                  <a:txBody>
                    <a:bodyPr/>
                    <a:lstStyle/>
                    <a:p>
                      <a:r>
                        <a:rPr lang="uk-UA" sz="2000" u="none" dirty="0" smtClean="0"/>
                        <a:t>Достатність (повнота) </a:t>
                      </a:r>
                      <a:endParaRPr lang="ru-RU" sz="2000" b="1" i="0" u="none" dirty="0">
                        <a:solidFill>
                          <a:srgbClr val="431668"/>
                        </a:solidFill>
                      </a:endParaRPr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Відображення досліджуваних процесів і явищ у повному обсязі .</a:t>
                      </a:r>
                      <a:endParaRPr lang="ru-RU" sz="2000" b="1" dirty="0">
                        <a:solidFill>
                          <a:schemeClr val="tx2"/>
                        </a:solidFill>
                      </a:endParaRPr>
                    </a:p>
                  </a:txBody>
                  <a:tcPr marL="91443" marR="91443" marT="45715" marB="45715"/>
                </a:tc>
              </a:tr>
              <a:tr h="700999">
                <a:tc>
                  <a:txBody>
                    <a:bodyPr/>
                    <a:lstStyle/>
                    <a:p>
                      <a:r>
                        <a:rPr lang="uk-UA" sz="2000" u="none" dirty="0" smtClean="0"/>
                        <a:t>Дискретність </a:t>
                      </a:r>
                      <a:endParaRPr lang="ru-RU" sz="2000" b="1" i="0" u="none" dirty="0">
                        <a:solidFill>
                          <a:srgbClr val="431668"/>
                        </a:solidFill>
                      </a:endParaRPr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Трансформація пасивної інформації в активну.</a:t>
                      </a:r>
                      <a:endParaRPr lang="ru-RU" sz="2000" b="1" dirty="0">
                        <a:solidFill>
                          <a:schemeClr val="tx2"/>
                        </a:solidFill>
                      </a:endParaRPr>
                    </a:p>
                  </a:txBody>
                  <a:tcPr marL="91443" marR="91443" marT="45715" marB="45715"/>
                </a:tc>
              </a:tr>
              <a:tr h="1310569">
                <a:tc>
                  <a:txBody>
                    <a:bodyPr/>
                    <a:lstStyle/>
                    <a:p>
                      <a:r>
                        <a:rPr lang="uk-UA" sz="2000" u="none" dirty="0" smtClean="0"/>
                        <a:t>Безперервність </a:t>
                      </a:r>
                      <a:endParaRPr lang="ru-RU" sz="2000" b="1" i="0" u="none" dirty="0">
                        <a:solidFill>
                          <a:srgbClr val="431668"/>
                        </a:solidFill>
                      </a:endParaRPr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uk-UA" sz="2000" dirty="0" err="1" smtClean="0"/>
                        <a:t>Багатоаспектність</a:t>
                      </a:r>
                      <a:r>
                        <a:rPr lang="uk-UA" sz="2000" dirty="0" smtClean="0"/>
                        <a:t>  інформації (теорії та концепції, законодавчі акти, нормативні документи,</a:t>
                      </a:r>
                      <a:r>
                        <a:rPr lang="uk-UA" sz="2000" baseline="0" dirty="0" smtClean="0"/>
                        <a:t> звітні та статистичні, архівні матеріали, конференції, наради тощо). </a:t>
                      </a:r>
                      <a:endParaRPr lang="ru-RU" sz="2000" b="1" dirty="0">
                        <a:solidFill>
                          <a:schemeClr val="tx2"/>
                        </a:solidFill>
                      </a:endParaRPr>
                    </a:p>
                  </a:txBody>
                  <a:tcPr marL="91443" marR="91443" marT="45715" marB="45715"/>
                </a:tc>
              </a:tr>
              <a:tr h="700999">
                <a:tc>
                  <a:txBody>
                    <a:bodyPr/>
                    <a:lstStyle/>
                    <a:p>
                      <a:r>
                        <a:rPr lang="uk-UA" sz="2000" u="none" dirty="0" smtClean="0"/>
                        <a:t>Спосіб і форма подання </a:t>
                      </a:r>
                      <a:endParaRPr lang="ru-RU" sz="2000" b="1" i="0" u="none" dirty="0">
                        <a:solidFill>
                          <a:srgbClr val="431668"/>
                        </a:solidFill>
                      </a:endParaRPr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Визначається метою і практичним призначенням роботи.</a:t>
                      </a:r>
                      <a:endParaRPr lang="ru-RU" sz="2000" b="1" dirty="0">
                        <a:solidFill>
                          <a:schemeClr val="tx2"/>
                        </a:solidFill>
                      </a:endParaRPr>
                    </a:p>
                  </a:txBody>
                  <a:tcPr marL="91443" marR="91443" marT="45715" marB="4571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30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1600200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558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2376264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(від латинського </a:t>
            </a:r>
            <a:r>
              <a:rPr lang="uk-UA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informatio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пояснення, виклад чого-небудь або відомостей про що-небудь) найчастіше розуміють відомості, що передаються від людини до людини усно, письмово чи будь-яким іншим способом, у тому числі і за допомогою технічних засобів.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573016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Наукова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логічна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адекватно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об'єктивного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суспільно-історичній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860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3184" y="-109735"/>
            <a:ext cx="8712968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/>
              <a:t>За </a:t>
            </a:r>
            <a:r>
              <a:rPr lang="ru-RU" sz="1900" b="1" dirty="0" err="1"/>
              <a:t>ступенем</a:t>
            </a:r>
            <a:r>
              <a:rPr lang="ru-RU" sz="1900" b="1" dirty="0"/>
              <a:t> </a:t>
            </a:r>
            <a:r>
              <a:rPr lang="ru-RU" sz="1900" b="1" dirty="0" err="1"/>
              <a:t>наукової</a:t>
            </a:r>
            <a:r>
              <a:rPr lang="ru-RU" sz="1900" b="1" dirty="0"/>
              <a:t> </a:t>
            </a:r>
            <a:r>
              <a:rPr lang="ru-RU" sz="1900" b="1" dirty="0" err="1"/>
              <a:t>новизни</a:t>
            </a:r>
            <a:r>
              <a:rPr lang="ru-RU" sz="1900" b="1" dirty="0"/>
              <a:t> </a:t>
            </a:r>
            <a:r>
              <a:rPr lang="ru-RU" sz="1900" b="1" dirty="0" err="1"/>
              <a:t>розрізняють</a:t>
            </a:r>
            <a:r>
              <a:rPr lang="ru-RU" sz="1900" b="1" dirty="0"/>
              <a:t>:</a:t>
            </a:r>
          </a:p>
          <a:p>
            <a:r>
              <a:rPr lang="ru-RU" sz="1900" dirty="0"/>
              <a:t>а) </a:t>
            </a:r>
            <a:r>
              <a:rPr lang="ru-RU" sz="1900" dirty="0" err="1"/>
              <a:t>нову</a:t>
            </a:r>
            <a:r>
              <a:rPr lang="ru-RU" sz="1900" dirty="0"/>
              <a:t> </a:t>
            </a:r>
            <a:r>
              <a:rPr lang="ru-RU" sz="1900" dirty="0" err="1"/>
              <a:t>інформацію</a:t>
            </a:r>
            <a:r>
              <a:rPr lang="ru-RU" sz="1900" dirty="0"/>
              <a:t>, </a:t>
            </a:r>
            <a:r>
              <a:rPr lang="ru-RU" sz="1900" dirty="0" err="1"/>
              <a:t>що</a:t>
            </a:r>
            <a:r>
              <a:rPr lang="ru-RU" sz="1900" dirty="0"/>
              <a:t> </a:t>
            </a:r>
            <a:r>
              <a:rPr lang="ru-RU" sz="1900" dirty="0" err="1"/>
              <a:t>відображає</a:t>
            </a:r>
            <a:r>
              <a:rPr lang="ru-RU" sz="1900" dirty="0"/>
              <a:t> новизну </a:t>
            </a:r>
            <a:r>
              <a:rPr lang="ru-RU" sz="1900" dirty="0" err="1"/>
              <a:t>запропонованого</a:t>
            </a:r>
            <a:r>
              <a:rPr lang="ru-RU" sz="1900" dirty="0"/>
              <a:t> </a:t>
            </a:r>
            <a:r>
              <a:rPr lang="ru-RU" sz="1900" dirty="0" err="1"/>
              <a:t>рішення</a:t>
            </a:r>
            <a:r>
              <a:rPr lang="ru-RU" sz="1900" dirty="0"/>
              <a:t> теоретичного </a:t>
            </a:r>
            <a:r>
              <a:rPr lang="ru-RU" sz="1900" dirty="0" err="1"/>
              <a:t>або</a:t>
            </a:r>
            <a:r>
              <a:rPr lang="ru-RU" sz="1900" dirty="0"/>
              <a:t> практичного </a:t>
            </a:r>
            <a:r>
              <a:rPr lang="ru-RU" sz="1900" dirty="0" err="1"/>
              <a:t>завдання</a:t>
            </a:r>
            <a:r>
              <a:rPr lang="ru-RU" sz="1900" dirty="0"/>
              <a:t>;</a:t>
            </a:r>
          </a:p>
          <a:p>
            <a:r>
              <a:rPr lang="ru-RU" sz="1900" dirty="0"/>
              <a:t>б) </a:t>
            </a:r>
            <a:r>
              <a:rPr lang="ru-RU" sz="1900" dirty="0" err="1"/>
              <a:t>релевантну</a:t>
            </a:r>
            <a:r>
              <a:rPr lang="ru-RU" sz="1900" dirty="0"/>
              <a:t>, яка </a:t>
            </a:r>
            <a:r>
              <a:rPr lang="ru-RU" sz="1900" dirty="0" err="1"/>
              <a:t>раніше</a:t>
            </a:r>
            <a:r>
              <a:rPr lang="ru-RU" sz="1900" dirty="0"/>
              <a:t> </a:t>
            </a:r>
            <a:r>
              <a:rPr lang="ru-RU" sz="1900" dirty="0" err="1"/>
              <a:t>містилась</a:t>
            </a:r>
            <a:r>
              <a:rPr lang="ru-RU" sz="1900" dirty="0"/>
              <a:t> в аналогах (</a:t>
            </a:r>
            <a:r>
              <a:rPr lang="ru-RU" sz="1900" dirty="0" err="1"/>
              <a:t>наприклад</a:t>
            </a:r>
            <a:r>
              <a:rPr lang="ru-RU" sz="1900" dirty="0"/>
              <a:t>, в </a:t>
            </a:r>
            <a:r>
              <a:rPr lang="ru-RU" sz="1900" dirty="0" err="1"/>
              <a:t>методичних</a:t>
            </a:r>
            <a:r>
              <a:rPr lang="ru-RU" sz="1900" dirty="0"/>
              <a:t> </a:t>
            </a:r>
            <a:r>
              <a:rPr lang="ru-RU" sz="1900" dirty="0" err="1"/>
              <a:t>вказівках</a:t>
            </a:r>
            <a:r>
              <a:rPr lang="ru-RU" sz="1900" dirty="0"/>
              <a:t>).</a:t>
            </a:r>
          </a:p>
          <a:p>
            <a:endParaRPr lang="ru-RU" sz="1900" b="1" dirty="0" smtClean="0"/>
          </a:p>
          <a:p>
            <a:r>
              <a:rPr lang="ru-RU" sz="1900" b="1" dirty="0" smtClean="0"/>
              <a:t>За </a:t>
            </a:r>
            <a:r>
              <a:rPr lang="ru-RU" sz="1900" b="1" dirty="0" err="1"/>
              <a:t>призначенням</a:t>
            </a:r>
            <a:r>
              <a:rPr lang="ru-RU" sz="1900" b="1" dirty="0"/>
              <a:t> </a:t>
            </a:r>
            <a:r>
              <a:rPr lang="ru-RU" sz="1900" b="1" dirty="0" err="1"/>
              <a:t>виділяють</a:t>
            </a:r>
            <a:r>
              <a:rPr lang="ru-RU" sz="1900" b="1" dirty="0"/>
              <a:t>:</a:t>
            </a:r>
          </a:p>
          <a:p>
            <a:r>
              <a:rPr lang="ru-RU" sz="1900" dirty="0"/>
              <a:t>а) </a:t>
            </a:r>
            <a:r>
              <a:rPr lang="ru-RU" sz="1900" dirty="0" err="1"/>
              <a:t>повідомлювальну</a:t>
            </a:r>
            <a:r>
              <a:rPr lang="ru-RU" sz="1900" dirty="0"/>
              <a:t> </a:t>
            </a:r>
            <a:r>
              <a:rPr lang="ru-RU" sz="1900" dirty="0" err="1"/>
              <a:t>інформацію</a:t>
            </a:r>
            <a:r>
              <a:rPr lang="ru-RU" sz="1900" dirty="0"/>
              <a:t>, </a:t>
            </a:r>
            <a:r>
              <a:rPr lang="ru-RU" sz="1900" dirty="0" err="1"/>
              <a:t>що</a:t>
            </a:r>
            <a:r>
              <a:rPr lang="ru-RU" sz="1900" dirty="0"/>
              <a:t> </a:t>
            </a:r>
            <a:r>
              <a:rPr lang="ru-RU" sz="1900" dirty="0" err="1"/>
              <a:t>отримана</a:t>
            </a:r>
            <a:r>
              <a:rPr lang="ru-RU" sz="1900" dirty="0"/>
              <a:t> в </a:t>
            </a:r>
            <a:r>
              <a:rPr lang="ru-RU" sz="1900" dirty="0" err="1"/>
              <a:t>процесі</a:t>
            </a:r>
            <a:r>
              <a:rPr lang="ru-RU" sz="1900" dirty="0"/>
              <a:t> </a:t>
            </a:r>
            <a:r>
              <a:rPr lang="ru-RU" sz="1900" dirty="0" err="1"/>
              <a:t>дослідження</a:t>
            </a:r>
            <a:r>
              <a:rPr lang="ru-RU" sz="1900" dirty="0"/>
              <a:t>;</a:t>
            </a:r>
          </a:p>
          <a:p>
            <a:r>
              <a:rPr lang="ru-RU" sz="1900" dirty="0"/>
              <a:t>б) </a:t>
            </a:r>
            <a:r>
              <a:rPr lang="ru-RU" sz="1900" dirty="0" err="1"/>
              <a:t>управлінську</a:t>
            </a:r>
            <a:r>
              <a:rPr lang="ru-RU" sz="1900" dirty="0"/>
              <a:t> </a:t>
            </a:r>
            <a:r>
              <a:rPr lang="ru-RU" sz="1900" dirty="0" err="1"/>
              <a:t>інформацію</a:t>
            </a:r>
            <a:r>
              <a:rPr lang="ru-RU" sz="1900" dirty="0"/>
              <a:t>, яка </a:t>
            </a:r>
            <a:r>
              <a:rPr lang="ru-RU" sz="1900" dirty="0" err="1"/>
              <a:t>необхідна</a:t>
            </a:r>
            <a:r>
              <a:rPr lang="ru-RU" sz="1900" dirty="0"/>
              <a:t> для </a:t>
            </a:r>
            <a:r>
              <a:rPr lang="ru-RU" sz="1900" dirty="0" err="1"/>
              <a:t>прийняття</a:t>
            </a:r>
            <a:r>
              <a:rPr lang="ru-RU" sz="1900" dirty="0"/>
              <a:t> </a:t>
            </a:r>
            <a:r>
              <a:rPr lang="ru-RU" sz="1900" dirty="0" err="1"/>
              <a:t>управлінських</a:t>
            </a:r>
            <a:r>
              <a:rPr lang="ru-RU" sz="1900" dirty="0"/>
              <a:t> </a:t>
            </a:r>
            <a:r>
              <a:rPr lang="ru-RU" sz="1900" dirty="0" err="1"/>
              <a:t>рішень</a:t>
            </a:r>
            <a:r>
              <a:rPr lang="ru-RU" sz="1900" dirty="0"/>
              <a:t>.</a:t>
            </a:r>
          </a:p>
          <a:p>
            <a:endParaRPr lang="ru-RU" sz="1900" b="1" dirty="0" smtClean="0"/>
          </a:p>
          <a:p>
            <a:r>
              <a:rPr lang="ru-RU" sz="1900" b="1" dirty="0" smtClean="0"/>
              <a:t>За </a:t>
            </a:r>
            <a:r>
              <a:rPr lang="ru-RU" sz="1900" b="1" dirty="0" err="1"/>
              <a:t>тривалістю</a:t>
            </a:r>
            <a:r>
              <a:rPr lang="ru-RU" sz="1900" b="1" dirty="0"/>
              <a:t> </a:t>
            </a:r>
            <a:r>
              <a:rPr lang="ru-RU" sz="1900" b="1" dirty="0" err="1"/>
              <a:t>періоду</a:t>
            </a:r>
            <a:r>
              <a:rPr lang="ru-RU" sz="1900" b="1" dirty="0"/>
              <a:t>, </a:t>
            </a:r>
            <a:r>
              <a:rPr lang="ru-RU" sz="1900" b="1" dirty="0" err="1"/>
              <a:t>протягом</a:t>
            </a:r>
            <a:r>
              <a:rPr lang="ru-RU" sz="1900" b="1" dirty="0"/>
              <a:t> </a:t>
            </a:r>
            <a:r>
              <a:rPr lang="ru-RU" sz="1900" b="1" dirty="0" err="1"/>
              <a:t>якого</a:t>
            </a:r>
            <a:r>
              <a:rPr lang="ru-RU" sz="1900" b="1" dirty="0"/>
              <a:t> </a:t>
            </a:r>
            <a:r>
              <a:rPr lang="ru-RU" sz="1900" b="1" dirty="0" err="1"/>
              <a:t>інформація</a:t>
            </a:r>
            <a:r>
              <a:rPr lang="ru-RU" sz="1900" b="1" dirty="0"/>
              <a:t> </a:t>
            </a:r>
            <a:r>
              <a:rPr lang="ru-RU" sz="1900" b="1" dirty="0" err="1"/>
              <a:t>зберігає</a:t>
            </a:r>
            <a:r>
              <a:rPr lang="ru-RU" sz="1900" b="1" dirty="0"/>
              <a:t> свою </a:t>
            </a:r>
            <a:r>
              <a:rPr lang="ru-RU" sz="1900" b="1" dirty="0" err="1"/>
              <a:t>актуальність</a:t>
            </a:r>
            <a:r>
              <a:rPr lang="ru-RU" sz="1900" b="1" dirty="0"/>
              <a:t> і </a:t>
            </a:r>
            <a:r>
              <a:rPr lang="ru-RU" sz="1900" b="1" dirty="0" err="1"/>
              <a:t>використовується</a:t>
            </a:r>
            <a:r>
              <a:rPr lang="ru-RU" sz="1900" b="1" dirty="0"/>
              <a:t> для </a:t>
            </a:r>
            <a:r>
              <a:rPr lang="ru-RU" sz="1900" b="1" dirty="0" err="1"/>
              <a:t>прийняття</a:t>
            </a:r>
            <a:r>
              <a:rPr lang="ru-RU" sz="1900" b="1" dirty="0"/>
              <a:t> </a:t>
            </a:r>
            <a:r>
              <a:rPr lang="ru-RU" sz="1900" b="1" dirty="0" err="1"/>
              <a:t>рішень</a:t>
            </a:r>
            <a:r>
              <a:rPr lang="ru-RU" sz="1900" b="1" dirty="0"/>
              <a:t>, </a:t>
            </a:r>
            <a:r>
              <a:rPr lang="ru-RU" sz="1900" b="1" dirty="0" err="1"/>
              <a:t>інформацію</a:t>
            </a:r>
            <a:r>
              <a:rPr lang="ru-RU" sz="1900" b="1" dirty="0"/>
              <a:t> </a:t>
            </a:r>
            <a:r>
              <a:rPr lang="ru-RU" sz="1900" b="1" dirty="0" err="1"/>
              <a:t>класифікують</a:t>
            </a:r>
            <a:r>
              <a:rPr lang="ru-RU" sz="1900" b="1" dirty="0"/>
              <a:t> на:</a:t>
            </a:r>
          </a:p>
          <a:p>
            <a:r>
              <a:rPr lang="ru-RU" sz="1900" dirty="0"/>
              <a:t>а) </a:t>
            </a:r>
            <a:r>
              <a:rPr lang="ru-RU" sz="1900" dirty="0" err="1"/>
              <a:t>теоретичну</a:t>
            </a:r>
            <a:r>
              <a:rPr lang="ru-RU" sz="1900" dirty="0"/>
              <a:t> (</a:t>
            </a:r>
            <a:r>
              <a:rPr lang="ru-RU" sz="1900" dirty="0" err="1"/>
              <a:t>наукову</a:t>
            </a:r>
            <a:r>
              <a:rPr lang="ru-RU" sz="1900" dirty="0"/>
              <a:t>) </a:t>
            </a:r>
            <a:r>
              <a:rPr lang="ru-RU" sz="1900" dirty="0" err="1"/>
              <a:t>інформацію</a:t>
            </a:r>
            <a:r>
              <a:rPr lang="ru-RU" sz="1900" dirty="0"/>
              <a:t> - </a:t>
            </a:r>
            <a:r>
              <a:rPr lang="ru-RU" sz="1900" dirty="0" err="1"/>
              <a:t>це</a:t>
            </a:r>
            <a:r>
              <a:rPr lang="ru-RU" sz="1900" dirty="0"/>
              <a:t> </a:t>
            </a:r>
            <a:r>
              <a:rPr lang="ru-RU" sz="1900" dirty="0" err="1"/>
              <a:t>результати</a:t>
            </a:r>
            <a:r>
              <a:rPr lang="ru-RU" sz="1900" dirty="0"/>
              <a:t> </a:t>
            </a:r>
            <a:r>
              <a:rPr lang="ru-RU" sz="1900" dirty="0" err="1"/>
              <a:t>фундаментальних</a:t>
            </a:r>
            <a:r>
              <a:rPr lang="ru-RU" sz="1900" dirty="0"/>
              <a:t> </a:t>
            </a:r>
            <a:r>
              <a:rPr lang="ru-RU" sz="1900" dirty="0" err="1"/>
              <a:t>чи</a:t>
            </a:r>
            <a:r>
              <a:rPr lang="ru-RU" sz="1900" dirty="0"/>
              <a:t> </a:t>
            </a:r>
            <a:r>
              <a:rPr lang="ru-RU" sz="1900" dirty="0" err="1"/>
              <a:t>прикладних</a:t>
            </a:r>
            <a:r>
              <a:rPr lang="ru-RU" sz="1900" dirty="0"/>
              <a:t> </a:t>
            </a:r>
            <a:r>
              <a:rPr lang="ru-RU" sz="1900" dirty="0" err="1"/>
              <a:t>наукових</a:t>
            </a:r>
            <a:r>
              <a:rPr lang="ru-RU" sz="1900" dirty="0"/>
              <a:t> </a:t>
            </a:r>
            <a:r>
              <a:rPr lang="ru-RU" sz="1900" dirty="0" err="1"/>
              <a:t>досліджень</a:t>
            </a:r>
            <a:r>
              <a:rPr lang="ru-RU" sz="1900" dirty="0"/>
              <a:t> в </a:t>
            </a:r>
            <a:r>
              <a:rPr lang="ru-RU" sz="1900" dirty="0" err="1"/>
              <a:t>різних</a:t>
            </a:r>
            <a:r>
              <a:rPr lang="ru-RU" sz="1900" dirty="0"/>
              <a:t> областях, </a:t>
            </a:r>
            <a:r>
              <a:rPr lang="ru-RU" sz="1900" dirty="0" err="1"/>
              <a:t>які</a:t>
            </a:r>
            <a:r>
              <a:rPr lang="ru-RU" sz="1900" dirty="0"/>
              <a:t> широко </a:t>
            </a:r>
            <a:r>
              <a:rPr lang="ru-RU" sz="1900" dirty="0" err="1"/>
              <a:t>використовуються</a:t>
            </a:r>
            <a:r>
              <a:rPr lang="ru-RU" sz="1900" dirty="0"/>
              <a:t> у </a:t>
            </a:r>
            <a:r>
              <a:rPr lang="ru-RU" sz="1900" dirty="0" err="1"/>
              <a:t>виробництві</a:t>
            </a:r>
            <a:r>
              <a:rPr lang="ru-RU" sz="1900" dirty="0"/>
              <a:t> та </a:t>
            </a:r>
            <a:r>
              <a:rPr lang="ru-RU" sz="1900" dirty="0" err="1"/>
              <a:t>управлінні</a:t>
            </a:r>
            <a:r>
              <a:rPr lang="ru-RU" sz="1900" dirty="0"/>
              <a:t>;</a:t>
            </a:r>
          </a:p>
          <a:p>
            <a:r>
              <a:rPr lang="ru-RU" sz="1900" dirty="0"/>
              <a:t>б) </a:t>
            </a:r>
            <a:r>
              <a:rPr lang="ru-RU" sz="1900" dirty="0" err="1"/>
              <a:t>стратегічну</a:t>
            </a:r>
            <a:r>
              <a:rPr lang="ru-RU" sz="1900" dirty="0"/>
              <a:t> - </a:t>
            </a:r>
            <a:r>
              <a:rPr lang="ru-RU" sz="1900" dirty="0" err="1"/>
              <a:t>інформація</a:t>
            </a:r>
            <a:r>
              <a:rPr lang="ru-RU" sz="1900" dirty="0"/>
              <a:t>, </a:t>
            </a:r>
            <a:r>
              <a:rPr lang="ru-RU" sz="1900" dirty="0" err="1"/>
              <a:t>що</a:t>
            </a:r>
            <a:r>
              <a:rPr lang="ru-RU" sz="1900" dirty="0"/>
              <a:t> </a:t>
            </a:r>
            <a:r>
              <a:rPr lang="ru-RU" sz="1900" dirty="0" err="1"/>
              <a:t>зберігає</a:t>
            </a:r>
            <a:r>
              <a:rPr lang="ru-RU" sz="1900" dirty="0"/>
              <a:t> </a:t>
            </a:r>
            <a:r>
              <a:rPr lang="ru-RU" sz="1900" dirty="0" err="1"/>
              <a:t>актуальність</a:t>
            </a:r>
            <a:r>
              <a:rPr lang="ru-RU" sz="1900" dirty="0"/>
              <a:t> </a:t>
            </a:r>
            <a:r>
              <a:rPr lang="ru-RU" sz="1900" dirty="0" err="1"/>
              <a:t>протягом</a:t>
            </a:r>
            <a:r>
              <a:rPr lang="ru-RU" sz="1900" dirty="0"/>
              <a:t> </a:t>
            </a:r>
            <a:r>
              <a:rPr lang="ru-RU" sz="1900" dirty="0" err="1"/>
              <a:t>тривалих</a:t>
            </a:r>
            <a:r>
              <a:rPr lang="ru-RU" sz="1900" dirty="0"/>
              <a:t> </a:t>
            </a:r>
            <a:r>
              <a:rPr lang="ru-RU" sz="1900" dirty="0" err="1"/>
              <a:t>періодів</a:t>
            </a:r>
            <a:r>
              <a:rPr lang="ru-RU" sz="1900" dirty="0"/>
              <a:t> (10-15 </a:t>
            </a:r>
            <a:r>
              <a:rPr lang="ru-RU" sz="1900" dirty="0" err="1"/>
              <a:t>років</a:t>
            </a:r>
            <a:r>
              <a:rPr lang="ru-RU" sz="1900" dirty="0"/>
              <a:t>): </a:t>
            </a:r>
            <a:r>
              <a:rPr lang="ru-RU" sz="1900" dirty="0" err="1"/>
              <a:t>довготривалі</a:t>
            </a:r>
            <a:r>
              <a:rPr lang="ru-RU" sz="1900" dirty="0"/>
              <a:t> </a:t>
            </a:r>
            <a:r>
              <a:rPr lang="ru-RU" sz="1900" dirty="0" err="1"/>
              <a:t>плани</a:t>
            </a:r>
            <a:r>
              <a:rPr lang="ru-RU" sz="1900" dirty="0"/>
              <a:t> і </a:t>
            </a:r>
            <a:r>
              <a:rPr lang="ru-RU" sz="1900" dirty="0" err="1"/>
              <a:t>прогнози</a:t>
            </a:r>
            <a:r>
              <a:rPr lang="ru-RU" sz="1900" dirty="0"/>
              <a:t>, </a:t>
            </a:r>
            <a:r>
              <a:rPr lang="ru-RU" sz="1900" dirty="0" err="1"/>
              <a:t>дані</a:t>
            </a:r>
            <a:r>
              <a:rPr lang="ru-RU" sz="1900" dirty="0"/>
              <a:t> про </a:t>
            </a:r>
            <a:r>
              <a:rPr lang="ru-RU" sz="1900" dirty="0" err="1"/>
              <a:t>повільно</a:t>
            </a:r>
            <a:r>
              <a:rPr lang="ru-RU" sz="1900" dirty="0"/>
              <a:t> </a:t>
            </a:r>
            <a:r>
              <a:rPr lang="ru-RU" sz="1900" dirty="0" err="1"/>
              <a:t>змінювані</a:t>
            </a:r>
            <a:r>
              <a:rPr lang="ru-RU" sz="1900" dirty="0"/>
              <a:t> </a:t>
            </a:r>
            <a:r>
              <a:rPr lang="ru-RU" sz="1900" dirty="0" err="1"/>
              <a:t>об´єкти</a:t>
            </a:r>
            <a:r>
              <a:rPr lang="ru-RU" sz="1900" dirty="0"/>
              <a:t>, проектно-</a:t>
            </a:r>
            <a:r>
              <a:rPr lang="ru-RU" sz="1900" dirty="0" err="1"/>
              <a:t>конструкторська</a:t>
            </a:r>
            <a:r>
              <a:rPr lang="ru-RU" sz="1900" dirty="0"/>
              <a:t> </a:t>
            </a:r>
            <a:r>
              <a:rPr lang="ru-RU" sz="1900" dirty="0" err="1"/>
              <a:t>документація</a:t>
            </a:r>
            <a:r>
              <a:rPr lang="ru-RU" sz="1900" dirty="0"/>
              <a:t>;</a:t>
            </a:r>
          </a:p>
          <a:p>
            <a:r>
              <a:rPr lang="ru-RU" sz="1900" dirty="0"/>
              <a:t>в) </a:t>
            </a:r>
            <a:r>
              <a:rPr lang="ru-RU" sz="1900" dirty="0" err="1"/>
              <a:t>тактичну</a:t>
            </a:r>
            <a:r>
              <a:rPr lang="ru-RU" sz="1900" dirty="0"/>
              <a:t> (</a:t>
            </a:r>
            <a:r>
              <a:rPr lang="ru-RU" sz="1900" dirty="0" err="1"/>
              <a:t>кон´юнктурну</a:t>
            </a:r>
            <a:r>
              <a:rPr lang="ru-RU" sz="1900" dirty="0"/>
              <a:t>) - </a:t>
            </a:r>
            <a:r>
              <a:rPr lang="ru-RU" sz="1900" dirty="0" err="1"/>
              <a:t>інформація</a:t>
            </a:r>
            <a:r>
              <a:rPr lang="ru-RU" sz="1900" dirty="0"/>
              <a:t> з </a:t>
            </a:r>
            <a:r>
              <a:rPr lang="ru-RU" sz="1900" dirty="0" err="1"/>
              <a:t>періодом</a:t>
            </a:r>
            <a:r>
              <a:rPr lang="ru-RU" sz="1900" dirty="0"/>
              <a:t> </a:t>
            </a:r>
            <a:r>
              <a:rPr lang="ru-RU" sz="1900" dirty="0" err="1"/>
              <a:t>актуальності</a:t>
            </a:r>
            <a:endParaRPr lang="ru-RU" sz="1900" dirty="0"/>
          </a:p>
          <a:p>
            <a:r>
              <a:rPr lang="ru-RU" sz="1900" dirty="0"/>
              <a:t>2-3 роки і </a:t>
            </a:r>
            <a:r>
              <a:rPr lang="ru-RU" sz="1900" dirty="0" err="1"/>
              <a:t>менше</a:t>
            </a:r>
            <a:r>
              <a:rPr lang="ru-RU" sz="1900" dirty="0"/>
              <a:t>;</a:t>
            </a:r>
          </a:p>
          <a:p>
            <a:r>
              <a:rPr lang="ru-RU" sz="1900" dirty="0"/>
              <a:t>г) </a:t>
            </a:r>
            <a:r>
              <a:rPr lang="ru-RU" sz="1900" dirty="0" err="1"/>
              <a:t>оперативну</a:t>
            </a:r>
            <a:r>
              <a:rPr lang="ru-RU" sz="1900" dirty="0"/>
              <a:t> - </a:t>
            </a:r>
            <a:r>
              <a:rPr lang="ru-RU" sz="1900" dirty="0" err="1"/>
              <a:t>інформація</a:t>
            </a:r>
            <a:r>
              <a:rPr lang="ru-RU" sz="1900" dirty="0"/>
              <a:t>, </a:t>
            </a:r>
            <a:r>
              <a:rPr lang="ru-RU" sz="1900" dirty="0" err="1"/>
              <a:t>що</a:t>
            </a:r>
            <a:r>
              <a:rPr lang="ru-RU" sz="1900" dirty="0"/>
              <a:t> актуальна в межах одного циклу оперативного </a:t>
            </a:r>
            <a:r>
              <a:rPr lang="ru-RU" sz="1900" dirty="0" err="1"/>
              <a:t>управління</a:t>
            </a:r>
            <a:r>
              <a:rPr lang="ru-RU" sz="1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985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231" y="188640"/>
            <a:ext cx="892899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/>
              <a:t>Залежно</a:t>
            </a:r>
            <a:r>
              <a:rPr lang="ru-RU" sz="2000" b="1" dirty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</a:t>
            </a:r>
            <a:r>
              <a:rPr lang="ru-RU" sz="2000" b="1" dirty="0" err="1"/>
              <a:t>об´єкту</a:t>
            </a:r>
            <a:r>
              <a:rPr lang="ru-RU" sz="2000" b="1" dirty="0"/>
              <a:t>, </a:t>
            </a:r>
            <a:r>
              <a:rPr lang="ru-RU" sz="2000" b="1" dirty="0" err="1"/>
              <a:t>який</a:t>
            </a:r>
            <a:r>
              <a:rPr lang="ru-RU" sz="2000" b="1" dirty="0"/>
              <a:t> </a:t>
            </a:r>
            <a:r>
              <a:rPr lang="ru-RU" sz="2000" b="1" dirty="0" err="1"/>
              <a:t>відображає</a:t>
            </a:r>
            <a:r>
              <a:rPr lang="ru-RU" sz="2000" b="1" dirty="0"/>
              <a:t> </a:t>
            </a:r>
            <a:r>
              <a:rPr lang="ru-RU" sz="2000" b="1" dirty="0" err="1"/>
              <a:t>інформацію</a:t>
            </a:r>
            <a:r>
              <a:rPr lang="ru-RU" sz="2000" b="1" dirty="0"/>
              <a:t>, вона </a:t>
            </a:r>
            <a:r>
              <a:rPr lang="ru-RU" sz="2000" b="1" dirty="0" err="1"/>
              <a:t>буває</a:t>
            </a:r>
            <a:r>
              <a:rPr lang="ru-RU" sz="2000" b="1" dirty="0"/>
              <a:t>:</a:t>
            </a:r>
          </a:p>
          <a:p>
            <a:r>
              <a:rPr lang="ru-RU" sz="2000" dirty="0"/>
              <a:t>а) </a:t>
            </a:r>
            <a:r>
              <a:rPr lang="ru-RU" sz="2000" dirty="0" err="1"/>
              <a:t>природньонаукова</a:t>
            </a:r>
            <a:r>
              <a:rPr lang="ru-RU" sz="2000" dirty="0"/>
              <a:t> - </a:t>
            </a:r>
            <a:r>
              <a:rPr lang="ru-RU" sz="2000" dirty="0" err="1"/>
              <a:t>характеризує</a:t>
            </a:r>
            <a:r>
              <a:rPr lang="ru-RU" sz="2000" dirty="0"/>
              <a:t> </a:t>
            </a:r>
            <a:r>
              <a:rPr lang="ru-RU" sz="2000" dirty="0" err="1"/>
              <a:t>зв´язки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природними</a:t>
            </a:r>
            <a:r>
              <a:rPr lang="ru-RU" sz="2000" dirty="0"/>
              <a:t> </a:t>
            </a:r>
            <a:r>
              <a:rPr lang="ru-RU" sz="2000" dirty="0" err="1"/>
              <a:t>об´єктами</a:t>
            </a:r>
            <a:r>
              <a:rPr lang="ru-RU" sz="2000" dirty="0"/>
              <a:t>;</a:t>
            </a:r>
          </a:p>
          <a:p>
            <a:r>
              <a:rPr lang="ru-RU" sz="2000" dirty="0"/>
              <a:t>б) </a:t>
            </a:r>
            <a:r>
              <a:rPr lang="ru-RU" sz="2000" dirty="0" err="1"/>
              <a:t>техніко-технологічна</a:t>
            </a:r>
            <a:r>
              <a:rPr lang="ru-RU" sz="2000" dirty="0"/>
              <a:t> - </a:t>
            </a:r>
            <a:r>
              <a:rPr lang="ru-RU" sz="2000" dirty="0" err="1"/>
              <a:t>відображає</a:t>
            </a:r>
            <a:r>
              <a:rPr lang="ru-RU" sz="2000" dirty="0"/>
              <a:t> </a:t>
            </a:r>
            <a:r>
              <a:rPr lang="ru-RU" sz="2000" dirty="0" err="1"/>
              <a:t>взаємозв´язки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предметами </a:t>
            </a:r>
            <a:r>
              <a:rPr lang="ru-RU" sz="2000" dirty="0" err="1"/>
              <a:t>природи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стосуються</a:t>
            </a:r>
            <a:r>
              <a:rPr lang="ru-RU" sz="2000" dirty="0"/>
              <a:t> </a:t>
            </a:r>
            <a:r>
              <a:rPr lang="ru-RU" sz="2000" dirty="0" err="1"/>
              <a:t>технології</a:t>
            </a:r>
            <a:r>
              <a:rPr lang="ru-RU" sz="2000" dirty="0"/>
              <a:t> та </a:t>
            </a:r>
            <a:r>
              <a:rPr lang="ru-RU" sz="2000" dirty="0" err="1"/>
              <a:t>технічних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;</a:t>
            </a:r>
          </a:p>
          <a:p>
            <a:r>
              <a:rPr lang="ru-RU" sz="2000" dirty="0"/>
              <a:t>в) </a:t>
            </a:r>
            <a:r>
              <a:rPr lang="ru-RU" sz="2000" dirty="0" err="1"/>
              <a:t>економічна</a:t>
            </a:r>
            <a:r>
              <a:rPr lang="ru-RU" sz="2000" dirty="0"/>
              <a:t> - </a:t>
            </a:r>
            <a:r>
              <a:rPr lang="ru-RU" sz="2000" dirty="0" err="1"/>
              <a:t>розкриває</a:t>
            </a:r>
            <a:r>
              <a:rPr lang="ru-RU" sz="2000" dirty="0"/>
              <a:t> </a:t>
            </a:r>
            <a:r>
              <a:rPr lang="ru-RU" sz="2000" dirty="0" err="1"/>
              <a:t>відносини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людьми в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, </a:t>
            </a:r>
            <a:r>
              <a:rPr lang="ru-RU" sz="2000" dirty="0" err="1"/>
              <a:t>розподілу</a:t>
            </a:r>
            <a:r>
              <a:rPr lang="ru-RU" sz="2000" dirty="0"/>
              <a:t>, </a:t>
            </a:r>
            <a:r>
              <a:rPr lang="ru-RU" sz="2000" dirty="0" err="1"/>
              <a:t>обміну</a:t>
            </a:r>
            <a:r>
              <a:rPr lang="ru-RU" sz="2000" dirty="0"/>
              <a:t> і </a:t>
            </a:r>
            <a:r>
              <a:rPr lang="ru-RU" sz="2000" dirty="0" err="1"/>
              <a:t>споживання</a:t>
            </a:r>
            <a:r>
              <a:rPr lang="ru-RU" sz="2000" dirty="0"/>
              <a:t>;</a:t>
            </a:r>
          </a:p>
          <a:p>
            <a:r>
              <a:rPr lang="ru-RU" sz="2000" dirty="0"/>
              <a:t>г) </a:t>
            </a:r>
            <a:r>
              <a:rPr lang="ru-RU" sz="2000" dirty="0" err="1"/>
              <a:t>соціально-політична</a:t>
            </a:r>
            <a:r>
              <a:rPr lang="ru-RU" sz="2000" dirty="0"/>
              <a:t> - 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соціальні</a:t>
            </a:r>
            <a:r>
              <a:rPr lang="ru-RU" sz="2000" dirty="0"/>
              <a:t>, </a:t>
            </a:r>
            <a:r>
              <a:rPr lang="ru-RU" sz="2000" dirty="0" err="1"/>
              <a:t>політичні</a:t>
            </a:r>
            <a:r>
              <a:rPr lang="ru-RU" sz="2000" dirty="0"/>
              <a:t>, </a:t>
            </a:r>
            <a:r>
              <a:rPr lang="ru-RU" sz="2000" dirty="0" err="1"/>
              <a:t>ідеологічні</a:t>
            </a:r>
            <a:r>
              <a:rPr lang="ru-RU" sz="2000" dirty="0"/>
              <a:t> </a:t>
            </a:r>
            <a:r>
              <a:rPr lang="ru-RU" sz="2000" dirty="0" err="1"/>
              <a:t>відносини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людьми.</a:t>
            </a:r>
          </a:p>
          <a:p>
            <a:endParaRPr lang="ru-RU" sz="2000" b="1" dirty="0" smtClean="0"/>
          </a:p>
          <a:p>
            <a:r>
              <a:rPr lang="ru-RU" sz="2000" b="1" dirty="0" err="1" smtClean="0"/>
              <a:t>Залежно</a:t>
            </a:r>
            <a:r>
              <a:rPr lang="ru-RU" sz="2000" b="1" dirty="0" smtClean="0"/>
              <a:t> </a:t>
            </a:r>
            <a:r>
              <a:rPr lang="ru-RU" sz="2000" b="1" dirty="0" err="1"/>
              <a:t>від</a:t>
            </a:r>
            <a:r>
              <a:rPr lang="ru-RU" sz="2000" b="1" dirty="0"/>
              <a:t> того, </a:t>
            </a:r>
            <a:r>
              <a:rPr lang="ru-RU" sz="2000" b="1" dirty="0" err="1"/>
              <a:t>що</a:t>
            </a:r>
            <a:r>
              <a:rPr lang="ru-RU" sz="2000" b="1" dirty="0"/>
              <a:t> в </a:t>
            </a:r>
            <a:r>
              <a:rPr lang="ru-RU" sz="2000" b="1" dirty="0" err="1"/>
              <a:t>об´єкті</a:t>
            </a:r>
            <a:r>
              <a:rPr lang="ru-RU" sz="2000" b="1" dirty="0"/>
              <a:t> </a:t>
            </a:r>
            <a:r>
              <a:rPr lang="ru-RU" sz="2000" b="1" dirty="0" err="1"/>
              <a:t>відображається</a:t>
            </a:r>
            <a:r>
              <a:rPr lang="ru-RU" sz="2000" b="1" dirty="0"/>
              <a:t>, </a:t>
            </a:r>
            <a:r>
              <a:rPr lang="ru-RU" sz="2000" b="1" dirty="0" err="1"/>
              <a:t>інформація</a:t>
            </a:r>
            <a:r>
              <a:rPr lang="ru-RU" sz="2000" b="1" dirty="0"/>
              <a:t> </a:t>
            </a:r>
            <a:r>
              <a:rPr lang="ru-RU" sz="2000" b="1" dirty="0" err="1"/>
              <a:t>буває</a:t>
            </a:r>
            <a:r>
              <a:rPr lang="ru-RU" sz="2000" b="1" dirty="0"/>
              <a:t> </a:t>
            </a:r>
            <a:r>
              <a:rPr lang="ru-RU" sz="2000" b="1" dirty="0" err="1"/>
              <a:t>наступних</a:t>
            </a:r>
            <a:r>
              <a:rPr lang="ru-RU" sz="2000" b="1" dirty="0"/>
              <a:t> </a:t>
            </a:r>
            <a:r>
              <a:rPr lang="ru-RU" sz="2000" b="1" dirty="0" err="1"/>
              <a:t>видів</a:t>
            </a:r>
            <a:r>
              <a:rPr lang="ru-RU" sz="2000" b="1" dirty="0"/>
              <a:t>:</a:t>
            </a:r>
          </a:p>
          <a:p>
            <a:r>
              <a:rPr lang="ru-RU" sz="2000" dirty="0"/>
              <a:t>а) </a:t>
            </a:r>
            <a:r>
              <a:rPr lang="ru-RU" sz="2000" dirty="0" err="1"/>
              <a:t>законодавчі</a:t>
            </a:r>
            <a:r>
              <a:rPr lang="ru-RU" sz="2000" dirty="0"/>
              <a:t> </a:t>
            </a:r>
            <a:r>
              <a:rPr lang="ru-RU" sz="2000" dirty="0" err="1"/>
              <a:t>акти</a:t>
            </a:r>
            <a:r>
              <a:rPr lang="ru-RU" sz="2000" dirty="0"/>
              <a:t>, </a:t>
            </a:r>
            <a:r>
              <a:rPr lang="ru-RU" sz="2000" dirty="0" err="1"/>
              <a:t>документи</a:t>
            </a:r>
            <a:r>
              <a:rPr lang="ru-RU" sz="2000" dirty="0"/>
              <a:t> уряду, </a:t>
            </a:r>
            <a:r>
              <a:rPr lang="ru-RU" sz="2000" dirty="0" err="1"/>
              <a:t>положення</a:t>
            </a:r>
            <a:r>
              <a:rPr lang="ru-RU" sz="2000" dirty="0"/>
              <a:t>, </a:t>
            </a:r>
            <a:r>
              <a:rPr lang="ru-RU" sz="2000" dirty="0" err="1"/>
              <a:t>інструкції</a:t>
            </a:r>
            <a:r>
              <a:rPr lang="ru-RU" sz="2000" dirty="0"/>
              <a:t>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;</a:t>
            </a:r>
          </a:p>
          <a:p>
            <a:r>
              <a:rPr lang="ru-RU" sz="2000" dirty="0"/>
              <a:t>б) </a:t>
            </a:r>
            <a:r>
              <a:rPr lang="ru-RU" sz="2000" dirty="0" err="1"/>
              <a:t>дані</a:t>
            </a:r>
            <a:r>
              <a:rPr lang="ru-RU" sz="2000" dirty="0"/>
              <a:t> </a:t>
            </a:r>
            <a:r>
              <a:rPr lang="ru-RU" sz="2000" dirty="0" err="1"/>
              <a:t>демографічних</a:t>
            </a:r>
            <a:r>
              <a:rPr lang="ru-RU" sz="2000" dirty="0"/>
              <a:t> та </a:t>
            </a:r>
            <a:r>
              <a:rPr lang="ru-RU" sz="2000" dirty="0" err="1"/>
              <a:t>соціологічних</a:t>
            </a:r>
            <a:r>
              <a:rPr lang="ru-RU" sz="2000" dirty="0"/>
              <a:t> </a:t>
            </a:r>
            <a:r>
              <a:rPr lang="ru-RU" sz="2000" dirty="0" err="1"/>
              <a:t>досліджень</a:t>
            </a:r>
            <a:r>
              <a:rPr lang="ru-RU" sz="2000" dirty="0"/>
              <a:t>;</a:t>
            </a:r>
          </a:p>
          <a:p>
            <a:r>
              <a:rPr lang="ru-RU" sz="2000" dirty="0"/>
              <a:t>в) </a:t>
            </a:r>
            <a:r>
              <a:rPr lang="ru-RU" sz="2000" dirty="0" err="1"/>
              <a:t>матеріали</a:t>
            </a:r>
            <a:r>
              <a:rPr lang="ru-RU" sz="2000" dirty="0"/>
              <a:t> </a:t>
            </a:r>
            <a:r>
              <a:rPr lang="ru-RU" sz="2000" dirty="0" err="1"/>
              <a:t>економічних</a:t>
            </a:r>
            <a:r>
              <a:rPr lang="ru-RU" sz="2000" dirty="0"/>
              <a:t> </a:t>
            </a:r>
            <a:r>
              <a:rPr lang="ru-RU" sz="2000" dirty="0" err="1"/>
              <a:t>теорій</a:t>
            </a:r>
            <a:r>
              <a:rPr lang="ru-RU" sz="2000" dirty="0"/>
              <a:t>;</a:t>
            </a:r>
          </a:p>
          <a:p>
            <a:r>
              <a:rPr lang="ru-RU" sz="2000" dirty="0"/>
              <a:t>г) </a:t>
            </a:r>
            <a:r>
              <a:rPr lang="ru-RU" sz="2000" dirty="0" err="1"/>
              <a:t>дані</a:t>
            </a:r>
            <a:r>
              <a:rPr lang="ru-RU" sz="2000" dirty="0"/>
              <a:t> про </a:t>
            </a:r>
            <a:r>
              <a:rPr lang="ru-RU" sz="2000" dirty="0" err="1"/>
              <a:t>рівень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техніки</a:t>
            </a:r>
            <a:r>
              <a:rPr lang="ru-RU" sz="2000" dirty="0"/>
              <a:t>, </a:t>
            </a:r>
            <a:r>
              <a:rPr lang="ru-RU" sz="2000" dirty="0" err="1"/>
              <a:t>технології</a:t>
            </a:r>
            <a:r>
              <a:rPr lang="ru-RU" sz="2000" dirty="0"/>
              <a:t> і </a:t>
            </a:r>
            <a:r>
              <a:rPr lang="ru-RU" sz="2000" dirty="0" err="1"/>
              <a:t>тенденції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;</a:t>
            </a:r>
          </a:p>
          <a:p>
            <a:r>
              <a:rPr lang="ru-RU" sz="2000" dirty="0"/>
              <a:t>д) 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господарські</a:t>
            </a:r>
            <a:r>
              <a:rPr lang="ru-RU" sz="2000" dirty="0"/>
              <a:t> </a:t>
            </a:r>
            <a:r>
              <a:rPr lang="ru-RU" sz="2000" dirty="0" err="1"/>
              <a:t>зв´язки</a:t>
            </a:r>
            <a:r>
              <a:rPr lang="ru-RU" sz="2000" dirty="0"/>
              <a:t>; є) 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процеси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; є) 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фактори</a:t>
            </a:r>
            <a:r>
              <a:rPr lang="ru-RU" sz="2000" dirty="0"/>
              <a:t> </a:t>
            </a:r>
            <a:r>
              <a:rPr lang="ru-RU" sz="2000" dirty="0" err="1"/>
              <a:t>виробництва</a:t>
            </a:r>
            <a:r>
              <a:rPr lang="ru-RU" sz="2000" dirty="0"/>
              <a:t>; ж)</a:t>
            </a:r>
            <a:r>
              <a:rPr lang="ru-RU" sz="2000" dirty="0" err="1"/>
              <a:t>інформація</a:t>
            </a:r>
            <a:r>
              <a:rPr lang="ru-RU" sz="2000" dirty="0"/>
              <a:t> про </a:t>
            </a:r>
            <a:r>
              <a:rPr lang="ru-RU" sz="2000" dirty="0" err="1"/>
              <a:t>макроекономічні</a:t>
            </a:r>
            <a:r>
              <a:rPr lang="ru-RU" sz="2000" dirty="0"/>
              <a:t> </a:t>
            </a:r>
            <a:r>
              <a:rPr lang="ru-RU" sz="2000" dirty="0" err="1"/>
              <a:t>процеси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168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484784"/>
          </a:xfrm>
        </p:spPr>
        <p:txBody>
          <a:bodyPr/>
          <a:lstStyle/>
          <a:p>
            <a:r>
              <a:rPr lang="ru-RU" sz="4400" b="1" dirty="0" err="1"/>
              <a:t>Зв´язки</a:t>
            </a:r>
            <a:r>
              <a:rPr lang="ru-RU" sz="4400" b="1" dirty="0"/>
              <a:t> </a:t>
            </a:r>
            <a:r>
              <a:rPr lang="ru-RU" sz="4400" b="1" dirty="0" err="1"/>
              <a:t>дослідницької</a:t>
            </a:r>
            <a:r>
              <a:rPr lang="ru-RU" sz="4400" b="1" dirty="0"/>
              <a:t> </a:t>
            </a:r>
            <a:r>
              <a:rPr lang="ru-RU" sz="4400" b="1" dirty="0" err="1"/>
              <a:t>інформаційної</a:t>
            </a:r>
            <a:r>
              <a:rPr lang="ru-RU" sz="4400" b="1" dirty="0"/>
              <a:t> </a:t>
            </a:r>
            <a:r>
              <a:rPr lang="ru-RU" sz="4400" b="1" dirty="0" err="1"/>
              <a:t>діяльності</a:t>
            </a:r>
            <a:endParaRPr lang="ru-RU" sz="44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88840"/>
            <a:ext cx="8720226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70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352928" cy="1080120"/>
          </a:xfrm>
        </p:spPr>
        <p:txBody>
          <a:bodyPr/>
          <a:lstStyle/>
          <a:p>
            <a:r>
              <a:rPr lang="ru-RU" altLang="uk-UA" sz="4000" dirty="0" err="1"/>
              <a:t>Головні</a:t>
            </a:r>
            <a:r>
              <a:rPr lang="ru-RU" altLang="uk-UA" sz="4000" dirty="0"/>
              <a:t> </a:t>
            </a:r>
            <a:r>
              <a:rPr lang="ru-RU" altLang="uk-UA" sz="4000" dirty="0" err="1"/>
              <a:t>принципи</a:t>
            </a:r>
            <a:r>
              <a:rPr lang="ru-RU" altLang="uk-UA" sz="4000" dirty="0"/>
              <a:t> </a:t>
            </a:r>
            <a:r>
              <a:rPr lang="ru-RU" altLang="uk-UA" sz="4000" dirty="0" err="1" smtClean="0"/>
              <a:t>інформаційних</a:t>
            </a:r>
            <a:r>
              <a:rPr lang="ru-RU" altLang="uk-UA" sz="4000" dirty="0" smtClean="0"/>
              <a:t> </a:t>
            </a:r>
            <a:r>
              <a:rPr lang="ru-RU" altLang="uk-UA" sz="4000" dirty="0" err="1"/>
              <a:t>відносин</a:t>
            </a:r>
            <a:r>
              <a:rPr lang="ru-RU" altLang="uk-UA" sz="4000" dirty="0"/>
              <a:t>:</a:t>
            </a:r>
            <a:endParaRPr lang="ru-RU" sz="4000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709120"/>
          </a:xfrm>
        </p:spPr>
        <p:txBody>
          <a:bodyPr>
            <a:no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ru-RU" altLang="uk-UA" sz="3200" dirty="0" smtClean="0">
                <a:solidFill>
                  <a:schemeClr val="tx1"/>
                </a:solidFill>
              </a:rPr>
              <a:t>-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гарантованість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на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Font typeface="Wingdings" pitchFamily="2" charset="2"/>
              <a:buNone/>
            </a:pP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доступність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свобода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обміну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нею;</a:t>
            </a:r>
          </a:p>
          <a:p>
            <a:pPr marL="0" indent="0" algn="just">
              <a:buFont typeface="Wingdings" pitchFamily="2" charset="2"/>
              <a:buNone/>
            </a:pP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об'єктивність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вірогідність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Font typeface="Wingdings" pitchFamily="2" charset="2"/>
              <a:buNone/>
            </a:pP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повнота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точність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Font typeface="Wingdings" pitchFamily="2" charset="2"/>
              <a:buNone/>
            </a:pP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законність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3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altLang="uk-UA" sz="3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039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altLang="uk-UA" sz="4800" dirty="0" err="1"/>
              <a:t>Значення</a:t>
            </a:r>
            <a:r>
              <a:rPr lang="ru-RU" altLang="uk-UA" sz="4800" dirty="0"/>
              <a:t> і роль </a:t>
            </a:r>
            <a:r>
              <a:rPr lang="ru-RU" altLang="uk-UA" sz="4800" dirty="0" err="1"/>
              <a:t>інформації</a:t>
            </a:r>
            <a:r>
              <a:rPr lang="ru-RU" altLang="uk-UA" sz="4800" dirty="0"/>
              <a:t>: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algn="just"/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проведене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інше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наукове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alt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altLang="uk-UA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старіє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потрібне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постійне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поновлення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altLang="uk-UA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altLang="uk-UA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дослідника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предметом і результатом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alt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39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ru-RU" altLang="uk-UA" sz="4400" dirty="0" err="1"/>
              <a:t>Джерела</a:t>
            </a:r>
            <a:r>
              <a:rPr lang="ru-RU" altLang="uk-UA" sz="4400" dirty="0"/>
              <a:t> </a:t>
            </a:r>
            <a:r>
              <a:rPr lang="ru-RU" altLang="uk-UA" sz="4400" dirty="0" err="1"/>
              <a:t>наукової</a:t>
            </a:r>
            <a:r>
              <a:rPr lang="ru-RU" altLang="uk-UA" sz="4400" dirty="0"/>
              <a:t> </a:t>
            </a:r>
            <a:r>
              <a:rPr lang="ru-RU" altLang="uk-UA" sz="4400" dirty="0" err="1"/>
              <a:t>інформації</a:t>
            </a:r>
            <a:r>
              <a:rPr lang="ru-RU" altLang="uk-UA" sz="4400" dirty="0"/>
              <a:t>: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/>
          </a:bodyPr>
          <a:lstStyle/>
          <a:p>
            <a:r>
              <a:rPr lang="ru-RU" altLang="uk-UA" b="1" dirty="0" err="1">
                <a:solidFill>
                  <a:schemeClr val="tx1"/>
                </a:solidFill>
              </a:rPr>
              <a:t>Монографія</a:t>
            </a:r>
            <a:endParaRPr lang="ru-RU" altLang="uk-UA" b="1" dirty="0">
              <a:solidFill>
                <a:schemeClr val="tx1"/>
              </a:solidFill>
            </a:endParaRPr>
          </a:p>
          <a:p>
            <a:r>
              <a:rPr lang="ru-RU" altLang="uk-UA" b="1" dirty="0" err="1">
                <a:solidFill>
                  <a:schemeClr val="tx1"/>
                </a:solidFill>
              </a:rPr>
              <a:t>Збірник</a:t>
            </a:r>
            <a:endParaRPr lang="ru-RU" altLang="uk-UA" b="1" dirty="0">
              <a:solidFill>
                <a:schemeClr val="tx1"/>
              </a:solidFill>
            </a:endParaRPr>
          </a:p>
          <a:p>
            <a:r>
              <a:rPr lang="ru-RU" altLang="uk-UA" b="1" dirty="0" err="1">
                <a:solidFill>
                  <a:schemeClr val="tx1"/>
                </a:solidFill>
              </a:rPr>
              <a:t>Періодичні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>
                <a:solidFill>
                  <a:schemeClr val="tx1"/>
                </a:solidFill>
              </a:rPr>
              <a:t>видання</a:t>
            </a:r>
            <a:endParaRPr lang="ru-RU" altLang="uk-UA" b="1" dirty="0">
              <a:solidFill>
                <a:schemeClr val="tx1"/>
              </a:solidFill>
            </a:endParaRPr>
          </a:p>
          <a:p>
            <a:r>
              <a:rPr lang="ru-RU" altLang="uk-UA" b="1" dirty="0">
                <a:solidFill>
                  <a:schemeClr val="tx1"/>
                </a:solidFill>
              </a:rPr>
              <a:t>Патентно-</a:t>
            </a:r>
            <a:r>
              <a:rPr lang="ru-RU" altLang="uk-UA" b="1" dirty="0" err="1">
                <a:solidFill>
                  <a:schemeClr val="tx1"/>
                </a:solidFill>
              </a:rPr>
              <a:t>ліцензійні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>
                <a:solidFill>
                  <a:schemeClr val="tx1"/>
                </a:solidFill>
              </a:rPr>
              <a:t>видання</a:t>
            </a:r>
            <a:r>
              <a:rPr lang="ru-RU" altLang="uk-UA" b="1" dirty="0">
                <a:solidFill>
                  <a:schemeClr val="tx1"/>
                </a:solidFill>
              </a:rPr>
              <a:t> (</a:t>
            </a:r>
            <a:r>
              <a:rPr lang="ru-RU" altLang="uk-UA" b="1" dirty="0" err="1">
                <a:solidFill>
                  <a:schemeClr val="tx1"/>
                </a:solidFill>
              </a:rPr>
              <a:t>патентні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>
                <a:solidFill>
                  <a:schemeClr val="tx1"/>
                </a:solidFill>
              </a:rPr>
              <a:t>бюлетні</a:t>
            </a:r>
            <a:r>
              <a:rPr lang="ru-RU" altLang="uk-UA" b="1" dirty="0">
                <a:solidFill>
                  <a:schemeClr val="tx1"/>
                </a:solidFill>
              </a:rPr>
              <a:t>).</a:t>
            </a:r>
          </a:p>
          <a:p>
            <a:r>
              <a:rPr lang="ru-RU" altLang="uk-UA" b="1" dirty="0" err="1">
                <a:solidFill>
                  <a:schemeClr val="tx1"/>
                </a:solidFill>
              </a:rPr>
              <a:t>Стандарти</a:t>
            </a:r>
            <a:endParaRPr lang="ru-RU" altLang="uk-UA" b="1" dirty="0">
              <a:solidFill>
                <a:schemeClr val="tx1"/>
              </a:solidFill>
            </a:endParaRPr>
          </a:p>
          <a:p>
            <a:r>
              <a:rPr lang="ru-RU" altLang="uk-UA" b="1" dirty="0" err="1">
                <a:solidFill>
                  <a:schemeClr val="tx1"/>
                </a:solidFill>
              </a:rPr>
              <a:t>Навчальна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>
                <a:solidFill>
                  <a:schemeClr val="tx1"/>
                </a:solidFill>
              </a:rPr>
              <a:t>література</a:t>
            </a:r>
            <a:endParaRPr lang="ru-RU" altLang="uk-UA" b="1" dirty="0">
              <a:solidFill>
                <a:schemeClr val="tx1"/>
              </a:solidFill>
            </a:endParaRPr>
          </a:p>
          <a:p>
            <a:r>
              <a:rPr lang="ru-RU" altLang="uk-UA" b="1" dirty="0" err="1">
                <a:solidFill>
                  <a:schemeClr val="tx1"/>
                </a:solidFill>
              </a:rPr>
              <a:t>Надруковані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>
                <a:solidFill>
                  <a:schemeClr val="tx1"/>
                </a:solidFill>
              </a:rPr>
              <a:t>документи</a:t>
            </a:r>
            <a:endParaRPr lang="ru-RU" altLang="uk-UA" b="1" dirty="0">
              <a:solidFill>
                <a:schemeClr val="tx1"/>
              </a:solidFill>
            </a:endParaRPr>
          </a:p>
          <a:p>
            <a:r>
              <a:rPr lang="ru-RU" altLang="uk-UA" b="1" dirty="0" err="1">
                <a:solidFill>
                  <a:schemeClr val="tx1"/>
                </a:solidFill>
              </a:rPr>
              <a:t>Науково-інформаційна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>
                <a:solidFill>
                  <a:schemeClr val="tx1"/>
                </a:solidFill>
              </a:rPr>
              <a:t>діяльність</a:t>
            </a:r>
            <a:endParaRPr lang="ru-RU" altLang="uk-UA" b="1" dirty="0">
              <a:solidFill>
                <a:schemeClr val="tx1"/>
              </a:solidFill>
            </a:endParaRPr>
          </a:p>
          <a:p>
            <a:r>
              <a:rPr lang="ru-RU" altLang="uk-UA" b="1" dirty="0" err="1">
                <a:solidFill>
                  <a:schemeClr val="tx1"/>
                </a:solidFill>
              </a:rPr>
              <a:t>Довідково-інформаційний</a:t>
            </a:r>
            <a:r>
              <a:rPr lang="ru-RU" altLang="uk-UA" b="1" dirty="0">
                <a:solidFill>
                  <a:schemeClr val="tx1"/>
                </a:solidFill>
              </a:rPr>
              <a:t> фонд</a:t>
            </a:r>
          </a:p>
          <a:p>
            <a:r>
              <a:rPr lang="ru-RU" altLang="uk-UA" b="1" dirty="0" err="1">
                <a:solidFill>
                  <a:schemeClr val="tx1"/>
                </a:solidFill>
              </a:rPr>
              <a:t>Довідково-пошуковий</a:t>
            </a:r>
            <a:r>
              <a:rPr lang="ru-RU" altLang="uk-UA" b="1" dirty="0">
                <a:solidFill>
                  <a:schemeClr val="tx1"/>
                </a:solidFill>
              </a:rPr>
              <a:t> аппарат</a:t>
            </a:r>
          </a:p>
          <a:p>
            <a:r>
              <a:rPr lang="ru-RU" altLang="uk-UA" b="1" dirty="0" err="1">
                <a:solidFill>
                  <a:schemeClr val="tx1"/>
                </a:solidFill>
              </a:rPr>
              <a:t>Інформаційні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>
                <a:solidFill>
                  <a:schemeClr val="tx1"/>
                </a:solidFill>
              </a:rPr>
              <a:t>ресурси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>
                <a:solidFill>
                  <a:schemeClr val="tx1"/>
                </a:solidFill>
              </a:rPr>
              <a:t>спільного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>
                <a:solidFill>
                  <a:schemeClr val="tx1"/>
                </a:solidFill>
              </a:rPr>
              <a:t>користування</a:t>
            </a:r>
            <a:endParaRPr lang="ru-RU" altLang="uk-UA" b="1" dirty="0">
              <a:solidFill>
                <a:schemeClr val="tx1"/>
              </a:solidFill>
            </a:endParaRPr>
          </a:p>
          <a:p>
            <a:r>
              <a:rPr lang="ru-RU" altLang="uk-UA" b="1" dirty="0" err="1">
                <a:solidFill>
                  <a:schemeClr val="tx1"/>
                </a:solidFill>
              </a:rPr>
              <a:t>Інформаційний</a:t>
            </a:r>
            <a:r>
              <a:rPr lang="ru-RU" altLang="uk-UA" b="1" dirty="0">
                <a:solidFill>
                  <a:schemeClr val="tx1"/>
                </a:solidFill>
              </a:rPr>
              <a:t> </a:t>
            </a:r>
            <a:r>
              <a:rPr lang="ru-RU" altLang="uk-UA" b="1" dirty="0" err="1" smtClean="0">
                <a:solidFill>
                  <a:schemeClr val="tx1"/>
                </a:solidFill>
              </a:rPr>
              <a:t>ринок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83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49667" y="1282153"/>
            <a:ext cx="2952328" cy="374441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Первинна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dirty="0"/>
              <a:t>Первинні документи містять записи результатів вивчення, дослідження, розробки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59832" y="116632"/>
            <a:ext cx="2952328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Групи інформації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16066" y="1282153"/>
            <a:ext cx="4356484" cy="374441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Вторинна</a:t>
            </a:r>
          </a:p>
          <a:p>
            <a:pPr algn="ctr"/>
            <a:r>
              <a:rPr lang="uk-UA" sz="2000" dirty="0" smtClean="0"/>
              <a:t>Вторинні </a:t>
            </a:r>
            <a:r>
              <a:rPr lang="uk-UA" sz="2000" dirty="0"/>
              <a:t>- результати перетворення інформації на основі вивчення змісту первинних документів (реферативні огляди, реферативні журнали, бібліографічні покажчики, бібліографічні каталоги тощо)</a:t>
            </a:r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347864" y="980728"/>
            <a:ext cx="360040" cy="301425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436096" y="994121"/>
            <a:ext cx="360040" cy="288032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18645" y="5649569"/>
            <a:ext cx="2814371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Опубліковані:</a:t>
            </a:r>
          </a:p>
          <a:p>
            <a:pPr algn="ctr"/>
            <a:r>
              <a:rPr lang="uk-UA" dirty="0"/>
              <a:t>типографський спосіб, ротапринт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25562" y="5649569"/>
            <a:ext cx="2814371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Неопубліковані:</a:t>
            </a:r>
          </a:p>
          <a:p>
            <a:pPr algn="ctr"/>
            <a:r>
              <a:rPr lang="uk-UA" dirty="0" smtClean="0"/>
              <a:t>машинопис</a:t>
            </a:r>
            <a:r>
              <a:rPr lang="uk-UA" dirty="0"/>
              <a:t>, рукопис</a:t>
            </a: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2165790" y="5066627"/>
            <a:ext cx="360040" cy="582941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7334858">
            <a:off x="4431048" y="4325672"/>
            <a:ext cx="495531" cy="2045691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308304" y="5091272"/>
            <a:ext cx="360040" cy="582941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3891102">
            <a:off x="4105498" y="4558715"/>
            <a:ext cx="495531" cy="1739967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0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69</TotalTime>
  <Words>890</Words>
  <Application>Microsoft Office PowerPoint</Application>
  <PresentationFormat>Экран (4:3)</PresentationFormat>
  <Paragraphs>108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Исполнительная</vt:lpstr>
      <vt:lpstr>Інформаційне забезпечення наукових досліджень</vt:lpstr>
      <vt:lpstr>Презентация PowerPoint</vt:lpstr>
      <vt:lpstr>Презентация PowerPoint</vt:lpstr>
      <vt:lpstr>Презентация PowerPoint</vt:lpstr>
      <vt:lpstr>Зв´язки дослідницької інформаційної діяльності</vt:lpstr>
      <vt:lpstr>Головні принципи інформаційних відносин:</vt:lpstr>
      <vt:lpstr>Значення і роль інформації:</vt:lpstr>
      <vt:lpstr>Джерела наукової інформації:</vt:lpstr>
      <vt:lpstr>Презентация PowerPoint</vt:lpstr>
      <vt:lpstr>Презентация PowerPoint</vt:lpstr>
      <vt:lpstr>Презентация PowerPoint</vt:lpstr>
      <vt:lpstr>Презентация PowerPoint</vt:lpstr>
      <vt:lpstr>Критерії якості інформації в науковому дослідженні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Інформаційне забезпечення наукових досліджень</dc:title>
  <dc:creator>1</dc:creator>
  <cp:lastModifiedBy>1</cp:lastModifiedBy>
  <cp:revision>10</cp:revision>
  <dcterms:created xsi:type="dcterms:W3CDTF">2020-04-07T10:01:17Z</dcterms:created>
  <dcterms:modified xsi:type="dcterms:W3CDTF">2020-04-07T11:21:13Z</dcterms:modified>
</cp:coreProperties>
</file>