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4" r:id="rId9"/>
    <p:sldId id="263" r:id="rId10"/>
    <p:sldId id="265" r:id="rId11"/>
    <p:sldId id="268" r:id="rId12"/>
    <p:sldId id="267" r:id="rId13"/>
    <p:sldId id="26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496944" cy="3888432"/>
          </a:xfrm>
        </p:spPr>
        <p:txBody>
          <a:bodyPr/>
          <a:lstStyle/>
          <a:p>
            <a:pPr marL="182880" indent="0" algn="ctr">
              <a:buNone/>
            </a:pPr>
            <a:br>
              <a:rPr lang="uk-UA" dirty="0">
                <a:effectLst/>
              </a:rPr>
            </a:br>
            <a:br>
              <a:rPr lang="uk-UA" dirty="0">
                <a:effectLst/>
              </a:rPr>
            </a:br>
            <a:r>
              <a:rPr lang="uk-UA" sz="3600" dirty="0">
                <a:effectLst/>
              </a:rPr>
              <a:t>Тема: Системний підхід і системний аналіз. Моделювання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70254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512511" cy="1143000"/>
          </a:xfrm>
        </p:spPr>
        <p:txBody>
          <a:bodyPr/>
          <a:lstStyle/>
          <a:p>
            <a:r>
              <a:rPr lang="uk-UA" dirty="0"/>
              <a:t>Приклади моделей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752913" cy="329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1052736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i="1" dirty="0"/>
              <a:t>А=</a:t>
            </a:r>
            <a:r>
              <a:rPr lang="ru-RU" sz="2800" b="1" i="1" dirty="0" err="1"/>
              <a:t>В+с</a:t>
            </a:r>
            <a:endParaRPr lang="ru-RU" sz="2800" b="1" dirty="0">
              <a:effectLst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50" y="2060848"/>
            <a:ext cx="1876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9" y="4499248"/>
            <a:ext cx="3853311" cy="202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316" y="4786650"/>
            <a:ext cx="2318259" cy="173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697" y="1752474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883" y="3845881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96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&quot;види моделей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55"/>
          <a:stretch/>
        </p:blipFill>
        <p:spPr bwMode="auto">
          <a:xfrm>
            <a:off x="467544" y="432028"/>
            <a:ext cx="788004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863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37" y="764704"/>
            <a:ext cx="904358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122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9" y="1916832"/>
            <a:ext cx="894852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494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2089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Моделювання</a:t>
            </a:r>
            <a:r>
              <a:rPr lang="ru-RU" sz="24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теоретичне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практичне</a:t>
            </a:r>
            <a:r>
              <a:rPr lang="ru-RU" sz="2400" dirty="0"/>
              <a:t> </a:t>
            </a:r>
            <a:r>
              <a:rPr lang="ru-RU" sz="2400" dirty="0" err="1"/>
              <a:t>дослідження</a:t>
            </a:r>
            <a:r>
              <a:rPr lang="ru-RU" sz="2400" dirty="0"/>
              <a:t> </a:t>
            </a:r>
            <a:r>
              <a:rPr lang="ru-RU" sz="2400" dirty="0" err="1"/>
              <a:t>об'єкта</a:t>
            </a:r>
            <a:r>
              <a:rPr lang="ru-RU" sz="2400" dirty="0"/>
              <a:t>, в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безпосередньо</a:t>
            </a:r>
            <a:r>
              <a:rPr lang="ru-RU" sz="2400" dirty="0"/>
              <a:t> </a:t>
            </a:r>
            <a:r>
              <a:rPr lang="ru-RU" sz="2400" dirty="0" err="1"/>
              <a:t>вивчається</a:t>
            </a:r>
            <a:r>
              <a:rPr lang="ru-RU" sz="2400" dirty="0"/>
              <a:t> не сам </a:t>
            </a:r>
            <a:r>
              <a:rPr lang="ru-RU" sz="2400" dirty="0" err="1"/>
              <a:t>об'єкт</a:t>
            </a:r>
            <a:r>
              <a:rPr lang="ru-RU" sz="2400" dirty="0"/>
              <a:t> </a:t>
            </a:r>
            <a:r>
              <a:rPr lang="ru-RU" sz="2400" dirty="0" err="1"/>
              <a:t>пізнання</a:t>
            </a:r>
            <a:r>
              <a:rPr lang="ru-RU" sz="2400" dirty="0"/>
              <a:t>, а </a:t>
            </a:r>
            <a:r>
              <a:rPr lang="ru-RU" sz="2400" dirty="0" err="1"/>
              <a:t>допоміжна</a:t>
            </a:r>
            <a:r>
              <a:rPr lang="ru-RU" sz="2400" dirty="0"/>
              <a:t> </a:t>
            </a:r>
            <a:r>
              <a:rPr lang="ru-RU" sz="2400" dirty="0" err="1"/>
              <a:t>штучна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природна</a:t>
            </a:r>
            <a:r>
              <a:rPr lang="ru-RU" sz="2400" dirty="0"/>
              <a:t> система, яка </a:t>
            </a:r>
            <a:r>
              <a:rPr lang="ru-RU" sz="2400" dirty="0" err="1"/>
              <a:t>знаходиться</a:t>
            </a:r>
            <a:r>
              <a:rPr lang="ru-RU" sz="2400" dirty="0"/>
              <a:t> в </a:t>
            </a:r>
            <a:r>
              <a:rPr lang="ru-RU" sz="2400" dirty="0" err="1"/>
              <a:t>деякому</a:t>
            </a:r>
            <a:r>
              <a:rPr lang="ru-RU" sz="2400" dirty="0"/>
              <a:t> </a:t>
            </a:r>
            <a:r>
              <a:rPr lang="ru-RU" sz="2400" dirty="0" err="1"/>
              <a:t>об'єктивному</a:t>
            </a:r>
            <a:r>
              <a:rPr lang="ru-RU" sz="2400" dirty="0"/>
              <a:t> </a:t>
            </a:r>
            <a:r>
              <a:rPr lang="ru-RU" sz="2400" dirty="0" err="1"/>
              <a:t>відношенні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об'єктом</a:t>
            </a:r>
            <a:r>
              <a:rPr lang="ru-RU" sz="2400" dirty="0"/>
              <a:t> </a:t>
            </a:r>
            <a:r>
              <a:rPr lang="ru-RU" sz="2400" dirty="0" err="1"/>
              <a:t>пізнання</a:t>
            </a:r>
            <a:r>
              <a:rPr lang="ru-RU" sz="2400" dirty="0"/>
              <a:t>, </a:t>
            </a:r>
            <a:r>
              <a:rPr lang="ru-RU" sz="2400" dirty="0" err="1"/>
              <a:t>здатна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заміняти</a:t>
            </a:r>
            <a:r>
              <a:rPr lang="ru-RU" sz="2400" dirty="0"/>
              <a:t> в </a:t>
            </a:r>
            <a:r>
              <a:rPr lang="ru-RU" sz="2400" dirty="0" err="1"/>
              <a:t>певному</a:t>
            </a:r>
            <a:r>
              <a:rPr lang="ru-RU" sz="2400" dirty="0"/>
              <a:t> </a:t>
            </a:r>
            <a:r>
              <a:rPr lang="ru-RU" sz="2400" dirty="0" err="1"/>
              <a:t>відношенні</a:t>
            </a:r>
            <a:r>
              <a:rPr lang="ru-RU" sz="2400" dirty="0"/>
              <a:t> і яка </a:t>
            </a:r>
            <a:r>
              <a:rPr lang="ru-RU" sz="2400" dirty="0" err="1"/>
              <a:t>дає</a:t>
            </a:r>
            <a:r>
              <a:rPr lang="ru-RU" sz="2400" dirty="0"/>
              <a:t> при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дослідженні</a:t>
            </a:r>
            <a:r>
              <a:rPr lang="ru-RU" sz="2400" dirty="0"/>
              <a:t> в </a:t>
            </a:r>
            <a:r>
              <a:rPr lang="ru-RU" sz="2400" dirty="0" err="1"/>
              <a:t>кінцевому</a:t>
            </a:r>
            <a:r>
              <a:rPr lang="ru-RU" sz="2400" dirty="0"/>
              <a:t> </a:t>
            </a:r>
            <a:r>
              <a:rPr lang="ru-RU" sz="2400" dirty="0" err="1"/>
              <a:t>рахунку</a:t>
            </a:r>
            <a:r>
              <a:rPr lang="ru-RU" sz="2400" dirty="0"/>
              <a:t> </a:t>
            </a:r>
            <a:r>
              <a:rPr lang="ru-RU" sz="2400" dirty="0" err="1"/>
              <a:t>інформацію</a:t>
            </a:r>
            <a:r>
              <a:rPr lang="ru-RU" sz="2400" dirty="0"/>
              <a:t> про сам </a:t>
            </a:r>
            <a:r>
              <a:rPr lang="ru-RU" sz="2400" dirty="0" err="1"/>
              <a:t>модельований</a:t>
            </a:r>
            <a:r>
              <a:rPr lang="ru-RU" sz="2400" dirty="0"/>
              <a:t> </a:t>
            </a:r>
            <a:r>
              <a:rPr lang="ru-RU" sz="2400" dirty="0" err="1"/>
              <a:t>об'єкт</a:t>
            </a:r>
            <a:r>
              <a:rPr lang="ru-RU" sz="2400" dirty="0"/>
              <a:t>.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err="1"/>
              <a:t>Моделювання</a:t>
            </a:r>
            <a:r>
              <a:rPr lang="ru-RU" sz="2400" dirty="0"/>
              <a:t> </a:t>
            </a:r>
            <a:r>
              <a:rPr lang="ru-RU" sz="2400" dirty="0" err="1"/>
              <a:t>грунтується</a:t>
            </a:r>
            <a:r>
              <a:rPr lang="ru-RU" sz="2400" dirty="0"/>
              <a:t> на методах </a:t>
            </a:r>
            <a:r>
              <a:rPr lang="ru-RU" sz="2400" dirty="0" err="1"/>
              <a:t>теорії</a:t>
            </a:r>
            <a:r>
              <a:rPr lang="ru-RU" sz="2400" dirty="0"/>
              <a:t> </a:t>
            </a:r>
            <a:r>
              <a:rPr lang="ru-RU" sz="2400" dirty="0" err="1"/>
              <a:t>подібності</a:t>
            </a:r>
            <a:r>
              <a:rPr lang="ru-RU" sz="2400" dirty="0"/>
              <a:t>.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err="1"/>
              <a:t>Подібними</a:t>
            </a:r>
            <a:r>
              <a:rPr lang="ru-RU" sz="2400" dirty="0"/>
              <a:t> </a:t>
            </a:r>
            <a:r>
              <a:rPr lang="ru-RU" sz="2400" dirty="0" err="1"/>
              <a:t>називаються</a:t>
            </a:r>
            <a:r>
              <a:rPr lang="ru-RU" sz="2400" dirty="0"/>
              <a:t> </a:t>
            </a:r>
            <a:r>
              <a:rPr lang="ru-RU" sz="2400" dirty="0" err="1"/>
              <a:t>явища</a:t>
            </a:r>
            <a:r>
              <a:rPr lang="ru-RU" sz="2400" dirty="0"/>
              <a:t>, у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процеси</a:t>
            </a:r>
            <a:r>
              <a:rPr lang="ru-RU" sz="2400" dirty="0"/>
              <a:t> (</a:t>
            </a:r>
            <a:r>
              <a:rPr lang="ru-RU" sz="2400" dirty="0" err="1"/>
              <a:t>повна</a:t>
            </a:r>
            <a:r>
              <a:rPr lang="ru-RU" sz="2400" dirty="0"/>
              <a:t> </a:t>
            </a:r>
            <a:r>
              <a:rPr lang="ru-RU" sz="2400" dirty="0" err="1"/>
              <a:t>подібність</a:t>
            </a:r>
            <a:r>
              <a:rPr lang="ru-RU" sz="2400" dirty="0"/>
              <a:t>)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суттєві</a:t>
            </a:r>
            <a:r>
              <a:rPr lang="ru-RU" sz="2400" dirty="0"/>
              <a:t> при </a:t>
            </a:r>
            <a:r>
              <a:rPr lang="ru-RU" sz="2400" dirty="0" err="1"/>
              <a:t>даному</a:t>
            </a:r>
            <a:r>
              <a:rPr lang="ru-RU" sz="2400" dirty="0"/>
              <a:t> </a:t>
            </a:r>
            <a:r>
              <a:rPr lang="ru-RU" sz="2400" dirty="0" err="1"/>
              <a:t>дослідженні</a:t>
            </a:r>
            <a:r>
              <a:rPr lang="ru-RU" sz="2400" dirty="0"/>
              <a:t> (</a:t>
            </a:r>
            <a:r>
              <a:rPr lang="ru-RU" sz="2400" dirty="0" err="1"/>
              <a:t>неповна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локальна </a:t>
            </a:r>
            <a:r>
              <a:rPr lang="ru-RU" sz="2400" dirty="0" err="1"/>
              <a:t>подібність</a:t>
            </a:r>
            <a:r>
              <a:rPr lang="ru-RU" sz="2400" dirty="0"/>
              <a:t>) у будь-</a:t>
            </a:r>
            <a:r>
              <a:rPr lang="ru-RU" sz="2400" dirty="0" err="1"/>
              <a:t>який</a:t>
            </a:r>
            <a:r>
              <a:rPr lang="ru-RU" sz="2400" dirty="0"/>
              <a:t> момент часу і у будь-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точці</a:t>
            </a:r>
            <a:r>
              <a:rPr lang="ru-RU" sz="2400" dirty="0"/>
              <a:t> простору </a:t>
            </a:r>
            <a:r>
              <a:rPr lang="ru-RU" sz="2400" dirty="0" err="1"/>
              <a:t>відрізняються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відповідних</a:t>
            </a:r>
            <a:r>
              <a:rPr lang="ru-RU" sz="2400" dirty="0"/>
              <a:t> </a:t>
            </a:r>
            <a:r>
              <a:rPr lang="ru-RU" sz="2400" dirty="0" err="1"/>
              <a:t>параметрів</a:t>
            </a:r>
            <a:r>
              <a:rPr lang="ru-RU" sz="2400" dirty="0"/>
              <a:t> </a:t>
            </a:r>
            <a:r>
              <a:rPr lang="ru-RU" sz="2400" dirty="0" err="1"/>
              <a:t>іншого</a:t>
            </a:r>
            <a:r>
              <a:rPr lang="ru-RU" sz="2400" dirty="0"/>
              <a:t> </a:t>
            </a:r>
            <a:r>
              <a:rPr lang="ru-RU" sz="2400" dirty="0" err="1"/>
              <a:t>явища</a:t>
            </a:r>
            <a:r>
              <a:rPr lang="ru-RU" sz="2400" dirty="0"/>
              <a:t> у </a:t>
            </a:r>
            <a:r>
              <a:rPr lang="ru-RU" sz="2400" dirty="0" err="1"/>
              <a:t>певне</a:t>
            </a:r>
            <a:r>
              <a:rPr lang="ru-RU" sz="2400" dirty="0"/>
              <a:t> (</a:t>
            </a:r>
            <a:r>
              <a:rPr lang="ru-RU" sz="2400" dirty="0" err="1"/>
              <a:t>постійне</a:t>
            </a:r>
            <a:r>
              <a:rPr lang="ru-RU" sz="2400" dirty="0"/>
              <a:t>) число раз,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називають</a:t>
            </a:r>
            <a:r>
              <a:rPr lang="ru-RU" sz="2400" dirty="0"/>
              <a:t> масштабом.</a:t>
            </a:r>
          </a:p>
        </p:txBody>
      </p:sp>
    </p:spTree>
    <p:extLst>
      <p:ext uri="{BB962C8B-B14F-4D97-AF65-F5344CB8AC3E}">
        <p14:creationId xmlns:p14="http://schemas.microsoft.com/office/powerpoint/2010/main" val="4258733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584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 точки </a:t>
            </a:r>
            <a:r>
              <a:rPr lang="ru-RU" sz="2400" dirty="0" err="1"/>
              <a:t>зору</a:t>
            </a:r>
            <a:r>
              <a:rPr lang="ru-RU" sz="2400" dirty="0"/>
              <a:t> </a:t>
            </a:r>
            <a:r>
              <a:rPr lang="ru-RU" sz="2400" dirty="0" err="1"/>
              <a:t>філософії</a:t>
            </a:r>
            <a:r>
              <a:rPr lang="ru-RU" sz="2400" dirty="0"/>
              <a:t> система (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грецького</a:t>
            </a:r>
            <a:r>
              <a:rPr lang="ru-RU" sz="2400" dirty="0"/>
              <a:t> </a:t>
            </a:r>
            <a:r>
              <a:rPr lang="en-US" sz="2400" b="1" dirty="0" err="1"/>
              <a:t>systema</a:t>
            </a:r>
            <a:r>
              <a:rPr lang="en-US" sz="2400" dirty="0"/>
              <a:t> - </a:t>
            </a:r>
            <a:r>
              <a:rPr lang="ru-RU" sz="2400" dirty="0" err="1"/>
              <a:t>складене</a:t>
            </a:r>
            <a:r>
              <a:rPr lang="ru-RU" sz="2400" dirty="0"/>
              <a:t> з </a:t>
            </a:r>
            <a:r>
              <a:rPr lang="ru-RU" sz="2400" dirty="0" err="1"/>
              <a:t>частин</a:t>
            </a:r>
            <a:r>
              <a:rPr lang="ru-RU" sz="2400" dirty="0"/>
              <a:t>, </a:t>
            </a:r>
            <a:r>
              <a:rPr lang="ru-RU" sz="2400" dirty="0" err="1"/>
              <a:t>поєднання</a:t>
            </a:r>
            <a:r>
              <a:rPr lang="ru-RU" sz="2400" dirty="0"/>
              <a:t>) -  </a:t>
            </a:r>
            <a:r>
              <a:rPr lang="ru-RU" sz="2400" dirty="0" err="1"/>
              <a:t>множина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знаходяться</a:t>
            </a:r>
            <a:r>
              <a:rPr lang="ru-RU" sz="2400" dirty="0"/>
              <a:t> у </a:t>
            </a:r>
            <a:r>
              <a:rPr lang="ru-RU" sz="2400" dirty="0" err="1"/>
              <a:t>відношеннях</a:t>
            </a:r>
            <a:r>
              <a:rPr lang="ru-RU" sz="2400" dirty="0"/>
              <a:t> і </a:t>
            </a:r>
            <a:r>
              <a:rPr lang="ru-RU" sz="2400" dirty="0" err="1"/>
              <a:t>зв'язках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собою, </a:t>
            </a:r>
            <a:r>
              <a:rPr lang="ru-RU" sz="2400" dirty="0" err="1"/>
              <a:t>завдяки</a:t>
            </a:r>
            <a:r>
              <a:rPr lang="ru-RU" sz="2400" dirty="0"/>
              <a:t> </a:t>
            </a: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утворюється</a:t>
            </a:r>
            <a:r>
              <a:rPr lang="ru-RU" sz="2400" dirty="0"/>
              <a:t> </a:t>
            </a:r>
            <a:r>
              <a:rPr lang="ru-RU" sz="2400" dirty="0" err="1"/>
              <a:t>певна</a:t>
            </a:r>
            <a:r>
              <a:rPr lang="ru-RU" sz="2400" dirty="0"/>
              <a:t> </a:t>
            </a:r>
            <a:r>
              <a:rPr lang="ru-RU" sz="2400" dirty="0" err="1"/>
              <a:t>цілісність</a:t>
            </a:r>
            <a:r>
              <a:rPr lang="ru-RU" sz="2400" dirty="0"/>
              <a:t>, </a:t>
            </a:r>
            <a:r>
              <a:rPr lang="ru-RU" sz="2400" dirty="0" err="1"/>
              <a:t>єдність</a:t>
            </a:r>
            <a:r>
              <a:rPr lang="ru-RU" sz="2400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49" y="1988840"/>
            <a:ext cx="2181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50585"/>
            <a:ext cx="4133453" cy="212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3364582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4212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79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147320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Системний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підхід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/>
              <a:t>− </a:t>
            </a:r>
            <a:r>
              <a:rPr lang="ru-RU" sz="2400" b="1" dirty="0"/>
              <a:t>один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головних</a:t>
            </a:r>
            <a:r>
              <a:rPr lang="ru-RU" sz="2400" b="1" dirty="0"/>
              <a:t> </a:t>
            </a:r>
            <a:r>
              <a:rPr lang="ru-RU" sz="2400" b="1" dirty="0" err="1"/>
              <a:t>напрямків</a:t>
            </a:r>
            <a:r>
              <a:rPr lang="ru-RU" sz="2400" b="1" dirty="0"/>
              <a:t> </a:t>
            </a:r>
            <a:r>
              <a:rPr lang="ru-RU" sz="2400" b="1" dirty="0" err="1"/>
              <a:t>методології</a:t>
            </a:r>
            <a:r>
              <a:rPr lang="ru-RU" sz="2400" b="1" dirty="0"/>
              <a:t> </a:t>
            </a:r>
            <a:r>
              <a:rPr lang="ru-RU" sz="2400" b="1" dirty="0" err="1"/>
              <a:t>спеціального</a:t>
            </a:r>
            <a:r>
              <a:rPr lang="ru-RU" sz="2400" b="1" dirty="0"/>
              <a:t> </a:t>
            </a:r>
            <a:r>
              <a:rPr lang="ru-RU" sz="2400" b="1" dirty="0" err="1"/>
              <a:t>наукового</a:t>
            </a:r>
            <a:r>
              <a:rPr lang="ru-RU" sz="2400" b="1" dirty="0"/>
              <a:t> </a:t>
            </a:r>
            <a:r>
              <a:rPr lang="ru-RU" sz="2400" b="1" dirty="0" err="1"/>
              <a:t>пізнання</a:t>
            </a:r>
            <a:r>
              <a:rPr lang="ru-RU" sz="2400" b="1" dirty="0"/>
              <a:t> та </a:t>
            </a:r>
            <a:r>
              <a:rPr lang="ru-RU" sz="2400" b="1" dirty="0" err="1"/>
              <a:t>соціальної</a:t>
            </a:r>
            <a:r>
              <a:rPr lang="ru-RU" sz="2400" b="1" dirty="0"/>
              <a:t> практики, мета і </a:t>
            </a:r>
            <a:r>
              <a:rPr lang="ru-RU" sz="2400" b="1" dirty="0" err="1"/>
              <a:t>завдання</a:t>
            </a:r>
            <a:r>
              <a:rPr lang="ru-RU" sz="2400" b="1" dirty="0"/>
              <a:t> </a:t>
            </a:r>
            <a:r>
              <a:rPr lang="ru-RU" sz="2400" b="1" dirty="0" err="1"/>
              <a:t>якого</a:t>
            </a:r>
            <a:r>
              <a:rPr lang="ru-RU" sz="2400" b="1" dirty="0"/>
              <a:t> </a:t>
            </a:r>
            <a:r>
              <a:rPr lang="ru-RU" sz="2400" b="1" dirty="0" err="1"/>
              <a:t>полягають</a:t>
            </a:r>
            <a:r>
              <a:rPr lang="ru-RU" sz="2400" b="1" dirty="0"/>
              <a:t> у </a:t>
            </a:r>
            <a:r>
              <a:rPr lang="ru-RU" sz="2400" b="1" dirty="0" err="1"/>
              <a:t>дослідженнях</a:t>
            </a:r>
            <a:r>
              <a:rPr lang="ru-RU" sz="2400" b="1" dirty="0"/>
              <a:t> </a:t>
            </a:r>
            <a:r>
              <a:rPr lang="ru-RU" sz="2400" b="1" dirty="0" err="1"/>
              <a:t>певних</a:t>
            </a:r>
            <a:r>
              <a:rPr lang="ru-RU" sz="2400" b="1" dirty="0"/>
              <a:t> </a:t>
            </a:r>
            <a:r>
              <a:rPr lang="ru-RU" sz="2400" b="1" dirty="0" err="1"/>
              <a:t>об’єктів</a:t>
            </a:r>
            <a:r>
              <a:rPr lang="ru-RU" sz="2400" b="1" dirty="0"/>
              <a:t> як </a:t>
            </a:r>
            <a:r>
              <a:rPr lang="ru-RU" sz="2400" b="1" dirty="0" err="1"/>
              <a:t>складних</a:t>
            </a:r>
            <a:r>
              <a:rPr lang="ru-RU" sz="2400" b="1" dirty="0"/>
              <a:t> систем.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2348880"/>
            <a:ext cx="8712968" cy="42513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Методологічна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специфіка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системного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підходу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полягає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тому,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метою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дослідження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є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вивчення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закономірностей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механізмів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утворення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складного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об’єкта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певних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складових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цьому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особлива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увага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звертається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на: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різноманіття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внутрішніх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зовнішніх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зв’язків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процес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(процедуру)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об’єднання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понять у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єдину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систему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дає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змогу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виявити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сутність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цілісності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58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6"/>
          <a:stretch/>
        </p:blipFill>
        <p:spPr bwMode="auto">
          <a:xfrm>
            <a:off x="1043608" y="1124744"/>
            <a:ext cx="6878036" cy="475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28877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dirty="0"/>
              <a:t>Структура системи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77763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Всі</a:t>
            </a:r>
            <a:r>
              <a:rPr lang="ru-RU" sz="2800" b="1" dirty="0"/>
              <a:t> </a:t>
            </a:r>
            <a:r>
              <a:rPr lang="ru-RU" sz="2800" b="1" dirty="0" err="1"/>
              <a:t>існуючі</a:t>
            </a:r>
            <a:r>
              <a:rPr lang="ru-RU" sz="2800" b="1" dirty="0"/>
              <a:t> </a:t>
            </a:r>
            <a:r>
              <a:rPr lang="ru-RU" sz="2800" b="1" dirty="0" err="1"/>
              <a:t>системи</a:t>
            </a:r>
            <a:r>
              <a:rPr lang="ru-RU" sz="2800" b="1" dirty="0"/>
              <a:t> </a:t>
            </a:r>
            <a:r>
              <a:rPr lang="ru-RU" sz="2800" b="1" dirty="0" err="1"/>
              <a:t>підпорядковуються</a:t>
            </a:r>
            <a:r>
              <a:rPr lang="ru-RU" sz="2800" b="1" dirty="0"/>
              <a:t> </a:t>
            </a:r>
            <a:r>
              <a:rPr lang="ru-RU" sz="2800" b="1" dirty="0" err="1"/>
              <a:t>певним</a:t>
            </a:r>
            <a:r>
              <a:rPr lang="ru-RU" sz="2800" b="1" dirty="0"/>
              <a:t> принципам, до </a:t>
            </a:r>
            <a:r>
              <a:rPr lang="ru-RU" sz="2800" b="1" dirty="0" err="1"/>
              <a:t>яких</a:t>
            </a:r>
            <a:r>
              <a:rPr lang="ru-RU" sz="2800" b="1" dirty="0"/>
              <a:t> </a:t>
            </a:r>
            <a:r>
              <a:rPr lang="ru-RU" sz="2800" b="1" dirty="0" err="1"/>
              <a:t>відносяться</a:t>
            </a:r>
            <a:r>
              <a:rPr lang="ru-RU" sz="2800" b="1" dirty="0"/>
              <a:t>:</a:t>
            </a:r>
          </a:p>
          <a:p>
            <a:endParaRPr lang="ru-RU" sz="2800" dirty="0"/>
          </a:p>
          <a:p>
            <a:pPr>
              <a:lnSpc>
                <a:spcPct val="150000"/>
              </a:lnSpc>
            </a:pPr>
            <a:r>
              <a:rPr lang="ru-RU" sz="2400" dirty="0"/>
              <a:t>1. Принцип </a:t>
            </a:r>
            <a:r>
              <a:rPr lang="ru-RU" sz="2400" dirty="0" err="1"/>
              <a:t>цілісності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ru-RU" sz="2400" dirty="0"/>
              <a:t>2. Принцип </a:t>
            </a:r>
            <a:r>
              <a:rPr lang="ru-RU" sz="2400" dirty="0" err="1"/>
              <a:t>структурності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ru-RU" sz="2400" dirty="0"/>
              <a:t>3. Принцип </a:t>
            </a:r>
            <a:r>
              <a:rPr lang="ru-RU" sz="2400" dirty="0" err="1"/>
              <a:t>взаємозалежності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і </a:t>
            </a:r>
            <a:r>
              <a:rPr lang="ru-RU" sz="2400" dirty="0" err="1"/>
              <a:t>середовища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ru-RU" sz="2400" dirty="0"/>
              <a:t>4. Принцип </a:t>
            </a:r>
            <a:r>
              <a:rPr lang="ru-RU" sz="2400" dirty="0" err="1"/>
              <a:t>ієрархічності</a:t>
            </a:r>
            <a:r>
              <a:rPr lang="ru-RU" sz="2400" dirty="0"/>
              <a:t>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5. Принцип </a:t>
            </a:r>
            <a:r>
              <a:rPr lang="ru-RU" sz="2400" dirty="0" err="1"/>
              <a:t>множинності</a:t>
            </a:r>
            <a:r>
              <a:rPr lang="ru-RU" sz="2400" dirty="0"/>
              <a:t> </a:t>
            </a:r>
            <a:r>
              <a:rPr lang="ru-RU" sz="2400" dirty="0" err="1"/>
              <a:t>опису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132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820891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Застосування</a:t>
            </a:r>
            <a:r>
              <a:rPr lang="ru-RU" sz="2000" b="1" dirty="0"/>
              <a:t> системного </a:t>
            </a:r>
            <a:r>
              <a:rPr lang="ru-RU" sz="2000" b="1" dirty="0" err="1"/>
              <a:t>підходу</a:t>
            </a:r>
            <a:r>
              <a:rPr lang="ru-RU" sz="2000" b="1" dirty="0"/>
              <a:t> </a:t>
            </a:r>
            <a:r>
              <a:rPr lang="ru-RU" sz="2000" b="1" dirty="0" err="1"/>
              <a:t>передбачає</a:t>
            </a:r>
            <a:r>
              <a:rPr lang="ru-RU" sz="2000" b="1" dirty="0"/>
              <a:t> </a:t>
            </a:r>
            <a:r>
              <a:rPr lang="ru-RU" sz="2000" b="1" dirty="0" err="1"/>
              <a:t>дотримання</a:t>
            </a:r>
            <a:r>
              <a:rPr lang="ru-RU" sz="2000" b="1" dirty="0"/>
              <a:t> </a:t>
            </a:r>
            <a:r>
              <a:rPr lang="ru-RU" sz="2000" b="1" dirty="0" err="1"/>
              <a:t>певної</a:t>
            </a:r>
            <a:r>
              <a:rPr lang="ru-RU" sz="2000" b="1" dirty="0"/>
              <a:t> </a:t>
            </a:r>
            <a:r>
              <a:rPr lang="ru-RU" sz="2000" b="1" dirty="0" err="1"/>
              <a:t>послідовності</a:t>
            </a:r>
            <a:r>
              <a:rPr lang="ru-RU" sz="2000" b="1" dirty="0"/>
              <a:t> в </a:t>
            </a:r>
            <a:r>
              <a:rPr lang="ru-RU" sz="2000" b="1" dirty="0" err="1"/>
              <a:t>організації</a:t>
            </a:r>
            <a:r>
              <a:rPr lang="ru-RU" sz="2000" b="1" dirty="0"/>
              <a:t> </a:t>
            </a:r>
            <a:r>
              <a:rPr lang="ru-RU" sz="2000" b="1" dirty="0" err="1"/>
              <a:t>дослідження</a:t>
            </a:r>
            <a:r>
              <a:rPr lang="ru-RU" sz="2000" b="1" dirty="0"/>
              <a:t>. Вона </a:t>
            </a:r>
            <a:r>
              <a:rPr lang="ru-RU" sz="2000" b="1" dirty="0" err="1"/>
              <a:t>передбачає</a:t>
            </a:r>
            <a:r>
              <a:rPr lang="ru-RU" sz="2000" b="1" dirty="0"/>
              <a:t> </a:t>
            </a:r>
            <a:r>
              <a:rPr lang="ru-RU" sz="2000" b="1" dirty="0" err="1"/>
              <a:t>такі</a:t>
            </a:r>
            <a:r>
              <a:rPr lang="ru-RU" sz="2000" b="1" dirty="0"/>
              <a:t> кроки:</a:t>
            </a:r>
          </a:p>
          <a:p>
            <a:r>
              <a:rPr lang="ru-RU" dirty="0"/>
              <a:t>•	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визначення</a:t>
            </a:r>
            <a:r>
              <a:rPr lang="ru-RU" dirty="0"/>
              <a:t> мети і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критеріїв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досліджуваного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суттєвих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досліджуваного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визначення</a:t>
            </a:r>
            <a:r>
              <a:rPr lang="ru-RU" dirty="0"/>
              <a:t> та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 </a:t>
            </a:r>
            <a:r>
              <a:rPr lang="ru-RU" dirty="0" err="1"/>
              <a:t>досліджуваного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вивчення</a:t>
            </a:r>
            <a:r>
              <a:rPr lang="ru-RU" dirty="0"/>
              <a:t> кожного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знайдених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визначення</a:t>
            </a:r>
            <a:r>
              <a:rPr lang="ru-RU" dirty="0"/>
              <a:t>  </a:t>
            </a:r>
            <a:r>
              <a:rPr lang="ru-RU" dirty="0" err="1"/>
              <a:t>принципів</a:t>
            </a:r>
            <a:r>
              <a:rPr lang="ru-RU" dirty="0"/>
              <a:t>  </a:t>
            </a:r>
            <a:r>
              <a:rPr lang="ru-RU" dirty="0" err="1"/>
              <a:t>взаємодії</a:t>
            </a:r>
            <a:r>
              <a:rPr lang="ru-RU" dirty="0"/>
              <a:t>  </a:t>
            </a:r>
            <a:r>
              <a:rPr lang="ru-RU" dirty="0" err="1"/>
              <a:t>системи</a:t>
            </a:r>
            <a:r>
              <a:rPr lang="ru-RU" dirty="0"/>
              <a:t>  з  </a:t>
            </a:r>
            <a:r>
              <a:rPr lang="ru-RU" dirty="0" err="1"/>
              <a:t>середовищем</a:t>
            </a:r>
            <a:r>
              <a:rPr lang="ru-RU" dirty="0"/>
              <a:t> 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сукупності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виявлення</a:t>
            </a:r>
            <a:r>
              <a:rPr lang="ru-RU" dirty="0"/>
              <a:t>  </a:t>
            </a:r>
            <a:r>
              <a:rPr lang="ru-RU" dirty="0" err="1"/>
              <a:t>закономірностей</a:t>
            </a:r>
            <a:r>
              <a:rPr lang="ru-RU" dirty="0"/>
              <a:t>  </a:t>
            </a:r>
            <a:r>
              <a:rPr lang="ru-RU" dirty="0" err="1"/>
              <a:t>зміни</a:t>
            </a:r>
            <a:r>
              <a:rPr lang="ru-RU" dirty="0"/>
              <a:t>  і  </a:t>
            </a:r>
            <a:r>
              <a:rPr lang="ru-RU" dirty="0" err="1"/>
              <a:t>розвитку</a:t>
            </a:r>
            <a:r>
              <a:rPr lang="ru-RU" dirty="0"/>
              <a:t> 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досліджуваного</a:t>
            </a:r>
            <a:r>
              <a:rPr lang="ru-RU" dirty="0"/>
              <a:t> </a:t>
            </a:r>
            <a:r>
              <a:rPr lang="ru-RU" dirty="0" err="1"/>
              <a:t>об’єкта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виділення</a:t>
            </a:r>
            <a:r>
              <a:rPr lang="ru-RU" dirty="0"/>
              <a:t>  </a:t>
            </a:r>
            <a:r>
              <a:rPr lang="ru-RU" dirty="0" err="1"/>
              <a:t>основних</a:t>
            </a:r>
            <a:r>
              <a:rPr lang="ru-RU" dirty="0"/>
              <a:t>  причинно-</a:t>
            </a:r>
            <a:r>
              <a:rPr lang="ru-RU" dirty="0" err="1"/>
              <a:t>наслідкових</a:t>
            </a:r>
            <a:r>
              <a:rPr lang="ru-RU" dirty="0"/>
              <a:t>  </a:t>
            </a:r>
            <a:r>
              <a:rPr lang="ru-RU" dirty="0" err="1"/>
              <a:t>зв'язків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 (так </a:t>
            </a:r>
            <a:r>
              <a:rPr lang="ru-RU" dirty="0" err="1"/>
              <a:t>званих</a:t>
            </a:r>
            <a:r>
              <a:rPr lang="ru-RU" dirty="0"/>
              <a:t> </a:t>
            </a:r>
            <a:r>
              <a:rPr lang="ru-RU" dirty="0" err="1"/>
              <a:t>системотвірних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впорядкованість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кінцевої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і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модель;</a:t>
            </a:r>
          </a:p>
          <a:p>
            <a:r>
              <a:rPr lang="ru-RU" dirty="0"/>
              <a:t>•	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системою. </a:t>
            </a:r>
          </a:p>
        </p:txBody>
      </p:sp>
    </p:spTree>
    <p:extLst>
      <p:ext uri="{BB962C8B-B14F-4D97-AF65-F5344CB8AC3E}">
        <p14:creationId xmlns:p14="http://schemas.microsoft.com/office/powerpoint/2010/main" val="132458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4294967295"/>
          </p:nvPr>
        </p:nvSpPr>
        <p:spPr>
          <a:xfrm>
            <a:off x="-19073" y="764704"/>
            <a:ext cx="9144000" cy="5214937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Термін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системний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використовується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характеристики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процедури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системного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дослідження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полягає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розчленуванні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проблеми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її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складові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більш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доступні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вирішення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умови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використання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спеціальних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методів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 метою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подальшого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об’єднання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часткових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рішень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й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вирішення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проблеми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загалом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Існує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два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різні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підходи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трактування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суті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системного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аналізу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Перший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підхід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базується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формальних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найчастіше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математичних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засобах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опису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блок-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схеми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мережеві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графіки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математичні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рівняння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тощо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720" indent="0" algn="just" fontAlgn="auto"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Другий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підхід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спирається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логіку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системного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аналізу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при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цьому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підкреслюється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нерозривний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зв’язок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останнього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прийняттям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рішень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полягають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виборі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певного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оптимального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напрямку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дій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серед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декількох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можливих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альтернатив.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81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611" y="0"/>
            <a:ext cx="9126884" cy="692150"/>
          </a:xfrm>
        </p:spPr>
        <p:txBody>
          <a:bodyPr/>
          <a:lstStyle/>
          <a:p>
            <a:pPr algn="ctr"/>
            <a:r>
              <a:rPr lang="ru-RU" sz="3600" dirty="0" err="1"/>
              <a:t>Особливост</a:t>
            </a:r>
            <a:r>
              <a:rPr lang="uk-UA" sz="3600" dirty="0"/>
              <a:t>і</a:t>
            </a:r>
            <a:r>
              <a:rPr lang="ru-RU" sz="3600" dirty="0"/>
              <a:t> системного </a:t>
            </a:r>
            <a:r>
              <a:rPr lang="ru-RU" sz="3600" dirty="0" err="1"/>
              <a:t>аналізу</a:t>
            </a:r>
            <a:r>
              <a:rPr lang="ru-RU" sz="36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4780" y="939800"/>
            <a:ext cx="8881715" cy="5773738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розглядаються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всі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теоретично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можливі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альтернативні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шляхи і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засоби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досягнення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мети, оптимальна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комбінація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сполучення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різних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методів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засобів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альтернативи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оцінюються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позицій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перспективи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зокрема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систем,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які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мають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стратегічне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значення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відсутні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стандартні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строго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детерміновані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рішення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чітко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розмежовуються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різні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точки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зору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вирішенні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однієї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проблеми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застосовується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підхід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 проблем, для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яких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повністю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визначені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вимоги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щодо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термінів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реалізації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вартості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визнається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принципове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значення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організаційних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суб’єктивних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чинників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процесі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прийняття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рішень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відповідно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цього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розробляються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процедури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широкого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застосування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якісних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логічних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міркувань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аналізі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й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узгодженні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різних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точок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зору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особлива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увага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приділяється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факторам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ризику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невизначеності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їх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врахуванню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й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оцінці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виборі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оптимального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рішення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серед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декількох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можливих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варіантів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54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16824" cy="1143000"/>
          </a:xfrm>
        </p:spPr>
        <p:txBody>
          <a:bodyPr/>
          <a:lstStyle/>
          <a:p>
            <a:pPr algn="ctr"/>
            <a:r>
              <a:rPr lang="uk-UA" dirty="0"/>
              <a:t>Модель . Моделювання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Модель (рос. модель, англ. </a:t>
            </a:r>
            <a:r>
              <a:rPr lang="en-US" dirty="0"/>
              <a:t>model, </a:t>
            </a:r>
            <a:r>
              <a:rPr lang="ru-RU" dirty="0" err="1"/>
              <a:t>нім</a:t>
            </a:r>
            <a:r>
              <a:rPr lang="ru-RU" dirty="0"/>
              <a:t>. </a:t>
            </a:r>
            <a:r>
              <a:rPr lang="en-US" dirty="0"/>
              <a:t>Modell n, </a:t>
            </a:r>
            <a:r>
              <a:rPr lang="ru-RU" dirty="0"/>
              <a:t>фр. </a:t>
            </a:r>
            <a:r>
              <a:rPr lang="en-US" dirty="0" err="1"/>
              <a:t>modèle</a:t>
            </a:r>
            <a:r>
              <a:rPr lang="en-US" dirty="0"/>
              <a:t>, </a:t>
            </a:r>
            <a:r>
              <a:rPr lang="ru-RU" dirty="0" err="1"/>
              <a:t>від</a:t>
            </a:r>
            <a:r>
              <a:rPr lang="ru-RU" dirty="0"/>
              <a:t> лат. </a:t>
            </a:r>
            <a:r>
              <a:rPr lang="en-US" dirty="0"/>
              <a:t>modulus — «</a:t>
            </a:r>
            <a:r>
              <a:rPr lang="ru-RU" dirty="0" err="1"/>
              <a:t>міра</a:t>
            </a:r>
            <a:r>
              <a:rPr lang="ru-RU" dirty="0"/>
              <a:t>, аналог, </a:t>
            </a:r>
            <a:r>
              <a:rPr lang="ru-RU" dirty="0" err="1"/>
              <a:t>зразок</a:t>
            </a:r>
            <a:r>
              <a:rPr lang="ru-RU" dirty="0"/>
              <a:t>, </a:t>
            </a:r>
            <a:r>
              <a:rPr lang="ru-RU" dirty="0" err="1"/>
              <a:t>взірець</a:t>
            </a:r>
            <a:r>
              <a:rPr lang="ru-RU" dirty="0"/>
              <a:t>») —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об'єкту</a:t>
            </a:r>
            <a:r>
              <a:rPr lang="ru-RU" dirty="0"/>
              <a:t>, </a:t>
            </a:r>
            <a:r>
              <a:rPr lang="ru-RU" dirty="0" err="1"/>
              <a:t>задуму</a:t>
            </a:r>
            <a:r>
              <a:rPr lang="ru-RU" dirty="0"/>
              <a:t> (</a:t>
            </a:r>
            <a:r>
              <a:rPr lang="ru-RU" dirty="0" err="1"/>
              <a:t>конструкцій</a:t>
            </a:r>
            <a:r>
              <a:rPr lang="ru-RU" dirty="0"/>
              <a:t>), </a:t>
            </a:r>
            <a:r>
              <a:rPr lang="ru-RU" dirty="0" err="1"/>
              <a:t>опису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розрахунків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, </a:t>
            </a:r>
            <a:r>
              <a:rPr lang="ru-RU" dirty="0" err="1"/>
              <a:t>імітує</a:t>
            </a:r>
            <a:r>
              <a:rPr lang="ru-RU" dirty="0"/>
              <a:t>, </a:t>
            </a:r>
            <a:r>
              <a:rPr lang="ru-RU" dirty="0" err="1"/>
              <a:t>відтворює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,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,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/та характеристики </a:t>
            </a:r>
            <a:r>
              <a:rPr lang="ru-RU" dirty="0" err="1"/>
              <a:t>об'єкта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відтворення</a:t>
            </a:r>
            <a:r>
              <a:rPr lang="ru-RU" dirty="0"/>
              <a:t> (</a:t>
            </a:r>
            <a:r>
              <a:rPr lang="ru-RU" dirty="0" err="1"/>
              <a:t>оригіналу</a:t>
            </a:r>
            <a:r>
              <a:rPr lang="ru-RU" dirty="0"/>
              <a:t>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8306" y="3140968"/>
            <a:ext cx="8574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Модель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проєкт</a:t>
            </a:r>
            <a:r>
              <a:rPr lang="ru-RU" dirty="0"/>
              <a:t>, </a:t>
            </a:r>
            <a:r>
              <a:rPr lang="ru-RU" dirty="0" err="1"/>
              <a:t>інформаційне</a:t>
            </a:r>
            <a:r>
              <a:rPr lang="ru-RU" dirty="0"/>
              <a:t>, натурно-</a:t>
            </a:r>
            <a:r>
              <a:rPr lang="ru-RU" dirty="0" err="1"/>
              <a:t>матеріальне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описово-макетне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предмета.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93305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Модель (</a:t>
            </a:r>
            <a:r>
              <a:rPr lang="ru-RU" dirty="0" err="1"/>
              <a:t>від</a:t>
            </a:r>
            <a:r>
              <a:rPr lang="ru-RU" dirty="0"/>
              <a:t> лат. </a:t>
            </a:r>
            <a:r>
              <a:rPr lang="ru-RU" dirty="0" err="1"/>
              <a:t>modulus</a:t>
            </a:r>
            <a:r>
              <a:rPr lang="ru-RU" dirty="0"/>
              <a:t> — </a:t>
            </a:r>
            <a:r>
              <a:rPr lang="ru-RU" dirty="0" err="1"/>
              <a:t>міра</a:t>
            </a:r>
            <a:r>
              <a:rPr lang="ru-RU" dirty="0"/>
              <a:t>, </a:t>
            </a:r>
            <a:r>
              <a:rPr lang="ru-RU" dirty="0" err="1"/>
              <a:t>зразок</a:t>
            </a:r>
            <a:r>
              <a:rPr lang="ru-RU" dirty="0"/>
              <a:t>, норма) — </a:t>
            </a:r>
            <a:r>
              <a:rPr lang="ru-RU" dirty="0" err="1"/>
              <a:t>це</a:t>
            </a:r>
            <a:r>
              <a:rPr lang="ru-RU" dirty="0"/>
              <a:t> прообраз,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якогось</a:t>
            </a:r>
            <a:r>
              <a:rPr lang="ru-RU" dirty="0"/>
              <a:t> </a:t>
            </a:r>
            <a:r>
              <a:rPr lang="ru-RU" dirty="0" err="1"/>
              <a:t>об’єкта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7738" y="486916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Модель (</a:t>
            </a:r>
            <a:r>
              <a:rPr lang="ru-RU" dirty="0" err="1"/>
              <a:t>від</a:t>
            </a:r>
            <a:r>
              <a:rPr lang="ru-RU" dirty="0"/>
              <a:t> лат. </a:t>
            </a:r>
            <a:r>
              <a:rPr lang="ru-RU" dirty="0" err="1"/>
              <a:t>modulus</a:t>
            </a:r>
            <a:r>
              <a:rPr lang="ru-RU" dirty="0"/>
              <a:t> — </a:t>
            </a:r>
            <a:r>
              <a:rPr lang="ru-RU" dirty="0" err="1"/>
              <a:t>міра</a:t>
            </a:r>
            <a:r>
              <a:rPr lang="ru-RU" dirty="0"/>
              <a:t>, </a:t>
            </a:r>
            <a:r>
              <a:rPr lang="ru-RU" dirty="0" err="1"/>
              <a:t>зразок</a:t>
            </a:r>
            <a:r>
              <a:rPr lang="ru-RU" dirty="0"/>
              <a:t>, норма)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Спрощене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обєкта</a:t>
            </a:r>
            <a:r>
              <a:rPr lang="ru-RU" dirty="0"/>
              <a:t> з метою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маніпуляцій</a:t>
            </a:r>
            <a:r>
              <a:rPr lang="ru-RU" dirty="0"/>
              <a:t> в </a:t>
            </a:r>
            <a:r>
              <a:rPr lang="ru-RU" dirty="0" err="1"/>
              <a:t>часі</a:t>
            </a:r>
            <a:r>
              <a:rPr lang="ru-RU" dirty="0"/>
              <a:t> та </a:t>
            </a:r>
            <a:r>
              <a:rPr lang="ru-RU" dirty="0" err="1"/>
              <a:t>просторі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25546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</TotalTime>
  <Words>678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Georgia</vt:lpstr>
      <vt:lpstr>Trebuchet MS</vt:lpstr>
      <vt:lpstr>Wingdings 3</vt:lpstr>
      <vt:lpstr>Воздушный поток</vt:lpstr>
      <vt:lpstr>  Тема: Системний підхід і системний аналіз. Моделювання</vt:lpstr>
      <vt:lpstr>Презентация PowerPoint</vt:lpstr>
      <vt:lpstr>Системний підхід − один із головних напрямків методології спеціального наукового пізнання та соціальної практики, мета і завдання якого полягають у дослідженнях певних об’єктів як складних систем. 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Особливості системного аналізу:</vt:lpstr>
      <vt:lpstr>Модель . Моделювання</vt:lpstr>
      <vt:lpstr>Приклади моделей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  Тема: Системний підхід і системний аналіз. Моделювання</dc:title>
  <dc:creator>1</dc:creator>
  <cp:lastModifiedBy>US2UA</cp:lastModifiedBy>
  <cp:revision>11</cp:revision>
  <dcterms:created xsi:type="dcterms:W3CDTF">2020-03-24T09:44:20Z</dcterms:created>
  <dcterms:modified xsi:type="dcterms:W3CDTF">2023-10-03T21:14:33Z</dcterms:modified>
</cp:coreProperties>
</file>