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0" r:id="rId7"/>
    <p:sldId id="261" r:id="rId8"/>
    <p:sldId id="262" r:id="rId9"/>
    <p:sldId id="264" r:id="rId10"/>
    <p:sldId id="265" r:id="rId11"/>
    <p:sldId id="266" r:id="rId12"/>
    <p:sldId id="263"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18.03.2021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4C71EC6-210F-42DE-9C53-41977AD35B3D}" type="datetimeFigureOut">
              <a:rPr lang="ru-RU" smtClean="0"/>
              <a:t>18.03.2021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18.03.2021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18.03.2021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4C71EC6-210F-42DE-9C53-41977AD35B3D}" type="datetimeFigureOut">
              <a:rPr lang="ru-RU" smtClean="0"/>
              <a:t>18.03.2021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18.03.2021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Маркшейдерська гірничо-графічна документація</a:t>
            </a:r>
            <a:endParaRPr lang="ru-RU" dirty="0"/>
          </a:p>
        </p:txBody>
      </p:sp>
      <p:sp>
        <p:nvSpPr>
          <p:cNvPr id="3" name="Подзаголовок 2"/>
          <p:cNvSpPr>
            <a:spLocks noGrp="1"/>
          </p:cNvSpPr>
          <p:nvPr>
            <p:ph type="subTitle" idx="1"/>
          </p:nvPr>
        </p:nvSpPr>
        <p:spPr/>
        <p:txBody>
          <a:bodyPr/>
          <a:lstStyle/>
          <a:p>
            <a:r>
              <a:rPr lang="ru-RU" dirty="0" err="1" smtClean="0"/>
              <a:t>Лекція</a:t>
            </a:r>
            <a:r>
              <a:rPr lang="ru-RU" dirty="0" smtClean="0"/>
              <a:t> 2</a:t>
            </a:r>
            <a:endParaRPr lang="ru-RU" dirty="0"/>
          </a:p>
        </p:txBody>
      </p:sp>
    </p:spTree>
    <p:extLst>
      <p:ext uri="{BB962C8B-B14F-4D97-AF65-F5344CB8AC3E}">
        <p14:creationId xmlns:p14="http://schemas.microsoft.com/office/powerpoint/2010/main" val="1870626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i="1" dirty="0"/>
              <a:t>Другий комплект креслень</a:t>
            </a:r>
            <a:r>
              <a:rPr lang="uk-UA" i="1" dirty="0" smtClean="0"/>
              <a:t>.</a:t>
            </a:r>
            <a:br>
              <a:rPr lang="uk-UA" i="1" dirty="0" smtClean="0"/>
            </a:br>
            <a:r>
              <a:rPr lang="uk-UA" i="1" dirty="0" smtClean="0"/>
              <a:t>Креслення </a:t>
            </a:r>
            <a:r>
              <a:rPr lang="uk-UA" i="1" dirty="0"/>
              <a:t>гірничих виробок</a:t>
            </a:r>
            <a:r>
              <a:rPr lang="uk-UA" i="1" dirty="0" smtClean="0"/>
              <a:t>.</a:t>
            </a:r>
            <a:br>
              <a:rPr lang="uk-UA" i="1" dirty="0" smtClean="0"/>
            </a:br>
            <a:r>
              <a:rPr lang="uk-UA" dirty="0"/>
              <a:t>підземний спосіб розробки</a:t>
            </a:r>
            <a:endParaRPr lang="ru-RU" dirty="0"/>
          </a:p>
        </p:txBody>
      </p:sp>
      <p:sp>
        <p:nvSpPr>
          <p:cNvPr id="5" name="Текст 4"/>
          <p:cNvSpPr>
            <a:spLocks noGrp="1"/>
          </p:cNvSpPr>
          <p:nvPr>
            <p:ph type="body" idx="2"/>
          </p:nvPr>
        </p:nvSpPr>
        <p:spPr/>
        <p:txBody>
          <a:bodyPr/>
          <a:lstStyle/>
          <a:p>
            <a:r>
              <a:rPr lang="uk-UA" u="sng" dirty="0"/>
              <a:t>ІІ - група креслень капітальних гірничих виробок і транспортних шляхів</a:t>
            </a:r>
            <a:r>
              <a:rPr lang="uk-UA" dirty="0"/>
              <a:t>:</a:t>
            </a:r>
            <a:endParaRPr lang="ru-RU" dirty="0"/>
          </a:p>
          <a:p>
            <a:endParaRPr lang="ru-RU" dirty="0"/>
          </a:p>
        </p:txBody>
      </p:sp>
      <p:sp>
        <p:nvSpPr>
          <p:cNvPr id="4" name="Объект 3"/>
          <p:cNvSpPr>
            <a:spLocks noGrp="1"/>
          </p:cNvSpPr>
          <p:nvPr>
            <p:ph sz="half" idx="1"/>
          </p:nvPr>
        </p:nvSpPr>
        <p:spPr/>
        <p:txBody>
          <a:bodyPr>
            <a:normAutofit fontScale="55000" lnSpcReduction="20000"/>
          </a:bodyPr>
          <a:lstStyle/>
          <a:p>
            <a:r>
              <a:rPr lang="uk-UA" dirty="0"/>
              <a:t>- розрізи по вертикальним і похилим шахтним стволам (1:200, 1:500)</a:t>
            </a:r>
            <a:endParaRPr lang="ru-RU" dirty="0"/>
          </a:p>
          <a:p>
            <a:r>
              <a:rPr lang="uk-UA" dirty="0"/>
              <a:t>- профілі стінок і армування шахтних стволів (вертикальні 1:100, 1:200, горизонтальні - 1:10, 1:20)</a:t>
            </a:r>
            <a:endParaRPr lang="ru-RU" dirty="0"/>
          </a:p>
          <a:p>
            <a:r>
              <a:rPr lang="uk-UA" dirty="0"/>
              <a:t>- креслення гірничих виробок </a:t>
            </a:r>
            <a:r>
              <a:rPr lang="uk-UA" dirty="0" err="1"/>
              <a:t>навколоствольного</a:t>
            </a:r>
            <a:r>
              <a:rPr lang="uk-UA" dirty="0"/>
              <a:t> двору (1:500)</a:t>
            </a:r>
            <a:endParaRPr lang="ru-RU" dirty="0"/>
          </a:p>
          <a:p>
            <a:r>
              <a:rPr lang="uk-UA" dirty="0"/>
              <a:t>- креслення дренажних гірничих виробок (для розрізів 1:1000,1:2000)</a:t>
            </a:r>
            <a:endParaRPr lang="ru-RU" dirty="0"/>
          </a:p>
          <a:p>
            <a:r>
              <a:rPr lang="uk-UA" dirty="0"/>
              <a:t>- повздовжні профілі рейкових шляхів у відкаточних гірничих виробках (для шахт) (</a:t>
            </a:r>
            <a:r>
              <a:rPr lang="uk-UA" dirty="0" err="1"/>
              <a:t>гориз</a:t>
            </a:r>
            <a:r>
              <a:rPr lang="uk-UA" dirty="0"/>
              <a:t>. – 1:500, 1:1000, вертикальні – в 10раз крупніші)</a:t>
            </a:r>
            <a:endParaRPr lang="ru-RU" dirty="0"/>
          </a:p>
          <a:p>
            <a:r>
              <a:rPr lang="uk-UA" dirty="0"/>
              <a:t>- повздовжні профілі залізничних, автомобільних і підвісних канатних доріг (1:50, 1:100)</a:t>
            </a:r>
            <a:endParaRPr lang="ru-RU" dirty="0"/>
          </a:p>
          <a:p>
            <a:r>
              <a:rPr lang="uk-UA" dirty="0"/>
              <a:t>- повздовжні профілі </a:t>
            </a:r>
            <a:r>
              <a:rPr lang="uk-UA" dirty="0" err="1"/>
              <a:t>русловідвідних</a:t>
            </a:r>
            <a:r>
              <a:rPr lang="uk-UA" dirty="0"/>
              <a:t> і водозбірних та інших капітальних траншей і канав (1:1000,1:2000, вертикальні 1:100, 1:200).</a:t>
            </a:r>
            <a:endParaRPr lang="ru-RU" dirty="0"/>
          </a:p>
        </p:txBody>
      </p:sp>
    </p:spTree>
    <p:extLst>
      <p:ext uri="{BB962C8B-B14F-4D97-AF65-F5344CB8AC3E}">
        <p14:creationId xmlns:p14="http://schemas.microsoft.com/office/powerpoint/2010/main" val="2625778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i="1" dirty="0"/>
              <a:t>Другий комплект креслень</a:t>
            </a:r>
            <a:r>
              <a:rPr lang="uk-UA" i="1" dirty="0" smtClean="0"/>
              <a:t>.</a:t>
            </a:r>
            <a:br>
              <a:rPr lang="uk-UA" i="1" dirty="0" smtClean="0"/>
            </a:br>
            <a:r>
              <a:rPr lang="uk-UA" i="1" dirty="0" smtClean="0"/>
              <a:t>Креслення </a:t>
            </a:r>
            <a:r>
              <a:rPr lang="uk-UA" i="1" dirty="0"/>
              <a:t>гірничих виробок</a:t>
            </a:r>
            <a:r>
              <a:rPr lang="uk-UA" i="1" dirty="0" smtClean="0"/>
              <a:t>.</a:t>
            </a:r>
            <a:br>
              <a:rPr lang="uk-UA" i="1" dirty="0" smtClean="0"/>
            </a:br>
            <a:r>
              <a:rPr lang="uk-UA" dirty="0"/>
              <a:t>підземний спосіб розробки</a:t>
            </a:r>
            <a:endParaRPr lang="ru-RU" dirty="0"/>
          </a:p>
        </p:txBody>
      </p:sp>
      <p:sp>
        <p:nvSpPr>
          <p:cNvPr id="5" name="Текст 4"/>
          <p:cNvSpPr>
            <a:spLocks noGrp="1"/>
          </p:cNvSpPr>
          <p:nvPr>
            <p:ph type="body" idx="2"/>
          </p:nvPr>
        </p:nvSpPr>
        <p:spPr>
          <a:xfrm>
            <a:off x="457200" y="1497416"/>
            <a:ext cx="5897880" cy="347408"/>
          </a:xfrm>
        </p:spPr>
        <p:txBody>
          <a:bodyPr/>
          <a:lstStyle/>
          <a:p>
            <a:r>
              <a:rPr lang="uk-UA" u="sng" dirty="0"/>
              <a:t>ІІІ - група креслень по розрахунках запобіжних ціликів:</a:t>
            </a:r>
            <a:endParaRPr lang="ru-RU" dirty="0"/>
          </a:p>
          <a:p>
            <a:endParaRPr lang="ru-RU" dirty="0"/>
          </a:p>
        </p:txBody>
      </p:sp>
      <p:sp>
        <p:nvSpPr>
          <p:cNvPr id="4" name="Объект 3"/>
          <p:cNvSpPr>
            <a:spLocks noGrp="1"/>
          </p:cNvSpPr>
          <p:nvPr>
            <p:ph sz="half" idx="1"/>
          </p:nvPr>
        </p:nvSpPr>
        <p:spPr/>
        <p:txBody>
          <a:bodyPr>
            <a:normAutofit/>
          </a:bodyPr>
          <a:lstStyle/>
          <a:p>
            <a:r>
              <a:rPr lang="uk-UA" sz="2000" dirty="0"/>
              <a:t>- креслення по розрахунках запобіжних ціликів під будівлями, спорудами, природними об’єктами (не дрібніший 1:2000);</a:t>
            </a:r>
            <a:endParaRPr lang="ru-RU" sz="2000" dirty="0"/>
          </a:p>
          <a:p>
            <a:r>
              <a:rPr lang="uk-UA" sz="2000" dirty="0"/>
              <a:t>- креслення по розрахунках бар’єрних ціликів між шахтами і біля затоплених виробок (не дрібніший 1:2000).</a:t>
            </a:r>
            <a:endParaRPr lang="ru-RU" sz="2000" dirty="0"/>
          </a:p>
        </p:txBody>
      </p:sp>
    </p:spTree>
    <p:extLst>
      <p:ext uri="{BB962C8B-B14F-4D97-AF65-F5344CB8AC3E}">
        <p14:creationId xmlns:p14="http://schemas.microsoft.com/office/powerpoint/2010/main" val="29310286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dirty="0" smtClean="0"/>
              <a:t>масштаби</a:t>
            </a:r>
            <a:endParaRPr lang="ru-RU" dirty="0"/>
          </a:p>
        </p:txBody>
      </p:sp>
      <p:sp>
        <p:nvSpPr>
          <p:cNvPr id="6" name="Объект 5"/>
          <p:cNvSpPr>
            <a:spLocks noGrp="1"/>
          </p:cNvSpPr>
          <p:nvPr>
            <p:ph idx="1"/>
          </p:nvPr>
        </p:nvSpPr>
        <p:spPr>
          <a:xfrm>
            <a:off x="457200" y="1609416"/>
            <a:ext cx="7239000" cy="1315528"/>
          </a:xfrm>
        </p:spPr>
        <p:txBody>
          <a:bodyPr/>
          <a:lstStyle/>
          <a:p>
            <a:pPr marL="0" indent="0">
              <a:buNone/>
            </a:pPr>
            <a:r>
              <a:rPr lang="ru-RU" b="1" dirty="0" smtClean="0"/>
              <a:t>Масштабом </a:t>
            </a:r>
            <a:r>
              <a:rPr lang="ru-RU" dirty="0" err="1" smtClean="0"/>
              <a:t>називають</a:t>
            </a:r>
            <a:r>
              <a:rPr lang="ru-RU" dirty="0" smtClean="0"/>
              <a:t> ступ</a:t>
            </a:r>
            <a:r>
              <a:rPr lang="uk-UA" dirty="0"/>
              <a:t>і</a:t>
            </a:r>
            <a:r>
              <a:rPr lang="ru-RU" dirty="0" err="1" smtClean="0"/>
              <a:t>нь</a:t>
            </a:r>
            <a:r>
              <a:rPr lang="ru-RU" dirty="0" smtClean="0"/>
              <a:t> </a:t>
            </a:r>
            <a:r>
              <a:rPr lang="ru-RU" dirty="0" err="1" smtClean="0"/>
              <a:t>зменшення</a:t>
            </a:r>
            <a:r>
              <a:rPr lang="ru-RU" dirty="0" smtClean="0"/>
              <a:t> </a:t>
            </a:r>
            <a:r>
              <a:rPr lang="ru-RU" dirty="0" err="1" smtClean="0"/>
              <a:t>зображення</a:t>
            </a:r>
            <a:r>
              <a:rPr lang="ru-RU" dirty="0" smtClean="0"/>
              <a:t> </a:t>
            </a:r>
            <a:r>
              <a:rPr lang="ru-RU" dirty="0" err="1" smtClean="0"/>
              <a:t>горизонтальних</a:t>
            </a:r>
            <a:r>
              <a:rPr lang="ru-RU" dirty="0" smtClean="0"/>
              <a:t> </a:t>
            </a:r>
            <a:r>
              <a:rPr lang="ru-RU" dirty="0" err="1" smtClean="0"/>
              <a:t>проекцій</a:t>
            </a:r>
            <a:r>
              <a:rPr lang="ru-RU" dirty="0" smtClean="0"/>
              <a:t> </a:t>
            </a:r>
            <a:r>
              <a:rPr lang="ru-RU" dirty="0" err="1" smtClean="0"/>
              <a:t>лінії</a:t>
            </a:r>
            <a:r>
              <a:rPr lang="ru-RU" dirty="0" smtClean="0"/>
              <a:t> </a:t>
            </a:r>
            <a:r>
              <a:rPr lang="ru-RU" dirty="0" err="1" smtClean="0"/>
              <a:t>місцевості</a:t>
            </a:r>
            <a:r>
              <a:rPr lang="ru-RU" dirty="0" smtClean="0"/>
              <a:t> на </a:t>
            </a:r>
            <a:r>
              <a:rPr lang="ru-RU" dirty="0" err="1" smtClean="0"/>
              <a:t>плані</a:t>
            </a:r>
            <a:r>
              <a:rPr lang="ru-RU" dirty="0" smtClean="0"/>
              <a:t> </a:t>
            </a:r>
            <a:r>
              <a:rPr lang="ru-RU" dirty="0" err="1" smtClean="0"/>
              <a:t>або</a:t>
            </a:r>
            <a:r>
              <a:rPr lang="ru-RU" dirty="0" smtClean="0"/>
              <a:t> </a:t>
            </a:r>
            <a:r>
              <a:rPr lang="ru-RU" dirty="0" err="1" smtClean="0"/>
              <a:t>карті</a:t>
            </a:r>
            <a:endParaRPr lang="ru-RU" dirty="0" smtClean="0"/>
          </a:p>
          <a:p>
            <a:pPr marL="0" indent="0">
              <a:buNone/>
            </a:pPr>
            <a:endParaRPr lang="ru-RU" b="1" dirty="0"/>
          </a:p>
        </p:txBody>
      </p:sp>
      <p:pic>
        <p:nvPicPr>
          <p:cNvPr id="1026" name="Picture 2" descr="C:\Users\Людмила\Desktop\масшта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3046023"/>
            <a:ext cx="3384376" cy="2808312"/>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491880" y="3573016"/>
            <a:ext cx="4572000" cy="1754326"/>
          </a:xfrm>
          <a:prstGeom prst="rect">
            <a:avLst/>
          </a:prstGeom>
        </p:spPr>
        <p:txBody>
          <a:bodyPr wrap="square">
            <a:spAutoFit/>
          </a:bodyPr>
          <a:lstStyle/>
          <a:p>
            <a:r>
              <a:rPr lang="ru-RU" dirty="0"/>
              <a:t>На планах та картах </a:t>
            </a:r>
            <a:r>
              <a:rPr lang="ru-RU" dirty="0" err="1"/>
              <a:t>масштаби</a:t>
            </a:r>
            <a:r>
              <a:rPr lang="ru-RU" dirty="0"/>
              <a:t> </a:t>
            </a:r>
            <a:r>
              <a:rPr lang="ru-RU" dirty="0" err="1"/>
              <a:t>можуть</a:t>
            </a:r>
            <a:r>
              <a:rPr lang="ru-RU" dirty="0"/>
              <a:t> бути </a:t>
            </a:r>
            <a:r>
              <a:rPr lang="ru-RU" dirty="0" err="1"/>
              <a:t>представлені</a:t>
            </a:r>
            <a:r>
              <a:rPr lang="ru-RU" dirty="0"/>
              <a:t>:</a:t>
            </a:r>
          </a:p>
          <a:p>
            <a:r>
              <a:rPr lang="ru-RU" dirty="0"/>
              <a:t>числом у </a:t>
            </a:r>
            <a:r>
              <a:rPr lang="ru-RU" dirty="0" err="1"/>
              <a:t>вигляді</a:t>
            </a:r>
            <a:r>
              <a:rPr lang="ru-RU" dirty="0"/>
              <a:t> </a:t>
            </a:r>
            <a:r>
              <a:rPr lang="ru-RU" b="1" dirty="0" err="1"/>
              <a:t>чисельного</a:t>
            </a:r>
            <a:r>
              <a:rPr lang="ru-RU" b="1" dirty="0"/>
              <a:t> </a:t>
            </a:r>
            <a:r>
              <a:rPr lang="ru-RU" b="1" dirty="0" smtClean="0"/>
              <a:t>масштабу</a:t>
            </a:r>
            <a:endParaRPr lang="ru-RU" b="1" dirty="0"/>
          </a:p>
          <a:p>
            <a:r>
              <a:rPr lang="ru-RU" dirty="0"/>
              <a:t>шкалою </a:t>
            </a:r>
            <a:r>
              <a:rPr lang="ru-RU" dirty="0" err="1"/>
              <a:t>поділок</a:t>
            </a:r>
            <a:r>
              <a:rPr lang="ru-RU" dirty="0"/>
              <a:t> – </a:t>
            </a:r>
            <a:r>
              <a:rPr lang="ru-RU" b="1" dirty="0" err="1"/>
              <a:t>лінійним</a:t>
            </a:r>
            <a:r>
              <a:rPr lang="ru-RU" b="1" dirty="0"/>
              <a:t> масштабо</a:t>
            </a:r>
            <a:r>
              <a:rPr lang="ru-RU" dirty="0"/>
              <a:t>м</a:t>
            </a:r>
          </a:p>
          <a:p>
            <a:r>
              <a:rPr lang="ru-RU" dirty="0" err="1"/>
              <a:t>графіком</a:t>
            </a:r>
            <a:r>
              <a:rPr lang="ru-RU" dirty="0"/>
              <a:t> – </a:t>
            </a:r>
            <a:r>
              <a:rPr lang="ru-RU" b="1" dirty="0" err="1"/>
              <a:t>поперечним</a:t>
            </a:r>
            <a:r>
              <a:rPr lang="ru-RU" b="1" dirty="0"/>
              <a:t> (</a:t>
            </a:r>
            <a:r>
              <a:rPr lang="ru-RU" b="1" dirty="0" err="1"/>
              <a:t>графічним</a:t>
            </a:r>
            <a:r>
              <a:rPr lang="ru-RU" b="1" dirty="0"/>
              <a:t>) масштабом</a:t>
            </a:r>
          </a:p>
        </p:txBody>
      </p:sp>
    </p:spTree>
    <p:extLst>
      <p:ext uri="{BB962C8B-B14F-4D97-AF65-F5344CB8AC3E}">
        <p14:creationId xmlns:p14="http://schemas.microsoft.com/office/powerpoint/2010/main" val="2052727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32696"/>
          </a:xfrm>
        </p:spPr>
        <p:txBody>
          <a:bodyPr/>
          <a:lstStyle/>
          <a:p>
            <a:r>
              <a:rPr lang="uk-UA" dirty="0" smtClean="0"/>
              <a:t>Лінійний масштаб</a:t>
            </a:r>
            <a:endParaRPr lang="ru-RU" dirty="0"/>
          </a:p>
        </p:txBody>
      </p:sp>
      <p:sp>
        <p:nvSpPr>
          <p:cNvPr id="3" name="Объект 2"/>
          <p:cNvSpPr>
            <a:spLocks noGrp="1"/>
          </p:cNvSpPr>
          <p:nvPr>
            <p:ph idx="1"/>
          </p:nvPr>
        </p:nvSpPr>
        <p:spPr>
          <a:xfrm>
            <a:off x="395536" y="1124744"/>
            <a:ext cx="7239000" cy="3744416"/>
          </a:xfrm>
        </p:spPr>
        <p:txBody>
          <a:bodyPr>
            <a:normAutofit fontScale="77500" lnSpcReduction="20000"/>
          </a:bodyPr>
          <a:lstStyle/>
          <a:p>
            <a:pPr marL="0" indent="0">
              <a:buNone/>
            </a:pPr>
            <a:r>
              <a:rPr lang="ru-RU" b="1" dirty="0" err="1" smtClean="0">
                <a:solidFill>
                  <a:srgbClr val="FF0000"/>
                </a:solidFill>
              </a:rPr>
              <a:t>Лінійний</a:t>
            </a:r>
            <a:r>
              <a:rPr lang="ru-RU" b="1" dirty="0" smtClean="0">
                <a:solidFill>
                  <a:srgbClr val="FF0000"/>
                </a:solidFill>
              </a:rPr>
              <a:t> масштаб </a:t>
            </a:r>
            <a:r>
              <a:rPr lang="ru-RU" dirty="0" smtClean="0"/>
              <a:t>– </a:t>
            </a:r>
            <a:r>
              <a:rPr lang="ru-RU" dirty="0" err="1" smtClean="0"/>
              <a:t>графічне</a:t>
            </a:r>
            <a:r>
              <a:rPr lang="ru-RU" dirty="0" smtClean="0"/>
              <a:t> </a:t>
            </a:r>
            <a:r>
              <a:rPr lang="ru-RU" dirty="0" err="1" smtClean="0"/>
              <a:t>зображення</a:t>
            </a:r>
            <a:r>
              <a:rPr lang="ru-RU" dirty="0" smtClean="0"/>
              <a:t> </a:t>
            </a:r>
            <a:r>
              <a:rPr lang="ru-RU" dirty="0" err="1" smtClean="0"/>
              <a:t>чисельного</a:t>
            </a:r>
            <a:r>
              <a:rPr lang="ru-RU" dirty="0" smtClean="0"/>
              <a:t> масштаба, </a:t>
            </a:r>
            <a:r>
              <a:rPr lang="ru-RU" dirty="0" err="1" smtClean="0"/>
              <a:t>представленого</a:t>
            </a:r>
            <a:r>
              <a:rPr lang="ru-RU" dirty="0" smtClean="0"/>
              <a:t> шкалою под</a:t>
            </a:r>
            <a:r>
              <a:rPr lang="uk-UA" dirty="0" err="1" smtClean="0"/>
              <a:t>ілок</a:t>
            </a:r>
            <a:r>
              <a:rPr lang="uk-UA" dirty="0" smtClean="0"/>
              <a:t>.</a:t>
            </a:r>
          </a:p>
          <a:p>
            <a:r>
              <a:rPr lang="uk-UA" dirty="0" smtClean="0"/>
              <a:t>Для побудови лінійного масштабу на прямій лінії відкладають ряд відрізків однакової довжини</a:t>
            </a:r>
          </a:p>
          <a:p>
            <a:r>
              <a:rPr lang="uk-UA" dirty="0" smtClean="0"/>
              <a:t>Довжина такого відрізку називається основою лінійного масштабу</a:t>
            </a:r>
          </a:p>
          <a:p>
            <a:r>
              <a:rPr lang="uk-UA" dirty="0" smtClean="0"/>
              <a:t>Число метрів місцевості, що відповідає основі масштабу називається величиною лінійного масштабу.</a:t>
            </a:r>
          </a:p>
          <a:p>
            <a:r>
              <a:rPr lang="uk-UA" dirty="0" smtClean="0"/>
              <a:t>Крайній лівий відрізок поділяють на 10 рівних частин</a:t>
            </a:r>
          </a:p>
          <a:p>
            <a:r>
              <a:rPr lang="uk-UA" dirty="0" smtClean="0"/>
              <a:t>Число метрів місцевості що відповідає найменшій поділці називається точністю лінійного масштабу</a:t>
            </a:r>
            <a:endParaRPr lang="ru-RU" dirty="0"/>
          </a:p>
        </p:txBody>
      </p:sp>
      <p:pic>
        <p:nvPicPr>
          <p:cNvPr id="2050" name="Picture 2" descr="C:\Users\Людмила\Desktop\лінійний масшта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649" y="4365104"/>
            <a:ext cx="4876800"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6083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732696"/>
          </a:xfrm>
        </p:spPr>
        <p:txBody>
          <a:bodyPr/>
          <a:lstStyle/>
          <a:p>
            <a:r>
              <a:rPr lang="uk-UA" dirty="0" smtClean="0"/>
              <a:t>Числовий масштаб</a:t>
            </a:r>
            <a:endParaRPr lang="ru-RU" dirty="0"/>
          </a:p>
        </p:txBody>
      </p:sp>
      <p:sp>
        <p:nvSpPr>
          <p:cNvPr id="3" name="Объект 2"/>
          <p:cNvSpPr>
            <a:spLocks noGrp="1"/>
          </p:cNvSpPr>
          <p:nvPr>
            <p:ph idx="1"/>
          </p:nvPr>
        </p:nvSpPr>
        <p:spPr>
          <a:xfrm>
            <a:off x="457200" y="1052736"/>
            <a:ext cx="7239000" cy="5403000"/>
          </a:xfrm>
        </p:spPr>
        <p:txBody>
          <a:bodyPr>
            <a:normAutofit/>
          </a:bodyPr>
          <a:lstStyle/>
          <a:p>
            <a:pPr marL="0" indent="0">
              <a:buNone/>
            </a:pPr>
            <a:r>
              <a:rPr lang="uk-UA" sz="2000" b="1" dirty="0" smtClean="0">
                <a:solidFill>
                  <a:srgbClr val="FF0000"/>
                </a:solidFill>
              </a:rPr>
              <a:t>Числовий масштаб </a:t>
            </a:r>
            <a:r>
              <a:rPr lang="uk-UA" sz="2000" dirty="0" smtClean="0"/>
              <a:t>– записаний у вигляді числового дробу, чисельник якого одиниця, а знаменник показує ступінь зменшення відрізків рівній місцевості при перенесенні їх на план або карту (наприклад 1/500, 1/1000, 1/5000)</a:t>
            </a:r>
          </a:p>
          <a:p>
            <a:pPr marL="0" indent="0">
              <a:buNone/>
            </a:pPr>
            <a:endParaRPr lang="uk-UA" sz="2000" dirty="0" smtClean="0"/>
          </a:p>
          <a:p>
            <a:pPr marL="0" indent="0">
              <a:buNone/>
            </a:pPr>
            <a:r>
              <a:rPr lang="uk-UA" sz="2000" dirty="0" smtClean="0"/>
              <a:t>Виражається співвідношенням:</a:t>
            </a:r>
          </a:p>
          <a:p>
            <a:pPr marL="0" indent="0" algn="ctr">
              <a:buNone/>
            </a:pPr>
            <a:r>
              <a:rPr lang="en-US" sz="2000" b="1" dirty="0" smtClean="0"/>
              <a:t>s/S = 1(S : s) = 1/M</a:t>
            </a:r>
          </a:p>
          <a:p>
            <a:pPr marL="0" indent="0">
              <a:buNone/>
            </a:pPr>
            <a:r>
              <a:rPr lang="uk-UA" sz="2000" dirty="0" smtClean="0"/>
              <a:t>де </a:t>
            </a:r>
            <a:r>
              <a:rPr lang="en-US" sz="2000" b="1" dirty="0" smtClean="0"/>
              <a:t>s</a:t>
            </a:r>
            <a:r>
              <a:rPr lang="uk-UA" sz="2000" b="1" dirty="0" smtClean="0"/>
              <a:t> – </a:t>
            </a:r>
            <a:r>
              <a:rPr lang="uk-UA" sz="2000" dirty="0" smtClean="0"/>
              <a:t>довжина відрізку лінії на плані</a:t>
            </a:r>
          </a:p>
          <a:p>
            <a:pPr marL="0" indent="0">
              <a:buNone/>
            </a:pPr>
            <a:r>
              <a:rPr lang="uk-UA" sz="2000" b="1" dirty="0" smtClean="0"/>
              <a:t>     </a:t>
            </a:r>
            <a:r>
              <a:rPr lang="en-US" sz="2000" b="1" dirty="0" smtClean="0"/>
              <a:t>M</a:t>
            </a:r>
            <a:r>
              <a:rPr lang="uk-UA" sz="2000" b="1" dirty="0" smtClean="0"/>
              <a:t> – </a:t>
            </a:r>
            <a:r>
              <a:rPr lang="uk-UA" sz="2000" dirty="0" smtClean="0"/>
              <a:t>знаменник численного масштабу</a:t>
            </a:r>
            <a:endParaRPr lang="en-US" sz="2000" dirty="0"/>
          </a:p>
          <a:p>
            <a:pPr marL="0" indent="0">
              <a:buNone/>
            </a:pPr>
            <a:r>
              <a:rPr lang="uk-UA" sz="2000" b="1" dirty="0" smtClean="0"/>
              <a:t>     </a:t>
            </a:r>
            <a:r>
              <a:rPr lang="en-US" sz="2000" b="1" dirty="0" smtClean="0"/>
              <a:t>S</a:t>
            </a:r>
            <a:r>
              <a:rPr lang="uk-UA" sz="2000" b="1" dirty="0" smtClean="0"/>
              <a:t> – </a:t>
            </a:r>
            <a:r>
              <a:rPr lang="uk-UA" sz="2000" dirty="0" smtClean="0"/>
              <a:t>довжина горизонтального прокладення цього відрізку на місцевості</a:t>
            </a:r>
          </a:p>
          <a:p>
            <a:pPr marL="0" indent="0">
              <a:buNone/>
            </a:pPr>
            <a:endParaRPr lang="uk-UA" sz="2000" dirty="0" smtClean="0"/>
          </a:p>
          <a:p>
            <a:pPr marL="0" indent="0">
              <a:buNone/>
            </a:pPr>
            <a:r>
              <a:rPr lang="uk-UA" sz="2000" dirty="0" smtClean="0"/>
              <a:t> </a:t>
            </a:r>
            <a:endParaRPr lang="ru-RU" sz="2000" dirty="0"/>
          </a:p>
        </p:txBody>
      </p:sp>
    </p:spTree>
    <p:extLst>
      <p:ext uri="{BB962C8B-B14F-4D97-AF65-F5344CB8AC3E}">
        <p14:creationId xmlns:p14="http://schemas.microsoft.com/office/powerpoint/2010/main" val="2622977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2825" y="116632"/>
            <a:ext cx="7239000" cy="1143000"/>
          </a:xfrm>
        </p:spPr>
        <p:txBody>
          <a:bodyPr>
            <a:normAutofit/>
          </a:bodyPr>
          <a:lstStyle/>
          <a:p>
            <a:r>
              <a:rPr lang="uk-UA" sz="3200" dirty="0" smtClean="0"/>
              <a:t>Розв’язок задач за допомогою числового масштабу</a:t>
            </a:r>
            <a:endParaRPr lang="ru-RU" sz="3200" dirty="0"/>
          </a:p>
        </p:txBody>
      </p:sp>
      <p:sp>
        <p:nvSpPr>
          <p:cNvPr id="3" name="Объект 2"/>
          <p:cNvSpPr>
            <a:spLocks noGrp="1"/>
          </p:cNvSpPr>
          <p:nvPr>
            <p:ph idx="1"/>
          </p:nvPr>
        </p:nvSpPr>
        <p:spPr>
          <a:xfrm>
            <a:off x="427721" y="1340768"/>
            <a:ext cx="7239000" cy="5040560"/>
          </a:xfrm>
        </p:spPr>
        <p:txBody>
          <a:bodyPr>
            <a:normAutofit/>
          </a:bodyPr>
          <a:lstStyle/>
          <a:p>
            <a:pPr marL="0" indent="0">
              <a:buNone/>
            </a:pPr>
            <a:r>
              <a:rPr lang="uk-UA" sz="2400" dirty="0" smtClean="0"/>
              <a:t>1.По довжині відрізку на плані визначають довжину горизонтального прокладення цього відрізка на місцевості</a:t>
            </a:r>
          </a:p>
          <a:p>
            <a:pPr marL="0" indent="0">
              <a:buNone/>
            </a:pPr>
            <a:r>
              <a:rPr lang="uk-UA" sz="1600" i="1" u="sng" dirty="0" smtClean="0"/>
              <a:t>Приклад. </a:t>
            </a:r>
            <a:r>
              <a:rPr lang="uk-UA" sz="1600" i="1" dirty="0" smtClean="0"/>
              <a:t>Виміряний на плані масштабу </a:t>
            </a:r>
            <a:r>
              <a:rPr lang="uk-UA" sz="1600" i="1" dirty="0" smtClean="0"/>
              <a:t>1:500 </a:t>
            </a:r>
            <a:r>
              <a:rPr lang="uk-UA" sz="1600" i="1" dirty="0" smtClean="0"/>
              <a:t>відрізок рівний </a:t>
            </a:r>
          </a:p>
          <a:p>
            <a:pPr marL="0" indent="0">
              <a:buNone/>
            </a:pPr>
            <a:r>
              <a:rPr lang="en-US" sz="1600" i="1" dirty="0" smtClean="0"/>
              <a:t>s = </a:t>
            </a:r>
            <a:r>
              <a:rPr lang="uk-UA" sz="1600" i="1" dirty="0" smtClean="0"/>
              <a:t>64,7мм</a:t>
            </a:r>
            <a:r>
              <a:rPr lang="uk-UA" sz="1600" i="1" dirty="0" smtClean="0"/>
              <a:t>. Визначити довжину відповідного горизонтального прокладання на місцевості.</a:t>
            </a:r>
          </a:p>
          <a:p>
            <a:pPr marL="0" indent="0">
              <a:buNone/>
            </a:pPr>
            <a:endParaRPr lang="uk-UA" sz="1600" i="1" dirty="0"/>
          </a:p>
          <a:p>
            <a:pPr marL="0" indent="0">
              <a:buNone/>
            </a:pPr>
            <a:endParaRPr lang="uk-UA" sz="1600" i="1" dirty="0" smtClean="0"/>
          </a:p>
          <a:p>
            <a:pPr marL="0" indent="0">
              <a:buNone/>
            </a:pPr>
            <a:r>
              <a:rPr lang="uk-UA" sz="2400" dirty="0"/>
              <a:t>2. </a:t>
            </a:r>
            <a:r>
              <a:rPr lang="uk-UA" sz="2400" dirty="0" smtClean="0"/>
              <a:t>По довжині горизонтального прокладення лінії місцевості визначають її довжину на плані.</a:t>
            </a:r>
          </a:p>
          <a:p>
            <a:pPr marL="0" indent="0">
              <a:buNone/>
            </a:pPr>
            <a:r>
              <a:rPr lang="uk-UA" sz="1600" i="1" dirty="0" smtClean="0"/>
              <a:t>Приклад. На </a:t>
            </a:r>
            <a:r>
              <a:rPr lang="uk-UA" sz="1600" i="1" dirty="0"/>
              <a:t>місцевості горизонтальне прокладення лінії  </a:t>
            </a:r>
            <a:r>
              <a:rPr lang="en-US" sz="1600" i="1" dirty="0"/>
              <a:t>S</a:t>
            </a:r>
            <a:r>
              <a:rPr lang="uk-UA" sz="1600" i="1" dirty="0"/>
              <a:t> = </a:t>
            </a:r>
            <a:r>
              <a:rPr lang="uk-UA" sz="1600" i="1" dirty="0" smtClean="0"/>
              <a:t>145м</a:t>
            </a:r>
            <a:r>
              <a:rPr lang="uk-UA" sz="1600" i="1" dirty="0"/>
              <a:t>. Визначити довжину цього відрізка на плані </a:t>
            </a:r>
            <a:r>
              <a:rPr lang="uk-UA" sz="1600" i="1"/>
              <a:t>масштабу </a:t>
            </a:r>
            <a:r>
              <a:rPr lang="uk-UA" sz="1600" i="1" smtClean="0"/>
              <a:t>1:2000.</a:t>
            </a:r>
            <a:endParaRPr lang="uk-UA" sz="1600" i="1" dirty="0" smtClean="0"/>
          </a:p>
          <a:p>
            <a:pPr marL="0" indent="0">
              <a:buNone/>
            </a:pPr>
            <a:endParaRPr lang="uk-UA" sz="1600" i="1" dirty="0"/>
          </a:p>
          <a:p>
            <a:pPr marL="0" indent="0">
              <a:buNone/>
            </a:pPr>
            <a:endParaRPr lang="uk-UA" sz="2400" dirty="0"/>
          </a:p>
        </p:txBody>
      </p:sp>
      <p:sp>
        <p:nvSpPr>
          <p:cNvPr id="4" name="Прямоугольник 3"/>
          <p:cNvSpPr/>
          <p:nvPr/>
        </p:nvSpPr>
        <p:spPr>
          <a:xfrm>
            <a:off x="681945" y="3429000"/>
            <a:ext cx="698477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sz="2000" b="1" i="1" dirty="0" smtClean="0"/>
          </a:p>
          <a:p>
            <a:pPr algn="ctr"/>
            <a:r>
              <a:rPr lang="en-US" sz="2000" b="1" i="1" dirty="0" smtClean="0"/>
              <a:t>S </a:t>
            </a:r>
            <a:r>
              <a:rPr lang="en-US" sz="2000" b="1" i="1" dirty="0"/>
              <a:t>= s </a:t>
            </a:r>
            <a:r>
              <a:rPr lang="uk-UA" sz="2000" b="1" i="1" dirty="0"/>
              <a:t>· </a:t>
            </a:r>
            <a:r>
              <a:rPr lang="en-US" sz="2000" b="1" i="1" dirty="0"/>
              <a:t>M</a:t>
            </a:r>
            <a:r>
              <a:rPr lang="uk-UA" sz="2000" b="1" i="1" dirty="0"/>
              <a:t> </a:t>
            </a:r>
            <a:r>
              <a:rPr lang="en-US" sz="2000" b="1" i="1" dirty="0"/>
              <a:t>= </a:t>
            </a:r>
            <a:r>
              <a:rPr lang="uk-UA" sz="2000" b="1" i="1" dirty="0" smtClean="0"/>
              <a:t>64,7 · 500/1000 </a:t>
            </a:r>
            <a:r>
              <a:rPr lang="uk-UA" sz="2000" b="1" i="1" dirty="0"/>
              <a:t>= </a:t>
            </a:r>
            <a:r>
              <a:rPr lang="uk-UA" sz="2000" b="1" i="1" dirty="0" smtClean="0"/>
              <a:t>32,35 м</a:t>
            </a:r>
            <a:endParaRPr lang="ru-RU" sz="2000" i="1" dirty="0"/>
          </a:p>
          <a:p>
            <a:pPr algn="ctr"/>
            <a:endParaRPr lang="ru-RU" dirty="0">
              <a:solidFill>
                <a:srgbClr val="92D050"/>
              </a:solidFill>
            </a:endParaRPr>
          </a:p>
        </p:txBody>
      </p:sp>
      <p:sp>
        <p:nvSpPr>
          <p:cNvPr id="5" name="Прямоугольник 4"/>
          <p:cNvSpPr/>
          <p:nvPr/>
        </p:nvSpPr>
        <p:spPr>
          <a:xfrm>
            <a:off x="681945" y="5877272"/>
            <a:ext cx="698477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t> s = S </a:t>
            </a:r>
            <a:r>
              <a:rPr lang="en-US" b="1" i="1" dirty="0"/>
              <a:t>:</a:t>
            </a:r>
            <a:r>
              <a:rPr lang="uk-UA" b="1" i="1" dirty="0" smtClean="0"/>
              <a:t> </a:t>
            </a:r>
            <a:r>
              <a:rPr lang="en-US" b="1" i="1" dirty="0"/>
              <a:t>M</a:t>
            </a:r>
            <a:r>
              <a:rPr lang="uk-UA" b="1" i="1" dirty="0"/>
              <a:t> </a:t>
            </a:r>
            <a:r>
              <a:rPr lang="en-US" b="1" i="1" dirty="0"/>
              <a:t>= </a:t>
            </a:r>
            <a:r>
              <a:rPr lang="en-US" b="1" i="1" dirty="0" smtClean="0"/>
              <a:t>145 </a:t>
            </a:r>
            <a:r>
              <a:rPr lang="uk-UA" b="1" i="1" dirty="0" smtClean="0"/>
              <a:t>· </a:t>
            </a:r>
            <a:r>
              <a:rPr lang="en-US" b="1" i="1" dirty="0" smtClean="0"/>
              <a:t>10</a:t>
            </a:r>
            <a:r>
              <a:rPr lang="uk-UA" b="1" i="1" dirty="0" smtClean="0"/>
              <a:t>00/</a:t>
            </a:r>
            <a:r>
              <a:rPr lang="en-US" b="1" i="1" dirty="0" smtClean="0"/>
              <a:t>2</a:t>
            </a:r>
            <a:r>
              <a:rPr lang="uk-UA" b="1" i="1" dirty="0" smtClean="0"/>
              <a:t>000 </a:t>
            </a:r>
            <a:r>
              <a:rPr lang="uk-UA" b="1" i="1" dirty="0"/>
              <a:t>= </a:t>
            </a:r>
            <a:r>
              <a:rPr lang="en-US" b="1" i="1" dirty="0" smtClean="0"/>
              <a:t>7</a:t>
            </a:r>
            <a:r>
              <a:rPr lang="uk-UA" b="1" i="1" dirty="0" smtClean="0"/>
              <a:t>2,5 м</a:t>
            </a:r>
            <a:r>
              <a:rPr lang="uk-UA" b="1" i="1" dirty="0"/>
              <a:t>м</a:t>
            </a:r>
            <a:endParaRPr lang="ru-RU" i="1" dirty="0"/>
          </a:p>
        </p:txBody>
      </p:sp>
    </p:spTree>
    <p:extLst>
      <p:ext uri="{BB962C8B-B14F-4D97-AF65-F5344CB8AC3E}">
        <p14:creationId xmlns:p14="http://schemas.microsoft.com/office/powerpoint/2010/main" val="978509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additive="base">
                                        <p:cTn id="41" dur="500" fill="hold"/>
                                        <p:tgtEl>
                                          <p:spTgt spid="5"/>
                                        </p:tgtEl>
                                        <p:attrNameLst>
                                          <p:attrName>ppt_x</p:attrName>
                                        </p:attrNameLst>
                                      </p:cBhvr>
                                      <p:tavLst>
                                        <p:tav tm="0">
                                          <p:val>
                                            <p:strVal val="#ppt_x"/>
                                          </p:val>
                                        </p:tav>
                                        <p:tav tm="100000">
                                          <p:val>
                                            <p:strVal val="#ppt_x"/>
                                          </p:val>
                                        </p:tav>
                                      </p:tavLst>
                                    </p:anim>
                                    <p:anim calcmode="lin" valueType="num">
                                      <p:cBhvr additive="base">
                                        <p:cTn id="4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Маркшейдерська</a:t>
            </a:r>
            <a:r>
              <a:rPr lang="ru-RU" dirty="0"/>
              <a:t> </a:t>
            </a:r>
            <a:r>
              <a:rPr lang="ru-RU" dirty="0" err="1"/>
              <a:t>документація</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(англ</a:t>
            </a:r>
            <a:r>
              <a:rPr lang="ru-RU" dirty="0"/>
              <a:t>. </a:t>
            </a:r>
            <a:r>
              <a:rPr lang="en-US" i="1" dirty="0" err="1" smtClean="0"/>
              <a:t>Surveyingdocumentation</a:t>
            </a:r>
            <a:r>
              <a:rPr lang="en-US" dirty="0"/>
              <a:t>, </a:t>
            </a:r>
            <a:r>
              <a:rPr lang="en-US" dirty="0" smtClean="0"/>
              <a:t> </a:t>
            </a:r>
            <a:r>
              <a:rPr lang="ru-RU" dirty="0" smtClean="0"/>
              <a:t>номенклатура</a:t>
            </a:r>
            <a:r>
              <a:rPr lang="ru-RU" dirty="0"/>
              <a:t> </a:t>
            </a:r>
            <a:r>
              <a:rPr lang="ru-RU" dirty="0" err="1" smtClean="0"/>
              <a:t>спеціально</a:t>
            </a:r>
            <a:r>
              <a:rPr lang="ru-RU" dirty="0" smtClean="0"/>
              <a:t> </a:t>
            </a:r>
            <a:r>
              <a:rPr lang="ru-RU" dirty="0" err="1" smtClean="0"/>
              <a:t>розроблених</a:t>
            </a:r>
            <a:r>
              <a:rPr lang="ru-RU" dirty="0"/>
              <a:t> </a:t>
            </a:r>
            <a:r>
              <a:rPr lang="ru-RU" dirty="0" err="1" smtClean="0"/>
              <a:t>документів</a:t>
            </a:r>
            <a:r>
              <a:rPr lang="ru-RU" dirty="0"/>
              <a:t> </a:t>
            </a:r>
            <a:r>
              <a:rPr lang="ru-RU" dirty="0" smtClean="0"/>
              <a:t>і</a:t>
            </a:r>
            <a:r>
              <a:rPr lang="ru-RU" dirty="0"/>
              <a:t> </a:t>
            </a:r>
            <a:r>
              <a:rPr lang="ru-RU" dirty="0" err="1" smtClean="0"/>
              <a:t>формулярів</a:t>
            </a:r>
            <a:r>
              <a:rPr lang="ru-RU" dirty="0" smtClean="0"/>
              <a:t>(</a:t>
            </a:r>
            <a:r>
              <a:rPr lang="ru-RU" dirty="0" err="1" smtClean="0"/>
              <a:t>журнали</a:t>
            </a:r>
            <a:r>
              <a:rPr lang="ru-RU" dirty="0"/>
              <a:t>, книги), а </a:t>
            </a:r>
            <a:r>
              <a:rPr lang="ru-RU" dirty="0" err="1"/>
              <a:t>також</a:t>
            </a:r>
            <a:r>
              <a:rPr lang="ru-RU" dirty="0"/>
              <a:t> </a:t>
            </a:r>
            <a:r>
              <a:rPr lang="ru-RU" dirty="0" err="1"/>
              <a:t>графічних</a:t>
            </a:r>
            <a:r>
              <a:rPr lang="ru-RU" dirty="0"/>
              <a:t> </a:t>
            </a:r>
            <a:r>
              <a:rPr lang="ru-RU" dirty="0" err="1"/>
              <a:t>матеріалів</a:t>
            </a:r>
            <a:r>
              <a:rPr lang="ru-RU" dirty="0"/>
              <a:t> (</a:t>
            </a:r>
            <a:r>
              <a:rPr lang="ru-RU" dirty="0" err="1"/>
              <a:t>плани</a:t>
            </a:r>
            <a:r>
              <a:rPr lang="ru-RU" dirty="0"/>
              <a:t>, </a:t>
            </a:r>
            <a:r>
              <a:rPr lang="ru-RU" dirty="0" err="1"/>
              <a:t>розрізи</a:t>
            </a:r>
            <a:r>
              <a:rPr lang="ru-RU" dirty="0"/>
              <a:t>, </a:t>
            </a:r>
            <a:r>
              <a:rPr lang="ru-RU" dirty="0" err="1"/>
              <a:t>профілі</a:t>
            </a:r>
            <a:r>
              <a:rPr lang="ru-RU" dirty="0"/>
              <a:t> і </a:t>
            </a:r>
            <a:r>
              <a:rPr lang="ru-RU" dirty="0" err="1"/>
              <a:t>ін</a:t>
            </a:r>
            <a:r>
              <a:rPr lang="ru-RU" dirty="0"/>
              <a:t>. </a:t>
            </a:r>
            <a:r>
              <a:rPr lang="ru-RU" dirty="0" err="1"/>
              <a:t>графіки</a:t>
            </a:r>
            <a:r>
              <a:rPr lang="ru-RU" dirty="0"/>
              <a:t>), </a:t>
            </a:r>
            <a:r>
              <a:rPr lang="ru-RU" dirty="0" err="1"/>
              <a:t>які</a:t>
            </a:r>
            <a:r>
              <a:rPr lang="ru-RU" dirty="0"/>
              <a:t> </a:t>
            </a:r>
            <a:r>
              <a:rPr lang="ru-RU" dirty="0" err="1"/>
              <a:t>відображують</a:t>
            </a:r>
            <a:r>
              <a:rPr lang="ru-RU" dirty="0"/>
              <a:t> </a:t>
            </a:r>
            <a:r>
              <a:rPr lang="ru-RU" dirty="0" err="1"/>
              <a:t>результати</a:t>
            </a:r>
            <a:r>
              <a:rPr lang="ru-RU" dirty="0"/>
              <a:t> </a:t>
            </a:r>
            <a:r>
              <a:rPr lang="ru-RU" dirty="0" err="1"/>
              <a:t>кутових</a:t>
            </a:r>
            <a:r>
              <a:rPr lang="ru-RU" dirty="0"/>
              <a:t> і </a:t>
            </a:r>
            <a:r>
              <a:rPr lang="ru-RU" dirty="0" err="1"/>
              <a:t>лінійних</a:t>
            </a:r>
            <a:r>
              <a:rPr lang="ru-RU" dirty="0"/>
              <a:t> </a:t>
            </a:r>
            <a:r>
              <a:rPr lang="ru-RU" dirty="0" err="1"/>
              <a:t>вимірювань</a:t>
            </a:r>
            <a:r>
              <a:rPr lang="ru-RU" dirty="0"/>
              <a:t> (</a:t>
            </a:r>
            <a:r>
              <a:rPr lang="ru-RU" dirty="0" err="1"/>
              <a:t>маркшейдерських</a:t>
            </a:r>
            <a:r>
              <a:rPr lang="ru-RU" dirty="0"/>
              <a:t> </a:t>
            </a:r>
            <a:r>
              <a:rPr lang="ru-RU" dirty="0" err="1"/>
              <a:t>зйомок</a:t>
            </a:r>
            <a:r>
              <a:rPr lang="ru-RU" dirty="0"/>
              <a:t>) на </a:t>
            </a:r>
            <a:r>
              <a:rPr lang="ru-RU" dirty="0" err="1"/>
              <a:t>поверхні</a:t>
            </a:r>
            <a:r>
              <a:rPr lang="ru-RU" dirty="0"/>
              <a:t> та в </a:t>
            </a:r>
            <a:r>
              <a:rPr lang="ru-RU" dirty="0" err="1"/>
              <a:t>гірничих</a:t>
            </a:r>
            <a:r>
              <a:rPr lang="ru-RU" dirty="0"/>
              <a:t> </a:t>
            </a:r>
            <a:r>
              <a:rPr lang="ru-RU" dirty="0" err="1"/>
              <a:t>виробках</a:t>
            </a:r>
            <a:r>
              <a:rPr lang="ru-RU" dirty="0"/>
              <a:t>. </a:t>
            </a:r>
            <a:endParaRPr lang="ru-RU" dirty="0" smtClean="0"/>
          </a:p>
          <a:p>
            <a:r>
              <a:rPr lang="ru-RU" dirty="0" err="1" smtClean="0"/>
              <a:t>Маркшейдерська</a:t>
            </a:r>
            <a:r>
              <a:rPr lang="ru-RU" dirty="0" smtClean="0"/>
              <a:t> </a:t>
            </a:r>
            <a:r>
              <a:rPr lang="ru-RU" dirty="0" err="1" smtClean="0"/>
              <a:t>документація</a:t>
            </a:r>
            <a:r>
              <a:rPr lang="ru-RU" dirty="0" smtClean="0"/>
              <a:t> </a:t>
            </a:r>
            <a:r>
              <a:rPr lang="ru-RU" dirty="0" err="1"/>
              <a:t>дає</a:t>
            </a:r>
            <a:r>
              <a:rPr lang="ru-RU" dirty="0"/>
              <a:t> </a:t>
            </a:r>
            <a:r>
              <a:rPr lang="ru-RU" dirty="0" err="1"/>
              <a:t>наочне</a:t>
            </a:r>
            <a:r>
              <a:rPr lang="ru-RU" dirty="0"/>
              <a:t>, максимально </a:t>
            </a:r>
            <a:r>
              <a:rPr lang="ru-RU" dirty="0" err="1"/>
              <a:t>повне</a:t>
            </a:r>
            <a:r>
              <a:rPr lang="ru-RU" dirty="0"/>
              <a:t> і </a:t>
            </a:r>
            <a:r>
              <a:rPr lang="ru-RU" dirty="0" err="1"/>
              <a:t>точне</a:t>
            </a:r>
            <a:r>
              <a:rPr lang="ru-RU" dirty="0"/>
              <a:t> </a:t>
            </a:r>
            <a:r>
              <a:rPr lang="ru-RU" dirty="0" err="1"/>
              <a:t>зображення</a:t>
            </a:r>
            <a:r>
              <a:rPr lang="ru-RU" dirty="0"/>
              <a:t> </a:t>
            </a:r>
            <a:r>
              <a:rPr lang="ru-RU" dirty="0" err="1"/>
              <a:t>виробок</a:t>
            </a:r>
            <a:r>
              <a:rPr lang="ru-RU" dirty="0"/>
              <a:t> за </a:t>
            </a:r>
            <a:r>
              <a:rPr lang="ru-RU" dirty="0" err="1"/>
              <a:t>їх</a:t>
            </a:r>
            <a:r>
              <a:rPr lang="ru-RU" dirty="0"/>
              <a:t> станом на дату </a:t>
            </a:r>
            <a:r>
              <a:rPr lang="ru-RU" dirty="0" err="1"/>
              <a:t>зйомки</a:t>
            </a:r>
            <a:r>
              <a:rPr lang="ru-RU" dirty="0"/>
              <a:t>. </a:t>
            </a:r>
            <a:r>
              <a:rPr lang="ru-RU" dirty="0" err="1"/>
              <a:t>Розрізняють</a:t>
            </a:r>
            <a:r>
              <a:rPr lang="ru-RU" dirty="0"/>
              <a:t> </a:t>
            </a:r>
            <a:r>
              <a:rPr lang="ru-RU" dirty="0" err="1"/>
              <a:t>обов’язкову</a:t>
            </a:r>
            <a:r>
              <a:rPr lang="ru-RU" dirty="0"/>
              <a:t> та </a:t>
            </a:r>
            <a:r>
              <a:rPr lang="ru-RU" dirty="0" err="1"/>
              <a:t>додаткову</a:t>
            </a:r>
            <a:r>
              <a:rPr lang="ru-RU" dirty="0"/>
              <a:t> </a:t>
            </a:r>
            <a:r>
              <a:rPr lang="ru-RU" dirty="0" err="1"/>
              <a:t>документації</a:t>
            </a:r>
            <a:r>
              <a:rPr lang="ru-RU" dirty="0"/>
              <a:t>.</a:t>
            </a:r>
          </a:p>
          <a:p>
            <a:r>
              <a:rPr lang="ru-RU" dirty="0"/>
              <a:t>До складу </a:t>
            </a:r>
            <a:r>
              <a:rPr lang="ru-RU" dirty="0" err="1">
                <a:solidFill>
                  <a:srgbClr val="FF0000"/>
                </a:solidFill>
              </a:rPr>
              <a:t>обов’язкового</a:t>
            </a:r>
            <a:r>
              <a:rPr lang="ru-RU" dirty="0"/>
              <a:t> комплексу </a:t>
            </a:r>
            <a:r>
              <a:rPr lang="ru-RU" dirty="0" err="1" smtClean="0"/>
              <a:t>маркшейдерської</a:t>
            </a:r>
            <a:r>
              <a:rPr lang="ru-RU" dirty="0" smtClean="0"/>
              <a:t> </a:t>
            </a:r>
            <a:r>
              <a:rPr lang="ru-RU" dirty="0" err="1" smtClean="0"/>
              <a:t>документації</a:t>
            </a:r>
            <a:r>
              <a:rPr lang="ru-RU" dirty="0" smtClean="0"/>
              <a:t>, </a:t>
            </a:r>
            <a:r>
              <a:rPr lang="ru-RU" dirty="0" err="1"/>
              <a:t>який</a:t>
            </a:r>
            <a:r>
              <a:rPr lang="ru-RU" dirty="0"/>
              <a:t> повинно </a:t>
            </a:r>
            <a:r>
              <a:rPr lang="ru-RU" dirty="0" err="1"/>
              <a:t>мати</a:t>
            </a:r>
            <a:r>
              <a:rPr lang="ru-RU" dirty="0"/>
              <a:t> </a:t>
            </a:r>
            <a:r>
              <a:rPr lang="ru-RU" dirty="0" err="1"/>
              <a:t>кожне</a:t>
            </a:r>
            <a:r>
              <a:rPr lang="ru-RU" dirty="0"/>
              <a:t> </a:t>
            </a:r>
            <a:r>
              <a:rPr lang="ru-RU" dirty="0" err="1"/>
              <a:t>гірниче</a:t>
            </a:r>
            <a:r>
              <a:rPr lang="ru-RU" dirty="0"/>
              <a:t> </a:t>
            </a:r>
            <a:r>
              <a:rPr lang="ru-RU" dirty="0" err="1"/>
              <a:t>підприємство</a:t>
            </a:r>
            <a:r>
              <a:rPr lang="ru-RU" dirty="0"/>
              <a:t>, </a:t>
            </a:r>
            <a:r>
              <a:rPr lang="ru-RU" dirty="0" smtClean="0"/>
              <a:t>входить:</a:t>
            </a:r>
          </a:p>
          <a:p>
            <a:pPr>
              <a:buFont typeface="Wingdings" panose="05000000000000000000" pitchFamily="2" charset="2"/>
              <a:buChar char="ü"/>
            </a:pPr>
            <a:r>
              <a:rPr lang="ru-RU" dirty="0" err="1" smtClean="0"/>
              <a:t>первинна</a:t>
            </a:r>
            <a:r>
              <a:rPr lang="ru-RU" dirty="0"/>
              <a:t>, </a:t>
            </a:r>
            <a:endParaRPr lang="ru-RU" dirty="0" smtClean="0"/>
          </a:p>
          <a:p>
            <a:pPr>
              <a:buFont typeface="Wingdings" panose="05000000000000000000" pitchFamily="2" charset="2"/>
              <a:buChar char="ü"/>
            </a:pPr>
            <a:r>
              <a:rPr lang="ru-RU" dirty="0" err="1" smtClean="0"/>
              <a:t>обчислювальна</a:t>
            </a:r>
            <a:r>
              <a:rPr lang="ru-RU" dirty="0" smtClean="0"/>
              <a:t> </a:t>
            </a:r>
          </a:p>
          <a:p>
            <a:pPr>
              <a:buFont typeface="Wingdings" panose="05000000000000000000" pitchFamily="2" charset="2"/>
              <a:buChar char="ü"/>
            </a:pPr>
            <a:r>
              <a:rPr lang="ru-RU" dirty="0" err="1" smtClean="0"/>
              <a:t>графічна</a:t>
            </a:r>
            <a:r>
              <a:rPr lang="ru-RU" dirty="0" smtClean="0"/>
              <a:t> </a:t>
            </a:r>
            <a:r>
              <a:rPr lang="ru-RU" dirty="0" err="1"/>
              <a:t>документація</a:t>
            </a:r>
            <a:r>
              <a:rPr lang="ru-RU" dirty="0"/>
              <a:t>. </a:t>
            </a:r>
            <a:endParaRPr lang="ru-RU" dirty="0" smtClean="0"/>
          </a:p>
          <a:p>
            <a:pPr>
              <a:buFont typeface="Wingdings" panose="05000000000000000000" pitchFamily="2" charset="2"/>
              <a:buChar char="ü"/>
            </a:pPr>
            <a:endParaRPr lang="ru-RU" dirty="0" smtClean="0"/>
          </a:p>
          <a:p>
            <a:pPr marL="0" indent="0">
              <a:buNone/>
            </a:pPr>
            <a:r>
              <a:rPr lang="ru-RU" dirty="0" err="1" smtClean="0">
                <a:solidFill>
                  <a:srgbClr val="FF0000"/>
                </a:solidFill>
              </a:rPr>
              <a:t>Додаткова</a:t>
            </a:r>
            <a:r>
              <a:rPr lang="ru-RU" dirty="0" smtClean="0"/>
              <a:t> </a:t>
            </a:r>
            <a:r>
              <a:rPr lang="ru-RU" dirty="0" err="1"/>
              <a:t>пов’язана</a:t>
            </a:r>
            <a:r>
              <a:rPr lang="ru-RU" dirty="0"/>
              <a:t> </a:t>
            </a:r>
            <a:r>
              <a:rPr lang="ru-RU" dirty="0" err="1"/>
              <a:t>зі</a:t>
            </a:r>
            <a:r>
              <a:rPr lang="ru-RU" dirty="0"/>
              <a:t> </a:t>
            </a:r>
            <a:r>
              <a:rPr lang="ru-RU" dirty="0" err="1"/>
              <a:t>специфічними</a:t>
            </a:r>
            <a:r>
              <a:rPr lang="ru-RU" dirty="0"/>
              <a:t> </a:t>
            </a:r>
            <a:r>
              <a:rPr lang="ru-RU" dirty="0" err="1"/>
              <a:t>особливостями</a:t>
            </a:r>
            <a:r>
              <a:rPr lang="ru-RU" dirty="0"/>
              <a:t> </a:t>
            </a:r>
            <a:r>
              <a:rPr lang="ru-RU" dirty="0" err="1"/>
              <a:t>розробки</a:t>
            </a:r>
            <a:r>
              <a:rPr lang="ru-RU" dirty="0"/>
              <a:t> </a:t>
            </a:r>
            <a:r>
              <a:rPr lang="ru-RU" dirty="0" err="1"/>
              <a:t>родовища</a:t>
            </a:r>
            <a:r>
              <a:rPr lang="ru-RU" dirty="0"/>
              <a:t>.</a:t>
            </a:r>
          </a:p>
          <a:p>
            <a:endParaRPr lang="ru-RU" dirty="0"/>
          </a:p>
        </p:txBody>
      </p:sp>
    </p:spTree>
    <p:extLst>
      <p:ext uri="{BB962C8B-B14F-4D97-AF65-F5344CB8AC3E}">
        <p14:creationId xmlns:p14="http://schemas.microsoft.com/office/powerpoint/2010/main" val="2334338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Графічні документи</a:t>
            </a:r>
            <a:endParaRPr lang="ru-RU" dirty="0"/>
          </a:p>
        </p:txBody>
      </p:sp>
      <p:sp>
        <p:nvSpPr>
          <p:cNvPr id="3" name="Объект 2"/>
          <p:cNvSpPr>
            <a:spLocks noGrp="1"/>
          </p:cNvSpPr>
          <p:nvPr>
            <p:ph idx="1"/>
          </p:nvPr>
        </p:nvSpPr>
        <p:spPr/>
        <p:txBody>
          <a:bodyPr>
            <a:normAutofit fontScale="55000" lnSpcReduction="20000"/>
          </a:bodyPr>
          <a:lstStyle/>
          <a:p>
            <a:pPr marL="0" indent="0">
              <a:buNone/>
            </a:pPr>
            <a:r>
              <a:rPr lang="uk-UA" dirty="0"/>
              <a:t>Кожне гірниче підприємство повинно мати комплект </a:t>
            </a:r>
            <a:r>
              <a:rPr lang="uk-UA" dirty="0" smtClean="0"/>
              <a:t>маркшейдерських </a:t>
            </a:r>
            <a:r>
              <a:rPr lang="uk-UA" dirty="0"/>
              <a:t>графічних документів, використання яких дає змогу безпечно та раціонально вести гірничі роботи.</a:t>
            </a:r>
            <a:endParaRPr lang="ru-RU" dirty="0"/>
          </a:p>
          <a:p>
            <a:r>
              <a:rPr lang="uk-UA" dirty="0"/>
              <a:t>Об’єктами зображення на кресленнях </a:t>
            </a:r>
            <a:r>
              <a:rPr lang="uk-UA" dirty="0" smtClean="0"/>
              <a:t>є:</a:t>
            </a:r>
          </a:p>
          <a:p>
            <a:pPr>
              <a:buFont typeface="Wingdings" panose="05000000000000000000" pitchFamily="2" charset="2"/>
              <a:buChar char="ü"/>
            </a:pPr>
            <a:r>
              <a:rPr lang="uk-UA" dirty="0" smtClean="0"/>
              <a:t>гірничі </a:t>
            </a:r>
            <a:r>
              <a:rPr lang="uk-UA" dirty="0"/>
              <a:t>та розвідувальні виробки, </a:t>
            </a:r>
            <a:endParaRPr lang="uk-UA" dirty="0" smtClean="0"/>
          </a:p>
          <a:p>
            <a:pPr>
              <a:buFont typeface="Wingdings" panose="05000000000000000000" pitchFamily="2" charset="2"/>
              <a:buChar char="ü"/>
            </a:pPr>
            <a:r>
              <a:rPr lang="uk-UA" dirty="0" smtClean="0"/>
              <a:t>форма</a:t>
            </a:r>
            <a:r>
              <a:rPr lang="uk-UA" dirty="0"/>
              <a:t>, умови залягання та якість КК, </a:t>
            </a:r>
            <a:endParaRPr lang="uk-UA" dirty="0" smtClean="0"/>
          </a:p>
          <a:p>
            <a:pPr>
              <a:buFont typeface="Wingdings" panose="05000000000000000000" pitchFamily="2" charset="2"/>
              <a:buChar char="ü"/>
            </a:pPr>
            <a:r>
              <a:rPr lang="uk-UA" dirty="0" smtClean="0"/>
              <a:t>рельєф </a:t>
            </a:r>
            <a:r>
              <a:rPr lang="uk-UA" dirty="0"/>
              <a:t>та ситуація земної поверхні.</a:t>
            </a:r>
            <a:endParaRPr lang="ru-RU" dirty="0"/>
          </a:p>
          <a:p>
            <a:r>
              <a:rPr lang="uk-UA" dirty="0"/>
              <a:t>Маркшейдерські креслення відрізняються від інших тим, що інформація, яку вони містять постійно змінюється, тобто їй властива динамічність, що </a:t>
            </a:r>
            <a:r>
              <a:rPr lang="uk-UA" dirty="0" err="1" smtClean="0"/>
              <a:t>пов</a:t>
            </a:r>
            <a:r>
              <a:rPr lang="en-US" dirty="0" smtClean="0"/>
              <a:t>`</a:t>
            </a:r>
            <a:r>
              <a:rPr lang="uk-UA" dirty="0" err="1" smtClean="0"/>
              <a:t>язана</a:t>
            </a:r>
            <a:r>
              <a:rPr lang="uk-UA" dirty="0" smtClean="0"/>
              <a:t> </a:t>
            </a:r>
            <a:r>
              <a:rPr lang="uk-UA" dirty="0"/>
              <a:t>з розвитком гірничих робіт зі зміною геологічної ситуації та ін.</a:t>
            </a:r>
            <a:endParaRPr lang="ru-RU" dirty="0"/>
          </a:p>
          <a:p>
            <a:r>
              <a:rPr lang="uk-UA" dirty="0"/>
              <a:t>Використовується графічна документація для рішення багатьох промислових задач, а саме:</a:t>
            </a:r>
            <a:endParaRPr lang="ru-RU" dirty="0"/>
          </a:p>
          <a:p>
            <a:pPr lvl="0">
              <a:buFont typeface="Wingdings" panose="05000000000000000000" pitchFamily="2" charset="2"/>
              <a:buChar char="Ø"/>
            </a:pPr>
            <a:r>
              <a:rPr lang="uk-UA" dirty="0"/>
              <a:t>підрахунку запасів, обліку добутку, втрат КК та її </a:t>
            </a:r>
            <a:r>
              <a:rPr lang="uk-UA" dirty="0" err="1"/>
              <a:t>розубожіння</a:t>
            </a:r>
            <a:r>
              <a:rPr lang="uk-UA" dirty="0"/>
              <a:t>;</a:t>
            </a:r>
            <a:endParaRPr lang="ru-RU" dirty="0"/>
          </a:p>
          <a:p>
            <a:pPr lvl="0">
              <a:buFont typeface="Wingdings" panose="05000000000000000000" pitchFamily="2" charset="2"/>
              <a:buChar char="Ø"/>
            </a:pPr>
            <a:r>
              <a:rPr lang="uk-UA" dirty="0"/>
              <a:t>планування розвідувальних та гірничих робіт;</a:t>
            </a:r>
            <a:endParaRPr lang="ru-RU" dirty="0"/>
          </a:p>
          <a:p>
            <a:pPr lvl="0">
              <a:buFont typeface="Wingdings" panose="05000000000000000000" pitchFamily="2" charset="2"/>
              <a:buChar char="Ø"/>
            </a:pPr>
            <a:r>
              <a:rPr lang="uk-UA" dirty="0"/>
              <a:t>рішення питань, що пов’язані з підробкою природних та штучних об’єктів земної поверхні, вище лежачої товщі гірських порід та тіл корисної копалини;</a:t>
            </a:r>
            <a:endParaRPr lang="ru-RU" dirty="0"/>
          </a:p>
          <a:p>
            <a:pPr lvl="0">
              <a:buFont typeface="Wingdings" panose="05000000000000000000" pitchFamily="2" charset="2"/>
              <a:buChar char="Ø"/>
            </a:pPr>
            <a:r>
              <a:rPr lang="uk-UA" dirty="0"/>
              <a:t>за графіками можна робити висновки, наскільки правильно та безпечно ведуться гірничі роботи, слідкувати за наближенням гірничих робіт до небезпечних зон (відпрацьованих затоплених та загазованих виробок, осередків підземних пожеж) та своєчасно приймати профілактичні </a:t>
            </a:r>
            <a:r>
              <a:rPr lang="uk-UA" dirty="0" smtClean="0"/>
              <a:t>заходи</a:t>
            </a:r>
            <a:r>
              <a:rPr lang="uk-UA" dirty="0"/>
              <a:t>.</a:t>
            </a:r>
            <a:endParaRPr lang="ru-RU" dirty="0"/>
          </a:p>
          <a:p>
            <a:endParaRPr lang="ru-RU" dirty="0"/>
          </a:p>
        </p:txBody>
      </p:sp>
    </p:spTree>
    <p:extLst>
      <p:ext uri="{BB962C8B-B14F-4D97-AF65-F5344CB8AC3E}">
        <p14:creationId xmlns:p14="http://schemas.microsoft.com/office/powerpoint/2010/main" val="1709958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Види креслень</a:t>
            </a:r>
            <a:endParaRPr lang="ru-RU" dirty="0"/>
          </a:p>
        </p:txBody>
      </p:sp>
      <p:sp>
        <p:nvSpPr>
          <p:cNvPr id="3" name="Объект 2"/>
          <p:cNvSpPr>
            <a:spLocks noGrp="1"/>
          </p:cNvSpPr>
          <p:nvPr>
            <p:ph idx="1"/>
          </p:nvPr>
        </p:nvSpPr>
        <p:spPr/>
        <p:txBody>
          <a:bodyPr>
            <a:normAutofit fontScale="62500" lnSpcReduction="20000"/>
          </a:bodyPr>
          <a:lstStyle/>
          <a:p>
            <a:pPr lvl="0"/>
            <a:r>
              <a:rPr lang="uk-UA" i="1" u="sng" dirty="0"/>
              <a:t>Проекці</a:t>
            </a:r>
            <a:r>
              <a:rPr lang="uk-UA" dirty="0"/>
              <a:t>ї – це графіки, що представляють собою зображення тих чи інших об’єктів простору на площину (ортогональні проекції).</a:t>
            </a:r>
            <a:endParaRPr lang="ru-RU" dirty="0"/>
          </a:p>
          <a:p>
            <a:pPr lvl="0"/>
            <a:r>
              <a:rPr lang="uk-UA" i="1" u="sng" dirty="0"/>
              <a:t>Плани</a:t>
            </a:r>
            <a:r>
              <a:rPr lang="uk-UA" dirty="0"/>
              <a:t> – це креслення, що складаються в ортогональній проекції на горизонтальну площину із зазначенням на них числових відміток (координат Z) окремих точок або горизонталей зображуваної поверхні.</a:t>
            </a:r>
            <a:endParaRPr lang="ru-RU" dirty="0"/>
          </a:p>
          <a:p>
            <a:pPr lvl="0"/>
            <a:r>
              <a:rPr lang="uk-UA" i="1" u="sng" dirty="0"/>
              <a:t>Вертикальні проекції</a:t>
            </a:r>
            <a:r>
              <a:rPr lang="uk-UA" dirty="0"/>
              <a:t> – це креслення, що побудовані в проекції на вертикальну площину</a:t>
            </a:r>
            <a:r>
              <a:rPr lang="uk-UA" dirty="0" smtClean="0"/>
              <a:t>.</a:t>
            </a:r>
          </a:p>
          <a:p>
            <a:pPr marL="0" lvl="0" indent="0">
              <a:buNone/>
            </a:pPr>
            <a:r>
              <a:rPr lang="uk-UA" sz="2200" i="1" dirty="0"/>
              <a:t>Такі проекції застосовують в тих випадках, коли проектування на горизонтальні площини викликає найбільше спотворення.</a:t>
            </a:r>
            <a:endParaRPr lang="ru-RU" sz="2200" i="1" dirty="0"/>
          </a:p>
          <a:p>
            <a:pPr lvl="0"/>
            <a:r>
              <a:rPr lang="uk-UA" i="1" u="sng" dirty="0"/>
              <a:t>Розрізи</a:t>
            </a:r>
            <a:r>
              <a:rPr lang="uk-UA" dirty="0"/>
              <a:t> – представляють собою зображення деталей об’єкту, що розташовані в деякій січній площині (найбільше поширення в </a:t>
            </a:r>
            <a:r>
              <a:rPr lang="uk-UA" dirty="0" smtClean="0"/>
              <a:t>маркшейдерській справі </a:t>
            </a:r>
            <a:r>
              <a:rPr lang="uk-UA" dirty="0"/>
              <a:t>отримали геологічні розрізи</a:t>
            </a:r>
            <a:r>
              <a:rPr lang="uk-UA" dirty="0" smtClean="0"/>
              <a:t>).</a:t>
            </a:r>
          </a:p>
          <a:p>
            <a:pPr marL="0" lvl="0" indent="0">
              <a:buNone/>
            </a:pPr>
            <a:r>
              <a:rPr lang="uk-UA" sz="2200" i="1" dirty="0"/>
              <a:t>Включають в себе вертикальні і горизонтальні розрізи, на яких зображують </a:t>
            </a:r>
            <a:r>
              <a:rPr lang="uk-UA" sz="2200" i="1" dirty="0" smtClean="0"/>
              <a:t>геологічну </a:t>
            </a:r>
            <a:r>
              <a:rPr lang="uk-UA" sz="2200" i="1" dirty="0"/>
              <a:t>будова товщі гірських порід і гірничі виробки. Вертикальні геологічні розрізи будують по лініях розвідувальних і гірничо-експлуатаційних виробок, а також за напрямками простягання і </a:t>
            </a:r>
            <a:r>
              <a:rPr lang="uk-UA" sz="2200" i="1" dirty="0" err="1" smtClean="0"/>
              <a:t>вхрест</a:t>
            </a:r>
            <a:r>
              <a:rPr lang="uk-UA" sz="2200" i="1" dirty="0" smtClean="0"/>
              <a:t> </a:t>
            </a:r>
            <a:r>
              <a:rPr lang="uk-UA" sz="2200" i="1" dirty="0"/>
              <a:t>простягання покладу.</a:t>
            </a:r>
            <a:endParaRPr lang="ru-RU" sz="2200" i="1" dirty="0"/>
          </a:p>
          <a:p>
            <a:pPr lvl="0"/>
            <a:r>
              <a:rPr lang="uk-UA" i="1" u="sng" dirty="0"/>
              <a:t>Профілі</a:t>
            </a:r>
            <a:r>
              <a:rPr lang="uk-UA" dirty="0"/>
              <a:t> – це графіки, що зображають на вертикальному перерізі контур або частину контуру об’єкта, що розглядається.</a:t>
            </a:r>
            <a:endParaRPr lang="ru-RU" dirty="0"/>
          </a:p>
          <a:p>
            <a:pPr lvl="0"/>
            <a:r>
              <a:rPr lang="uk-UA" i="1" u="sng" dirty="0"/>
              <a:t>Ескізи </a:t>
            </a:r>
            <a:r>
              <a:rPr lang="uk-UA" dirty="0"/>
              <a:t>– представляють собою наближене зображення об’єктів, що складається від руки.</a:t>
            </a:r>
            <a:endParaRPr lang="ru-RU" dirty="0"/>
          </a:p>
          <a:p>
            <a:endParaRPr lang="ru-RU" dirty="0"/>
          </a:p>
        </p:txBody>
      </p:sp>
    </p:spTree>
    <p:extLst>
      <p:ext uri="{BB962C8B-B14F-4D97-AF65-F5344CB8AC3E}">
        <p14:creationId xmlns:p14="http://schemas.microsoft.com/office/powerpoint/2010/main" val="3870063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Перший комплект креслень </a:t>
            </a:r>
            <a:r>
              <a:rPr lang="uk-UA" dirty="0" smtClean="0"/>
              <a:t>креслення </a:t>
            </a:r>
            <a:r>
              <a:rPr lang="uk-UA" dirty="0"/>
              <a:t>земної </a:t>
            </a:r>
            <a:r>
              <a:rPr lang="uk-UA" dirty="0" smtClean="0"/>
              <a:t>поверхні </a:t>
            </a:r>
            <a:endParaRPr lang="ru-RU" dirty="0"/>
          </a:p>
        </p:txBody>
      </p:sp>
      <p:sp>
        <p:nvSpPr>
          <p:cNvPr id="4" name="Текст 3"/>
          <p:cNvSpPr>
            <a:spLocks noGrp="1"/>
          </p:cNvSpPr>
          <p:nvPr>
            <p:ph type="body" idx="2"/>
          </p:nvPr>
        </p:nvSpPr>
        <p:spPr>
          <a:xfrm>
            <a:off x="457200" y="1497416"/>
            <a:ext cx="5897880" cy="347408"/>
          </a:xfrm>
        </p:spPr>
        <p:txBody>
          <a:bodyPr>
            <a:normAutofit/>
          </a:bodyPr>
          <a:lstStyle/>
          <a:p>
            <a:r>
              <a:rPr lang="uk-UA" sz="1600" dirty="0"/>
              <a:t>Креслення земної поверхні включають в себе три групи:</a:t>
            </a:r>
            <a:endParaRPr lang="ru-RU" sz="1600" dirty="0"/>
          </a:p>
        </p:txBody>
      </p:sp>
      <p:sp>
        <p:nvSpPr>
          <p:cNvPr id="3" name="Объект 2"/>
          <p:cNvSpPr>
            <a:spLocks noGrp="1"/>
          </p:cNvSpPr>
          <p:nvPr>
            <p:ph sz="half" idx="1"/>
          </p:nvPr>
        </p:nvSpPr>
        <p:spPr/>
        <p:txBody>
          <a:bodyPr>
            <a:normAutofit fontScale="62500" lnSpcReduction="20000"/>
          </a:bodyPr>
          <a:lstStyle/>
          <a:p>
            <a:pPr marL="0" indent="0">
              <a:buNone/>
            </a:pPr>
            <a:r>
              <a:rPr lang="uk-UA" b="1" i="1" dirty="0" smtClean="0"/>
              <a:t>І </a:t>
            </a:r>
            <a:r>
              <a:rPr lang="uk-UA" b="1" i="1" dirty="0"/>
              <a:t>група - група креслень, що відображає рельєф і ситуацію земної поверхні:</a:t>
            </a:r>
            <a:endParaRPr lang="ru-RU" b="1" i="1" dirty="0"/>
          </a:p>
          <a:p>
            <a:pPr lvl="0"/>
            <a:r>
              <a:rPr lang="uk-UA" dirty="0"/>
              <a:t>план земної поверхні, території економічної зацікавленості підприємства (М 1:1000; 1:2000; 1:5000);</a:t>
            </a:r>
            <a:endParaRPr lang="ru-RU" dirty="0"/>
          </a:p>
          <a:p>
            <a:pPr lvl="0"/>
            <a:r>
              <a:rPr lang="uk-UA" dirty="0"/>
              <a:t>план забудованої частини території земної поверхні (1:2000; 1:5000);</a:t>
            </a:r>
            <a:endParaRPr lang="ru-RU" dirty="0"/>
          </a:p>
          <a:p>
            <a:pPr lvl="0"/>
            <a:r>
              <a:rPr lang="uk-UA" dirty="0"/>
              <a:t>план промислової площадки (М 1:500; 1:1000)</a:t>
            </a:r>
            <a:endParaRPr lang="ru-RU" dirty="0"/>
          </a:p>
          <a:p>
            <a:pPr lvl="0"/>
            <a:r>
              <a:rPr lang="uk-UA" dirty="0"/>
              <a:t>план породних відвалів(1:2000; 1:5000);</a:t>
            </a:r>
            <a:endParaRPr lang="ru-RU" dirty="0"/>
          </a:p>
          <a:p>
            <a:pPr lvl="0"/>
            <a:r>
              <a:rPr lang="uk-UA" dirty="0"/>
              <a:t>план ділянки земної поверхні, що відведена під склади корисної копалини або </a:t>
            </a:r>
            <a:r>
              <a:rPr lang="uk-UA" dirty="0" err="1"/>
              <a:t>хвостосховища</a:t>
            </a:r>
            <a:r>
              <a:rPr lang="uk-UA" dirty="0"/>
              <a:t> відходів збагачувальних </a:t>
            </a:r>
            <a:r>
              <a:rPr lang="uk-UA" dirty="0" err="1"/>
              <a:t>фабрик</a:t>
            </a:r>
            <a:r>
              <a:rPr lang="uk-UA" dirty="0"/>
              <a:t> (1:200; 1:500; 1:1000);</a:t>
            </a:r>
            <a:endParaRPr lang="ru-RU" dirty="0"/>
          </a:p>
          <a:p>
            <a:pPr lvl="0"/>
            <a:r>
              <a:rPr lang="uk-UA" dirty="0"/>
              <a:t>картограма </a:t>
            </a:r>
            <a:r>
              <a:rPr lang="uk-UA" dirty="0" err="1"/>
              <a:t>росташування</a:t>
            </a:r>
            <a:r>
              <a:rPr lang="uk-UA" dirty="0"/>
              <a:t> планшетів зйомки земної поверхні  1:10000; 1:25000.</a:t>
            </a:r>
            <a:endParaRPr lang="ru-RU" dirty="0"/>
          </a:p>
          <a:p>
            <a:endParaRPr lang="ru-RU" dirty="0"/>
          </a:p>
        </p:txBody>
      </p:sp>
    </p:spTree>
    <p:extLst>
      <p:ext uri="{BB962C8B-B14F-4D97-AF65-F5344CB8AC3E}">
        <p14:creationId xmlns:p14="http://schemas.microsoft.com/office/powerpoint/2010/main" val="3403683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Перший </a:t>
            </a:r>
            <a:r>
              <a:rPr lang="uk-UA" dirty="0"/>
              <a:t>комплект креслень</a:t>
            </a:r>
            <a:r>
              <a:rPr lang="ru-RU" dirty="0"/>
              <a:t/>
            </a:r>
            <a:br>
              <a:rPr lang="ru-RU" dirty="0"/>
            </a:br>
            <a:r>
              <a:rPr lang="uk-UA" dirty="0" smtClean="0"/>
              <a:t>креслення </a:t>
            </a:r>
            <a:r>
              <a:rPr lang="uk-UA" dirty="0"/>
              <a:t>земної </a:t>
            </a:r>
            <a:r>
              <a:rPr lang="uk-UA" dirty="0" smtClean="0"/>
              <a:t>поверхні </a:t>
            </a:r>
            <a:endParaRPr lang="ru-RU" dirty="0"/>
          </a:p>
        </p:txBody>
      </p:sp>
      <p:sp>
        <p:nvSpPr>
          <p:cNvPr id="4" name="Текст 3"/>
          <p:cNvSpPr>
            <a:spLocks noGrp="1"/>
          </p:cNvSpPr>
          <p:nvPr>
            <p:ph type="body" idx="2"/>
          </p:nvPr>
        </p:nvSpPr>
        <p:spPr>
          <a:xfrm>
            <a:off x="395536" y="1484784"/>
            <a:ext cx="5897880" cy="419416"/>
          </a:xfrm>
        </p:spPr>
        <p:txBody>
          <a:bodyPr/>
          <a:lstStyle/>
          <a:p>
            <a:r>
              <a:rPr lang="uk-UA" dirty="0"/>
              <a:t>Креслення земної поверхні включають в себе три групи:</a:t>
            </a:r>
            <a:endParaRPr lang="ru-RU" dirty="0"/>
          </a:p>
          <a:p>
            <a:endParaRPr lang="ru-RU" dirty="0"/>
          </a:p>
        </p:txBody>
      </p:sp>
      <p:sp>
        <p:nvSpPr>
          <p:cNvPr id="3" name="Объект 2"/>
          <p:cNvSpPr>
            <a:spLocks noGrp="1"/>
          </p:cNvSpPr>
          <p:nvPr>
            <p:ph sz="half" idx="1"/>
          </p:nvPr>
        </p:nvSpPr>
        <p:spPr/>
        <p:txBody>
          <a:bodyPr>
            <a:normAutofit fontScale="77500" lnSpcReduction="20000"/>
          </a:bodyPr>
          <a:lstStyle/>
          <a:p>
            <a:pPr marL="0" indent="0">
              <a:buNone/>
            </a:pPr>
            <a:r>
              <a:rPr lang="uk-UA" i="1" dirty="0" smtClean="0"/>
              <a:t>ІІ </a:t>
            </a:r>
            <a:r>
              <a:rPr lang="uk-UA" i="1" dirty="0"/>
              <a:t>група - група креслень, що відображає забезпеченість гірничого підприємства </a:t>
            </a:r>
            <a:r>
              <a:rPr lang="uk-UA" i="1" dirty="0" err="1"/>
              <a:t>маркшердерською</a:t>
            </a:r>
            <a:r>
              <a:rPr lang="uk-UA" i="1" dirty="0"/>
              <a:t> опорною і зйомочною мережами:</a:t>
            </a:r>
            <a:endParaRPr lang="ru-RU" i="1" dirty="0"/>
          </a:p>
          <a:p>
            <a:pPr>
              <a:buFont typeface="Wingdings" panose="05000000000000000000" pitchFamily="2" charset="2"/>
              <a:buChar char="ü"/>
            </a:pPr>
            <a:r>
              <a:rPr lang="uk-UA" dirty="0" smtClean="0"/>
              <a:t>план </a:t>
            </a:r>
            <a:r>
              <a:rPr lang="uk-UA" dirty="0" err="1"/>
              <a:t>росташування</a:t>
            </a:r>
            <a:r>
              <a:rPr lang="uk-UA" dirty="0"/>
              <a:t> пунктів </a:t>
            </a:r>
            <a:r>
              <a:rPr lang="uk-UA" dirty="0" err="1"/>
              <a:t>маркшердерської</a:t>
            </a:r>
            <a:r>
              <a:rPr lang="uk-UA" dirty="0"/>
              <a:t> опорної і зйомочної мереж на </a:t>
            </a:r>
            <a:r>
              <a:rPr lang="uk-UA" smtClean="0"/>
              <a:t>земній поверхні </a:t>
            </a:r>
            <a:r>
              <a:rPr lang="uk-UA" dirty="0"/>
              <a:t>(1:500, 1:1000</a:t>
            </a:r>
            <a:r>
              <a:rPr lang="uk-UA" dirty="0" smtClean="0"/>
              <a:t>)</a:t>
            </a:r>
            <a:r>
              <a:rPr lang="uk-UA" dirty="0"/>
              <a:t> </a:t>
            </a:r>
            <a:r>
              <a:rPr lang="uk-UA" dirty="0" smtClean="0"/>
              <a:t>;</a:t>
            </a:r>
          </a:p>
          <a:p>
            <a:pPr>
              <a:buFont typeface="Wingdings" panose="05000000000000000000" pitchFamily="2" charset="2"/>
              <a:buChar char="ü"/>
            </a:pPr>
            <a:r>
              <a:rPr lang="uk-UA" dirty="0" smtClean="0"/>
              <a:t>план </a:t>
            </a:r>
            <a:r>
              <a:rPr lang="uk-UA" dirty="0" err="1"/>
              <a:t>росташування</a:t>
            </a:r>
            <a:r>
              <a:rPr lang="uk-UA" dirty="0"/>
              <a:t> пунктів </a:t>
            </a:r>
            <a:r>
              <a:rPr lang="uk-UA" dirty="0" err="1"/>
              <a:t>розбивочної</a:t>
            </a:r>
            <a:r>
              <a:rPr lang="uk-UA" dirty="0"/>
              <a:t> мережі і осьових пунктів шахтних стволів (1:200;      1:500; 1:1000);</a:t>
            </a:r>
            <a:endParaRPr lang="ru-RU" dirty="0"/>
          </a:p>
          <a:p>
            <a:pPr>
              <a:buFont typeface="Wingdings" panose="05000000000000000000" pitchFamily="2" charset="2"/>
              <a:buChar char="ü"/>
            </a:pPr>
            <a:r>
              <a:rPr lang="uk-UA" dirty="0" smtClean="0"/>
              <a:t>схеми </a:t>
            </a:r>
            <a:r>
              <a:rPr lang="uk-UA" dirty="0"/>
              <a:t>конструкцій реперів і пунктів мереж.</a:t>
            </a:r>
            <a:endParaRPr lang="ru-RU" dirty="0"/>
          </a:p>
          <a:p>
            <a:endParaRPr lang="ru-RU" dirty="0"/>
          </a:p>
        </p:txBody>
      </p:sp>
    </p:spTree>
    <p:extLst>
      <p:ext uri="{BB962C8B-B14F-4D97-AF65-F5344CB8AC3E}">
        <p14:creationId xmlns:p14="http://schemas.microsoft.com/office/powerpoint/2010/main" val="179893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Перший комплект креслень </a:t>
            </a:r>
            <a:r>
              <a:rPr lang="uk-UA" dirty="0" smtClean="0"/>
              <a:t>креслення </a:t>
            </a:r>
            <a:r>
              <a:rPr lang="uk-UA" dirty="0"/>
              <a:t>земної </a:t>
            </a:r>
            <a:r>
              <a:rPr lang="uk-UA" dirty="0" smtClean="0"/>
              <a:t>поверхні </a:t>
            </a:r>
            <a:endParaRPr lang="ru-RU" dirty="0"/>
          </a:p>
        </p:txBody>
      </p:sp>
      <p:sp>
        <p:nvSpPr>
          <p:cNvPr id="5" name="Текст 4"/>
          <p:cNvSpPr>
            <a:spLocks noGrp="1"/>
          </p:cNvSpPr>
          <p:nvPr>
            <p:ph type="body" idx="2"/>
          </p:nvPr>
        </p:nvSpPr>
        <p:spPr>
          <a:xfrm>
            <a:off x="457200" y="1497416"/>
            <a:ext cx="5897880" cy="419416"/>
          </a:xfrm>
        </p:spPr>
        <p:txBody>
          <a:bodyPr/>
          <a:lstStyle/>
          <a:p>
            <a:r>
              <a:rPr lang="uk-UA" sz="1600" dirty="0"/>
              <a:t>Креслення земної поверхні включають в себе три групи</a:t>
            </a:r>
            <a:r>
              <a:rPr lang="uk-UA" dirty="0"/>
              <a:t>:</a:t>
            </a:r>
            <a:endParaRPr lang="ru-RU" dirty="0"/>
          </a:p>
          <a:p>
            <a:endParaRPr lang="ru-RU" dirty="0"/>
          </a:p>
        </p:txBody>
      </p:sp>
      <p:sp>
        <p:nvSpPr>
          <p:cNvPr id="3" name="Объект 2"/>
          <p:cNvSpPr>
            <a:spLocks noGrp="1"/>
          </p:cNvSpPr>
          <p:nvPr>
            <p:ph sz="half" idx="1"/>
          </p:nvPr>
        </p:nvSpPr>
        <p:spPr>
          <a:xfrm>
            <a:off x="457200" y="2133600"/>
            <a:ext cx="7239000" cy="3455640"/>
          </a:xfrm>
        </p:spPr>
        <p:txBody>
          <a:bodyPr>
            <a:normAutofit/>
          </a:bodyPr>
          <a:lstStyle/>
          <a:p>
            <a:pPr marL="0" indent="0">
              <a:buNone/>
            </a:pPr>
            <a:r>
              <a:rPr lang="uk-UA" sz="2400" dirty="0"/>
              <a:t>ІІІ група - група креслень відводів гірничих підприємств</a:t>
            </a:r>
            <a:r>
              <a:rPr lang="uk-UA" sz="2400" dirty="0" smtClean="0"/>
              <a:t>:</a:t>
            </a:r>
          </a:p>
          <a:p>
            <a:r>
              <a:rPr lang="uk-UA" sz="2400" dirty="0" smtClean="0"/>
              <a:t>план </a:t>
            </a:r>
            <a:r>
              <a:rPr lang="uk-UA" sz="2400" dirty="0"/>
              <a:t>гірничого і земельного відводів і розрізи до них - масштаб </a:t>
            </a:r>
            <a:r>
              <a:rPr lang="uk-UA" sz="2400" dirty="0" err="1"/>
              <a:t>тей</a:t>
            </a:r>
            <a:r>
              <a:rPr lang="uk-UA" sz="2400" dirty="0"/>
              <a:t> самий що і для земної поверхні;</a:t>
            </a:r>
            <a:endParaRPr lang="ru-RU" sz="2400" dirty="0"/>
          </a:p>
          <a:p>
            <a:r>
              <a:rPr lang="uk-UA" sz="2400" dirty="0" smtClean="0"/>
              <a:t>план </a:t>
            </a:r>
            <a:r>
              <a:rPr lang="uk-UA" sz="2400" dirty="0"/>
              <a:t>гірничого відводу з нанесенням площі земель, що передбачені до рекультивації.</a:t>
            </a:r>
            <a:endParaRPr lang="ru-RU" sz="2400" dirty="0"/>
          </a:p>
          <a:p>
            <a:pPr marL="0" indent="0">
              <a:buNone/>
            </a:pPr>
            <a:endParaRPr lang="ru-RU" dirty="0"/>
          </a:p>
          <a:p>
            <a:endParaRPr lang="ru-RU" dirty="0"/>
          </a:p>
        </p:txBody>
      </p:sp>
    </p:spTree>
    <p:extLst>
      <p:ext uri="{BB962C8B-B14F-4D97-AF65-F5344CB8AC3E}">
        <p14:creationId xmlns:p14="http://schemas.microsoft.com/office/powerpoint/2010/main" val="262559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i="1" dirty="0"/>
              <a:t>Другий комплект креслень</a:t>
            </a:r>
            <a:r>
              <a:rPr lang="uk-UA" i="1" dirty="0" smtClean="0"/>
              <a:t>.</a:t>
            </a:r>
            <a:br>
              <a:rPr lang="uk-UA" i="1" dirty="0" smtClean="0"/>
            </a:br>
            <a:r>
              <a:rPr lang="uk-UA" i="1" dirty="0" smtClean="0"/>
              <a:t>Креслення </a:t>
            </a:r>
            <a:r>
              <a:rPr lang="uk-UA" i="1" dirty="0"/>
              <a:t>гірничих виробок</a:t>
            </a:r>
            <a:r>
              <a:rPr lang="uk-UA" i="1" dirty="0" smtClean="0"/>
              <a:t>.</a:t>
            </a:r>
            <a:br>
              <a:rPr lang="uk-UA" i="1" dirty="0" smtClean="0"/>
            </a:br>
            <a:r>
              <a:rPr lang="uk-UA" dirty="0"/>
              <a:t>відкритий спосіб </a:t>
            </a:r>
            <a:r>
              <a:rPr lang="uk-UA" dirty="0" smtClean="0"/>
              <a:t>розробки</a:t>
            </a:r>
            <a:endParaRPr lang="ru-RU" dirty="0"/>
          </a:p>
        </p:txBody>
      </p:sp>
      <p:sp>
        <p:nvSpPr>
          <p:cNvPr id="5" name="Текст 4"/>
          <p:cNvSpPr>
            <a:spLocks noGrp="1"/>
          </p:cNvSpPr>
          <p:nvPr>
            <p:ph type="body" idx="2"/>
          </p:nvPr>
        </p:nvSpPr>
        <p:spPr/>
        <p:txBody>
          <a:bodyPr/>
          <a:lstStyle/>
          <a:p>
            <a:r>
              <a:rPr lang="uk-UA" u="sng" dirty="0"/>
              <a:t>І - група креслень, що відображають розкриття, підготовку і розробку родовища:</a:t>
            </a:r>
            <a:endParaRPr lang="ru-RU" dirty="0"/>
          </a:p>
          <a:p>
            <a:endParaRPr lang="ru-RU" dirty="0"/>
          </a:p>
        </p:txBody>
      </p:sp>
      <p:sp>
        <p:nvSpPr>
          <p:cNvPr id="4" name="Объект 3"/>
          <p:cNvSpPr>
            <a:spLocks noGrp="1"/>
          </p:cNvSpPr>
          <p:nvPr>
            <p:ph sz="half" idx="1"/>
          </p:nvPr>
        </p:nvSpPr>
        <p:spPr/>
        <p:txBody>
          <a:bodyPr>
            <a:normAutofit fontScale="70000" lnSpcReduction="20000"/>
          </a:bodyPr>
          <a:lstStyle/>
          <a:p>
            <a:r>
              <a:rPr lang="uk-UA" b="1" dirty="0"/>
              <a:t>1) Кар’єри і розрізи.</a:t>
            </a:r>
            <a:endParaRPr lang="ru-RU" b="1" dirty="0"/>
          </a:p>
          <a:p>
            <a:pPr>
              <a:buFont typeface="Wingdings" panose="05000000000000000000" pitchFamily="2" charset="2"/>
              <a:buChar char="§"/>
            </a:pPr>
            <a:r>
              <a:rPr lang="uk-UA" dirty="0"/>
              <a:t>- плани гірничих виробок по горизонтах (1:500, 1:1000, 1:2000);</a:t>
            </a:r>
            <a:endParaRPr lang="ru-RU" dirty="0"/>
          </a:p>
          <a:p>
            <a:pPr>
              <a:buFont typeface="Wingdings" panose="05000000000000000000" pitchFamily="2" charset="2"/>
              <a:buChar char="§"/>
            </a:pPr>
            <a:r>
              <a:rPr lang="uk-UA" dirty="0"/>
              <a:t>- розрізи гірничих виробок по напрямках, що приурочені до розвідувальних свердловин (в масштабах плану гірничих виробок);</a:t>
            </a:r>
            <a:endParaRPr lang="ru-RU" dirty="0"/>
          </a:p>
          <a:p>
            <a:r>
              <a:rPr lang="uk-UA" dirty="0" smtClean="0"/>
              <a:t>2</a:t>
            </a:r>
            <a:r>
              <a:rPr lang="uk-UA" b="1" dirty="0"/>
              <a:t>) Розсипні родовища.</a:t>
            </a:r>
            <a:endParaRPr lang="ru-RU" b="1" dirty="0"/>
          </a:p>
          <a:p>
            <a:pPr>
              <a:buFont typeface="Wingdings" panose="05000000000000000000" pitchFamily="2" charset="2"/>
              <a:buChar char="§"/>
            </a:pPr>
            <a:r>
              <a:rPr lang="uk-UA" dirty="0" smtClean="0"/>
              <a:t>- </a:t>
            </a:r>
            <a:r>
              <a:rPr lang="uk-UA" dirty="0"/>
              <a:t>плани гірничих виробок полігонів (1:2000), </a:t>
            </a:r>
            <a:endParaRPr lang="ru-RU" dirty="0"/>
          </a:p>
          <a:p>
            <a:pPr>
              <a:buFont typeface="Wingdings" panose="05000000000000000000" pitchFamily="2" charset="2"/>
              <a:buChar char="§"/>
            </a:pPr>
            <a:r>
              <a:rPr lang="uk-UA" dirty="0"/>
              <a:t>- оперативні плани гірничих виробок (1:5000),</a:t>
            </a:r>
            <a:endParaRPr lang="ru-RU" dirty="0"/>
          </a:p>
          <a:p>
            <a:pPr>
              <a:buFont typeface="Wingdings" panose="05000000000000000000" pitchFamily="2" charset="2"/>
              <a:buChar char="§"/>
            </a:pPr>
            <a:r>
              <a:rPr lang="uk-UA" dirty="0"/>
              <a:t>- розрізи (1:500, 1:1000), </a:t>
            </a:r>
            <a:endParaRPr lang="ru-RU" dirty="0"/>
          </a:p>
          <a:p>
            <a:pPr>
              <a:buFont typeface="Wingdings" panose="05000000000000000000" pitchFamily="2" charset="2"/>
              <a:buChar char="§"/>
            </a:pPr>
            <a:r>
              <a:rPr lang="uk-UA" dirty="0"/>
              <a:t>- вертикальні розрізи по напрямку просування фронту робіт (1:500, 1:1000</a:t>
            </a:r>
            <a:r>
              <a:rPr lang="uk-UA" dirty="0" smtClean="0"/>
              <a:t>),</a:t>
            </a:r>
            <a:endParaRPr lang="ru-RU" dirty="0"/>
          </a:p>
        </p:txBody>
      </p:sp>
    </p:spTree>
    <p:extLst>
      <p:ext uri="{BB962C8B-B14F-4D97-AF65-F5344CB8AC3E}">
        <p14:creationId xmlns:p14="http://schemas.microsoft.com/office/powerpoint/2010/main" val="3616062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i="1" dirty="0"/>
              <a:t>Другий комплект креслень</a:t>
            </a:r>
            <a:r>
              <a:rPr lang="uk-UA" i="1" dirty="0" smtClean="0"/>
              <a:t>.</a:t>
            </a:r>
            <a:br>
              <a:rPr lang="uk-UA" i="1" dirty="0" smtClean="0"/>
            </a:br>
            <a:r>
              <a:rPr lang="uk-UA" i="1" dirty="0" smtClean="0"/>
              <a:t>Креслення </a:t>
            </a:r>
            <a:r>
              <a:rPr lang="uk-UA" i="1" dirty="0"/>
              <a:t>гірничих виробок</a:t>
            </a:r>
            <a:r>
              <a:rPr lang="uk-UA" i="1" dirty="0" smtClean="0"/>
              <a:t>.</a:t>
            </a:r>
            <a:br>
              <a:rPr lang="uk-UA" i="1" dirty="0" smtClean="0"/>
            </a:br>
            <a:r>
              <a:rPr lang="uk-UA" dirty="0"/>
              <a:t>підземний</a:t>
            </a:r>
            <a:r>
              <a:rPr lang="uk-UA" dirty="0" smtClean="0"/>
              <a:t> </a:t>
            </a:r>
            <a:r>
              <a:rPr lang="uk-UA" dirty="0"/>
              <a:t>спосіб </a:t>
            </a:r>
            <a:r>
              <a:rPr lang="uk-UA" dirty="0" smtClean="0"/>
              <a:t>розробки</a:t>
            </a:r>
            <a:endParaRPr lang="ru-RU" dirty="0"/>
          </a:p>
        </p:txBody>
      </p:sp>
      <p:sp>
        <p:nvSpPr>
          <p:cNvPr id="5" name="Текст 4"/>
          <p:cNvSpPr>
            <a:spLocks noGrp="1"/>
          </p:cNvSpPr>
          <p:nvPr>
            <p:ph type="body" idx="2"/>
          </p:nvPr>
        </p:nvSpPr>
        <p:spPr/>
        <p:txBody>
          <a:bodyPr/>
          <a:lstStyle/>
          <a:p>
            <a:r>
              <a:rPr lang="uk-UA" u="sng" dirty="0"/>
              <a:t>І - група креслень, що відображають розкриття, підготовку і розробку родовища:</a:t>
            </a:r>
            <a:endParaRPr lang="ru-RU" dirty="0"/>
          </a:p>
          <a:p>
            <a:endParaRPr lang="ru-RU" dirty="0"/>
          </a:p>
        </p:txBody>
      </p:sp>
      <p:sp>
        <p:nvSpPr>
          <p:cNvPr id="4" name="Объект 3"/>
          <p:cNvSpPr>
            <a:spLocks noGrp="1"/>
          </p:cNvSpPr>
          <p:nvPr>
            <p:ph sz="half" idx="1"/>
          </p:nvPr>
        </p:nvSpPr>
        <p:spPr/>
        <p:txBody>
          <a:bodyPr>
            <a:normAutofit fontScale="40000" lnSpcReduction="20000"/>
          </a:bodyPr>
          <a:lstStyle/>
          <a:p>
            <a:r>
              <a:rPr lang="uk-UA" b="1" dirty="0" smtClean="0"/>
              <a:t>Пластові, пластоподібні родовища і розсипи: </a:t>
            </a:r>
            <a:endParaRPr lang="ru-RU" b="1" dirty="0" smtClean="0"/>
          </a:p>
          <a:p>
            <a:pPr>
              <a:buFont typeface="Wingdings" panose="05000000000000000000" pitchFamily="2" charset="2"/>
              <a:buChar char="Ø"/>
            </a:pPr>
            <a:r>
              <a:rPr lang="uk-UA" dirty="0" smtClean="0"/>
              <a:t>- </a:t>
            </a:r>
            <a:r>
              <a:rPr lang="uk-UA" dirty="0"/>
              <a:t>план гірничих виробок по кожному пласту незалежно від їх потужності і кута падіння (1:1000, 1:2000),</a:t>
            </a:r>
            <a:endParaRPr lang="ru-RU" dirty="0"/>
          </a:p>
          <a:p>
            <a:pPr>
              <a:buFont typeface="Wingdings" panose="05000000000000000000" pitchFamily="2" charset="2"/>
              <a:buChar char="Ø"/>
            </a:pPr>
            <a:r>
              <a:rPr lang="uk-UA" dirty="0"/>
              <a:t>-  план гірничих виробок по кожному шару при розділенні потужних пластів (1:1000, 1:2000),</a:t>
            </a:r>
            <a:endParaRPr lang="ru-RU" dirty="0"/>
          </a:p>
          <a:p>
            <a:pPr>
              <a:buFont typeface="Wingdings" panose="05000000000000000000" pitchFamily="2" charset="2"/>
              <a:buChar char="Ø"/>
            </a:pPr>
            <a:r>
              <a:rPr lang="uk-UA" dirty="0"/>
              <a:t>-  проекції гірничих виробок на вертикальну площину для кожного пласта з кутом падіння 60° і більше (1:1000, 1:2000),</a:t>
            </a:r>
            <a:endParaRPr lang="ru-RU" dirty="0"/>
          </a:p>
          <a:p>
            <a:pPr>
              <a:buFont typeface="Wingdings" panose="05000000000000000000" pitchFamily="2" charset="2"/>
              <a:buChar char="Ø"/>
            </a:pPr>
            <a:r>
              <a:rPr lang="uk-UA" dirty="0"/>
              <a:t>- плани гірничих виробок по основному горизонту гірничих робіт при розробці світи </a:t>
            </a:r>
            <a:r>
              <a:rPr lang="uk-UA" dirty="0" err="1"/>
              <a:t>крутопадаючих</a:t>
            </a:r>
            <a:r>
              <a:rPr lang="uk-UA" dirty="0"/>
              <a:t> пластів (1:2000, 1:5000</a:t>
            </a:r>
            <a:r>
              <a:rPr lang="uk-UA" dirty="0" smtClean="0"/>
              <a:t>).</a:t>
            </a:r>
            <a:endParaRPr lang="ru-RU" dirty="0"/>
          </a:p>
          <a:p>
            <a:r>
              <a:rPr lang="uk-UA" b="1" dirty="0" smtClean="0"/>
              <a:t>2</a:t>
            </a:r>
            <a:r>
              <a:rPr lang="uk-UA" b="1" dirty="0"/>
              <a:t>) Жильні родовища:</a:t>
            </a:r>
            <a:endParaRPr lang="ru-RU" b="1" dirty="0"/>
          </a:p>
          <a:p>
            <a:pPr>
              <a:buFont typeface="Wingdings" panose="05000000000000000000" pitchFamily="2" charset="2"/>
              <a:buChar char="Ø"/>
            </a:pPr>
            <a:r>
              <a:rPr lang="uk-UA" dirty="0"/>
              <a:t>- план гірничих виробок по основним горизонтам (1:1000, 1:2000), </a:t>
            </a:r>
            <a:endParaRPr lang="ru-RU" dirty="0"/>
          </a:p>
          <a:p>
            <a:pPr>
              <a:buFont typeface="Wingdings" panose="05000000000000000000" pitchFamily="2" charset="2"/>
              <a:buChar char="Ø"/>
            </a:pPr>
            <a:r>
              <a:rPr lang="uk-UA" dirty="0"/>
              <a:t>- проекції гірничих виробок на вертикальну площину по кожній жилі (1:1000, 1:2000),</a:t>
            </a:r>
            <a:endParaRPr lang="ru-RU" dirty="0"/>
          </a:p>
          <a:p>
            <a:pPr>
              <a:buFont typeface="Wingdings" panose="05000000000000000000" pitchFamily="2" charset="2"/>
              <a:buChar char="Ø"/>
            </a:pPr>
            <a:r>
              <a:rPr lang="uk-UA" dirty="0"/>
              <a:t>- розрізи </a:t>
            </a:r>
            <a:r>
              <a:rPr lang="uk-UA" dirty="0" err="1"/>
              <a:t>вхрест</a:t>
            </a:r>
            <a:r>
              <a:rPr lang="uk-UA" dirty="0"/>
              <a:t> простягання, які приурочені до основних розкривних виробок (1:1000, 1:2000</a:t>
            </a:r>
            <a:r>
              <a:rPr lang="uk-UA" dirty="0" smtClean="0"/>
              <a:t>).</a:t>
            </a:r>
            <a:endParaRPr lang="ru-RU" dirty="0"/>
          </a:p>
          <a:p>
            <a:r>
              <a:rPr lang="uk-UA" b="1" dirty="0" smtClean="0"/>
              <a:t>3</a:t>
            </a:r>
            <a:r>
              <a:rPr lang="uk-UA" b="1" dirty="0"/>
              <a:t>) Потужні рудні тіла:</a:t>
            </a:r>
            <a:endParaRPr lang="ru-RU" b="1" dirty="0"/>
          </a:p>
          <a:p>
            <a:pPr>
              <a:buFont typeface="Wingdings" panose="05000000000000000000" pitchFamily="2" charset="2"/>
              <a:buChar char="Ø"/>
            </a:pPr>
            <a:r>
              <a:rPr lang="uk-UA" dirty="0"/>
              <a:t>- план гірничих виробок по основним горизонтам (1:1000, 1:2000),</a:t>
            </a:r>
            <a:endParaRPr lang="ru-RU" dirty="0"/>
          </a:p>
          <a:p>
            <a:pPr>
              <a:buFont typeface="Wingdings" panose="05000000000000000000" pitchFamily="2" charset="2"/>
              <a:buChar char="Ø"/>
            </a:pPr>
            <a:r>
              <a:rPr lang="uk-UA" dirty="0"/>
              <a:t>- плани гірничих виробок по кожному горизонту очисного блоку (1:500, 1:1000),</a:t>
            </a:r>
            <a:endParaRPr lang="ru-RU" dirty="0"/>
          </a:p>
          <a:p>
            <a:pPr>
              <a:buFont typeface="Wingdings" panose="05000000000000000000" pitchFamily="2" charset="2"/>
              <a:buChar char="Ø"/>
            </a:pPr>
            <a:r>
              <a:rPr lang="uk-UA" dirty="0"/>
              <a:t>- поперечні і повздовжні розрізи по блокам і їх проекції на вертикальну площину (1:500,1:1000, 1:2000</a:t>
            </a:r>
            <a:r>
              <a:rPr lang="uk-UA" dirty="0" smtClean="0"/>
              <a:t>).</a:t>
            </a:r>
            <a:endParaRPr lang="ru-RU" dirty="0"/>
          </a:p>
        </p:txBody>
      </p:sp>
    </p:spTree>
    <p:extLst>
      <p:ext uri="{BB962C8B-B14F-4D97-AF65-F5344CB8AC3E}">
        <p14:creationId xmlns:p14="http://schemas.microsoft.com/office/powerpoint/2010/main" val="26267116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303</TotalTime>
  <Words>1353</Words>
  <Application>Microsoft Office PowerPoint</Application>
  <PresentationFormat>Экран (4:3)</PresentationFormat>
  <Paragraphs>124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Изящная</vt:lpstr>
      <vt:lpstr>Маркшейдерська гірничо-графічна документація</vt:lpstr>
      <vt:lpstr>Маркшейдерська документація</vt:lpstr>
      <vt:lpstr>Графічні документи</vt:lpstr>
      <vt:lpstr>Види креслень</vt:lpstr>
      <vt:lpstr>Перший комплект креслень креслення земної поверхні </vt:lpstr>
      <vt:lpstr>Перший комплект креслень креслення земної поверхні </vt:lpstr>
      <vt:lpstr>Перший комплект креслень креслення земної поверхні </vt:lpstr>
      <vt:lpstr>Другий комплект креслень. Креслення гірничих виробок. відкритий спосіб розробки</vt:lpstr>
      <vt:lpstr>Другий комплект креслень. Креслення гірничих виробок. підземний спосіб розробки</vt:lpstr>
      <vt:lpstr>Другий комплект креслень. Креслення гірничих виробок. підземний спосіб розробки</vt:lpstr>
      <vt:lpstr>Другий комплект креслень. Креслення гірничих виробок. підземний спосіб розробки</vt:lpstr>
      <vt:lpstr>масштаби</vt:lpstr>
      <vt:lpstr>Лінійний масштаб</vt:lpstr>
      <vt:lpstr>Числовий масштаб</vt:lpstr>
      <vt:lpstr>Розв’язок задач за допомогою числового масштабу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Маркшейдерська гірничо-графічна документація</dc:title>
  <dc:creator>Людмила</dc:creator>
  <cp:lastModifiedBy>Пользователь Windows</cp:lastModifiedBy>
  <cp:revision>23</cp:revision>
  <dcterms:created xsi:type="dcterms:W3CDTF">2021-02-22T15:01:06Z</dcterms:created>
  <dcterms:modified xsi:type="dcterms:W3CDTF">2021-03-18T10:26:06Z</dcterms:modified>
</cp:coreProperties>
</file>