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13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19DC9A0D-C86D-4D71-9C45-CB62C346D90D}" type="datetimeFigureOut">
              <a:rPr lang="uk-UA" smtClean="0"/>
              <a:t>27.01.2026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3047325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19DC9A0D-C86D-4D71-9C45-CB62C346D90D}" type="datetimeFigureOut">
              <a:rPr lang="uk-UA" smtClean="0"/>
              <a:t>27.01.2026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729375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19DC9A0D-C86D-4D71-9C45-CB62C346D90D}" type="datetimeFigureOut">
              <a:rPr lang="uk-UA" smtClean="0"/>
              <a:t>27.01.2026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3259682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19DC9A0D-C86D-4D71-9C45-CB62C346D90D}" type="datetimeFigureOut">
              <a:rPr lang="uk-UA" smtClean="0"/>
              <a:t>27.01.2026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25132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9DC9A0D-C86D-4D71-9C45-CB62C346D90D}" type="datetimeFigureOut">
              <a:rPr lang="uk-UA" smtClean="0"/>
              <a:t>27.01.2026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1278532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19DC9A0D-C86D-4D71-9C45-CB62C346D90D}" type="datetimeFigureOut">
              <a:rPr lang="uk-UA" smtClean="0"/>
              <a:t>27.01.2026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365442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19DC9A0D-C86D-4D71-9C45-CB62C346D90D}" type="datetimeFigureOut">
              <a:rPr lang="uk-UA" smtClean="0"/>
              <a:t>27.01.2026</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2007186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19DC9A0D-C86D-4D71-9C45-CB62C346D90D}" type="datetimeFigureOut">
              <a:rPr lang="uk-UA" smtClean="0"/>
              <a:t>27.01.2026</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1587561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DC9A0D-C86D-4D71-9C45-CB62C346D90D}" type="datetimeFigureOut">
              <a:rPr lang="uk-UA" smtClean="0"/>
              <a:t>27.01.2026</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2285639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9DC9A0D-C86D-4D71-9C45-CB62C346D90D}" type="datetimeFigureOut">
              <a:rPr lang="uk-UA" smtClean="0"/>
              <a:t>27.01.2026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1412553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9DC9A0D-C86D-4D71-9C45-CB62C346D90D}" type="datetimeFigureOut">
              <a:rPr lang="uk-UA" smtClean="0"/>
              <a:t>27.01.2026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98C7305-678A-4501-B6D6-B96958AB6423}" type="slidenum">
              <a:rPr lang="uk-UA" smtClean="0"/>
              <a:t>‹№›</a:t>
            </a:fld>
            <a:endParaRPr lang="uk-UA"/>
          </a:p>
        </p:txBody>
      </p:sp>
    </p:spTree>
    <p:extLst>
      <p:ext uri="{BB962C8B-B14F-4D97-AF65-F5344CB8AC3E}">
        <p14:creationId xmlns:p14="http://schemas.microsoft.com/office/powerpoint/2010/main" val="1876869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C9A0D-C86D-4D71-9C45-CB62C346D90D}" type="datetimeFigureOut">
              <a:rPr lang="uk-UA" smtClean="0"/>
              <a:t>27.01.2026</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8C7305-678A-4501-B6D6-B96958AB6423}" type="slidenum">
              <a:rPr lang="uk-UA" smtClean="0"/>
              <a:t>‹№›</a:t>
            </a:fld>
            <a:endParaRPr lang="uk-UA"/>
          </a:p>
        </p:txBody>
      </p:sp>
    </p:spTree>
    <p:extLst>
      <p:ext uri="{BB962C8B-B14F-4D97-AF65-F5344CB8AC3E}">
        <p14:creationId xmlns:p14="http://schemas.microsoft.com/office/powerpoint/2010/main" val="2577661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err="1"/>
              <a:t>Способи</a:t>
            </a:r>
            <a:r>
              <a:rPr lang="ru-RU" dirty="0"/>
              <a:t> </a:t>
            </a:r>
            <a:r>
              <a:rPr lang="ru-RU" dirty="0" err="1"/>
              <a:t>розрахунку</a:t>
            </a:r>
            <a:r>
              <a:rPr lang="ru-RU" dirty="0"/>
              <a:t> </a:t>
            </a:r>
            <a:r>
              <a:rPr lang="ru-RU" dirty="0" err="1"/>
              <a:t>зрушень</a:t>
            </a:r>
            <a:r>
              <a:rPr lang="ru-RU" dirty="0"/>
              <a:t> і </a:t>
            </a:r>
            <a:r>
              <a:rPr lang="ru-RU" dirty="0" err="1"/>
              <a:t>деформацій</a:t>
            </a:r>
            <a:endParaRPr lang="uk-UA" dirty="0"/>
          </a:p>
        </p:txBody>
      </p:sp>
      <p:sp>
        <p:nvSpPr>
          <p:cNvPr id="3" name="Подзаголовок 2"/>
          <p:cNvSpPr>
            <a:spLocks noGrp="1"/>
          </p:cNvSpPr>
          <p:nvPr>
            <p:ph type="subTitle" idx="1"/>
          </p:nvPr>
        </p:nvSpPr>
        <p:spPr/>
        <p:txBody>
          <a:bodyPr/>
          <a:lstStyle/>
          <a:p>
            <a:endParaRPr lang="uk-UA" dirty="0"/>
          </a:p>
        </p:txBody>
      </p:sp>
    </p:spTree>
    <p:extLst>
      <p:ext uri="{BB962C8B-B14F-4D97-AF65-F5344CB8AC3E}">
        <p14:creationId xmlns:p14="http://schemas.microsoft.com/office/powerpoint/2010/main" val="19483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АНАЛІТИЧНІ МЕТОДИ</a:t>
            </a:r>
          </a:p>
        </p:txBody>
      </p:sp>
      <p:sp>
        <p:nvSpPr>
          <p:cNvPr id="3" name="Объект 2"/>
          <p:cNvSpPr>
            <a:spLocks noGrp="1"/>
          </p:cNvSpPr>
          <p:nvPr>
            <p:ph sz="half" idx="1"/>
          </p:nvPr>
        </p:nvSpPr>
        <p:spPr>
          <a:xfrm>
            <a:off x="838199" y="1447555"/>
            <a:ext cx="10961077" cy="1102214"/>
          </a:xfrm>
        </p:spPr>
        <p:txBody>
          <a:bodyPr>
            <a:normAutofit fontScale="85000" lnSpcReduction="10000"/>
          </a:bodyPr>
          <a:lstStyle/>
          <a:p>
            <a:pPr marL="0" indent="0">
              <a:buNone/>
            </a:pPr>
            <a:r>
              <a:rPr lang="uk-UA" dirty="0"/>
              <a:t>Аналітичні методи ґрунтуються на вирішенні диференціальних рівнянь теорії пружності та </a:t>
            </a:r>
            <a:r>
              <a:rPr lang="uk-UA" dirty="0" err="1"/>
              <a:t>пружнопластичності</a:t>
            </a:r>
            <a:r>
              <a:rPr lang="uk-UA" dirty="0"/>
              <a:t>. Об’єктом моделювання є однорідне або шарувате середовище з визначеними фізико-механічними властивостями.</a:t>
            </a:r>
          </a:p>
        </p:txBody>
      </p:sp>
      <p:sp>
        <p:nvSpPr>
          <p:cNvPr id="4" name="Объект 3"/>
          <p:cNvSpPr>
            <a:spLocks noGrp="1"/>
          </p:cNvSpPr>
          <p:nvPr>
            <p:ph sz="half" idx="2"/>
          </p:nvPr>
        </p:nvSpPr>
        <p:spPr>
          <a:xfrm>
            <a:off x="694594" y="2461845"/>
            <a:ext cx="7051429" cy="3982917"/>
          </a:xfrm>
        </p:spPr>
        <p:txBody>
          <a:bodyPr>
            <a:normAutofit fontScale="85000" lnSpcReduction="10000"/>
          </a:bodyPr>
          <a:lstStyle/>
          <a:p>
            <a:pPr marL="0" indent="0">
              <a:buNone/>
            </a:pPr>
            <a:r>
              <a:rPr lang="uk-UA" b="1" dirty="0"/>
              <a:t>1. Метод впливу одиничної виробки (П.І. Федоров)</a:t>
            </a:r>
          </a:p>
          <a:p>
            <a:pPr marL="0" indent="0">
              <a:buNone/>
            </a:pPr>
            <a:r>
              <a:rPr lang="uk-UA" b="1" dirty="0"/>
              <a:t>Основна ідея:</a:t>
            </a:r>
            <a:br>
              <a:rPr lang="uk-UA" dirty="0"/>
            </a:br>
            <a:r>
              <a:rPr lang="uk-UA" dirty="0"/>
              <a:t>Площа виробки розбивається на малі елементи, кожен з яких викликає осідання на поверхні за відомою функцією. Сумарне осідання — інтеграл впливу по всій площі.</a:t>
            </a:r>
          </a:p>
          <a:p>
            <a:pPr marL="0" indent="0">
              <a:buNone/>
            </a:pPr>
            <a:r>
              <a:rPr lang="ru-RU" b="1" dirty="0"/>
              <a:t>2. Метод </a:t>
            </a:r>
            <a:r>
              <a:rPr lang="ru-RU" b="1" dirty="0" err="1"/>
              <a:t>Лемба</a:t>
            </a:r>
            <a:r>
              <a:rPr lang="ru-RU" b="1" dirty="0"/>
              <a:t> (</a:t>
            </a:r>
            <a:r>
              <a:rPr lang="ru-RU" b="1" dirty="0" err="1"/>
              <a:t>Lamb</a:t>
            </a:r>
            <a:r>
              <a:rPr lang="ru-RU" b="1" dirty="0"/>
              <a:t>, 1904)</a:t>
            </a:r>
          </a:p>
          <a:p>
            <a:pPr marL="0" indent="0">
              <a:buNone/>
            </a:pPr>
            <a:r>
              <a:rPr lang="ru-RU" b="1" dirty="0"/>
              <a:t>Суть:</a:t>
            </a:r>
            <a:br>
              <a:rPr lang="ru-RU" dirty="0"/>
            </a:br>
            <a:r>
              <a:rPr lang="ru-RU" dirty="0" err="1"/>
              <a:t>Розрахунок</a:t>
            </a:r>
            <a:r>
              <a:rPr lang="ru-RU" dirty="0"/>
              <a:t> </a:t>
            </a:r>
            <a:r>
              <a:rPr lang="ru-RU" dirty="0" err="1"/>
              <a:t>переміщень</a:t>
            </a:r>
            <a:r>
              <a:rPr lang="ru-RU" dirty="0"/>
              <a:t> у </a:t>
            </a:r>
            <a:r>
              <a:rPr lang="ru-RU" dirty="0" err="1"/>
              <a:t>напівнескінченному</a:t>
            </a:r>
            <a:r>
              <a:rPr lang="ru-RU" dirty="0"/>
              <a:t> </a:t>
            </a:r>
            <a:r>
              <a:rPr lang="ru-RU" dirty="0" err="1"/>
              <a:t>пружному</a:t>
            </a:r>
            <a:r>
              <a:rPr lang="ru-RU" dirty="0"/>
              <a:t> </a:t>
            </a:r>
            <a:r>
              <a:rPr lang="ru-RU" dirty="0" err="1"/>
              <a:t>тілі</a:t>
            </a:r>
            <a:r>
              <a:rPr lang="ru-RU" dirty="0"/>
              <a:t> </a:t>
            </a:r>
            <a:r>
              <a:rPr lang="ru-RU" dirty="0" err="1"/>
              <a:t>під</a:t>
            </a:r>
            <a:r>
              <a:rPr lang="ru-RU" dirty="0"/>
              <a:t> </a:t>
            </a:r>
            <a:r>
              <a:rPr lang="ru-RU" dirty="0" err="1"/>
              <a:t>дією</a:t>
            </a:r>
            <a:r>
              <a:rPr lang="ru-RU" dirty="0"/>
              <a:t> </a:t>
            </a:r>
            <a:r>
              <a:rPr lang="ru-RU" dirty="0" err="1"/>
              <a:t>точкового</a:t>
            </a:r>
            <a:r>
              <a:rPr lang="ru-RU" dirty="0"/>
              <a:t> </a:t>
            </a:r>
            <a:r>
              <a:rPr lang="ru-RU" dirty="0" err="1"/>
              <a:t>або</a:t>
            </a:r>
            <a:r>
              <a:rPr lang="ru-RU" dirty="0"/>
              <a:t> </a:t>
            </a:r>
            <a:r>
              <a:rPr lang="ru-RU" dirty="0" err="1"/>
              <a:t>розподіленого</a:t>
            </a:r>
            <a:r>
              <a:rPr lang="ru-RU" dirty="0"/>
              <a:t> </a:t>
            </a:r>
            <a:r>
              <a:rPr lang="ru-RU" dirty="0" err="1"/>
              <a:t>навантаження</a:t>
            </a:r>
            <a:r>
              <a:rPr lang="ru-RU" dirty="0"/>
              <a:t>.</a:t>
            </a:r>
          </a:p>
          <a:p>
            <a:pPr marL="0" indent="0">
              <a:buNone/>
            </a:pPr>
            <a:endParaRPr lang="uk-UA" dirty="0"/>
          </a:p>
          <a:p>
            <a:pPr marL="0" indent="0">
              <a:buNone/>
            </a:pPr>
            <a:endParaRPr lang="uk-UA" dirty="0"/>
          </a:p>
        </p:txBody>
      </p:sp>
      <p:sp>
        <p:nvSpPr>
          <p:cNvPr id="5" name="Прямоугольник 4"/>
          <p:cNvSpPr/>
          <p:nvPr/>
        </p:nvSpPr>
        <p:spPr>
          <a:xfrm>
            <a:off x="7965830" y="2549769"/>
            <a:ext cx="4387362" cy="3416320"/>
          </a:xfrm>
          <a:prstGeom prst="rect">
            <a:avLst/>
          </a:prstGeom>
        </p:spPr>
        <p:txBody>
          <a:bodyPr wrap="square">
            <a:spAutoFit/>
          </a:bodyPr>
          <a:lstStyle/>
          <a:p>
            <a:r>
              <a:rPr lang="uk-UA" sz="2400" dirty="0">
                <a:solidFill>
                  <a:srgbClr val="00B050"/>
                </a:solidFill>
              </a:rPr>
              <a:t>✅Переваги:</a:t>
            </a:r>
          </a:p>
          <a:p>
            <a:r>
              <a:rPr lang="uk-UA" sz="2400" dirty="0"/>
              <a:t>Фізично обґрунтовані;</a:t>
            </a:r>
          </a:p>
          <a:p>
            <a:r>
              <a:rPr lang="uk-UA" sz="2400" dirty="0"/>
              <a:t>Висока точність для однорідних середовищ.</a:t>
            </a:r>
          </a:p>
          <a:p>
            <a:r>
              <a:rPr lang="uk-UA" sz="2400" dirty="0">
                <a:solidFill>
                  <a:srgbClr val="FF0000"/>
                </a:solidFill>
              </a:rPr>
              <a:t>❌ Недоліки:</a:t>
            </a:r>
          </a:p>
          <a:p>
            <a:r>
              <a:rPr lang="uk-UA" sz="2400" dirty="0"/>
              <a:t>Складні обчислення (особливо подвійні інтеграли);</a:t>
            </a:r>
          </a:p>
          <a:p>
            <a:r>
              <a:rPr lang="uk-UA" sz="2400" dirty="0"/>
              <a:t>Погано враховують реальні неоднорідності ґрунтів.</a:t>
            </a:r>
          </a:p>
        </p:txBody>
      </p:sp>
    </p:spTree>
    <p:extLst>
      <p:ext uri="{BB962C8B-B14F-4D97-AF65-F5344CB8AC3E}">
        <p14:creationId xmlns:p14="http://schemas.microsoft.com/office/powerpoint/2010/main" val="829198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Графоаналітичні методи</a:t>
            </a:r>
          </a:p>
        </p:txBody>
      </p:sp>
      <p:sp>
        <p:nvSpPr>
          <p:cNvPr id="3" name="Объект 2"/>
          <p:cNvSpPr>
            <a:spLocks noGrp="1"/>
          </p:cNvSpPr>
          <p:nvPr>
            <p:ph sz="half" idx="1"/>
          </p:nvPr>
        </p:nvSpPr>
        <p:spPr>
          <a:xfrm>
            <a:off x="838199" y="1509102"/>
            <a:ext cx="10961077" cy="952744"/>
          </a:xfrm>
        </p:spPr>
        <p:txBody>
          <a:bodyPr>
            <a:normAutofit fontScale="77500" lnSpcReduction="20000"/>
          </a:bodyPr>
          <a:lstStyle/>
          <a:p>
            <a:pPr marL="0" indent="0">
              <a:buNone/>
            </a:pPr>
            <a:r>
              <a:rPr lang="uk-UA" dirty="0"/>
              <a:t>Методи, що поєднують графічні побудови та аналітичні формули. Основна ідея — побудова ізоліній (ліній однакового зрушення, осідання, кривизни) на основі емпіричних або аналітичних моделей.</a:t>
            </a:r>
          </a:p>
          <a:p>
            <a:endParaRPr lang="uk-UA" dirty="0"/>
          </a:p>
        </p:txBody>
      </p:sp>
      <p:sp>
        <p:nvSpPr>
          <p:cNvPr id="4" name="Объект 3"/>
          <p:cNvSpPr>
            <a:spLocks noGrp="1"/>
          </p:cNvSpPr>
          <p:nvPr>
            <p:ph sz="half" idx="2"/>
          </p:nvPr>
        </p:nvSpPr>
        <p:spPr>
          <a:xfrm>
            <a:off x="914399" y="2461846"/>
            <a:ext cx="5363309" cy="4351338"/>
          </a:xfrm>
        </p:spPr>
        <p:txBody>
          <a:bodyPr>
            <a:normAutofit fontScale="77500" lnSpcReduction="20000"/>
          </a:bodyPr>
          <a:lstStyle/>
          <a:p>
            <a:pPr marL="0" indent="0">
              <a:buNone/>
            </a:pPr>
            <a:r>
              <a:rPr lang="ru-RU" b="1" dirty="0"/>
              <a:t>1. Метод </a:t>
            </a:r>
            <a:r>
              <a:rPr lang="ru-RU" b="1" dirty="0" err="1"/>
              <a:t>концентрованих</a:t>
            </a:r>
            <a:r>
              <a:rPr lang="ru-RU" b="1" dirty="0"/>
              <a:t> </a:t>
            </a:r>
            <a:r>
              <a:rPr lang="ru-RU" b="1" dirty="0" err="1"/>
              <a:t>мас</a:t>
            </a:r>
            <a:r>
              <a:rPr lang="ru-RU" b="1" dirty="0"/>
              <a:t> (</a:t>
            </a:r>
            <a:r>
              <a:rPr lang="ru-RU" b="1" dirty="0" err="1"/>
              <a:t>Альтен</a:t>
            </a:r>
            <a:r>
              <a:rPr lang="ru-RU" b="1" dirty="0"/>
              <a:t>):</a:t>
            </a:r>
          </a:p>
          <a:p>
            <a:pPr marL="0" indent="0">
              <a:buNone/>
            </a:pPr>
            <a:r>
              <a:rPr lang="ru-RU" dirty="0" err="1"/>
              <a:t>Масив</a:t>
            </a:r>
            <a:r>
              <a:rPr lang="ru-RU" dirty="0"/>
              <a:t> </a:t>
            </a:r>
            <a:r>
              <a:rPr lang="ru-RU" dirty="0" err="1"/>
              <a:t>моделюється</a:t>
            </a:r>
            <a:r>
              <a:rPr lang="ru-RU" dirty="0"/>
              <a:t> у </a:t>
            </a:r>
            <a:r>
              <a:rPr lang="ru-RU" dirty="0" err="1"/>
              <a:t>вигляді</a:t>
            </a:r>
            <a:r>
              <a:rPr lang="ru-RU" dirty="0"/>
              <a:t> </a:t>
            </a:r>
            <a:r>
              <a:rPr lang="ru-RU" dirty="0" err="1"/>
              <a:t>системи</a:t>
            </a:r>
            <a:r>
              <a:rPr lang="ru-RU" dirty="0"/>
              <a:t> </a:t>
            </a:r>
            <a:r>
              <a:rPr lang="ru-RU" dirty="0" err="1"/>
              <a:t>мас</a:t>
            </a:r>
            <a:r>
              <a:rPr lang="ru-RU" dirty="0"/>
              <a:t>, </a:t>
            </a:r>
            <a:r>
              <a:rPr lang="ru-RU" dirty="0" err="1"/>
              <a:t>зв’язаних</a:t>
            </a:r>
            <a:r>
              <a:rPr lang="ru-RU" dirty="0"/>
              <a:t> </a:t>
            </a:r>
            <a:r>
              <a:rPr lang="ru-RU" dirty="0" err="1"/>
              <a:t>пружними</a:t>
            </a:r>
            <a:r>
              <a:rPr lang="ru-RU" dirty="0"/>
              <a:t> </a:t>
            </a:r>
            <a:r>
              <a:rPr lang="ru-RU" dirty="0" err="1"/>
              <a:t>зв’язками</a:t>
            </a:r>
            <a:r>
              <a:rPr lang="ru-RU" dirty="0"/>
              <a:t>, де </a:t>
            </a:r>
            <a:r>
              <a:rPr lang="ru-RU" dirty="0" err="1"/>
              <a:t>вплив</a:t>
            </a:r>
            <a:r>
              <a:rPr lang="ru-RU" dirty="0"/>
              <a:t> </a:t>
            </a:r>
            <a:r>
              <a:rPr lang="ru-RU" dirty="0" err="1"/>
              <a:t>виробки</a:t>
            </a:r>
            <a:r>
              <a:rPr lang="ru-RU" dirty="0"/>
              <a:t> </a:t>
            </a:r>
            <a:r>
              <a:rPr lang="ru-RU" dirty="0" err="1"/>
              <a:t>імітується</a:t>
            </a:r>
            <a:r>
              <a:rPr lang="ru-RU" dirty="0"/>
              <a:t> </a:t>
            </a:r>
            <a:r>
              <a:rPr lang="ru-RU" dirty="0" err="1"/>
              <a:t>прикладенням</a:t>
            </a:r>
            <a:r>
              <a:rPr lang="ru-RU" dirty="0"/>
              <a:t> сил до </a:t>
            </a:r>
            <a:r>
              <a:rPr lang="ru-RU" dirty="0" err="1"/>
              <a:t>вузлів</a:t>
            </a:r>
            <a:r>
              <a:rPr lang="ru-RU" dirty="0"/>
              <a:t>.</a:t>
            </a:r>
          </a:p>
          <a:p>
            <a:pPr marL="0" indent="0">
              <a:buNone/>
            </a:pPr>
            <a:r>
              <a:rPr lang="uk-UA" b="1" dirty="0"/>
              <a:t>2. Метод впливових функцій (Федорова)</a:t>
            </a:r>
          </a:p>
          <a:p>
            <a:pPr marL="0" indent="0">
              <a:buNone/>
            </a:pPr>
            <a:r>
              <a:rPr lang="uk-UA" dirty="0"/>
              <a:t>Метод ґрунтується на принципі суперпозиції, за яким зрушення (осідання) в будь-якій точці поверхні є результатом впливу всіх елементів виробленого простору, кожен з яких впливає на цю точку з певною інтенсивністю, що описується впливовою функцією.</a:t>
            </a:r>
          </a:p>
          <a:p>
            <a:pPr marL="0" indent="0">
              <a:buNone/>
            </a:pPr>
            <a:endParaRPr lang="ru-RU" dirty="0"/>
          </a:p>
          <a:p>
            <a:endParaRPr lang="uk-UA" dirty="0"/>
          </a:p>
        </p:txBody>
      </p:sp>
      <p:sp>
        <p:nvSpPr>
          <p:cNvPr id="5" name="Прямоугольник 4"/>
          <p:cNvSpPr/>
          <p:nvPr/>
        </p:nvSpPr>
        <p:spPr>
          <a:xfrm>
            <a:off x="6392008" y="2381574"/>
            <a:ext cx="5407268" cy="3046988"/>
          </a:xfrm>
          <a:prstGeom prst="rect">
            <a:avLst/>
          </a:prstGeom>
        </p:spPr>
        <p:txBody>
          <a:bodyPr wrap="square">
            <a:spAutoFit/>
          </a:bodyPr>
          <a:lstStyle/>
          <a:p>
            <a:r>
              <a:rPr lang="uk-UA" sz="2400" b="1" dirty="0">
                <a:solidFill>
                  <a:srgbClr val="00B050"/>
                </a:solidFill>
              </a:rPr>
              <a:t>✅ Переваги</a:t>
            </a:r>
            <a:r>
              <a:rPr lang="uk-UA" sz="2400" b="1" dirty="0"/>
              <a:t>:</a:t>
            </a:r>
          </a:p>
          <a:p>
            <a:pPr>
              <a:buFont typeface="Arial" panose="020B0604020202020204" pitchFamily="34" charset="0"/>
              <a:buChar char="•"/>
            </a:pPr>
            <a:r>
              <a:rPr lang="uk-UA" sz="2400" dirty="0"/>
              <a:t>Простота та зручність побудови кривих осідання та зрушень;</a:t>
            </a:r>
          </a:p>
          <a:p>
            <a:pPr>
              <a:buFont typeface="Arial" panose="020B0604020202020204" pitchFamily="34" charset="0"/>
              <a:buChar char="•"/>
            </a:pPr>
            <a:r>
              <a:rPr lang="uk-UA" sz="2400" dirty="0"/>
              <a:t>Не потребує складної геологічної інформації.</a:t>
            </a:r>
          </a:p>
          <a:p>
            <a:r>
              <a:rPr lang="uk-UA" sz="2400" b="1" dirty="0">
                <a:solidFill>
                  <a:srgbClr val="FF0000"/>
                </a:solidFill>
              </a:rPr>
              <a:t>❌ Недоліки</a:t>
            </a:r>
            <a:r>
              <a:rPr lang="uk-UA" sz="2400" b="1" dirty="0"/>
              <a:t>:</a:t>
            </a:r>
          </a:p>
          <a:p>
            <a:pPr>
              <a:buFont typeface="Arial" panose="020B0604020202020204" pitchFamily="34" charset="0"/>
              <a:buChar char="•"/>
            </a:pPr>
            <a:r>
              <a:rPr lang="uk-UA" sz="2400" dirty="0"/>
              <a:t>Обмеженість у застосуванні до складних гірничо-геологічних умов.</a:t>
            </a:r>
          </a:p>
        </p:txBody>
      </p:sp>
    </p:spTree>
    <p:extLst>
      <p:ext uri="{BB962C8B-B14F-4D97-AF65-F5344CB8AC3E}">
        <p14:creationId xmlns:p14="http://schemas.microsoft.com/office/powerpoint/2010/main" val="2789211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Емпіричні методи</a:t>
            </a:r>
          </a:p>
        </p:txBody>
      </p:sp>
      <p:sp>
        <p:nvSpPr>
          <p:cNvPr id="3" name="Объект 2"/>
          <p:cNvSpPr>
            <a:spLocks noGrp="1"/>
          </p:cNvSpPr>
          <p:nvPr>
            <p:ph sz="half" idx="1"/>
          </p:nvPr>
        </p:nvSpPr>
        <p:spPr>
          <a:xfrm>
            <a:off x="838200" y="1541218"/>
            <a:ext cx="10785231" cy="926367"/>
          </a:xfrm>
        </p:spPr>
        <p:txBody>
          <a:bodyPr>
            <a:normAutofit fontScale="92500" lnSpcReduction="20000"/>
          </a:bodyPr>
          <a:lstStyle/>
          <a:p>
            <a:pPr marL="0" indent="0">
              <a:buNone/>
            </a:pPr>
            <a:r>
              <a:rPr lang="uk-UA" dirty="0"/>
              <a:t>Базуються на узагальненні даних польових вимірювань (інклінометри, репери, </a:t>
            </a:r>
            <a:r>
              <a:rPr lang="en-US" dirty="0"/>
              <a:t>GPS). </a:t>
            </a:r>
            <a:r>
              <a:rPr lang="uk-UA" dirty="0"/>
              <a:t>Створено багато формул для прогнозу деформацій, що застосовуються залежно від типу родовища та схеми розробки.</a:t>
            </a:r>
          </a:p>
          <a:p>
            <a:endParaRPr lang="uk-UA" dirty="0"/>
          </a:p>
        </p:txBody>
      </p:sp>
      <p:sp>
        <p:nvSpPr>
          <p:cNvPr id="4" name="Объект 3"/>
          <p:cNvSpPr>
            <a:spLocks noGrp="1"/>
          </p:cNvSpPr>
          <p:nvPr>
            <p:ph sz="half" idx="2"/>
          </p:nvPr>
        </p:nvSpPr>
        <p:spPr>
          <a:xfrm>
            <a:off x="838200" y="2640744"/>
            <a:ext cx="5181600" cy="4351338"/>
          </a:xfrm>
        </p:spPr>
        <p:txBody>
          <a:bodyPr>
            <a:normAutofit fontScale="92500" lnSpcReduction="20000"/>
          </a:bodyPr>
          <a:lstStyle/>
          <a:p>
            <a:r>
              <a:rPr lang="uk-UA" b="1" dirty="0"/>
              <a:t>Метод С.М. Аліна:</a:t>
            </a:r>
          </a:p>
          <a:p>
            <a:pPr marL="0" indent="0">
              <a:buNone/>
            </a:pPr>
            <a:r>
              <a:rPr lang="uk-UA" dirty="0"/>
              <a:t>Метод С.М. Аліна (іноді називається "теорія зони зрушень") базується на узагальненні результатів більше ніж 300 натурних спостережень за деформаціями земної поверхні при веденні підземних гірничих робіт. Він використовує емпіричні формули та діаграми впливу, залежно від глибини виробки, типу порід і схеми підробки.</a:t>
            </a:r>
          </a:p>
          <a:p>
            <a:endParaRPr lang="uk-UA" dirty="0"/>
          </a:p>
        </p:txBody>
      </p:sp>
      <p:sp>
        <p:nvSpPr>
          <p:cNvPr id="7" name="Прямоугольник 6"/>
          <p:cNvSpPr/>
          <p:nvPr/>
        </p:nvSpPr>
        <p:spPr>
          <a:xfrm>
            <a:off x="6758355" y="2640744"/>
            <a:ext cx="4803530" cy="3416320"/>
          </a:xfrm>
          <a:prstGeom prst="rect">
            <a:avLst/>
          </a:prstGeom>
        </p:spPr>
        <p:txBody>
          <a:bodyPr wrap="square">
            <a:spAutoFit/>
          </a:bodyPr>
          <a:lstStyle/>
          <a:p>
            <a:r>
              <a:rPr lang="ru-RU" sz="2400" b="1" dirty="0">
                <a:solidFill>
                  <a:srgbClr val="00B050"/>
                </a:solidFill>
              </a:rPr>
              <a:t>✅ </a:t>
            </a:r>
            <a:r>
              <a:rPr lang="ru-RU" sz="2400" b="1" dirty="0" err="1">
                <a:solidFill>
                  <a:srgbClr val="00B050"/>
                </a:solidFill>
              </a:rPr>
              <a:t>Переваги</a:t>
            </a:r>
            <a:r>
              <a:rPr lang="ru-RU" sz="2400" b="1" dirty="0"/>
              <a:t>:</a:t>
            </a:r>
          </a:p>
          <a:p>
            <a:pPr>
              <a:buFont typeface="Arial" panose="020B0604020202020204" pitchFamily="34" charset="0"/>
              <a:buChar char="•"/>
            </a:pPr>
            <a:r>
              <a:rPr lang="ru-RU" sz="2400" dirty="0" err="1"/>
              <a:t>Дуже</a:t>
            </a:r>
            <a:r>
              <a:rPr lang="ru-RU" sz="2400" dirty="0"/>
              <a:t> </a:t>
            </a:r>
            <a:r>
              <a:rPr lang="ru-RU" sz="2400" dirty="0" err="1"/>
              <a:t>прості</a:t>
            </a:r>
            <a:r>
              <a:rPr lang="ru-RU" sz="2400" dirty="0"/>
              <a:t> у </a:t>
            </a:r>
            <a:r>
              <a:rPr lang="ru-RU" sz="2400" dirty="0" err="1"/>
              <a:t>використанні</a:t>
            </a:r>
            <a:r>
              <a:rPr lang="ru-RU" sz="2400" dirty="0"/>
              <a:t>;</a:t>
            </a:r>
          </a:p>
          <a:p>
            <a:pPr>
              <a:buFont typeface="Arial" panose="020B0604020202020204" pitchFamily="34" charset="0"/>
              <a:buChar char="•"/>
            </a:pPr>
            <a:r>
              <a:rPr lang="ru-RU" sz="2400" dirty="0" err="1"/>
              <a:t>Потребують</a:t>
            </a:r>
            <a:r>
              <a:rPr lang="ru-RU" sz="2400" dirty="0"/>
              <a:t> </a:t>
            </a:r>
            <a:r>
              <a:rPr lang="ru-RU" sz="2400" dirty="0" err="1"/>
              <a:t>мінімум</a:t>
            </a:r>
            <a:r>
              <a:rPr lang="ru-RU" sz="2400" dirty="0"/>
              <a:t> </a:t>
            </a:r>
            <a:r>
              <a:rPr lang="ru-RU" sz="2400" dirty="0" err="1"/>
              <a:t>вхідних</a:t>
            </a:r>
            <a:r>
              <a:rPr lang="ru-RU" sz="2400" dirty="0"/>
              <a:t> </a:t>
            </a:r>
            <a:r>
              <a:rPr lang="ru-RU" sz="2400" dirty="0" err="1"/>
              <a:t>даних</a:t>
            </a:r>
            <a:r>
              <a:rPr lang="ru-RU" sz="2400" dirty="0"/>
              <a:t>.</a:t>
            </a:r>
          </a:p>
          <a:p>
            <a:r>
              <a:rPr lang="ru-RU" sz="2400" b="1" dirty="0">
                <a:solidFill>
                  <a:srgbClr val="FF0000"/>
                </a:solidFill>
              </a:rPr>
              <a:t>❌ </a:t>
            </a:r>
            <a:r>
              <a:rPr lang="ru-RU" sz="2400" b="1" dirty="0" err="1">
                <a:solidFill>
                  <a:srgbClr val="FF0000"/>
                </a:solidFill>
              </a:rPr>
              <a:t>Недоліки</a:t>
            </a:r>
            <a:r>
              <a:rPr lang="ru-RU" sz="2400" b="1" dirty="0"/>
              <a:t>:</a:t>
            </a:r>
          </a:p>
          <a:p>
            <a:pPr>
              <a:buFont typeface="Arial" panose="020B0604020202020204" pitchFamily="34" charset="0"/>
              <a:buChar char="•"/>
            </a:pPr>
            <a:r>
              <a:rPr lang="ru-RU" sz="2400" dirty="0" err="1"/>
              <a:t>Застосовні</a:t>
            </a:r>
            <a:r>
              <a:rPr lang="ru-RU" sz="2400" dirty="0"/>
              <a:t> </a:t>
            </a:r>
            <a:r>
              <a:rPr lang="ru-RU" sz="2400" dirty="0" err="1"/>
              <a:t>лише</a:t>
            </a:r>
            <a:r>
              <a:rPr lang="ru-RU" sz="2400" dirty="0"/>
              <a:t> в </a:t>
            </a:r>
            <a:r>
              <a:rPr lang="ru-RU" sz="2400" dirty="0" err="1"/>
              <a:t>умовах</a:t>
            </a:r>
            <a:r>
              <a:rPr lang="ru-RU" sz="2400" dirty="0"/>
              <a:t>, </a:t>
            </a:r>
            <a:r>
              <a:rPr lang="ru-RU" sz="2400" dirty="0" err="1"/>
              <a:t>подібних</a:t>
            </a:r>
            <a:r>
              <a:rPr lang="ru-RU" sz="2400" dirty="0"/>
              <a:t> до </a:t>
            </a:r>
            <a:r>
              <a:rPr lang="ru-RU" sz="2400" dirty="0" err="1"/>
              <a:t>досліджуваних</a:t>
            </a:r>
            <a:r>
              <a:rPr lang="ru-RU" sz="2400" dirty="0"/>
              <a:t>;</a:t>
            </a:r>
          </a:p>
          <a:p>
            <a:pPr>
              <a:buFont typeface="Arial" panose="020B0604020202020204" pitchFamily="34" charset="0"/>
              <a:buChar char="•"/>
            </a:pPr>
            <a:r>
              <a:rPr lang="ru-RU" sz="2400" dirty="0"/>
              <a:t>Не </a:t>
            </a:r>
            <a:r>
              <a:rPr lang="ru-RU" sz="2400" dirty="0" err="1"/>
              <a:t>враховують</a:t>
            </a:r>
            <a:r>
              <a:rPr lang="ru-RU" sz="2400" dirty="0"/>
              <a:t> напружено-</a:t>
            </a:r>
            <a:r>
              <a:rPr lang="ru-RU" sz="2400" dirty="0" err="1"/>
              <a:t>деформований</a:t>
            </a:r>
            <a:r>
              <a:rPr lang="ru-RU" sz="2400" dirty="0"/>
              <a:t> стан.</a:t>
            </a:r>
          </a:p>
        </p:txBody>
      </p:sp>
    </p:spTree>
    <p:extLst>
      <p:ext uri="{BB962C8B-B14F-4D97-AF65-F5344CB8AC3E}">
        <p14:creationId xmlns:p14="http://schemas.microsoft.com/office/powerpoint/2010/main" val="963207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Числові (механіко-математичні) методи</a:t>
            </a:r>
          </a:p>
        </p:txBody>
      </p:sp>
      <p:sp>
        <p:nvSpPr>
          <p:cNvPr id="3" name="Объект 2"/>
          <p:cNvSpPr>
            <a:spLocks noGrp="1"/>
          </p:cNvSpPr>
          <p:nvPr>
            <p:ph sz="half" idx="1"/>
          </p:nvPr>
        </p:nvSpPr>
        <p:spPr>
          <a:xfrm>
            <a:off x="838200" y="1524367"/>
            <a:ext cx="10987454" cy="935160"/>
          </a:xfrm>
        </p:spPr>
        <p:txBody>
          <a:bodyPr>
            <a:noAutofit/>
          </a:bodyPr>
          <a:lstStyle/>
          <a:p>
            <a:pPr marL="0" indent="0">
              <a:buNone/>
            </a:pPr>
            <a:r>
              <a:rPr lang="uk-UA" sz="2000" dirty="0"/>
              <a:t>Використовуються в складних умовах, коли потрібне врахування тривимірної геометрії, напружень, гірничого тиску, властивостей порід. Використовують методи чисельного інтегрування рівнянь механіки.</a:t>
            </a:r>
          </a:p>
        </p:txBody>
      </p:sp>
      <p:sp>
        <p:nvSpPr>
          <p:cNvPr id="4" name="Объект 3"/>
          <p:cNvSpPr>
            <a:spLocks noGrp="1"/>
          </p:cNvSpPr>
          <p:nvPr>
            <p:ph sz="half" idx="2"/>
          </p:nvPr>
        </p:nvSpPr>
        <p:spPr>
          <a:xfrm>
            <a:off x="838199" y="2459527"/>
            <a:ext cx="5808785" cy="4249004"/>
          </a:xfrm>
        </p:spPr>
        <p:txBody>
          <a:bodyPr>
            <a:normAutofit fontScale="55000" lnSpcReduction="20000"/>
          </a:bodyPr>
          <a:lstStyle/>
          <a:p>
            <a:pPr marL="0" indent="0">
              <a:buNone/>
            </a:pPr>
            <a:r>
              <a:rPr lang="ru-RU" b="1" dirty="0"/>
              <a:t>1. Метод </a:t>
            </a:r>
            <a:r>
              <a:rPr lang="ru-RU" b="1" dirty="0" err="1"/>
              <a:t>скінченних</a:t>
            </a:r>
            <a:r>
              <a:rPr lang="ru-RU" b="1" dirty="0"/>
              <a:t> </a:t>
            </a:r>
            <a:r>
              <a:rPr lang="ru-RU" b="1" dirty="0" err="1"/>
              <a:t>елементів</a:t>
            </a:r>
            <a:r>
              <a:rPr lang="ru-RU" b="1" dirty="0"/>
              <a:t> (FEM)</a:t>
            </a:r>
          </a:p>
          <a:p>
            <a:r>
              <a:rPr lang="ru-RU" dirty="0" err="1"/>
              <a:t>Простір</a:t>
            </a:r>
            <a:r>
              <a:rPr lang="ru-RU" dirty="0"/>
              <a:t> </a:t>
            </a:r>
            <a:r>
              <a:rPr lang="ru-RU" dirty="0" err="1"/>
              <a:t>поділяється</a:t>
            </a:r>
            <a:r>
              <a:rPr lang="ru-RU" dirty="0"/>
              <a:t> на </a:t>
            </a:r>
            <a:r>
              <a:rPr lang="ru-RU" dirty="0" err="1"/>
              <a:t>елементи</a:t>
            </a:r>
            <a:r>
              <a:rPr lang="ru-RU" dirty="0"/>
              <a:t> (</a:t>
            </a:r>
            <a:r>
              <a:rPr lang="ru-RU" dirty="0" err="1"/>
              <a:t>трикутники</a:t>
            </a:r>
            <a:r>
              <a:rPr lang="ru-RU" dirty="0"/>
              <a:t>/</a:t>
            </a:r>
            <a:r>
              <a:rPr lang="ru-RU" dirty="0" err="1"/>
              <a:t>тетраедри</a:t>
            </a:r>
            <a:r>
              <a:rPr lang="ru-RU" dirty="0"/>
              <a:t>);</a:t>
            </a:r>
          </a:p>
          <a:p>
            <a:r>
              <a:rPr lang="uk-UA" dirty="0"/>
              <a:t>Програми:</a:t>
            </a:r>
          </a:p>
          <a:p>
            <a:pPr marL="0" indent="0">
              <a:buNone/>
            </a:pPr>
            <a:r>
              <a:rPr lang="en-US" dirty="0"/>
              <a:t>PLAXIS, ABAQUS, ANSYS, MIDAS GTS NX</a:t>
            </a:r>
            <a:endParaRPr lang="uk-UA" dirty="0"/>
          </a:p>
          <a:p>
            <a:pPr marL="0" indent="0">
              <a:buNone/>
            </a:pPr>
            <a:r>
              <a:rPr lang="uk-UA" b="1" dirty="0"/>
              <a:t>2. Метод скінченних різниць (</a:t>
            </a:r>
            <a:r>
              <a:rPr lang="en-US" b="1" dirty="0"/>
              <a:t>FDM)</a:t>
            </a:r>
          </a:p>
          <a:p>
            <a:r>
              <a:rPr lang="uk-UA" dirty="0"/>
              <a:t>Заміна похідних на кінцеві різниці.</a:t>
            </a:r>
          </a:p>
          <a:p>
            <a:r>
              <a:rPr lang="uk-UA" dirty="0"/>
              <a:t>Програми:</a:t>
            </a:r>
          </a:p>
          <a:p>
            <a:pPr marL="0" indent="0">
              <a:buNone/>
            </a:pPr>
            <a:r>
              <a:rPr lang="uk-UA" b="1" dirty="0"/>
              <a:t> </a:t>
            </a:r>
            <a:r>
              <a:rPr lang="en-US" dirty="0"/>
              <a:t>FLAC3D, UDEC, 3DEC</a:t>
            </a:r>
            <a:endParaRPr lang="uk-UA" dirty="0"/>
          </a:p>
          <a:p>
            <a:pPr marL="0" indent="0">
              <a:buNone/>
            </a:pPr>
            <a:r>
              <a:rPr lang="uk-UA" b="1" dirty="0"/>
              <a:t>3. Метод дискретних елементів (</a:t>
            </a:r>
            <a:r>
              <a:rPr lang="en-US" b="1" dirty="0"/>
              <a:t>DEM)</a:t>
            </a:r>
          </a:p>
          <a:p>
            <a:r>
              <a:rPr lang="uk-UA" dirty="0"/>
              <a:t>Ідеально підходить для масивів, що мають тріщини;</a:t>
            </a:r>
          </a:p>
          <a:p>
            <a:r>
              <a:rPr lang="uk-UA" dirty="0"/>
              <a:t>Моделює поведінку кожного блоку окремо (розриви, зсуви).</a:t>
            </a:r>
          </a:p>
          <a:p>
            <a:r>
              <a:rPr lang="uk-UA" dirty="0"/>
              <a:t>Програми:</a:t>
            </a:r>
          </a:p>
          <a:p>
            <a:pPr marL="0" indent="0">
              <a:buNone/>
            </a:pPr>
            <a:r>
              <a:rPr lang="en-US" dirty="0"/>
              <a:t>PFC, UDEC, 3DEC</a:t>
            </a:r>
          </a:p>
          <a:p>
            <a:pPr marL="0" indent="0">
              <a:buNone/>
            </a:pPr>
            <a:endParaRPr lang="uk-UA" dirty="0"/>
          </a:p>
          <a:p>
            <a:pPr marL="0" indent="0">
              <a:buNone/>
            </a:pPr>
            <a:endParaRPr lang="uk-UA" dirty="0"/>
          </a:p>
          <a:p>
            <a:pPr marL="0" indent="0">
              <a:buNone/>
            </a:pPr>
            <a:endParaRPr lang="en-US" dirty="0"/>
          </a:p>
          <a:p>
            <a:endParaRPr lang="ru-RU" dirty="0"/>
          </a:p>
          <a:p>
            <a:endParaRPr lang="uk-UA" dirty="0"/>
          </a:p>
        </p:txBody>
      </p:sp>
      <p:sp>
        <p:nvSpPr>
          <p:cNvPr id="5" name="Прямоугольник 4"/>
          <p:cNvSpPr/>
          <p:nvPr/>
        </p:nvSpPr>
        <p:spPr>
          <a:xfrm>
            <a:off x="6482861" y="2430098"/>
            <a:ext cx="4870939" cy="3416320"/>
          </a:xfrm>
          <a:prstGeom prst="rect">
            <a:avLst/>
          </a:prstGeom>
        </p:spPr>
        <p:txBody>
          <a:bodyPr wrap="square">
            <a:spAutoFit/>
          </a:bodyPr>
          <a:lstStyle/>
          <a:p>
            <a:r>
              <a:rPr lang="uk-UA" sz="2400" b="1" dirty="0">
                <a:solidFill>
                  <a:srgbClr val="00B050"/>
                </a:solidFill>
              </a:rPr>
              <a:t>✅ Переваги</a:t>
            </a:r>
            <a:r>
              <a:rPr lang="uk-UA" sz="2400" b="1" dirty="0"/>
              <a:t>:</a:t>
            </a:r>
          </a:p>
          <a:p>
            <a:pPr>
              <a:buFont typeface="Arial" panose="020B0604020202020204" pitchFamily="34" charset="0"/>
              <a:buChar char="•"/>
            </a:pPr>
            <a:r>
              <a:rPr lang="uk-UA" sz="2400" dirty="0"/>
              <a:t>Висока точність;</a:t>
            </a:r>
          </a:p>
          <a:p>
            <a:pPr>
              <a:buFont typeface="Arial" panose="020B0604020202020204" pitchFamily="34" charset="0"/>
              <a:buChar char="•"/>
            </a:pPr>
            <a:r>
              <a:rPr lang="uk-UA" sz="2400" dirty="0"/>
              <a:t>Можливість врахування реальних умов (гідрогеологія, реологія, нееластичність, тріщинуватість).</a:t>
            </a:r>
          </a:p>
          <a:p>
            <a:r>
              <a:rPr lang="uk-UA" sz="2400" b="1" dirty="0">
                <a:solidFill>
                  <a:srgbClr val="FF0000"/>
                </a:solidFill>
              </a:rPr>
              <a:t>❌ Недоліки</a:t>
            </a:r>
            <a:r>
              <a:rPr lang="uk-UA" sz="2400" b="1" dirty="0"/>
              <a:t>:</a:t>
            </a:r>
          </a:p>
          <a:p>
            <a:pPr>
              <a:buFont typeface="Arial" panose="020B0604020202020204" pitchFamily="34" charset="0"/>
              <a:buChar char="•"/>
            </a:pPr>
            <a:r>
              <a:rPr lang="uk-UA" sz="2400" dirty="0"/>
              <a:t>Велика кількість вхідних даних;</a:t>
            </a:r>
          </a:p>
          <a:p>
            <a:pPr>
              <a:buFont typeface="Arial" panose="020B0604020202020204" pitchFamily="34" charset="0"/>
              <a:buChar char="•"/>
            </a:pPr>
            <a:r>
              <a:rPr lang="uk-UA" sz="2400" dirty="0"/>
              <a:t>Необхідність професійної підготовки користувача.</a:t>
            </a:r>
          </a:p>
        </p:txBody>
      </p:sp>
    </p:spTree>
    <p:extLst>
      <p:ext uri="{BB962C8B-B14F-4D97-AF65-F5344CB8AC3E}">
        <p14:creationId xmlns:p14="http://schemas.microsoft.com/office/powerpoint/2010/main" val="1226434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Висновок</a:t>
            </a:r>
          </a:p>
        </p:txBody>
      </p:sp>
      <p:pic>
        <p:nvPicPr>
          <p:cNvPr id="3" name="Рисунок 2"/>
          <p:cNvPicPr>
            <a:picLocks noChangeAspect="1"/>
          </p:cNvPicPr>
          <p:nvPr/>
        </p:nvPicPr>
        <p:blipFill>
          <a:blip r:embed="rId2"/>
          <a:stretch>
            <a:fillRect/>
          </a:stretch>
        </p:blipFill>
        <p:spPr>
          <a:xfrm>
            <a:off x="607852" y="2116927"/>
            <a:ext cx="11355653" cy="3272758"/>
          </a:xfrm>
          <a:prstGeom prst="rect">
            <a:avLst/>
          </a:prstGeom>
        </p:spPr>
      </p:pic>
    </p:spTree>
    <p:extLst>
      <p:ext uri="{BB962C8B-B14F-4D97-AF65-F5344CB8AC3E}">
        <p14:creationId xmlns:p14="http://schemas.microsoft.com/office/powerpoint/2010/main" val="8992552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535</Words>
  <Application>Microsoft Office PowerPoint</Application>
  <PresentationFormat>Широкий екран</PresentationFormat>
  <Paragraphs>59</Paragraphs>
  <Slides>6</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6</vt:i4>
      </vt:variant>
    </vt:vector>
  </HeadingPairs>
  <TitlesOfParts>
    <vt:vector size="10" baseType="lpstr">
      <vt:lpstr>Arial</vt:lpstr>
      <vt:lpstr>Calibri</vt:lpstr>
      <vt:lpstr>Calibri Light</vt:lpstr>
      <vt:lpstr>Тема Office</vt:lpstr>
      <vt:lpstr>Способи розрахунку зрушень і деформацій</vt:lpstr>
      <vt:lpstr>АНАЛІТИЧНІ МЕТОДИ</vt:lpstr>
      <vt:lpstr>Графоаналітичні методи</vt:lpstr>
      <vt:lpstr>Емпіричні методи</vt:lpstr>
      <vt:lpstr>Числові (механіко-математичні) методи</vt:lpstr>
      <vt:lpstr>Висновок</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Способи розрахунку зрушень і деформацій</dc:title>
  <dc:creator>Діма</dc:creator>
  <cp:lastModifiedBy>Марина Куницька</cp:lastModifiedBy>
  <cp:revision>5</cp:revision>
  <dcterms:created xsi:type="dcterms:W3CDTF">2025-04-21T15:24:51Z</dcterms:created>
  <dcterms:modified xsi:type="dcterms:W3CDTF">2026-01-27T11:12:36Z</dcterms:modified>
</cp:coreProperties>
</file>