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uk-UA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uk-UA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uk-UA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6853" y="119579"/>
            <a:ext cx="8596668" cy="1320800"/>
          </a:xfrm>
        </p:spPr>
        <p:txBody>
          <a:bodyPr/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 процесу зрушень земної поверхні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7152" y="1243286"/>
            <a:ext cx="8596668" cy="3880773"/>
          </a:xfrm>
        </p:spPr>
        <p:txBody>
          <a:bodyPr>
            <a:normAutofit/>
          </a:bodyPr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 гірничих робіт викликає утворення в надрах землі пустот. Породи, оточуючі ці пустоти під дією сили ваги починають рухатися, обумовлюючи розвиток процесу зрушення.</a:t>
            </a:r>
          </a:p>
          <a:p>
            <a:r>
              <a:rPr lang="ru-RU"/>
              <a:t>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 залежності від фізико - механічних якостей гірських порід, системи розробки, умов залягання корисної копалини і інших факторів зрушення гірських порід може відбуватися в формі обвалення, тобто безладного падіння породи у вигляді шматків і брил різних розмірів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прогину, нашарування товщі гірських порід в сторону виробленого простору з утворенням розшарувань, тріщин, розломів і ущільнення 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556" y="3695986"/>
            <a:ext cx="3812815" cy="285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39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2885" y="93565"/>
            <a:ext cx="8596668" cy="1320800"/>
          </a:xfrm>
        </p:spPr>
        <p:txBody>
          <a:bodyPr/>
          <a:lstStyle/>
          <a:p>
            <a:r>
              <a:rPr lang="ru-RU"/>
              <a:t>Наслідки процесу зрушень і деформацій земної поверхні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2832" y="1352387"/>
            <a:ext cx="8596668" cy="3880773"/>
          </a:xfrm>
        </p:spPr>
        <p:txBody>
          <a:bodyPr/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Зрушення і деформації земної поверхні викликають в населених місцевостях різні пошкодження підроблених споруд і інших об’єктів і характер пошкоджень залежить від виду об’єктів. Це можуть бути житлові будинки, промислові будівлі, транспортні споруди, лінії водопроводу і інших комунікацій або ж ділянки земної поверхні, що використовуються сільським господарством. Будинки більше всього терплять від нахилів, кривизни і горизонтальних деформацій земної поверхні. Збитки, що наносяться гірничими розробками промисловим будинкам і спорудам, відрізняються від збитків, що спричиняються звичайним будинкам, тим, що проведення необхідного ремонту або здійснення захисних заходів часто зв’язано з необхідністю тимчасового скорочення випуску продукції або навіть повної зупинки роботи промислового підприємства, внаслідок чого суттєво зростають витрати, які повинно нести гірниче підприємство, яке спричинило ці збитки.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4368" y="2797142"/>
            <a:ext cx="3240215" cy="39510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9811" y="401500"/>
            <a:ext cx="3029327" cy="22902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885" y="4784682"/>
            <a:ext cx="2867595" cy="19635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9405" y="4795066"/>
            <a:ext cx="2486423" cy="195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63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649" y="100148"/>
            <a:ext cx="8596668" cy="1320800"/>
          </a:xfrm>
        </p:spPr>
        <p:txBody>
          <a:bodyPr/>
          <a:lstStyle/>
          <a:p>
            <a:r>
              <a:rPr lang="ru-RU"/>
              <a:t>Наслідки процесу зрушень і деформацій земної поверхні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140" y="1420948"/>
            <a:ext cx="8596668" cy="3880773"/>
          </a:xfrm>
        </p:spPr>
        <p:txBody>
          <a:bodyPr>
            <a:normAutofit/>
          </a:bodyPr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Одними з небезпечних і дуже поширених природних явищ є зсуви, природно-техногенного походження, розвиток яких, у районах із великою щільністю населення і розвитою промисловістю, може привести до катастрофічних наслідків. Зсуви, обвали, провали земної поверхні можливі як внаслідок природних процесів, так і внаслідок господарської діяльності людини, що обумовлено антропогенними факторами. Ерозія, дефляція (вивітрювання), зсуви, обвали, осипи і провали земної поверхні проявляються при відкритих і підземних способах розробок корисних копалин. Площа земель, порушених при розробці корисних копалин щорічно збільшується на десятки тисяч гектарів. Відповідно до міжнародної статистики до 80% зсувів у даний час пов'язані з діяльністю людини. </a:t>
            </a:r>
          </a:p>
        </p:txBody>
      </p:sp>
      <p:pic>
        <p:nvPicPr>
          <p:cNvPr id="1026" name="Picture 2" descr="Внаслідок зсуву ґрунту в Одесі постраждав дитячий майданчик - Главк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055" y="4366215"/>
            <a:ext cx="3384459" cy="22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391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403" y="1350692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Метою інженерного захисту об’єктів є запобігання, усунення або зниження до допустимого рівня негативного впливу на об'єкти діючих та потенційно можливих небезпечних геолог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чних процес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</a:p>
          <a:p>
            <a:pPr marL="0" indent="0">
              <a:buNone/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Інженерний захист об'єкт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 повинен забезпечувати: </a:t>
            </a:r>
          </a:p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загальну ст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йк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сть територій; </a:t>
            </a:r>
          </a:p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безпечне проживання людей; </a:t>
            </a:r>
          </a:p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нормативні сан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тарно-г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єн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чн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i,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 та рекреаційні умови територій, які захищаються; </a:t>
            </a:r>
          </a:p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 обґрунтоване раціональне використання земель та природних ресурсів, об’єктів з дотриманням законодавчих вимог щодо охорони навколишнього середовища. </a:t>
            </a:r>
          </a:p>
        </p:txBody>
      </p:sp>
    </p:spTree>
    <p:extLst>
      <p:ext uri="{BB962C8B-B14F-4D97-AF65-F5344CB8AC3E}">
        <p14:creationId xmlns:p14="http://schemas.microsoft.com/office/powerpoint/2010/main" val="1789734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/>
              <a:t>До основних засобів інженерного захисту об’єктів відносяться: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7651" y="1930400"/>
            <a:ext cx="8596668" cy="3880773"/>
          </a:xfrm>
        </p:spPr>
        <p:txBody>
          <a:bodyPr/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затримуючі та підтримуючі споруди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 (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фундаменти);  </a:t>
            </a:r>
          </a:p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фундаменти, які обтикаються зсувними масами</a:t>
            </a:r>
          </a:p>
        </p:txBody>
      </p:sp>
    </p:spTree>
    <p:extLst>
      <p:ext uri="{BB962C8B-B14F-4D97-AF65-F5344CB8AC3E}">
        <p14:creationId xmlns:p14="http://schemas.microsoft.com/office/powerpoint/2010/main" val="2396518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403" y="483110"/>
            <a:ext cx="8596668" cy="1320800"/>
          </a:xfrm>
        </p:spPr>
        <p:txBody>
          <a:bodyPr/>
          <a:lstStyle/>
          <a:p>
            <a:r>
              <a:rPr lang="ru-RU"/>
              <a:t>Уловлюючі протиобвальні споруди та галереї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478" y="2076994"/>
            <a:ext cx="6435804" cy="45118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403" y="166831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З врахуванням необхідності закріплення території та збереження об’єктів на ній, а також перспективи подальшого її використання розробляють протизсувні заходи і будують протизсувні споруди</a:t>
            </a:r>
            <a:r>
              <a:rPr lang="ru-RU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1514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963" y="465909"/>
            <a:ext cx="8596668" cy="1320800"/>
          </a:xfrm>
        </p:spPr>
        <p:txBody>
          <a:bodyPr/>
          <a:lstStyle/>
          <a:p>
            <a:r>
              <a:rPr lang="ru-RU"/>
              <a:t>Дренажі глибокого закладання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448" y="1416006"/>
            <a:ext cx="8596668" cy="3880773"/>
          </a:xfrm>
        </p:spPr>
        <p:txBody>
          <a:bodyPr/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На схилах, що захищаються, повинен бути організований безперешкодний стік поверхневих вод, виключений застій вод на безстічних ділянках і потрапляння на схил вод із присхилової території (нагірні канави</a:t>
            </a:r>
            <a:r>
              <a:rPr lang="ru-RU"/>
              <a:t>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036" y="2269677"/>
            <a:ext cx="6446522" cy="458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90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Агролісомеліорація, захисні покриття і закріплення ґрунтів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454" y="1820955"/>
            <a:ext cx="8596668" cy="3880773"/>
          </a:xfrm>
        </p:spPr>
        <p:txBody>
          <a:bodyPr/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агролісомеліорації включають: посів багаторічних трав, посадку дерев і чагарників у поєднанні з посівом багаторічних трав або обдернуванням. Підбір травосуміші з розвинутою кореневою системою на зсувних схилах повинен забезпечити міцний дерновий покрив. </a:t>
            </a:r>
          </a:p>
        </p:txBody>
      </p:sp>
    </p:spTree>
    <p:extLst>
      <p:ext uri="{BB962C8B-B14F-4D97-AF65-F5344CB8AC3E}">
        <p14:creationId xmlns:p14="http://schemas.microsoft.com/office/powerpoint/2010/main" val="53594076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121</TotalTime>
  <Words>570</Words>
  <Application>Microsoft Office PowerPoint</Application>
  <PresentationFormat>Широкий екран</PresentationFormat>
  <Paragraphs>22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Trebuchet MS</vt:lpstr>
      <vt:lpstr>Wingdings 3</vt:lpstr>
      <vt:lpstr>Грань</vt:lpstr>
      <vt:lpstr>Механізм процесу зрушень земної поверхні</vt:lpstr>
      <vt:lpstr>Наслідки процесу зрушень і деформацій земної поверхні</vt:lpstr>
      <vt:lpstr>Наслідки процесу зрушень і деформацій земної поверхні</vt:lpstr>
      <vt:lpstr>Презентація PowerPoint</vt:lpstr>
      <vt:lpstr>До основних засобів інженерного захисту об’єктів відносяться:</vt:lpstr>
      <vt:lpstr>Уловлюючі протиобвальні споруди та галереї</vt:lpstr>
      <vt:lpstr>Дренажі глибокого закладання</vt:lpstr>
      <vt:lpstr>Агролісомеліорація, захисні покриття і закріплення ґрунтів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17.Способи інженерного захисту від зрушень і деформацій земної поверхні</dc:title>
  <dc:creator>Acer</dc:creator>
  <cp:lastModifiedBy>Марина Куницька</cp:lastModifiedBy>
  <cp:revision>8</cp:revision>
  <dcterms:created xsi:type="dcterms:W3CDTF">2025-12-03T16:03:28Z</dcterms:created>
  <dcterms:modified xsi:type="dcterms:W3CDTF">2026-01-27T11:04:36Z</dcterms:modified>
</cp:coreProperties>
</file>