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8229600" cy="14630400"/>
  <p:embeddedFontLst>
    <p:embeddedFont>
      <p:font typeface="Nunito Semi Bold" panose="020B0604020202020204" charset="-52"/>
      <p:regular r:id="rId13"/>
    </p:embeddedFont>
    <p:embeddedFont>
      <p:font typeface="PT Sans" panose="020B0503020203020204" pitchFamily="34" charset="-52"/>
      <p:regular r:id="rId14"/>
      <p:bold r:id="rId15"/>
    </p:embeddedFont>
    <p:embeddedFont>
      <p:font typeface="Showcard Gothic" panose="04020904020102020604" pitchFamily="82" charset="0"/>
      <p:regular r:id="rId16"/>
    </p:embeddedFont>
  </p:embeddedFontLst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2" d="100"/>
          <a:sy n="62" d="100"/>
        </p:scale>
        <p:origin x="984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94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00002E">
              <a:alpha val="75000"/>
            </a:srgbClr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222423" y="2683666"/>
            <a:ext cx="13963134" cy="3911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500"/>
              </a:lnSpc>
              <a:buNone/>
            </a:pPr>
            <a:r>
              <a:rPr lang="en-US" sz="9600">
                <a:solidFill>
                  <a:srgbClr val="FFFFFF"/>
                </a:solidFill>
                <a:latin typeface="Showcard Gothic" panose="04020904020102020604" pitchFamily="82" charset="0"/>
                <a:ea typeface="Nunito Semi Bold" pitchFamily="34" charset="-122"/>
                <a:cs typeface="Nunito Semi Bold" pitchFamily="34" charset="-120"/>
              </a:rPr>
              <a:t>Маркшейдерський </a:t>
            </a:r>
            <a:endParaRPr lang="uk-UA" sz="9600">
              <a:solidFill>
                <a:srgbClr val="FFFFFF"/>
              </a:solidFill>
              <a:latin typeface="Nunito Semi Bold" pitchFamily="34" charset="0"/>
              <a:ea typeface="Nunito Semi Bold" pitchFamily="34" charset="-122"/>
              <a:cs typeface="Nunito Semi Bold" pitchFamily="34" charset="-120"/>
            </a:endParaRPr>
          </a:p>
          <a:p>
            <a:pPr marL="0" indent="0" algn="ctr">
              <a:lnSpc>
                <a:spcPts val="5500"/>
              </a:lnSpc>
              <a:buNone/>
            </a:pPr>
            <a:r>
              <a:rPr lang="en-US" sz="9600">
                <a:solidFill>
                  <a:srgbClr val="FFFFFF"/>
                </a:solidFill>
                <a:latin typeface="Showcard Gothic" panose="04020904020102020604" pitchFamily="82" charset="0"/>
                <a:ea typeface="Nunito Semi Bold" pitchFamily="34" charset="-122"/>
                <a:cs typeface="Nunito Semi Bold" pitchFamily="34" charset="-120"/>
              </a:rPr>
              <a:t>контроль </a:t>
            </a:r>
            <a:r>
              <a:rPr lang="en-US" sz="9600" dirty="0">
                <a:solidFill>
                  <a:srgbClr val="FFFFFF"/>
                </a:solidFill>
                <a:latin typeface="Showcard Gothic" panose="04020904020102020604" pitchFamily="82" charset="0"/>
                <a:ea typeface="Nunito Semi Bold" pitchFamily="34" charset="-122"/>
                <a:cs typeface="Nunito Semi Bold" pitchFamily="34" charset="-120"/>
              </a:rPr>
              <a:t>при будівництві кар'єрів</a:t>
            </a:r>
            <a:endParaRPr lang="en-US" sz="9600" dirty="0">
              <a:latin typeface="Showcard Gothic" panose="04020904020102020604" pitchFamily="82" charset="0"/>
            </a:endParaRPr>
          </a:p>
        </p:txBody>
      </p:sp>
      <p:sp>
        <p:nvSpPr>
          <p:cNvPr id="8" name="Text 4"/>
          <p:cNvSpPr/>
          <p:nvPr/>
        </p:nvSpPr>
        <p:spPr>
          <a:xfrm>
            <a:off x="6826687" y="6176129"/>
            <a:ext cx="3402687" cy="41886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250"/>
              </a:lnSpc>
              <a:buNone/>
            </a:pPr>
            <a:endParaRPr lang="en-US" sz="2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02588" y="3223379"/>
            <a:ext cx="11983164" cy="5903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4600"/>
              </a:lnSpc>
              <a:buNone/>
            </a:pPr>
            <a:r>
              <a:rPr lang="en-US" sz="37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Перспективи розвитку маркшейдерського контролю</a:t>
            </a:r>
            <a:endParaRPr lang="en-US" sz="3700" dirty="0"/>
          </a:p>
        </p:txBody>
      </p:sp>
      <p:sp>
        <p:nvSpPr>
          <p:cNvPr id="4" name="Shape 1"/>
          <p:cNvSpPr/>
          <p:nvPr/>
        </p:nvSpPr>
        <p:spPr>
          <a:xfrm>
            <a:off x="702588" y="5018127"/>
            <a:ext cx="3080385" cy="200739"/>
          </a:xfrm>
          <a:prstGeom prst="roundRect">
            <a:avLst>
              <a:gd name="adj" fmla="val 150004"/>
            </a:avLst>
          </a:prstGeom>
          <a:solidFill>
            <a:srgbClr val="00002E"/>
          </a:solidFill>
          <a:ln w="22860">
            <a:solidFill>
              <a:srgbClr val="F2B42D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sp>
        <p:nvSpPr>
          <p:cNvPr id="5" name="Text 2"/>
          <p:cNvSpPr/>
          <p:nvPr/>
        </p:nvSpPr>
        <p:spPr>
          <a:xfrm>
            <a:off x="702588" y="5519976"/>
            <a:ext cx="3080385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Автоматизовані системи моніторингу</a:t>
            </a:r>
            <a:endParaRPr lang="en-US" sz="1850" dirty="0"/>
          </a:p>
        </p:txBody>
      </p:sp>
      <p:sp>
        <p:nvSpPr>
          <p:cNvPr id="6" name="Text 3"/>
          <p:cNvSpPr/>
          <p:nvPr/>
        </p:nvSpPr>
        <p:spPr>
          <a:xfrm>
            <a:off x="702588" y="6230898"/>
            <a:ext cx="3080385" cy="12844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Впровадження датчиків деформації та зсувів для постійного контролю стану бортів кар'єрів.</a:t>
            </a:r>
            <a:endParaRPr lang="en-US" sz="1550" dirty="0"/>
          </a:p>
        </p:txBody>
      </p:sp>
      <p:sp>
        <p:nvSpPr>
          <p:cNvPr id="7" name="Shape 4"/>
          <p:cNvSpPr/>
          <p:nvPr/>
        </p:nvSpPr>
        <p:spPr>
          <a:xfrm>
            <a:off x="4084082" y="4717018"/>
            <a:ext cx="3080504" cy="200739"/>
          </a:xfrm>
          <a:prstGeom prst="roundRect">
            <a:avLst>
              <a:gd name="adj" fmla="val 150004"/>
            </a:avLst>
          </a:prstGeom>
          <a:solidFill>
            <a:srgbClr val="00002E"/>
          </a:solidFill>
          <a:ln w="22860">
            <a:solidFill>
              <a:srgbClr val="D7425E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sp>
        <p:nvSpPr>
          <p:cNvPr id="8" name="Text 5"/>
          <p:cNvSpPr/>
          <p:nvPr/>
        </p:nvSpPr>
        <p:spPr>
          <a:xfrm>
            <a:off x="4084082" y="5218867"/>
            <a:ext cx="3080504" cy="8858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Інтеграція з системами керування гірничим обладнанням</a:t>
            </a:r>
            <a:endParaRPr lang="en-US" sz="1850" dirty="0"/>
          </a:p>
        </p:txBody>
      </p:sp>
      <p:sp>
        <p:nvSpPr>
          <p:cNvPr id="9" name="Text 6"/>
          <p:cNvSpPr/>
          <p:nvPr/>
        </p:nvSpPr>
        <p:spPr>
          <a:xfrm>
            <a:off x="4084082" y="6225064"/>
            <a:ext cx="3080504" cy="12844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Безпосереднє використання маркшейдерських даних для керування екскаваторами та бульдозерами.</a:t>
            </a:r>
            <a:endParaRPr lang="en-US" sz="1550" dirty="0"/>
          </a:p>
        </p:txBody>
      </p:sp>
      <p:sp>
        <p:nvSpPr>
          <p:cNvPr id="10" name="Shape 7"/>
          <p:cNvSpPr/>
          <p:nvPr/>
        </p:nvSpPr>
        <p:spPr>
          <a:xfrm>
            <a:off x="7465695" y="4415909"/>
            <a:ext cx="3080504" cy="200739"/>
          </a:xfrm>
          <a:prstGeom prst="roundRect">
            <a:avLst>
              <a:gd name="adj" fmla="val 150004"/>
            </a:avLst>
          </a:prstGeom>
          <a:solidFill>
            <a:srgbClr val="00002E"/>
          </a:solidFill>
          <a:ln w="22860">
            <a:solidFill>
              <a:srgbClr val="DD785E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sp>
        <p:nvSpPr>
          <p:cNvPr id="11" name="Text 8"/>
          <p:cNvSpPr/>
          <p:nvPr/>
        </p:nvSpPr>
        <p:spPr>
          <a:xfrm>
            <a:off x="7465695" y="4917757"/>
            <a:ext cx="3080504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Штучний інтелект для аналізу даних</a:t>
            </a:r>
            <a:endParaRPr lang="en-US" sz="1850" dirty="0"/>
          </a:p>
        </p:txBody>
      </p:sp>
      <p:sp>
        <p:nvSpPr>
          <p:cNvPr id="12" name="Text 9"/>
          <p:cNvSpPr/>
          <p:nvPr/>
        </p:nvSpPr>
        <p:spPr>
          <a:xfrm>
            <a:off x="7465695" y="5628680"/>
            <a:ext cx="3080504" cy="12844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Прогнозування можливих геомеханічних процесів на основі історичних маркшейдерських спостережень.</a:t>
            </a:r>
            <a:endParaRPr lang="en-US" sz="1550" dirty="0"/>
          </a:p>
        </p:txBody>
      </p:sp>
      <p:sp>
        <p:nvSpPr>
          <p:cNvPr id="13" name="Shape 10"/>
          <p:cNvSpPr/>
          <p:nvPr/>
        </p:nvSpPr>
        <p:spPr>
          <a:xfrm>
            <a:off x="10847308" y="4114800"/>
            <a:ext cx="3080504" cy="200739"/>
          </a:xfrm>
          <a:prstGeom prst="roundRect">
            <a:avLst>
              <a:gd name="adj" fmla="val 150004"/>
            </a:avLst>
          </a:prstGeom>
          <a:solidFill>
            <a:srgbClr val="00002E"/>
          </a:solidFill>
          <a:ln w="22860">
            <a:solidFill>
              <a:srgbClr val="48A8E2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sp>
        <p:nvSpPr>
          <p:cNvPr id="14" name="Text 11"/>
          <p:cNvSpPr/>
          <p:nvPr/>
        </p:nvSpPr>
        <p:spPr>
          <a:xfrm>
            <a:off x="10847308" y="4616648"/>
            <a:ext cx="3080504" cy="590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Віртуальна та доповнена реальність</a:t>
            </a:r>
            <a:endParaRPr lang="en-US" sz="1850" dirty="0"/>
          </a:p>
        </p:txBody>
      </p:sp>
      <p:sp>
        <p:nvSpPr>
          <p:cNvPr id="15" name="Text 12"/>
          <p:cNvSpPr/>
          <p:nvPr/>
        </p:nvSpPr>
        <p:spPr>
          <a:xfrm>
            <a:off x="10847308" y="5327571"/>
            <a:ext cx="3080504" cy="9633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Візуалізація проєктних рішень безпосередньо на місцевості для підвищення точності будівництва.</a:t>
            </a:r>
            <a:endParaRPr lang="en-US" sz="1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267450" y="816054"/>
            <a:ext cx="7581900" cy="13127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150"/>
              </a:lnSpc>
              <a:buNone/>
            </a:pPr>
            <a:r>
              <a:rPr lang="en-US" sz="41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Загальна характеристика маркшейдерських робіт</a:t>
            </a:r>
            <a:endParaRPr lang="en-US" sz="4100" dirty="0"/>
          </a:p>
        </p:txBody>
      </p:sp>
      <p:sp>
        <p:nvSpPr>
          <p:cNvPr id="4" name="Shape 1"/>
          <p:cNvSpPr/>
          <p:nvPr/>
        </p:nvSpPr>
        <p:spPr>
          <a:xfrm>
            <a:off x="6267450" y="2714506"/>
            <a:ext cx="502087" cy="502087"/>
          </a:xfrm>
          <a:prstGeom prst="roundRect">
            <a:avLst>
              <a:gd name="adj" fmla="val 66677"/>
            </a:avLst>
          </a:prstGeom>
          <a:solidFill>
            <a:srgbClr val="00002E"/>
          </a:solidFill>
          <a:ln w="22860">
            <a:solidFill>
              <a:srgbClr val="F2B42D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0914" y="2768620"/>
            <a:ext cx="315039" cy="39374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992660" y="2714506"/>
            <a:ext cx="4889897" cy="328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Просторово-геометричні вимірювання</a:t>
            </a:r>
            <a:endParaRPr lang="en-US" sz="2050" dirty="0"/>
          </a:p>
        </p:txBody>
      </p:sp>
      <p:sp>
        <p:nvSpPr>
          <p:cNvPr id="7" name="Text 3"/>
          <p:cNvSpPr/>
          <p:nvPr/>
        </p:nvSpPr>
        <p:spPr>
          <a:xfrm>
            <a:off x="6992660" y="3176468"/>
            <a:ext cx="6856690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Визначення форм, розмірів та положення об'єктів гірничих розробок.</a:t>
            </a:r>
            <a:endParaRPr lang="en-US" sz="1750" dirty="0"/>
          </a:p>
        </p:txBody>
      </p:sp>
      <p:sp>
        <p:nvSpPr>
          <p:cNvPr id="8" name="Shape 4"/>
          <p:cNvSpPr/>
          <p:nvPr/>
        </p:nvSpPr>
        <p:spPr>
          <a:xfrm>
            <a:off x="6267450" y="4007763"/>
            <a:ext cx="502087" cy="502087"/>
          </a:xfrm>
          <a:prstGeom prst="roundRect">
            <a:avLst>
              <a:gd name="adj" fmla="val 66677"/>
            </a:avLst>
          </a:prstGeom>
          <a:solidFill>
            <a:srgbClr val="00002E"/>
          </a:solidFill>
          <a:ln w="22860">
            <a:solidFill>
              <a:srgbClr val="D7425E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914" y="4061877"/>
            <a:ext cx="315039" cy="39374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992660" y="4007763"/>
            <a:ext cx="3644503" cy="328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Документування результатів</a:t>
            </a:r>
            <a:endParaRPr lang="en-US" sz="2050" dirty="0"/>
          </a:p>
        </p:txBody>
      </p:sp>
      <p:sp>
        <p:nvSpPr>
          <p:cNvPr id="11" name="Text 6"/>
          <p:cNvSpPr/>
          <p:nvPr/>
        </p:nvSpPr>
        <p:spPr>
          <a:xfrm>
            <a:off x="6992660" y="4469725"/>
            <a:ext cx="6856690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Складання гірничо-графічної документації з високою точністю.</a:t>
            </a:r>
            <a:endParaRPr lang="en-US" sz="1750" dirty="0"/>
          </a:p>
        </p:txBody>
      </p:sp>
      <p:sp>
        <p:nvSpPr>
          <p:cNvPr id="12" name="Shape 7"/>
          <p:cNvSpPr/>
          <p:nvPr/>
        </p:nvSpPr>
        <p:spPr>
          <a:xfrm>
            <a:off x="6267450" y="5301020"/>
            <a:ext cx="502087" cy="502087"/>
          </a:xfrm>
          <a:prstGeom prst="roundRect">
            <a:avLst>
              <a:gd name="adj" fmla="val 66677"/>
            </a:avLst>
          </a:prstGeom>
          <a:solidFill>
            <a:srgbClr val="00002E"/>
          </a:solidFill>
          <a:ln w="22860">
            <a:solidFill>
              <a:srgbClr val="DD785E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0914" y="5355134"/>
            <a:ext cx="315039" cy="39374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992660" y="5301020"/>
            <a:ext cx="2625566" cy="328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Безпека робіт</a:t>
            </a:r>
            <a:endParaRPr lang="en-US" sz="2050" dirty="0"/>
          </a:p>
        </p:txBody>
      </p:sp>
      <p:sp>
        <p:nvSpPr>
          <p:cNvPr id="15" name="Text 9"/>
          <p:cNvSpPr/>
          <p:nvPr/>
        </p:nvSpPr>
        <p:spPr>
          <a:xfrm>
            <a:off x="6992660" y="5762982"/>
            <a:ext cx="6856690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Контроль за стійкістю бортів кар'єру та безпечною експлуатацією.</a:t>
            </a:r>
            <a:endParaRPr lang="en-US" sz="1750" dirty="0"/>
          </a:p>
        </p:txBody>
      </p:sp>
      <p:sp>
        <p:nvSpPr>
          <p:cNvPr id="16" name="Shape 10"/>
          <p:cNvSpPr/>
          <p:nvPr/>
        </p:nvSpPr>
        <p:spPr>
          <a:xfrm>
            <a:off x="6267450" y="6594277"/>
            <a:ext cx="502087" cy="502087"/>
          </a:xfrm>
          <a:prstGeom prst="roundRect">
            <a:avLst>
              <a:gd name="adj" fmla="val 66677"/>
            </a:avLst>
          </a:prstGeom>
          <a:solidFill>
            <a:srgbClr val="00002E"/>
          </a:solidFill>
          <a:ln w="22860">
            <a:solidFill>
              <a:srgbClr val="48A8E2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0914" y="6648390"/>
            <a:ext cx="315039" cy="39374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6992660" y="6594277"/>
            <a:ext cx="2809994" cy="32813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50"/>
              </a:lnSpc>
              <a:buNone/>
            </a:pPr>
            <a:r>
              <a:rPr lang="en-US" sz="20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Планування розробки</a:t>
            </a:r>
            <a:endParaRPr lang="en-US" sz="2050" dirty="0"/>
          </a:p>
        </p:txBody>
      </p:sp>
      <p:sp>
        <p:nvSpPr>
          <p:cNvPr id="19" name="Text 12"/>
          <p:cNvSpPr/>
          <p:nvPr/>
        </p:nvSpPr>
        <p:spPr>
          <a:xfrm>
            <a:off x="6992660" y="7056239"/>
            <a:ext cx="6856690" cy="3571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Геометричне забезпечення проєктів та планів гірничих робіт.</a:t>
            </a:r>
            <a:endParaRPr lang="en-US" sz="1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1290995"/>
            <a:ext cx="12230338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Маркшейдерське обладнання та інструменти</a:t>
            </a:r>
            <a:endParaRPr lang="en-US" sz="4400" dirty="0"/>
          </a:p>
        </p:txBody>
      </p:sp>
      <p:sp>
        <p:nvSpPr>
          <p:cNvPr id="4" name="Text 1"/>
          <p:cNvSpPr/>
          <p:nvPr/>
        </p:nvSpPr>
        <p:spPr>
          <a:xfrm>
            <a:off x="837724" y="5293876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Тахеометри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837724" y="5789414"/>
            <a:ext cx="4078962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Електронні тахеометри забезпечують точність кутових та лінійних вимірювань до ±2мм.</a:t>
            </a:r>
            <a:endParaRPr lang="en-US" sz="1850" dirty="0"/>
          </a:p>
        </p:txBody>
      </p:sp>
      <p:sp>
        <p:nvSpPr>
          <p:cNvPr id="7" name="Text 3"/>
          <p:cNvSpPr/>
          <p:nvPr/>
        </p:nvSpPr>
        <p:spPr>
          <a:xfrm>
            <a:off x="5275659" y="5293876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GNSS приймачі</a:t>
            </a:r>
            <a:endParaRPr lang="en-US" sz="2200" dirty="0"/>
          </a:p>
        </p:txBody>
      </p:sp>
      <p:sp>
        <p:nvSpPr>
          <p:cNvPr id="8" name="Text 4"/>
          <p:cNvSpPr/>
          <p:nvPr/>
        </p:nvSpPr>
        <p:spPr>
          <a:xfrm>
            <a:off x="5275659" y="5789414"/>
            <a:ext cx="4078962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Супутникові системи дозволяють визначати координати з точністю до ±1см.</a:t>
            </a:r>
            <a:endParaRPr lang="en-US" sz="1850" dirty="0"/>
          </a:p>
        </p:txBody>
      </p:sp>
      <p:sp>
        <p:nvSpPr>
          <p:cNvPr id="10" name="Text 5"/>
          <p:cNvSpPr/>
          <p:nvPr/>
        </p:nvSpPr>
        <p:spPr>
          <a:xfrm>
            <a:off x="9713595" y="5293995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Лазерні сканери</a:t>
            </a:r>
            <a:endParaRPr lang="en-US" sz="2200" dirty="0"/>
          </a:p>
        </p:txBody>
      </p:sp>
      <p:sp>
        <p:nvSpPr>
          <p:cNvPr id="11" name="Text 6"/>
          <p:cNvSpPr/>
          <p:nvPr/>
        </p:nvSpPr>
        <p:spPr>
          <a:xfrm>
            <a:off x="9713595" y="5789533"/>
            <a:ext cx="4079081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3D-сканування забезпечує створення детальних цифрових моделей кар'єрів.</a:t>
            </a:r>
            <a:endParaRPr lang="en-US" sz="1850" dirty="0"/>
          </a:p>
        </p:txBody>
      </p:sp>
      <p:pic>
        <p:nvPicPr>
          <p:cNvPr id="13" name="Рисунок 12" descr="Зображення, що містить рівень геодезиста, машина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7D74BDE7-E9E4-190A-AFCA-EE48F1C373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349" y="1978019"/>
            <a:ext cx="2076740" cy="3172268"/>
          </a:xfrm>
          <a:prstGeom prst="rect">
            <a:avLst/>
          </a:prstGeom>
        </p:spPr>
      </p:pic>
      <p:pic>
        <p:nvPicPr>
          <p:cNvPr id="15" name="Рисунок 14" descr="Зображення, що містить стовп, пого-стік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A2A83F35-7330-A0F5-D3C5-5ACA7CB3B2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8952" y="2031241"/>
            <a:ext cx="1828854" cy="3065824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F7F26384-CAA7-C781-B238-3371EDD919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2237" y="2228051"/>
            <a:ext cx="3065825" cy="30658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64131" y="523042"/>
            <a:ext cx="7815739" cy="1116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350"/>
              </a:lnSpc>
              <a:buNone/>
            </a:pPr>
            <a:r>
              <a:rPr lang="en-US" sz="35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Етапи маркшейдерських робіт при будівництві кар'єру</a:t>
            </a:r>
            <a:endParaRPr lang="en-US" sz="3500" dirty="0"/>
          </a:p>
        </p:txBody>
      </p:sp>
      <p:sp>
        <p:nvSpPr>
          <p:cNvPr id="4" name="Shape 1"/>
          <p:cNvSpPr/>
          <p:nvPr/>
        </p:nvSpPr>
        <p:spPr>
          <a:xfrm>
            <a:off x="877491" y="1923693"/>
            <a:ext cx="22860" cy="5782747"/>
          </a:xfrm>
          <a:prstGeom prst="roundRect">
            <a:avLst>
              <a:gd name="adj" fmla="val 1245104"/>
            </a:avLst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5" name="Shape 2"/>
          <p:cNvSpPr/>
          <p:nvPr/>
        </p:nvSpPr>
        <p:spPr>
          <a:xfrm>
            <a:off x="1068050" y="2338983"/>
            <a:ext cx="569238" cy="22860"/>
          </a:xfrm>
          <a:prstGeom prst="roundRect">
            <a:avLst>
              <a:gd name="adj" fmla="val 1245104"/>
            </a:avLst>
          </a:prstGeom>
          <a:solidFill>
            <a:srgbClr val="F2B42D"/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6" name="Shape 3"/>
          <p:cNvSpPr/>
          <p:nvPr/>
        </p:nvSpPr>
        <p:spPr>
          <a:xfrm>
            <a:off x="664071" y="2137053"/>
            <a:ext cx="426839" cy="426839"/>
          </a:xfrm>
          <a:prstGeom prst="roundRect">
            <a:avLst>
              <a:gd name="adj" fmla="val 66683"/>
            </a:avLst>
          </a:prstGeom>
          <a:solidFill>
            <a:srgbClr val="00002E"/>
          </a:solidFill>
          <a:ln w="22860">
            <a:solidFill>
              <a:srgbClr val="F2B42D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545" y="2183011"/>
            <a:ext cx="267772" cy="334804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826300" y="2113359"/>
            <a:ext cx="2232303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Підготовчий етап</a:t>
            </a:r>
            <a:endParaRPr lang="en-US" sz="1750" dirty="0"/>
          </a:p>
        </p:txBody>
      </p:sp>
      <p:sp>
        <p:nvSpPr>
          <p:cNvPr id="9" name="Text 5"/>
          <p:cNvSpPr/>
          <p:nvPr/>
        </p:nvSpPr>
        <p:spPr>
          <a:xfrm>
            <a:off x="1826300" y="2506147"/>
            <a:ext cx="6653570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5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Створення опорної мережі. Розробка проєктної документації. Винос проєкту в натуру.</a:t>
            </a:r>
            <a:endParaRPr lang="en-US" sz="1450" dirty="0"/>
          </a:p>
        </p:txBody>
      </p:sp>
      <p:sp>
        <p:nvSpPr>
          <p:cNvPr id="10" name="Shape 6"/>
          <p:cNvSpPr/>
          <p:nvPr/>
        </p:nvSpPr>
        <p:spPr>
          <a:xfrm>
            <a:off x="1068050" y="3907988"/>
            <a:ext cx="569238" cy="22860"/>
          </a:xfrm>
          <a:prstGeom prst="roundRect">
            <a:avLst>
              <a:gd name="adj" fmla="val 1245104"/>
            </a:avLst>
          </a:prstGeom>
          <a:solidFill>
            <a:srgbClr val="D7425E"/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11" name="Shape 7"/>
          <p:cNvSpPr/>
          <p:nvPr/>
        </p:nvSpPr>
        <p:spPr>
          <a:xfrm>
            <a:off x="664071" y="3706058"/>
            <a:ext cx="426839" cy="426839"/>
          </a:xfrm>
          <a:prstGeom prst="roundRect">
            <a:avLst>
              <a:gd name="adj" fmla="val 66683"/>
            </a:avLst>
          </a:prstGeom>
          <a:solidFill>
            <a:srgbClr val="00002E"/>
          </a:solidFill>
          <a:ln w="22860">
            <a:solidFill>
              <a:srgbClr val="D7425E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545" y="3752017"/>
            <a:ext cx="267772" cy="334804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826300" y="3682365"/>
            <a:ext cx="2232303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Будівельний етап</a:t>
            </a:r>
            <a:endParaRPr lang="en-US" sz="1750" dirty="0"/>
          </a:p>
        </p:txBody>
      </p:sp>
      <p:sp>
        <p:nvSpPr>
          <p:cNvPr id="14" name="Text 9"/>
          <p:cNvSpPr/>
          <p:nvPr/>
        </p:nvSpPr>
        <p:spPr>
          <a:xfrm>
            <a:off x="1826300" y="4075152"/>
            <a:ext cx="6653570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5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Контроль за будівництвом траншей. Геодезичний супровід будівництва інфраструктури.</a:t>
            </a:r>
            <a:endParaRPr lang="en-US" sz="1450" dirty="0"/>
          </a:p>
        </p:txBody>
      </p:sp>
      <p:sp>
        <p:nvSpPr>
          <p:cNvPr id="15" name="Shape 10"/>
          <p:cNvSpPr/>
          <p:nvPr/>
        </p:nvSpPr>
        <p:spPr>
          <a:xfrm>
            <a:off x="1068050" y="5476994"/>
            <a:ext cx="569238" cy="22860"/>
          </a:xfrm>
          <a:prstGeom prst="roundRect">
            <a:avLst>
              <a:gd name="adj" fmla="val 1245104"/>
            </a:avLst>
          </a:prstGeom>
          <a:solidFill>
            <a:srgbClr val="DD785E"/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16" name="Shape 11"/>
          <p:cNvSpPr/>
          <p:nvPr/>
        </p:nvSpPr>
        <p:spPr>
          <a:xfrm>
            <a:off x="664071" y="5275064"/>
            <a:ext cx="426839" cy="426839"/>
          </a:xfrm>
          <a:prstGeom prst="roundRect">
            <a:avLst>
              <a:gd name="adj" fmla="val 66683"/>
            </a:avLst>
          </a:prstGeom>
          <a:solidFill>
            <a:srgbClr val="00002E"/>
          </a:solidFill>
          <a:ln w="22860">
            <a:solidFill>
              <a:srgbClr val="DD785E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545" y="5321022"/>
            <a:ext cx="267772" cy="334804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826300" y="5251371"/>
            <a:ext cx="2345769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Експлуатаційний етап</a:t>
            </a:r>
            <a:endParaRPr lang="en-US" sz="1750" dirty="0"/>
          </a:p>
        </p:txBody>
      </p:sp>
      <p:sp>
        <p:nvSpPr>
          <p:cNvPr id="19" name="Text 13"/>
          <p:cNvSpPr/>
          <p:nvPr/>
        </p:nvSpPr>
        <p:spPr>
          <a:xfrm>
            <a:off x="1826300" y="5644158"/>
            <a:ext cx="6653570" cy="3036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5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Моніторинг видобувних робіт. Контроль об'ємів виїмки гірничої маси.</a:t>
            </a:r>
            <a:endParaRPr lang="en-US" sz="1450" dirty="0"/>
          </a:p>
        </p:txBody>
      </p:sp>
      <p:sp>
        <p:nvSpPr>
          <p:cNvPr id="20" name="Shape 14"/>
          <p:cNvSpPr/>
          <p:nvPr/>
        </p:nvSpPr>
        <p:spPr>
          <a:xfrm>
            <a:off x="1068050" y="6742390"/>
            <a:ext cx="569238" cy="22860"/>
          </a:xfrm>
          <a:prstGeom prst="roundRect">
            <a:avLst>
              <a:gd name="adj" fmla="val 1245104"/>
            </a:avLst>
          </a:prstGeom>
          <a:solidFill>
            <a:srgbClr val="48A8E2"/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21" name="Shape 15"/>
          <p:cNvSpPr/>
          <p:nvPr/>
        </p:nvSpPr>
        <p:spPr>
          <a:xfrm>
            <a:off x="664071" y="6540460"/>
            <a:ext cx="426839" cy="426839"/>
          </a:xfrm>
          <a:prstGeom prst="roundRect">
            <a:avLst>
              <a:gd name="adj" fmla="val 66683"/>
            </a:avLst>
          </a:prstGeom>
          <a:solidFill>
            <a:srgbClr val="00002E"/>
          </a:solidFill>
          <a:ln w="22860">
            <a:solidFill>
              <a:srgbClr val="48A8E2"/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545" y="6586418"/>
            <a:ext cx="267772" cy="334804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826300" y="6516767"/>
            <a:ext cx="2232303" cy="2789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15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Реконструкція</a:t>
            </a:r>
            <a:endParaRPr lang="en-US" sz="1750" dirty="0"/>
          </a:p>
        </p:txBody>
      </p:sp>
      <p:sp>
        <p:nvSpPr>
          <p:cNvPr id="24" name="Text 17"/>
          <p:cNvSpPr/>
          <p:nvPr/>
        </p:nvSpPr>
        <p:spPr>
          <a:xfrm>
            <a:off x="1826300" y="6909554"/>
            <a:ext cx="6653570" cy="6072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50"/>
              </a:lnSpc>
              <a:buNone/>
            </a:pPr>
            <a:r>
              <a:rPr lang="en-US" sz="14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Забезпечення геометричних параметрів при реконструкції. Оновлення маркшейдерської документації.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6194346" y="683895"/>
            <a:ext cx="7728109" cy="11899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4650"/>
              </a:lnSpc>
              <a:buNone/>
            </a:pPr>
            <a:r>
              <a:rPr lang="en-US" sz="37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Маркшейдерські роботи при проведенні траншей</a:t>
            </a:r>
            <a:endParaRPr lang="en-US" sz="370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346" y="2177177"/>
            <a:ext cx="1011436" cy="1470541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509153" y="2379464"/>
            <a:ext cx="2593538" cy="2974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Проєктування траншеї</a:t>
            </a:r>
            <a:endParaRPr lang="en-US" sz="1850" dirty="0"/>
          </a:p>
        </p:txBody>
      </p:sp>
      <p:sp>
        <p:nvSpPr>
          <p:cNvPr id="6" name="Text 2"/>
          <p:cNvSpPr/>
          <p:nvPr/>
        </p:nvSpPr>
        <p:spPr>
          <a:xfrm>
            <a:off x="7509153" y="2798207"/>
            <a:ext cx="6413302" cy="647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Визначення геометричних параметрів. Розрахунок оптимального ухилу та напрямку.</a:t>
            </a:r>
            <a:endParaRPr lang="en-US" sz="15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4346" y="3647718"/>
            <a:ext cx="1011436" cy="121372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509153" y="3850005"/>
            <a:ext cx="3017877" cy="2974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Розбивка траншеї в натурі</a:t>
            </a:r>
            <a:endParaRPr lang="en-US" sz="1850" dirty="0"/>
          </a:p>
        </p:txBody>
      </p:sp>
      <p:sp>
        <p:nvSpPr>
          <p:cNvPr id="9" name="Text 4"/>
          <p:cNvSpPr/>
          <p:nvPr/>
        </p:nvSpPr>
        <p:spPr>
          <a:xfrm>
            <a:off x="7509153" y="4268748"/>
            <a:ext cx="6413302" cy="3236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Закріплення осі траншеї. Встановлення кутових точок.</a:t>
            </a:r>
            <a:endParaRPr lang="en-US" sz="155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4346" y="4861441"/>
            <a:ext cx="1011436" cy="1213723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509153" y="5063728"/>
            <a:ext cx="2524006" cy="2974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Контроль проведення</a:t>
            </a:r>
            <a:endParaRPr lang="en-US" sz="1850" dirty="0"/>
          </a:p>
        </p:txBody>
      </p:sp>
      <p:sp>
        <p:nvSpPr>
          <p:cNvPr id="12" name="Text 6"/>
          <p:cNvSpPr/>
          <p:nvPr/>
        </p:nvSpPr>
        <p:spPr>
          <a:xfrm>
            <a:off x="7509153" y="5482471"/>
            <a:ext cx="6413302" cy="32361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Перевірка геометричних параметрів. Вимірювання глибини та ширини.</a:t>
            </a:r>
            <a:endParaRPr lang="en-US" sz="155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4346" y="6075164"/>
            <a:ext cx="1011436" cy="1470541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7509153" y="6277451"/>
            <a:ext cx="2379821" cy="2974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3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Виконавча зйомка</a:t>
            </a:r>
            <a:endParaRPr lang="en-US" sz="1850" dirty="0"/>
          </a:p>
        </p:txBody>
      </p:sp>
      <p:sp>
        <p:nvSpPr>
          <p:cNvPr id="15" name="Text 8"/>
          <p:cNvSpPr/>
          <p:nvPr/>
        </p:nvSpPr>
        <p:spPr>
          <a:xfrm>
            <a:off x="7509153" y="6696194"/>
            <a:ext cx="6413302" cy="647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500"/>
              </a:lnSpc>
              <a:buNone/>
            </a:pPr>
            <a:r>
              <a:rPr lang="en-US" sz="15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Документування фактичних параметрів. Порівняння з проєктними даними.</a:t>
            </a:r>
            <a:endParaRPr lang="en-US" sz="15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1019651"/>
            <a:ext cx="12346305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Особливості контролю при розробці траншей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837724" y="2321957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Капітальні траншеї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37724" y="2913221"/>
            <a:ext cx="3928586" cy="1532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Забезпечують доступ до робочих горизонтів кар'єру. Потребують особливої уваги до розрахунку поздовжнього ухилу.</a:t>
            </a:r>
            <a:endParaRPr lang="en-US" sz="1850" dirty="0"/>
          </a:p>
        </p:txBody>
      </p:sp>
      <p:sp>
        <p:nvSpPr>
          <p:cNvPr id="5" name="Text 3"/>
          <p:cNvSpPr/>
          <p:nvPr/>
        </p:nvSpPr>
        <p:spPr>
          <a:xfrm>
            <a:off x="837724" y="4660702"/>
            <a:ext cx="3928586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Допустиме відхилення по ширині: ±0,2м</a:t>
            </a:r>
            <a:endParaRPr lang="en-US" sz="1850" dirty="0"/>
          </a:p>
        </p:txBody>
      </p:sp>
      <p:sp>
        <p:nvSpPr>
          <p:cNvPr id="6" name="Text 4"/>
          <p:cNvSpPr/>
          <p:nvPr/>
        </p:nvSpPr>
        <p:spPr>
          <a:xfrm>
            <a:off x="837724" y="5510451"/>
            <a:ext cx="3928586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Допустиме відхилення по ухилу: ±0,0005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837724" y="6360200"/>
            <a:ext cx="3928586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Контроль за стійкістю бортів</a:t>
            </a:r>
            <a:endParaRPr lang="en-US" sz="1850" dirty="0"/>
          </a:p>
        </p:txBody>
      </p:sp>
      <p:sp>
        <p:nvSpPr>
          <p:cNvPr id="8" name="Text 6"/>
          <p:cNvSpPr/>
          <p:nvPr/>
        </p:nvSpPr>
        <p:spPr>
          <a:xfrm>
            <a:off x="5357813" y="2321957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Розрізні траншеї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357813" y="2913221"/>
            <a:ext cx="3928586" cy="1532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Призначені для початку розробки горизонту. Контролюється дотримання проєктної довжини та глибини.</a:t>
            </a:r>
            <a:endParaRPr lang="en-US" sz="1850" dirty="0"/>
          </a:p>
        </p:txBody>
      </p:sp>
      <p:sp>
        <p:nvSpPr>
          <p:cNvPr id="10" name="Text 8"/>
          <p:cNvSpPr/>
          <p:nvPr/>
        </p:nvSpPr>
        <p:spPr>
          <a:xfrm>
            <a:off x="5357813" y="4660702"/>
            <a:ext cx="3928586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Допустиме відхилення по глибині: ±0,1м</a:t>
            </a:r>
            <a:endParaRPr lang="en-US" sz="1850" dirty="0"/>
          </a:p>
        </p:txBody>
      </p:sp>
      <p:sp>
        <p:nvSpPr>
          <p:cNvPr id="11" name="Text 9"/>
          <p:cNvSpPr/>
          <p:nvPr/>
        </p:nvSpPr>
        <p:spPr>
          <a:xfrm>
            <a:off x="5357813" y="5510451"/>
            <a:ext cx="3928586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Точність визначення об'ємів: до 5%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5357813" y="6360200"/>
            <a:ext cx="3928586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3000"/>
              </a:lnSpc>
              <a:buSzPct val="100000"/>
              <a:buChar char="•"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Періодичність контролю: раз на тиждень</a:t>
            </a:r>
            <a:endParaRPr lang="en-US" sz="1850" dirty="0"/>
          </a:p>
        </p:txBody>
      </p:sp>
      <p:sp>
        <p:nvSpPr>
          <p:cNvPr id="14" name="Text 11"/>
          <p:cNvSpPr/>
          <p:nvPr/>
        </p:nvSpPr>
        <p:spPr>
          <a:xfrm>
            <a:off x="9877901" y="5240060"/>
            <a:ext cx="3928586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Схематичний приклад маркшейдерського контролю геометричних параметрів траншеї</a:t>
            </a:r>
            <a:endParaRPr lang="en-US" sz="1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1256348"/>
            <a:ext cx="10890528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Прокладання трас транспортних шляхів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872972" y="2660571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Проєктування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37724" y="3156109"/>
            <a:ext cx="3851434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Розробка оптимального маршруту з урахуванням рельєфу та вимог безпеки</a:t>
            </a:r>
            <a:endParaRPr lang="en-US" sz="185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8131" y="2439114"/>
            <a:ext cx="4534138" cy="4534138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3516" y="3183969"/>
            <a:ext cx="358140" cy="4476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9941243" y="2852023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Розбивка</a:t>
            </a:r>
            <a:endParaRPr lang="en-US" sz="2200" dirty="0"/>
          </a:p>
        </p:txBody>
      </p:sp>
      <p:sp>
        <p:nvSpPr>
          <p:cNvPr id="8" name="Text 4"/>
          <p:cNvSpPr/>
          <p:nvPr/>
        </p:nvSpPr>
        <p:spPr>
          <a:xfrm>
            <a:off x="9941243" y="3347561"/>
            <a:ext cx="3851434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Перенесення траси в натуру згідно проєктних даних</a:t>
            </a:r>
            <a:endParaRPr lang="en-US" sz="185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8131" y="2439114"/>
            <a:ext cx="4534138" cy="4534138"/>
          </a:xfrm>
          <a:prstGeom prst="rect">
            <a:avLst/>
          </a:prstGeom>
        </p:spPr>
      </p:pic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4388" y="3569732"/>
            <a:ext cx="358140" cy="447675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9941243" y="5298638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Будівництво</a:t>
            </a:r>
            <a:endParaRPr lang="en-US" sz="2200" dirty="0"/>
          </a:p>
        </p:txBody>
      </p:sp>
      <p:sp>
        <p:nvSpPr>
          <p:cNvPr id="12" name="Text 6"/>
          <p:cNvSpPr/>
          <p:nvPr/>
        </p:nvSpPr>
        <p:spPr>
          <a:xfrm>
            <a:off x="9941243" y="5794177"/>
            <a:ext cx="3851434" cy="766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Маркшейдерський супровід будівельних робіт та контроль якості</a:t>
            </a:r>
            <a:endParaRPr lang="en-US" sz="185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8131" y="2439114"/>
            <a:ext cx="4534138" cy="4534138"/>
          </a:xfrm>
          <a:prstGeom prst="rect">
            <a:avLst/>
          </a:prstGeom>
        </p:spPr>
      </p:pic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8625" y="5780603"/>
            <a:ext cx="358140" cy="447675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1872972" y="5107067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r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Моніторинг</a:t>
            </a:r>
            <a:endParaRPr lang="en-US" sz="2200" dirty="0"/>
          </a:p>
        </p:txBody>
      </p:sp>
      <p:sp>
        <p:nvSpPr>
          <p:cNvPr id="16" name="Text 8"/>
          <p:cNvSpPr/>
          <p:nvPr/>
        </p:nvSpPr>
        <p:spPr>
          <a:xfrm>
            <a:off x="837724" y="5602605"/>
            <a:ext cx="3851434" cy="1149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Регулярний контроль стану транспортних шляхів під час експлуатації</a:t>
            </a:r>
            <a:endParaRPr lang="en-US" sz="1850" dirty="0"/>
          </a:p>
        </p:txBody>
      </p:sp>
      <p:pic>
        <p:nvPicPr>
          <p:cNvPr id="17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48131" y="2439114"/>
            <a:ext cx="4534138" cy="4534138"/>
          </a:xfrm>
          <a:prstGeom prst="rect">
            <a:avLst/>
          </a:prstGeom>
        </p:spPr>
      </p:pic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37753" y="5394841"/>
            <a:ext cx="358140" cy="4476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784027" y="794266"/>
            <a:ext cx="7575947" cy="13175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150"/>
              </a:lnSpc>
              <a:buNone/>
            </a:pPr>
            <a:r>
              <a:rPr lang="en-US" sz="415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Технічні вимоги до транспортних шляхів</a:t>
            </a:r>
            <a:endParaRPr lang="en-US" sz="4150" dirty="0"/>
          </a:p>
        </p:txBody>
      </p:sp>
      <p:sp>
        <p:nvSpPr>
          <p:cNvPr id="4" name="Shape 1"/>
          <p:cNvSpPr/>
          <p:nvPr/>
        </p:nvSpPr>
        <p:spPr>
          <a:xfrm>
            <a:off x="784027" y="2447806"/>
            <a:ext cx="7575947" cy="4018598"/>
          </a:xfrm>
          <a:prstGeom prst="roundRect">
            <a:avLst>
              <a:gd name="adj" fmla="val 8362"/>
            </a:avLst>
          </a:prstGeom>
          <a:noFill/>
          <a:ln w="7620">
            <a:solidFill>
              <a:srgbClr val="FFFFFF">
                <a:alpha val="24000"/>
              </a:srgbClr>
            </a:solidFill>
            <a:prstDash val="solid"/>
          </a:ln>
        </p:spPr>
        <p:txBody>
          <a:bodyPr/>
          <a:lstStyle/>
          <a:p>
            <a:endParaRPr lang="uk-UA"/>
          </a:p>
        </p:txBody>
      </p:sp>
      <p:sp>
        <p:nvSpPr>
          <p:cNvPr id="5" name="Shape 2"/>
          <p:cNvSpPr/>
          <p:nvPr/>
        </p:nvSpPr>
        <p:spPr>
          <a:xfrm>
            <a:off x="791647" y="2455426"/>
            <a:ext cx="7560707" cy="100083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6" name="Text 3"/>
          <p:cNvSpPr/>
          <p:nvPr/>
        </p:nvSpPr>
        <p:spPr>
          <a:xfrm>
            <a:off x="1015841" y="2597348"/>
            <a:ext cx="143839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Тип шляху</a:t>
            </a:r>
            <a:endParaRPr lang="en-US" sz="1750" dirty="0"/>
          </a:p>
        </p:txBody>
      </p:sp>
      <p:sp>
        <p:nvSpPr>
          <p:cNvPr id="7" name="Text 4"/>
          <p:cNvSpPr/>
          <p:nvPr/>
        </p:nvSpPr>
        <p:spPr>
          <a:xfrm>
            <a:off x="2909768" y="2597348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Ширина, м</a:t>
            </a:r>
            <a:endParaRPr lang="en-US" sz="1750" dirty="0"/>
          </a:p>
        </p:txBody>
      </p:sp>
      <p:sp>
        <p:nvSpPr>
          <p:cNvPr id="8" name="Text 5"/>
          <p:cNvSpPr/>
          <p:nvPr/>
        </p:nvSpPr>
        <p:spPr>
          <a:xfrm>
            <a:off x="4799886" y="2597348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Макс. ухил, ‰</a:t>
            </a:r>
            <a:endParaRPr lang="en-US" sz="1750" dirty="0"/>
          </a:p>
        </p:txBody>
      </p:sp>
      <p:sp>
        <p:nvSpPr>
          <p:cNvPr id="9" name="Text 6"/>
          <p:cNvSpPr/>
          <p:nvPr/>
        </p:nvSpPr>
        <p:spPr>
          <a:xfrm>
            <a:off x="6690003" y="2597348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Допустиме відхилення</a:t>
            </a:r>
            <a:endParaRPr lang="en-US" sz="1750" dirty="0"/>
          </a:p>
        </p:txBody>
      </p:sp>
      <p:sp>
        <p:nvSpPr>
          <p:cNvPr id="10" name="Shape 7"/>
          <p:cNvSpPr/>
          <p:nvPr/>
        </p:nvSpPr>
        <p:spPr>
          <a:xfrm>
            <a:off x="791647" y="3456265"/>
            <a:ext cx="7560707" cy="100083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11" name="Text 8"/>
          <p:cNvSpPr/>
          <p:nvPr/>
        </p:nvSpPr>
        <p:spPr>
          <a:xfrm>
            <a:off x="1015841" y="3598188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Автомобільні дороги</a:t>
            </a:r>
            <a:endParaRPr lang="en-US" sz="1750" dirty="0"/>
          </a:p>
        </p:txBody>
      </p:sp>
      <p:sp>
        <p:nvSpPr>
          <p:cNvPr id="12" name="Text 9"/>
          <p:cNvSpPr/>
          <p:nvPr/>
        </p:nvSpPr>
        <p:spPr>
          <a:xfrm>
            <a:off x="2909768" y="3598188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15-30</a:t>
            </a:r>
            <a:endParaRPr lang="en-US" sz="1750" dirty="0"/>
          </a:p>
        </p:txBody>
      </p:sp>
      <p:sp>
        <p:nvSpPr>
          <p:cNvPr id="13" name="Text 10"/>
          <p:cNvSpPr/>
          <p:nvPr/>
        </p:nvSpPr>
        <p:spPr>
          <a:xfrm>
            <a:off x="4799886" y="3598188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80-100</a:t>
            </a:r>
            <a:endParaRPr lang="en-US" sz="1750" dirty="0"/>
          </a:p>
        </p:txBody>
      </p:sp>
      <p:sp>
        <p:nvSpPr>
          <p:cNvPr id="14" name="Text 11"/>
          <p:cNvSpPr/>
          <p:nvPr/>
        </p:nvSpPr>
        <p:spPr>
          <a:xfrm>
            <a:off x="6690003" y="3598188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±0,1м по висоті</a:t>
            </a:r>
            <a:endParaRPr lang="en-US" sz="1750" dirty="0"/>
          </a:p>
        </p:txBody>
      </p:sp>
      <p:sp>
        <p:nvSpPr>
          <p:cNvPr id="15" name="Shape 12"/>
          <p:cNvSpPr/>
          <p:nvPr/>
        </p:nvSpPr>
        <p:spPr>
          <a:xfrm>
            <a:off x="791647" y="4457105"/>
            <a:ext cx="7560707" cy="100083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16" name="Text 13"/>
          <p:cNvSpPr/>
          <p:nvPr/>
        </p:nvSpPr>
        <p:spPr>
          <a:xfrm>
            <a:off x="1015841" y="4599027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Залізничні колії</a:t>
            </a:r>
            <a:endParaRPr lang="en-US" sz="1750" dirty="0"/>
          </a:p>
        </p:txBody>
      </p:sp>
      <p:sp>
        <p:nvSpPr>
          <p:cNvPr id="17" name="Text 14"/>
          <p:cNvSpPr/>
          <p:nvPr/>
        </p:nvSpPr>
        <p:spPr>
          <a:xfrm>
            <a:off x="2909768" y="4599027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4,9</a:t>
            </a:r>
            <a:endParaRPr lang="en-US" sz="1750" dirty="0"/>
          </a:p>
        </p:txBody>
      </p:sp>
      <p:sp>
        <p:nvSpPr>
          <p:cNvPr id="18" name="Text 15"/>
          <p:cNvSpPr/>
          <p:nvPr/>
        </p:nvSpPr>
        <p:spPr>
          <a:xfrm>
            <a:off x="4799886" y="4599027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40-60</a:t>
            </a:r>
            <a:endParaRPr lang="en-US" sz="1750" dirty="0"/>
          </a:p>
        </p:txBody>
      </p:sp>
      <p:sp>
        <p:nvSpPr>
          <p:cNvPr id="19" name="Text 16"/>
          <p:cNvSpPr/>
          <p:nvPr/>
        </p:nvSpPr>
        <p:spPr>
          <a:xfrm>
            <a:off x="6690003" y="4599027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±2мм по ширині колії</a:t>
            </a:r>
            <a:endParaRPr lang="en-US" sz="1750" dirty="0"/>
          </a:p>
        </p:txBody>
      </p:sp>
      <p:sp>
        <p:nvSpPr>
          <p:cNvPr id="20" name="Shape 17"/>
          <p:cNvSpPr/>
          <p:nvPr/>
        </p:nvSpPr>
        <p:spPr>
          <a:xfrm>
            <a:off x="791647" y="5457944"/>
            <a:ext cx="7560707" cy="100083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uk-UA"/>
          </a:p>
        </p:txBody>
      </p:sp>
      <p:sp>
        <p:nvSpPr>
          <p:cNvPr id="21" name="Text 18"/>
          <p:cNvSpPr/>
          <p:nvPr/>
        </p:nvSpPr>
        <p:spPr>
          <a:xfrm>
            <a:off x="1015841" y="5599867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Конвеєрні лінії</a:t>
            </a:r>
            <a:endParaRPr lang="en-US" sz="1750" dirty="0"/>
          </a:p>
        </p:txBody>
      </p:sp>
      <p:sp>
        <p:nvSpPr>
          <p:cNvPr id="22" name="Text 19"/>
          <p:cNvSpPr/>
          <p:nvPr/>
        </p:nvSpPr>
        <p:spPr>
          <a:xfrm>
            <a:off x="2909768" y="5599867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6-12</a:t>
            </a:r>
            <a:endParaRPr lang="en-US" sz="1750" dirty="0"/>
          </a:p>
        </p:txBody>
      </p:sp>
      <p:sp>
        <p:nvSpPr>
          <p:cNvPr id="23" name="Text 20"/>
          <p:cNvSpPr/>
          <p:nvPr/>
        </p:nvSpPr>
        <p:spPr>
          <a:xfrm>
            <a:off x="4799886" y="5599867"/>
            <a:ext cx="1434584" cy="3584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15-18</a:t>
            </a:r>
            <a:endParaRPr lang="en-US" sz="1750" dirty="0"/>
          </a:p>
        </p:txBody>
      </p:sp>
      <p:sp>
        <p:nvSpPr>
          <p:cNvPr id="24" name="Text 21"/>
          <p:cNvSpPr/>
          <p:nvPr/>
        </p:nvSpPr>
        <p:spPr>
          <a:xfrm>
            <a:off x="6690003" y="5599867"/>
            <a:ext cx="1438394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±5мм на 100м довжини</a:t>
            </a:r>
            <a:endParaRPr lang="en-US" sz="1750" dirty="0"/>
          </a:p>
        </p:txBody>
      </p:sp>
      <p:sp>
        <p:nvSpPr>
          <p:cNvPr id="25" name="Text 22"/>
          <p:cNvSpPr/>
          <p:nvPr/>
        </p:nvSpPr>
        <p:spPr>
          <a:xfrm>
            <a:off x="784027" y="6718340"/>
            <a:ext cx="7575947" cy="7169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17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Маркшейдерський контроль забезпечує дотримання цих параметрів для безпечної експлуатації транспорту.</a:t>
            </a:r>
            <a:endParaRPr lang="en-US" sz="1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724" y="719376"/>
            <a:ext cx="9526548" cy="70401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Цифрові технології у маркшейдерії</a:t>
            </a:r>
            <a:endParaRPr lang="en-US" sz="44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14" y="1902143"/>
            <a:ext cx="1603058" cy="1357193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7988" y="2537936"/>
            <a:ext cx="336590" cy="420767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117187" y="2141458"/>
            <a:ext cx="3610451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Дрони та аерофотозйомка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5117187" y="2636996"/>
            <a:ext cx="6520696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Швидке створення актуальних ортофотопланів та 3D-моделей</a:t>
            </a:r>
            <a:endParaRPr lang="en-US" sz="1850" dirty="0"/>
          </a:p>
        </p:txBody>
      </p:sp>
      <p:sp>
        <p:nvSpPr>
          <p:cNvPr id="7" name="Shape 3"/>
          <p:cNvSpPr/>
          <p:nvPr/>
        </p:nvSpPr>
        <p:spPr>
          <a:xfrm>
            <a:off x="4937641" y="3273981"/>
            <a:ext cx="8795266" cy="15240"/>
          </a:xfrm>
          <a:prstGeom prst="roundRect">
            <a:avLst>
              <a:gd name="adj" fmla="val 2356110"/>
            </a:avLst>
          </a:prstGeom>
          <a:solidFill>
            <a:srgbClr val="F2B42D"/>
          </a:solidFill>
          <a:ln/>
        </p:spPr>
        <p:txBody>
          <a:bodyPr/>
          <a:lstStyle/>
          <a:p>
            <a:endParaRPr lang="uk-UA"/>
          </a:p>
        </p:txBody>
      </p:sp>
      <p:pic>
        <p:nvPicPr>
          <p:cNvPr id="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3285" y="3319105"/>
            <a:ext cx="3206234" cy="1357193"/>
          </a:xfrm>
          <a:prstGeom prst="rect">
            <a:avLst/>
          </a:prstGeom>
        </p:spPr>
      </p:pic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7988" y="3787259"/>
            <a:ext cx="336590" cy="420767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5918835" y="3558421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GIS-системи</a:t>
            </a:r>
            <a:endParaRPr lang="en-US" sz="2200" dirty="0"/>
          </a:p>
        </p:txBody>
      </p:sp>
      <p:sp>
        <p:nvSpPr>
          <p:cNvPr id="11" name="Text 5"/>
          <p:cNvSpPr/>
          <p:nvPr/>
        </p:nvSpPr>
        <p:spPr>
          <a:xfrm>
            <a:off x="5918835" y="4053959"/>
            <a:ext cx="6294477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Інтеграція просторових даних з атрибутивною інформацією</a:t>
            </a:r>
            <a:endParaRPr lang="en-US" sz="1850" dirty="0"/>
          </a:p>
        </p:txBody>
      </p:sp>
      <p:sp>
        <p:nvSpPr>
          <p:cNvPr id="12" name="Shape 6"/>
          <p:cNvSpPr/>
          <p:nvPr/>
        </p:nvSpPr>
        <p:spPr>
          <a:xfrm>
            <a:off x="5739289" y="4690943"/>
            <a:ext cx="7993618" cy="15240"/>
          </a:xfrm>
          <a:prstGeom prst="roundRect">
            <a:avLst>
              <a:gd name="adj" fmla="val 2356110"/>
            </a:avLst>
          </a:prstGeom>
          <a:solidFill>
            <a:srgbClr val="D7425E"/>
          </a:solidFill>
          <a:ln/>
        </p:spPr>
        <p:txBody>
          <a:bodyPr/>
          <a:lstStyle/>
          <a:p>
            <a:endParaRPr lang="uk-UA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1638" y="4736068"/>
            <a:ext cx="4809411" cy="1357193"/>
          </a:xfrm>
          <a:prstGeom prst="rect">
            <a:avLst/>
          </a:prstGeom>
        </p:spPr>
      </p:pic>
      <p:pic>
        <p:nvPicPr>
          <p:cNvPr id="1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7988" y="5204222"/>
            <a:ext cx="336590" cy="420767"/>
          </a:xfrm>
          <a:prstGeom prst="rect">
            <a:avLst/>
          </a:prstGeom>
        </p:spPr>
      </p:pic>
      <p:sp>
        <p:nvSpPr>
          <p:cNvPr id="15" name="Text 7"/>
          <p:cNvSpPr/>
          <p:nvPr/>
        </p:nvSpPr>
        <p:spPr>
          <a:xfrm>
            <a:off x="6720364" y="4975384"/>
            <a:ext cx="2816185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Спеціалізоване ПЗ</a:t>
            </a:r>
            <a:endParaRPr lang="en-US" sz="2200" dirty="0"/>
          </a:p>
        </p:txBody>
      </p:sp>
      <p:sp>
        <p:nvSpPr>
          <p:cNvPr id="16" name="Text 8"/>
          <p:cNvSpPr/>
          <p:nvPr/>
        </p:nvSpPr>
        <p:spPr>
          <a:xfrm>
            <a:off x="6720364" y="5470922"/>
            <a:ext cx="5160407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Автоматизація розрахунків та побудови профілів</a:t>
            </a:r>
            <a:endParaRPr lang="en-US" sz="1850" dirty="0"/>
          </a:p>
        </p:txBody>
      </p:sp>
      <p:sp>
        <p:nvSpPr>
          <p:cNvPr id="17" name="Shape 9"/>
          <p:cNvSpPr/>
          <p:nvPr/>
        </p:nvSpPr>
        <p:spPr>
          <a:xfrm>
            <a:off x="6540818" y="6107906"/>
            <a:ext cx="7192089" cy="15240"/>
          </a:xfrm>
          <a:prstGeom prst="roundRect">
            <a:avLst>
              <a:gd name="adj" fmla="val 2356110"/>
            </a:avLst>
          </a:prstGeom>
          <a:solidFill>
            <a:srgbClr val="DD785E"/>
          </a:solidFill>
          <a:ln/>
        </p:spPr>
        <p:txBody>
          <a:bodyPr/>
          <a:lstStyle/>
          <a:p>
            <a:endParaRPr lang="uk-UA"/>
          </a:p>
        </p:txBody>
      </p:sp>
      <p:pic>
        <p:nvPicPr>
          <p:cNvPr id="1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0109" y="6153031"/>
            <a:ext cx="6412587" cy="1357193"/>
          </a:xfrm>
          <a:prstGeom prst="rect">
            <a:avLst/>
          </a:prstGeom>
        </p:spPr>
      </p:pic>
      <p:pic>
        <p:nvPicPr>
          <p:cNvPr id="19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07988" y="6621185"/>
            <a:ext cx="336590" cy="420767"/>
          </a:xfrm>
          <a:prstGeom prst="rect">
            <a:avLst/>
          </a:prstGeom>
        </p:spPr>
      </p:pic>
      <p:sp>
        <p:nvSpPr>
          <p:cNvPr id="20" name="Text 10"/>
          <p:cNvSpPr/>
          <p:nvPr/>
        </p:nvSpPr>
        <p:spPr>
          <a:xfrm>
            <a:off x="7522012" y="6392347"/>
            <a:ext cx="3160633" cy="35194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Nunito Semi Bold" pitchFamily="34" charset="0"/>
                <a:ea typeface="Nunito Semi Bold" pitchFamily="34" charset="-122"/>
                <a:cs typeface="Nunito Semi Bold" pitchFamily="34" charset="-120"/>
              </a:rPr>
              <a:t>Базова інфраструктура</a:t>
            </a:r>
            <a:endParaRPr lang="en-US" sz="2200" dirty="0"/>
          </a:p>
        </p:txBody>
      </p:sp>
      <p:sp>
        <p:nvSpPr>
          <p:cNvPr id="21" name="Text 11"/>
          <p:cNvSpPr/>
          <p:nvPr/>
        </p:nvSpPr>
        <p:spPr>
          <a:xfrm>
            <a:off x="7522012" y="6887885"/>
            <a:ext cx="5197078" cy="3830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1850" dirty="0">
                <a:solidFill>
                  <a:srgbClr val="FFFFFF"/>
                </a:solidFill>
                <a:latin typeface="PT Sans" pitchFamily="34" charset="0"/>
                <a:ea typeface="PT Sans" pitchFamily="34" charset="-122"/>
                <a:cs typeface="PT Sans" pitchFamily="34" charset="-120"/>
              </a:rPr>
              <a:t>Високоточні опорні мережі та референцні станції</a:t>
            </a:r>
            <a:endParaRPr lang="en-US" sz="1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483</Words>
  <Application>Microsoft Office PowerPoint</Application>
  <PresentationFormat>Довільний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Nunito Semi Bold</vt:lpstr>
      <vt:lpstr>Arial</vt:lpstr>
      <vt:lpstr>Showcard Gothic</vt:lpstr>
      <vt:lpstr>PT Sans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Марина Куницька</cp:lastModifiedBy>
  <cp:revision>3</cp:revision>
  <dcterms:created xsi:type="dcterms:W3CDTF">2025-03-25T14:13:57Z</dcterms:created>
  <dcterms:modified xsi:type="dcterms:W3CDTF">2026-01-24T22:33:32Z</dcterms:modified>
</cp:coreProperties>
</file>