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7" r:id="rId2"/>
    <p:sldId id="270" r:id="rId3"/>
    <p:sldId id="271" r:id="rId4"/>
    <p:sldId id="272" r:id="rId5"/>
    <p:sldId id="273" r:id="rId6"/>
    <p:sldId id="274" r:id="rId7"/>
    <p:sldId id="275" r:id="rId8"/>
    <p:sldId id="257" r:id="rId9"/>
    <p:sldId id="265" r:id="rId10"/>
    <p:sldId id="266" r:id="rId11"/>
    <p:sldId id="258" r:id="rId12"/>
    <p:sldId id="260" r:id="rId13"/>
    <p:sldId id="259" r:id="rId14"/>
    <p:sldId id="261" r:id="rId15"/>
    <p:sldId id="262" r:id="rId16"/>
    <p:sldId id="263" r:id="rId17"/>
    <p:sldId id="26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EEEFF0C-3C0D-46C8-A7CC-EBD49AE0E44D}">
          <p14:sldIdLst>
            <p14:sldId id="267"/>
            <p14:sldId id="270"/>
            <p14:sldId id="271"/>
            <p14:sldId id="272"/>
            <p14:sldId id="273"/>
            <p14:sldId id="274"/>
            <p14:sldId id="275"/>
            <p14:sldId id="257"/>
            <p14:sldId id="265"/>
            <p14:sldId id="266"/>
            <p14:sldId id="258"/>
            <p14:sldId id="260"/>
            <p14:sldId id="259"/>
            <p14:sldId id="261"/>
            <p14:sldId id="262"/>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19BBB-408A-407A-8D96-9E13984AD46D}"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C9C91FE4-4093-4F4B-BF34-BCDC7C66A581}">
      <dgm:prSet/>
      <dgm:spPr/>
      <dgm:t>
        <a:bodyPr/>
        <a:lstStyle/>
        <a:p>
          <a:r>
            <a:rPr lang="uk-UA" b="0" i="0"/>
            <a:t>Метою орієнтирно-з'єднувальної зйомки є встановлення гео­метричного зв'язку в горизонтальній площині між зйомками в гір­ничих виробках та на земній поверхні:</a:t>
          </a:r>
          <a:endParaRPr lang="en-US"/>
        </a:p>
      </dgm:t>
    </dgm:pt>
    <dgm:pt modelId="{6C5628F2-4648-47EC-954C-D8E2A5E48E76}" type="parTrans" cxnId="{C80A1A6B-0FA4-459D-9034-BAA1B7F5D807}">
      <dgm:prSet/>
      <dgm:spPr/>
      <dgm:t>
        <a:bodyPr/>
        <a:lstStyle/>
        <a:p>
          <a:endParaRPr lang="en-US"/>
        </a:p>
      </dgm:t>
    </dgm:pt>
    <dgm:pt modelId="{F883E02E-6B9B-4B02-9F68-F479ADA6E6DD}" type="sibTrans" cxnId="{C80A1A6B-0FA4-459D-9034-BAA1B7F5D807}">
      <dgm:prSet/>
      <dgm:spPr/>
      <dgm:t>
        <a:bodyPr/>
        <a:lstStyle/>
        <a:p>
          <a:endParaRPr lang="en-US"/>
        </a:p>
      </dgm:t>
    </dgm:pt>
    <dgm:pt modelId="{B2483DE6-0B30-4798-BBF4-69FBAB6B8F23}">
      <dgm:prSet/>
      <dgm:spPr/>
      <dgm:t>
        <a:bodyPr/>
        <a:lstStyle/>
        <a:p>
          <a:r>
            <a:rPr lang="uk-UA" b="0" i="0"/>
            <a:t>У результаті виконання орієнтирно-з'єднувальної зйомки (орієнтування) на кожному горизонті отримують у систе­мі координат, прийнятій на земній поверхні</a:t>
          </a:r>
          <a:endParaRPr lang="en-US"/>
        </a:p>
      </dgm:t>
    </dgm:pt>
    <dgm:pt modelId="{110169E2-2EE0-491E-AB50-9475766C03D4}" type="parTrans" cxnId="{43B899D5-3512-4D23-AB92-A3BC72705500}">
      <dgm:prSet/>
      <dgm:spPr/>
      <dgm:t>
        <a:bodyPr/>
        <a:lstStyle/>
        <a:p>
          <a:endParaRPr lang="en-US"/>
        </a:p>
      </dgm:t>
    </dgm:pt>
    <dgm:pt modelId="{5C877866-D2B7-4328-814B-A5C07C39536A}" type="sibTrans" cxnId="{43B899D5-3512-4D23-AB92-A3BC72705500}">
      <dgm:prSet/>
      <dgm:spPr/>
      <dgm:t>
        <a:bodyPr/>
        <a:lstStyle/>
        <a:p>
          <a:endParaRPr lang="en-US"/>
        </a:p>
      </dgm:t>
    </dgm:pt>
    <dgm:pt modelId="{3AFE9BEB-363B-4CF6-A446-09DA679DD3EC}">
      <dgm:prSet/>
      <dgm:spPr/>
      <dgm:t>
        <a:bodyPr/>
        <a:lstStyle/>
        <a:p>
          <a:r>
            <a:rPr lang="uk-UA" b="0" i="0"/>
            <a:t>а) координати </a:t>
          </a:r>
          <a:r>
            <a:rPr lang="en-US" b="0" i="0"/>
            <a:t>X </a:t>
          </a:r>
          <a:r>
            <a:rPr lang="uk-UA" b="0" i="0"/>
            <a:t>та </a:t>
          </a:r>
          <a:r>
            <a:rPr lang="en-US" b="0" i="0"/>
            <a:t>Y </a:t>
          </a:r>
          <a:r>
            <a:rPr lang="uk-UA" b="0" i="0"/>
            <a:t>вихідних пунктів підземної опорної мережі;</a:t>
          </a:r>
          <a:endParaRPr lang="en-US"/>
        </a:p>
      </dgm:t>
    </dgm:pt>
    <dgm:pt modelId="{C2047891-3917-43A3-B367-F87C884A491B}" type="parTrans" cxnId="{7C296F98-0905-470D-ADC9-5C14B44259A2}">
      <dgm:prSet/>
      <dgm:spPr/>
      <dgm:t>
        <a:bodyPr/>
        <a:lstStyle/>
        <a:p>
          <a:endParaRPr lang="en-US"/>
        </a:p>
      </dgm:t>
    </dgm:pt>
    <dgm:pt modelId="{53AC4948-A06B-4AC4-B87C-265B28FC1953}" type="sibTrans" cxnId="{7C296F98-0905-470D-ADC9-5C14B44259A2}">
      <dgm:prSet/>
      <dgm:spPr/>
      <dgm:t>
        <a:bodyPr/>
        <a:lstStyle/>
        <a:p>
          <a:endParaRPr lang="en-US"/>
        </a:p>
      </dgm:t>
    </dgm:pt>
    <dgm:pt modelId="{B8A96ABF-0BB7-4955-AC5A-29227448E67F}">
      <dgm:prSet/>
      <dgm:spPr/>
      <dgm:t>
        <a:bodyPr/>
        <a:lstStyle/>
        <a:p>
          <a:r>
            <a:rPr lang="uk-UA" b="0" i="0"/>
            <a:t>б) дирекційний кут вихідної сторони.</a:t>
          </a:r>
          <a:endParaRPr lang="en-US"/>
        </a:p>
      </dgm:t>
    </dgm:pt>
    <dgm:pt modelId="{62275131-4D08-43A9-9FA7-14227ECA88C6}" type="parTrans" cxnId="{BF75417A-C26F-466A-8E08-76582992982A}">
      <dgm:prSet/>
      <dgm:spPr/>
      <dgm:t>
        <a:bodyPr/>
        <a:lstStyle/>
        <a:p>
          <a:endParaRPr lang="en-US"/>
        </a:p>
      </dgm:t>
    </dgm:pt>
    <dgm:pt modelId="{BBE094CB-3E43-41BB-A913-DAA119F2CAEB}" type="sibTrans" cxnId="{BF75417A-C26F-466A-8E08-76582992982A}">
      <dgm:prSet/>
      <dgm:spPr/>
      <dgm:t>
        <a:bodyPr/>
        <a:lstStyle/>
        <a:p>
          <a:endParaRPr lang="en-US"/>
        </a:p>
      </dgm:t>
    </dgm:pt>
    <dgm:pt modelId="{601C8392-A5AE-4184-84EC-2D3B486BF242}">
      <dgm:prSet/>
      <dgm:spPr/>
      <dgm:t>
        <a:bodyPr/>
        <a:lstStyle/>
        <a:p>
          <a:r>
            <a:rPr lang="uk-UA" b="0" i="0"/>
            <a:t>Розв’язання першої задачі називають центруванням підземної опорної мережі, а другої – її орієнтуванням.</a:t>
          </a:r>
          <a:endParaRPr lang="en-US"/>
        </a:p>
      </dgm:t>
    </dgm:pt>
    <dgm:pt modelId="{9761E323-724A-46D5-B410-33F1923040B3}" type="parTrans" cxnId="{32359B64-34CC-4AEE-AD99-9E5D5717A772}">
      <dgm:prSet/>
      <dgm:spPr/>
      <dgm:t>
        <a:bodyPr/>
        <a:lstStyle/>
        <a:p>
          <a:endParaRPr lang="en-US"/>
        </a:p>
      </dgm:t>
    </dgm:pt>
    <dgm:pt modelId="{9CA92FA6-1B09-41F6-B706-B95F57C741E7}" type="sibTrans" cxnId="{32359B64-34CC-4AEE-AD99-9E5D5717A772}">
      <dgm:prSet/>
      <dgm:spPr/>
      <dgm:t>
        <a:bodyPr/>
        <a:lstStyle/>
        <a:p>
          <a:endParaRPr lang="en-US"/>
        </a:p>
      </dgm:t>
    </dgm:pt>
    <dgm:pt modelId="{C669C5B5-03FB-446B-B8FD-CB63E7985E78}" type="pres">
      <dgm:prSet presAssocID="{B4519BBB-408A-407A-8D96-9E13984AD46D}" presName="vert0" presStyleCnt="0">
        <dgm:presLayoutVars>
          <dgm:dir/>
          <dgm:animOne val="branch"/>
          <dgm:animLvl val="lvl"/>
        </dgm:presLayoutVars>
      </dgm:prSet>
      <dgm:spPr/>
    </dgm:pt>
    <dgm:pt modelId="{10C98B85-544B-418C-9205-443DA7442B7D}" type="pres">
      <dgm:prSet presAssocID="{C9C91FE4-4093-4F4B-BF34-BCDC7C66A581}" presName="thickLine" presStyleLbl="alignNode1" presStyleIdx="0" presStyleCnt="5"/>
      <dgm:spPr/>
    </dgm:pt>
    <dgm:pt modelId="{3DCCF79C-91E5-47E8-AFC1-701BF73DC0A3}" type="pres">
      <dgm:prSet presAssocID="{C9C91FE4-4093-4F4B-BF34-BCDC7C66A581}" presName="horz1" presStyleCnt="0"/>
      <dgm:spPr/>
    </dgm:pt>
    <dgm:pt modelId="{3105DAF8-2A90-47E7-9A5D-26A78AC2AAEE}" type="pres">
      <dgm:prSet presAssocID="{C9C91FE4-4093-4F4B-BF34-BCDC7C66A581}" presName="tx1" presStyleLbl="revTx" presStyleIdx="0" presStyleCnt="5"/>
      <dgm:spPr/>
    </dgm:pt>
    <dgm:pt modelId="{FC822FC0-E2FC-49F1-B3BA-FC2A1033C75B}" type="pres">
      <dgm:prSet presAssocID="{C9C91FE4-4093-4F4B-BF34-BCDC7C66A581}" presName="vert1" presStyleCnt="0"/>
      <dgm:spPr/>
    </dgm:pt>
    <dgm:pt modelId="{9AE141ED-E66D-480A-ABDF-A638D202FA71}" type="pres">
      <dgm:prSet presAssocID="{B2483DE6-0B30-4798-BBF4-69FBAB6B8F23}" presName="thickLine" presStyleLbl="alignNode1" presStyleIdx="1" presStyleCnt="5"/>
      <dgm:spPr/>
    </dgm:pt>
    <dgm:pt modelId="{986D587C-981A-4BBA-94FD-A9DC4A47D99F}" type="pres">
      <dgm:prSet presAssocID="{B2483DE6-0B30-4798-BBF4-69FBAB6B8F23}" presName="horz1" presStyleCnt="0"/>
      <dgm:spPr/>
    </dgm:pt>
    <dgm:pt modelId="{685EE5D4-DD6A-4887-B144-171331122DCA}" type="pres">
      <dgm:prSet presAssocID="{B2483DE6-0B30-4798-BBF4-69FBAB6B8F23}" presName="tx1" presStyleLbl="revTx" presStyleIdx="1" presStyleCnt="5"/>
      <dgm:spPr/>
    </dgm:pt>
    <dgm:pt modelId="{880C6743-5E96-4984-AADE-5B735BFC1493}" type="pres">
      <dgm:prSet presAssocID="{B2483DE6-0B30-4798-BBF4-69FBAB6B8F23}" presName="vert1" presStyleCnt="0"/>
      <dgm:spPr/>
    </dgm:pt>
    <dgm:pt modelId="{C3DF1ED9-50F3-45AB-822F-4CAF25C72247}" type="pres">
      <dgm:prSet presAssocID="{3AFE9BEB-363B-4CF6-A446-09DA679DD3EC}" presName="thickLine" presStyleLbl="alignNode1" presStyleIdx="2" presStyleCnt="5"/>
      <dgm:spPr/>
    </dgm:pt>
    <dgm:pt modelId="{D81C1286-8C1C-4B49-8C76-C045DF37FFB2}" type="pres">
      <dgm:prSet presAssocID="{3AFE9BEB-363B-4CF6-A446-09DA679DD3EC}" presName="horz1" presStyleCnt="0"/>
      <dgm:spPr/>
    </dgm:pt>
    <dgm:pt modelId="{AB384B59-FA7D-4C77-8ECC-AB06366CC26A}" type="pres">
      <dgm:prSet presAssocID="{3AFE9BEB-363B-4CF6-A446-09DA679DD3EC}" presName="tx1" presStyleLbl="revTx" presStyleIdx="2" presStyleCnt="5"/>
      <dgm:spPr/>
    </dgm:pt>
    <dgm:pt modelId="{0DC4F29A-30EF-4257-969F-94125CAE400E}" type="pres">
      <dgm:prSet presAssocID="{3AFE9BEB-363B-4CF6-A446-09DA679DD3EC}" presName="vert1" presStyleCnt="0"/>
      <dgm:spPr/>
    </dgm:pt>
    <dgm:pt modelId="{E3E2242D-C171-401B-B39D-AE0C2C07059E}" type="pres">
      <dgm:prSet presAssocID="{B8A96ABF-0BB7-4955-AC5A-29227448E67F}" presName="thickLine" presStyleLbl="alignNode1" presStyleIdx="3" presStyleCnt="5"/>
      <dgm:spPr/>
    </dgm:pt>
    <dgm:pt modelId="{3981E11F-6226-4036-9670-DE0F644FCE39}" type="pres">
      <dgm:prSet presAssocID="{B8A96ABF-0BB7-4955-AC5A-29227448E67F}" presName="horz1" presStyleCnt="0"/>
      <dgm:spPr/>
    </dgm:pt>
    <dgm:pt modelId="{59DA2AC6-E21D-4398-BA7E-EAF427F1BA61}" type="pres">
      <dgm:prSet presAssocID="{B8A96ABF-0BB7-4955-AC5A-29227448E67F}" presName="tx1" presStyleLbl="revTx" presStyleIdx="3" presStyleCnt="5"/>
      <dgm:spPr/>
    </dgm:pt>
    <dgm:pt modelId="{4A8B1768-48AB-4421-9CBB-C123B4D50D94}" type="pres">
      <dgm:prSet presAssocID="{B8A96ABF-0BB7-4955-AC5A-29227448E67F}" presName="vert1" presStyleCnt="0"/>
      <dgm:spPr/>
    </dgm:pt>
    <dgm:pt modelId="{4F4768BC-F22D-4A0E-B295-4C110BF70EE9}" type="pres">
      <dgm:prSet presAssocID="{601C8392-A5AE-4184-84EC-2D3B486BF242}" presName="thickLine" presStyleLbl="alignNode1" presStyleIdx="4" presStyleCnt="5"/>
      <dgm:spPr/>
    </dgm:pt>
    <dgm:pt modelId="{E5AEBBD0-1059-4A8B-8D48-E5EF373AF372}" type="pres">
      <dgm:prSet presAssocID="{601C8392-A5AE-4184-84EC-2D3B486BF242}" presName="horz1" presStyleCnt="0"/>
      <dgm:spPr/>
    </dgm:pt>
    <dgm:pt modelId="{515AF629-DA15-42F2-8B8B-8A87641A5D56}" type="pres">
      <dgm:prSet presAssocID="{601C8392-A5AE-4184-84EC-2D3B486BF242}" presName="tx1" presStyleLbl="revTx" presStyleIdx="4" presStyleCnt="5"/>
      <dgm:spPr/>
    </dgm:pt>
    <dgm:pt modelId="{876010BB-19D5-4EDF-B5BD-0F734A4E90EA}" type="pres">
      <dgm:prSet presAssocID="{601C8392-A5AE-4184-84EC-2D3B486BF242}" presName="vert1" presStyleCnt="0"/>
      <dgm:spPr/>
    </dgm:pt>
  </dgm:ptLst>
  <dgm:cxnLst>
    <dgm:cxn modelId="{85DAF000-E119-4DCE-98CA-3018486667A8}" type="presOf" srcId="{B2483DE6-0B30-4798-BBF4-69FBAB6B8F23}" destId="{685EE5D4-DD6A-4887-B144-171331122DCA}" srcOrd="0" destOrd="0" presId="urn:microsoft.com/office/officeart/2008/layout/LinedList"/>
    <dgm:cxn modelId="{8C58362A-9F5E-4B94-BA63-F9527720D4CE}" type="presOf" srcId="{3AFE9BEB-363B-4CF6-A446-09DA679DD3EC}" destId="{AB384B59-FA7D-4C77-8ECC-AB06366CC26A}" srcOrd="0" destOrd="0" presId="urn:microsoft.com/office/officeart/2008/layout/LinedList"/>
    <dgm:cxn modelId="{32359B64-34CC-4AEE-AD99-9E5D5717A772}" srcId="{B4519BBB-408A-407A-8D96-9E13984AD46D}" destId="{601C8392-A5AE-4184-84EC-2D3B486BF242}" srcOrd="4" destOrd="0" parTransId="{9761E323-724A-46D5-B410-33F1923040B3}" sibTransId="{9CA92FA6-1B09-41F6-B706-B95F57C741E7}"/>
    <dgm:cxn modelId="{C80A1A6B-0FA4-459D-9034-BAA1B7F5D807}" srcId="{B4519BBB-408A-407A-8D96-9E13984AD46D}" destId="{C9C91FE4-4093-4F4B-BF34-BCDC7C66A581}" srcOrd="0" destOrd="0" parTransId="{6C5628F2-4648-47EC-954C-D8E2A5E48E76}" sibTransId="{F883E02E-6B9B-4B02-9F68-F479ADA6E6DD}"/>
    <dgm:cxn modelId="{4CEB8F6E-B6E9-44BB-8F8D-ECE41A84FCE4}" type="presOf" srcId="{B4519BBB-408A-407A-8D96-9E13984AD46D}" destId="{C669C5B5-03FB-446B-B8FD-CB63E7985E78}" srcOrd="0" destOrd="0" presId="urn:microsoft.com/office/officeart/2008/layout/LinedList"/>
    <dgm:cxn modelId="{B3330651-8229-42A9-86AE-F48F77B692C5}" type="presOf" srcId="{B8A96ABF-0BB7-4955-AC5A-29227448E67F}" destId="{59DA2AC6-E21D-4398-BA7E-EAF427F1BA61}" srcOrd="0" destOrd="0" presId="urn:microsoft.com/office/officeart/2008/layout/LinedList"/>
    <dgm:cxn modelId="{BF75417A-C26F-466A-8E08-76582992982A}" srcId="{B4519BBB-408A-407A-8D96-9E13984AD46D}" destId="{B8A96ABF-0BB7-4955-AC5A-29227448E67F}" srcOrd="3" destOrd="0" parTransId="{62275131-4D08-43A9-9FA7-14227ECA88C6}" sibTransId="{BBE094CB-3E43-41BB-A913-DAA119F2CAEB}"/>
    <dgm:cxn modelId="{DF2BCC80-A766-43C4-B88A-AF76D240A7AF}" type="presOf" srcId="{601C8392-A5AE-4184-84EC-2D3B486BF242}" destId="{515AF629-DA15-42F2-8B8B-8A87641A5D56}" srcOrd="0" destOrd="0" presId="urn:microsoft.com/office/officeart/2008/layout/LinedList"/>
    <dgm:cxn modelId="{7C296F98-0905-470D-ADC9-5C14B44259A2}" srcId="{B4519BBB-408A-407A-8D96-9E13984AD46D}" destId="{3AFE9BEB-363B-4CF6-A446-09DA679DD3EC}" srcOrd="2" destOrd="0" parTransId="{C2047891-3917-43A3-B367-F87C884A491B}" sibTransId="{53AC4948-A06B-4AC4-B87C-265B28FC1953}"/>
    <dgm:cxn modelId="{43B899D5-3512-4D23-AB92-A3BC72705500}" srcId="{B4519BBB-408A-407A-8D96-9E13984AD46D}" destId="{B2483DE6-0B30-4798-BBF4-69FBAB6B8F23}" srcOrd="1" destOrd="0" parTransId="{110169E2-2EE0-491E-AB50-9475766C03D4}" sibTransId="{5C877866-D2B7-4328-814B-A5C07C39536A}"/>
    <dgm:cxn modelId="{8EB5C6F7-D66C-4A08-A400-241A0203FC22}" type="presOf" srcId="{C9C91FE4-4093-4F4B-BF34-BCDC7C66A581}" destId="{3105DAF8-2A90-47E7-9A5D-26A78AC2AAEE}" srcOrd="0" destOrd="0" presId="urn:microsoft.com/office/officeart/2008/layout/LinedList"/>
    <dgm:cxn modelId="{0AA556F7-F418-422E-BEEE-A7319C59AD40}" type="presParOf" srcId="{C669C5B5-03FB-446B-B8FD-CB63E7985E78}" destId="{10C98B85-544B-418C-9205-443DA7442B7D}" srcOrd="0" destOrd="0" presId="urn:microsoft.com/office/officeart/2008/layout/LinedList"/>
    <dgm:cxn modelId="{C3E24700-2C40-4B1D-8DC6-1CA60EA59DBD}" type="presParOf" srcId="{C669C5B5-03FB-446B-B8FD-CB63E7985E78}" destId="{3DCCF79C-91E5-47E8-AFC1-701BF73DC0A3}" srcOrd="1" destOrd="0" presId="urn:microsoft.com/office/officeart/2008/layout/LinedList"/>
    <dgm:cxn modelId="{BEF32D0A-D248-49D9-B836-E3868DC74749}" type="presParOf" srcId="{3DCCF79C-91E5-47E8-AFC1-701BF73DC0A3}" destId="{3105DAF8-2A90-47E7-9A5D-26A78AC2AAEE}" srcOrd="0" destOrd="0" presId="urn:microsoft.com/office/officeart/2008/layout/LinedList"/>
    <dgm:cxn modelId="{6E23C874-D651-46E2-A3C4-88160FC01C13}" type="presParOf" srcId="{3DCCF79C-91E5-47E8-AFC1-701BF73DC0A3}" destId="{FC822FC0-E2FC-49F1-B3BA-FC2A1033C75B}" srcOrd="1" destOrd="0" presId="urn:microsoft.com/office/officeart/2008/layout/LinedList"/>
    <dgm:cxn modelId="{D3391934-C1A4-43E2-B8A8-FF60D31B44C3}" type="presParOf" srcId="{C669C5B5-03FB-446B-B8FD-CB63E7985E78}" destId="{9AE141ED-E66D-480A-ABDF-A638D202FA71}" srcOrd="2" destOrd="0" presId="urn:microsoft.com/office/officeart/2008/layout/LinedList"/>
    <dgm:cxn modelId="{8560A8BA-2AEB-4A3A-B7D5-A4187742A7F5}" type="presParOf" srcId="{C669C5B5-03FB-446B-B8FD-CB63E7985E78}" destId="{986D587C-981A-4BBA-94FD-A9DC4A47D99F}" srcOrd="3" destOrd="0" presId="urn:microsoft.com/office/officeart/2008/layout/LinedList"/>
    <dgm:cxn modelId="{A77FBEA7-145E-4DFD-8D58-519C3EF67228}" type="presParOf" srcId="{986D587C-981A-4BBA-94FD-A9DC4A47D99F}" destId="{685EE5D4-DD6A-4887-B144-171331122DCA}" srcOrd="0" destOrd="0" presId="urn:microsoft.com/office/officeart/2008/layout/LinedList"/>
    <dgm:cxn modelId="{AAB728CD-A35C-48B8-8CA6-B3FC34DE1B67}" type="presParOf" srcId="{986D587C-981A-4BBA-94FD-A9DC4A47D99F}" destId="{880C6743-5E96-4984-AADE-5B735BFC1493}" srcOrd="1" destOrd="0" presId="urn:microsoft.com/office/officeart/2008/layout/LinedList"/>
    <dgm:cxn modelId="{367284B0-775A-4035-BEAD-2378B335B5D9}" type="presParOf" srcId="{C669C5B5-03FB-446B-B8FD-CB63E7985E78}" destId="{C3DF1ED9-50F3-45AB-822F-4CAF25C72247}" srcOrd="4" destOrd="0" presId="urn:microsoft.com/office/officeart/2008/layout/LinedList"/>
    <dgm:cxn modelId="{A9881680-B3F5-4C35-88DD-1193A9804AB3}" type="presParOf" srcId="{C669C5B5-03FB-446B-B8FD-CB63E7985E78}" destId="{D81C1286-8C1C-4B49-8C76-C045DF37FFB2}" srcOrd="5" destOrd="0" presId="urn:microsoft.com/office/officeart/2008/layout/LinedList"/>
    <dgm:cxn modelId="{80BEA07E-1854-4A59-9269-43020B44DB8F}" type="presParOf" srcId="{D81C1286-8C1C-4B49-8C76-C045DF37FFB2}" destId="{AB384B59-FA7D-4C77-8ECC-AB06366CC26A}" srcOrd="0" destOrd="0" presId="urn:microsoft.com/office/officeart/2008/layout/LinedList"/>
    <dgm:cxn modelId="{BB9BC5FD-5821-47F3-BD6F-76F70B73F5DD}" type="presParOf" srcId="{D81C1286-8C1C-4B49-8C76-C045DF37FFB2}" destId="{0DC4F29A-30EF-4257-969F-94125CAE400E}" srcOrd="1" destOrd="0" presId="urn:microsoft.com/office/officeart/2008/layout/LinedList"/>
    <dgm:cxn modelId="{171ED118-68F5-477D-903D-8B969BA5C944}" type="presParOf" srcId="{C669C5B5-03FB-446B-B8FD-CB63E7985E78}" destId="{E3E2242D-C171-401B-B39D-AE0C2C07059E}" srcOrd="6" destOrd="0" presId="urn:microsoft.com/office/officeart/2008/layout/LinedList"/>
    <dgm:cxn modelId="{DF4E1380-C5D4-495F-904B-55F47534CB73}" type="presParOf" srcId="{C669C5B5-03FB-446B-B8FD-CB63E7985E78}" destId="{3981E11F-6226-4036-9670-DE0F644FCE39}" srcOrd="7" destOrd="0" presId="urn:microsoft.com/office/officeart/2008/layout/LinedList"/>
    <dgm:cxn modelId="{878C3ECA-E889-4A05-A4C8-1ED839A55900}" type="presParOf" srcId="{3981E11F-6226-4036-9670-DE0F644FCE39}" destId="{59DA2AC6-E21D-4398-BA7E-EAF427F1BA61}" srcOrd="0" destOrd="0" presId="urn:microsoft.com/office/officeart/2008/layout/LinedList"/>
    <dgm:cxn modelId="{A43746BF-CFD0-46FC-9D33-BA05A1B8498B}" type="presParOf" srcId="{3981E11F-6226-4036-9670-DE0F644FCE39}" destId="{4A8B1768-48AB-4421-9CBB-C123B4D50D94}" srcOrd="1" destOrd="0" presId="urn:microsoft.com/office/officeart/2008/layout/LinedList"/>
    <dgm:cxn modelId="{B550D218-02F1-4425-BB7F-0717F3DE1BCF}" type="presParOf" srcId="{C669C5B5-03FB-446B-B8FD-CB63E7985E78}" destId="{4F4768BC-F22D-4A0E-B295-4C110BF70EE9}" srcOrd="8" destOrd="0" presId="urn:microsoft.com/office/officeart/2008/layout/LinedList"/>
    <dgm:cxn modelId="{D950A893-A12A-4659-A0F0-B902ABA9C998}" type="presParOf" srcId="{C669C5B5-03FB-446B-B8FD-CB63E7985E78}" destId="{E5AEBBD0-1059-4A8B-8D48-E5EF373AF372}" srcOrd="9" destOrd="0" presId="urn:microsoft.com/office/officeart/2008/layout/LinedList"/>
    <dgm:cxn modelId="{CF800A77-6626-497D-A726-3145B733BF21}" type="presParOf" srcId="{E5AEBBD0-1059-4A8B-8D48-E5EF373AF372}" destId="{515AF629-DA15-42F2-8B8B-8A87641A5D56}" srcOrd="0" destOrd="0" presId="urn:microsoft.com/office/officeart/2008/layout/LinedList"/>
    <dgm:cxn modelId="{5914A57E-D58B-4255-8A8F-14B079E44BFC}" type="presParOf" srcId="{E5AEBBD0-1059-4A8B-8D48-E5EF373AF372}" destId="{876010BB-19D5-4EDF-B5BD-0F734A4E90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E6CC0-C4C1-44FF-A315-B62E43A9A6FF}" type="doc">
      <dgm:prSet loTypeId="urn:microsoft.com/office/officeart/2005/8/layout/process2" loCatId="process" qsTypeId="urn:microsoft.com/office/officeart/2005/8/quickstyle/simple2" qsCatId="simple" csTypeId="urn:microsoft.com/office/officeart/2005/8/colors/accent2_2" csCatId="accent2"/>
      <dgm:spPr/>
      <dgm:t>
        <a:bodyPr/>
        <a:lstStyle/>
        <a:p>
          <a:endParaRPr lang="en-US"/>
        </a:p>
      </dgm:t>
    </dgm:pt>
    <dgm:pt modelId="{63378699-2841-42B7-AE8F-1FF9FB3DBD6B}">
      <dgm:prSet/>
      <dgm:spPr/>
      <dgm:t>
        <a:bodyPr/>
        <a:lstStyle/>
        <a:p>
          <a:r>
            <a:rPr lang="uk-UA" b="0" i="0"/>
            <a:t>Лебідки для опускання скрон повинні бути обладнані храповиками і мати діаметр барабана не менше 250 мм. Для висків використовують сталеву дріт високої якості діаметром 1-2 мм. Він не повинен мати вигинів, пошкоджень та зрощувань. Загальна маса вантажу, який підвішують до проволоки, коливається від 30 до 150 кгс залежно від глибини шахти. Заспокоювачем може бути вода або трансформаторна олія, які заливають у металеві баки. Їх діаметр повинен бути значно більшим, ніж діаметр вантажу, щоби при коліванні віскі не торкалися стінок або дна бака.</a:t>
          </a:r>
          <a:endParaRPr lang="en-US"/>
        </a:p>
      </dgm:t>
    </dgm:pt>
    <dgm:pt modelId="{CA92E94A-1DF6-451A-B277-E3F459646A6C}" type="parTrans" cxnId="{8DAAF34B-577E-4115-9BB1-092E8E34A7FD}">
      <dgm:prSet/>
      <dgm:spPr/>
      <dgm:t>
        <a:bodyPr/>
        <a:lstStyle/>
        <a:p>
          <a:endParaRPr lang="en-US"/>
        </a:p>
      </dgm:t>
    </dgm:pt>
    <dgm:pt modelId="{5C4C2D67-67D6-4474-A84E-FE3AFE683C88}" type="sibTrans" cxnId="{8DAAF34B-577E-4115-9BB1-092E8E34A7FD}">
      <dgm:prSet/>
      <dgm:spPr/>
      <dgm:t>
        <a:bodyPr/>
        <a:lstStyle/>
        <a:p>
          <a:endParaRPr lang="en-US"/>
        </a:p>
      </dgm:t>
    </dgm:pt>
    <dgm:pt modelId="{835C3E79-7790-4328-9271-69DD7CBB1ADA}">
      <dgm:prSet/>
      <dgm:spPr/>
      <dgm:t>
        <a:bodyPr/>
        <a:lstStyle/>
        <a:p>
          <a:r>
            <a:rPr lang="uk-UA" b="0" i="0"/>
            <a:t>Перед початком роботи ствол на поверхні та на горизонті орієнтування перекривають помостами із дошок та брусків, залишаючи у верхньому з них відверстия для пропускання дротів з вантажем. Скроні опускають у шахту по черзі, використовуючи для цього вантажі масою 3-5 кгс. У шахті їх замінюють на робочі вантажі, після чого перевіряють, чи не торкаються віскі стінок ствола або обладнання, яке в ньому розміщено. Цей контроль здійснюють, порівнюючи відстані між скронями на поверхні та в шахті, посилаючи "пошту", або за періодом коливання скрон.</a:t>
          </a:r>
          <a:endParaRPr lang="en-US"/>
        </a:p>
      </dgm:t>
    </dgm:pt>
    <dgm:pt modelId="{478F5C6B-283F-45F3-8C98-DCBF1CE52CF0}" type="parTrans" cxnId="{91DE4DED-7677-4DA9-A3B9-5470EB29C426}">
      <dgm:prSet/>
      <dgm:spPr/>
      <dgm:t>
        <a:bodyPr/>
        <a:lstStyle/>
        <a:p>
          <a:endParaRPr lang="en-US"/>
        </a:p>
      </dgm:t>
    </dgm:pt>
    <dgm:pt modelId="{0407ABA8-4DA4-41FA-8B09-1BF7DF379385}" type="sibTrans" cxnId="{91DE4DED-7677-4DA9-A3B9-5470EB29C426}">
      <dgm:prSet/>
      <dgm:spPr/>
      <dgm:t>
        <a:bodyPr/>
        <a:lstStyle/>
        <a:p>
          <a:endParaRPr lang="en-US"/>
        </a:p>
      </dgm:t>
    </dgm:pt>
    <dgm:pt modelId="{21BAE3A9-60A5-45FB-AA08-B036241B36D7}">
      <dgm:prSet/>
      <dgm:spPr/>
      <dgm:t>
        <a:bodyPr/>
        <a:lstStyle/>
        <a:p>
          <a:r>
            <a:rPr lang="uk-UA" b="0" i="0"/>
            <a:t>Примикання до висків на поверхні має на меті визначити координати </a:t>
          </a:r>
          <a:r>
            <a:rPr lang="en-US" b="0" i="0"/>
            <a:t>X </a:t>
          </a:r>
          <a:r>
            <a:rPr lang="uk-UA" b="0" i="0"/>
            <a:t>та </a:t>
          </a:r>
          <a:r>
            <a:rPr lang="en-US" b="0" i="0"/>
            <a:t>Y </a:t>
          </a:r>
          <a:r>
            <a:rPr lang="uk-UA" b="0" i="0"/>
            <a:t>висків, опущених у шахту, а у шахті – визначення координат початкової точки підземної зйомки та дирекційного кута вихідної сторони маркшейдерської опорної мережі.</a:t>
          </a:r>
          <a:endParaRPr lang="en-US"/>
        </a:p>
      </dgm:t>
    </dgm:pt>
    <dgm:pt modelId="{0BE8D26E-932B-48CE-AB04-8A96D7564E11}" type="parTrans" cxnId="{22591D8D-149A-4822-9F47-76CD4269EDB0}">
      <dgm:prSet/>
      <dgm:spPr/>
      <dgm:t>
        <a:bodyPr/>
        <a:lstStyle/>
        <a:p>
          <a:endParaRPr lang="en-US"/>
        </a:p>
      </dgm:t>
    </dgm:pt>
    <dgm:pt modelId="{C6473883-51A7-4311-85F0-0FEBFD250712}" type="sibTrans" cxnId="{22591D8D-149A-4822-9F47-76CD4269EDB0}">
      <dgm:prSet/>
      <dgm:spPr/>
      <dgm:t>
        <a:bodyPr/>
        <a:lstStyle/>
        <a:p>
          <a:endParaRPr lang="en-US"/>
        </a:p>
      </dgm:t>
    </dgm:pt>
    <dgm:pt modelId="{3CF0DF0D-F64F-49AB-BE6C-AFCA22BBD6C6}">
      <dgm:prSet/>
      <dgm:spPr/>
      <dgm:t>
        <a:bodyPr/>
        <a:lstStyle/>
        <a:p>
          <a:r>
            <a:rPr lang="uk-UA" b="0" i="0"/>
            <a:t>У маркшейдерській практиці використовують кілька способів примикання: з'єднувальним трикутником, з'єднувальним чотирикутником, симетричне примикання та інші. Найбільшого розповсюдження отримав спосіб з'єднувального трекутника, при якому біля стовбура опускають два вискі (А і В).</a:t>
          </a:r>
          <a:endParaRPr lang="en-US"/>
        </a:p>
      </dgm:t>
    </dgm:pt>
    <dgm:pt modelId="{1A84A006-439B-4371-9761-063DB64DD554}" type="parTrans" cxnId="{96B58170-F2EE-4E9F-9622-2FED98D79A2D}">
      <dgm:prSet/>
      <dgm:spPr/>
      <dgm:t>
        <a:bodyPr/>
        <a:lstStyle/>
        <a:p>
          <a:endParaRPr lang="en-US"/>
        </a:p>
      </dgm:t>
    </dgm:pt>
    <dgm:pt modelId="{4BCD75C1-4BCA-4FD5-BBFD-AABC85A6C4A7}" type="sibTrans" cxnId="{96B58170-F2EE-4E9F-9622-2FED98D79A2D}">
      <dgm:prSet/>
      <dgm:spPr/>
      <dgm:t>
        <a:bodyPr/>
        <a:lstStyle/>
        <a:p>
          <a:endParaRPr lang="en-US"/>
        </a:p>
      </dgm:t>
    </dgm:pt>
    <dgm:pt modelId="{926AA946-273A-4522-A436-F4C5DC5D40B7}" type="pres">
      <dgm:prSet presAssocID="{EE6E6CC0-C4C1-44FF-A315-B62E43A9A6FF}" presName="linearFlow" presStyleCnt="0">
        <dgm:presLayoutVars>
          <dgm:resizeHandles val="exact"/>
        </dgm:presLayoutVars>
      </dgm:prSet>
      <dgm:spPr/>
    </dgm:pt>
    <dgm:pt modelId="{6C059EBE-9E33-421E-A51A-6606A1DBD5CC}" type="pres">
      <dgm:prSet presAssocID="{63378699-2841-42B7-AE8F-1FF9FB3DBD6B}" presName="node" presStyleLbl="node1" presStyleIdx="0" presStyleCnt="4">
        <dgm:presLayoutVars>
          <dgm:bulletEnabled val="1"/>
        </dgm:presLayoutVars>
      </dgm:prSet>
      <dgm:spPr/>
    </dgm:pt>
    <dgm:pt modelId="{1C4C64D8-A1C2-466F-AA73-AFEE34AD843C}" type="pres">
      <dgm:prSet presAssocID="{5C4C2D67-67D6-4474-A84E-FE3AFE683C88}" presName="sibTrans" presStyleLbl="sibTrans2D1" presStyleIdx="0" presStyleCnt="3"/>
      <dgm:spPr/>
    </dgm:pt>
    <dgm:pt modelId="{7B2C8AA4-A6D8-4FD5-9004-6D9829DA5B1E}" type="pres">
      <dgm:prSet presAssocID="{5C4C2D67-67D6-4474-A84E-FE3AFE683C88}" presName="connectorText" presStyleLbl="sibTrans2D1" presStyleIdx="0" presStyleCnt="3"/>
      <dgm:spPr/>
    </dgm:pt>
    <dgm:pt modelId="{AC545F73-2EE6-42E3-A947-DD7E11675F77}" type="pres">
      <dgm:prSet presAssocID="{835C3E79-7790-4328-9271-69DD7CBB1ADA}" presName="node" presStyleLbl="node1" presStyleIdx="1" presStyleCnt="4">
        <dgm:presLayoutVars>
          <dgm:bulletEnabled val="1"/>
        </dgm:presLayoutVars>
      </dgm:prSet>
      <dgm:spPr/>
    </dgm:pt>
    <dgm:pt modelId="{624503E0-C49E-4E83-AB8B-DF76544F1E85}" type="pres">
      <dgm:prSet presAssocID="{0407ABA8-4DA4-41FA-8B09-1BF7DF379385}" presName="sibTrans" presStyleLbl="sibTrans2D1" presStyleIdx="1" presStyleCnt="3"/>
      <dgm:spPr/>
    </dgm:pt>
    <dgm:pt modelId="{E9FB97A8-67B2-463B-A64F-FE7EC685E0A6}" type="pres">
      <dgm:prSet presAssocID="{0407ABA8-4DA4-41FA-8B09-1BF7DF379385}" presName="connectorText" presStyleLbl="sibTrans2D1" presStyleIdx="1" presStyleCnt="3"/>
      <dgm:spPr/>
    </dgm:pt>
    <dgm:pt modelId="{62A235B4-9C36-4BE4-8E9A-2300836B5740}" type="pres">
      <dgm:prSet presAssocID="{21BAE3A9-60A5-45FB-AA08-B036241B36D7}" presName="node" presStyleLbl="node1" presStyleIdx="2" presStyleCnt="4">
        <dgm:presLayoutVars>
          <dgm:bulletEnabled val="1"/>
        </dgm:presLayoutVars>
      </dgm:prSet>
      <dgm:spPr/>
    </dgm:pt>
    <dgm:pt modelId="{23FED9C2-190D-4A18-99EF-CB077675A0A6}" type="pres">
      <dgm:prSet presAssocID="{C6473883-51A7-4311-85F0-0FEBFD250712}" presName="sibTrans" presStyleLbl="sibTrans2D1" presStyleIdx="2" presStyleCnt="3"/>
      <dgm:spPr/>
    </dgm:pt>
    <dgm:pt modelId="{D9D01BCE-1843-42ED-BBE3-C2A40DDF2AFC}" type="pres">
      <dgm:prSet presAssocID="{C6473883-51A7-4311-85F0-0FEBFD250712}" presName="connectorText" presStyleLbl="sibTrans2D1" presStyleIdx="2" presStyleCnt="3"/>
      <dgm:spPr/>
    </dgm:pt>
    <dgm:pt modelId="{E5731C7A-3B30-4918-A043-F85D569D94D2}" type="pres">
      <dgm:prSet presAssocID="{3CF0DF0D-F64F-49AB-BE6C-AFCA22BBD6C6}" presName="node" presStyleLbl="node1" presStyleIdx="3" presStyleCnt="4">
        <dgm:presLayoutVars>
          <dgm:bulletEnabled val="1"/>
        </dgm:presLayoutVars>
      </dgm:prSet>
      <dgm:spPr/>
    </dgm:pt>
  </dgm:ptLst>
  <dgm:cxnLst>
    <dgm:cxn modelId="{DF227E25-5DDC-4F45-A945-E2F3213CD866}" type="presOf" srcId="{5C4C2D67-67D6-4474-A84E-FE3AFE683C88}" destId="{7B2C8AA4-A6D8-4FD5-9004-6D9829DA5B1E}" srcOrd="1" destOrd="0" presId="urn:microsoft.com/office/officeart/2005/8/layout/process2"/>
    <dgm:cxn modelId="{F9D35230-2287-424F-9688-FD825C1BAA57}" type="presOf" srcId="{835C3E79-7790-4328-9271-69DD7CBB1ADA}" destId="{AC545F73-2EE6-42E3-A947-DD7E11675F77}" srcOrd="0" destOrd="0" presId="urn:microsoft.com/office/officeart/2005/8/layout/process2"/>
    <dgm:cxn modelId="{6A870434-EB4E-46E3-8DED-E63D9EF84CAA}" type="presOf" srcId="{EE6E6CC0-C4C1-44FF-A315-B62E43A9A6FF}" destId="{926AA946-273A-4522-A436-F4C5DC5D40B7}" srcOrd="0" destOrd="0" presId="urn:microsoft.com/office/officeart/2005/8/layout/process2"/>
    <dgm:cxn modelId="{53C2AA6B-E0C9-495E-A3BE-9296D56C0485}" type="presOf" srcId="{C6473883-51A7-4311-85F0-0FEBFD250712}" destId="{23FED9C2-190D-4A18-99EF-CB077675A0A6}" srcOrd="0" destOrd="0" presId="urn:microsoft.com/office/officeart/2005/8/layout/process2"/>
    <dgm:cxn modelId="{8DAAF34B-577E-4115-9BB1-092E8E34A7FD}" srcId="{EE6E6CC0-C4C1-44FF-A315-B62E43A9A6FF}" destId="{63378699-2841-42B7-AE8F-1FF9FB3DBD6B}" srcOrd="0" destOrd="0" parTransId="{CA92E94A-1DF6-451A-B277-E3F459646A6C}" sibTransId="{5C4C2D67-67D6-4474-A84E-FE3AFE683C88}"/>
    <dgm:cxn modelId="{96B58170-F2EE-4E9F-9622-2FED98D79A2D}" srcId="{EE6E6CC0-C4C1-44FF-A315-B62E43A9A6FF}" destId="{3CF0DF0D-F64F-49AB-BE6C-AFCA22BBD6C6}" srcOrd="3" destOrd="0" parTransId="{1A84A006-439B-4371-9761-063DB64DD554}" sibTransId="{4BCD75C1-4BCA-4FD5-BBFD-AABC85A6C4A7}"/>
    <dgm:cxn modelId="{4B109C85-C46C-4241-A921-1695AA4DF6D4}" type="presOf" srcId="{0407ABA8-4DA4-41FA-8B09-1BF7DF379385}" destId="{E9FB97A8-67B2-463B-A64F-FE7EC685E0A6}" srcOrd="1" destOrd="0" presId="urn:microsoft.com/office/officeart/2005/8/layout/process2"/>
    <dgm:cxn modelId="{22591D8D-149A-4822-9F47-76CD4269EDB0}" srcId="{EE6E6CC0-C4C1-44FF-A315-B62E43A9A6FF}" destId="{21BAE3A9-60A5-45FB-AA08-B036241B36D7}" srcOrd="2" destOrd="0" parTransId="{0BE8D26E-932B-48CE-AB04-8A96D7564E11}" sibTransId="{C6473883-51A7-4311-85F0-0FEBFD250712}"/>
    <dgm:cxn modelId="{B759069A-059F-4C45-89B6-357D4B1E992D}" type="presOf" srcId="{5C4C2D67-67D6-4474-A84E-FE3AFE683C88}" destId="{1C4C64D8-A1C2-466F-AA73-AFEE34AD843C}" srcOrd="0" destOrd="0" presId="urn:microsoft.com/office/officeart/2005/8/layout/process2"/>
    <dgm:cxn modelId="{93C06DA1-3A35-4821-AC9B-004682868178}" type="presOf" srcId="{21BAE3A9-60A5-45FB-AA08-B036241B36D7}" destId="{62A235B4-9C36-4BE4-8E9A-2300836B5740}" srcOrd="0" destOrd="0" presId="urn:microsoft.com/office/officeart/2005/8/layout/process2"/>
    <dgm:cxn modelId="{72EA91A1-4248-4E1D-8E67-B654C0931A87}" type="presOf" srcId="{0407ABA8-4DA4-41FA-8B09-1BF7DF379385}" destId="{624503E0-C49E-4E83-AB8B-DF76544F1E85}" srcOrd="0" destOrd="0" presId="urn:microsoft.com/office/officeart/2005/8/layout/process2"/>
    <dgm:cxn modelId="{AB6246B5-7F0F-4886-B6A2-E147742BF39E}" type="presOf" srcId="{63378699-2841-42B7-AE8F-1FF9FB3DBD6B}" destId="{6C059EBE-9E33-421E-A51A-6606A1DBD5CC}" srcOrd="0" destOrd="0" presId="urn:microsoft.com/office/officeart/2005/8/layout/process2"/>
    <dgm:cxn modelId="{892130DA-92E5-4FA0-9982-60061B7998BA}" type="presOf" srcId="{C6473883-51A7-4311-85F0-0FEBFD250712}" destId="{D9D01BCE-1843-42ED-BBE3-C2A40DDF2AFC}" srcOrd="1" destOrd="0" presId="urn:microsoft.com/office/officeart/2005/8/layout/process2"/>
    <dgm:cxn modelId="{C93723EC-98BD-4453-A005-44A849426601}" type="presOf" srcId="{3CF0DF0D-F64F-49AB-BE6C-AFCA22BBD6C6}" destId="{E5731C7A-3B30-4918-A043-F85D569D94D2}" srcOrd="0" destOrd="0" presId="urn:microsoft.com/office/officeart/2005/8/layout/process2"/>
    <dgm:cxn modelId="{91DE4DED-7677-4DA9-A3B9-5470EB29C426}" srcId="{EE6E6CC0-C4C1-44FF-A315-B62E43A9A6FF}" destId="{835C3E79-7790-4328-9271-69DD7CBB1ADA}" srcOrd="1" destOrd="0" parTransId="{478F5C6B-283F-45F3-8C98-DCBF1CE52CF0}" sibTransId="{0407ABA8-4DA4-41FA-8B09-1BF7DF379385}"/>
    <dgm:cxn modelId="{FEF1A571-437A-42EB-AFE5-4683FC571178}" type="presParOf" srcId="{926AA946-273A-4522-A436-F4C5DC5D40B7}" destId="{6C059EBE-9E33-421E-A51A-6606A1DBD5CC}" srcOrd="0" destOrd="0" presId="urn:microsoft.com/office/officeart/2005/8/layout/process2"/>
    <dgm:cxn modelId="{0A79065A-E791-46A6-BF96-B5BB9DFF0A19}" type="presParOf" srcId="{926AA946-273A-4522-A436-F4C5DC5D40B7}" destId="{1C4C64D8-A1C2-466F-AA73-AFEE34AD843C}" srcOrd="1" destOrd="0" presId="urn:microsoft.com/office/officeart/2005/8/layout/process2"/>
    <dgm:cxn modelId="{3FDE691F-9E5F-44A2-A3C0-C1C83B29E1C3}" type="presParOf" srcId="{1C4C64D8-A1C2-466F-AA73-AFEE34AD843C}" destId="{7B2C8AA4-A6D8-4FD5-9004-6D9829DA5B1E}" srcOrd="0" destOrd="0" presId="urn:microsoft.com/office/officeart/2005/8/layout/process2"/>
    <dgm:cxn modelId="{49A70070-E63C-44E8-A159-355AFF64CC47}" type="presParOf" srcId="{926AA946-273A-4522-A436-F4C5DC5D40B7}" destId="{AC545F73-2EE6-42E3-A947-DD7E11675F77}" srcOrd="2" destOrd="0" presId="urn:microsoft.com/office/officeart/2005/8/layout/process2"/>
    <dgm:cxn modelId="{9C58EF26-CF7A-4F0E-9499-946984ACE434}" type="presParOf" srcId="{926AA946-273A-4522-A436-F4C5DC5D40B7}" destId="{624503E0-C49E-4E83-AB8B-DF76544F1E85}" srcOrd="3" destOrd="0" presId="urn:microsoft.com/office/officeart/2005/8/layout/process2"/>
    <dgm:cxn modelId="{48BDEE7E-CC93-4206-BAA9-0EEB562D43D3}" type="presParOf" srcId="{624503E0-C49E-4E83-AB8B-DF76544F1E85}" destId="{E9FB97A8-67B2-463B-A64F-FE7EC685E0A6}" srcOrd="0" destOrd="0" presId="urn:microsoft.com/office/officeart/2005/8/layout/process2"/>
    <dgm:cxn modelId="{9840DB91-836F-454B-AD80-860E5333CAB2}" type="presParOf" srcId="{926AA946-273A-4522-A436-F4C5DC5D40B7}" destId="{62A235B4-9C36-4BE4-8E9A-2300836B5740}" srcOrd="4" destOrd="0" presId="urn:microsoft.com/office/officeart/2005/8/layout/process2"/>
    <dgm:cxn modelId="{64E2BD24-C6A5-495F-8437-38B22AE6D471}" type="presParOf" srcId="{926AA946-273A-4522-A436-F4C5DC5D40B7}" destId="{23FED9C2-190D-4A18-99EF-CB077675A0A6}" srcOrd="5" destOrd="0" presId="urn:microsoft.com/office/officeart/2005/8/layout/process2"/>
    <dgm:cxn modelId="{5606AE16-4BA0-458E-8078-AF66D933323F}" type="presParOf" srcId="{23FED9C2-190D-4A18-99EF-CB077675A0A6}" destId="{D9D01BCE-1843-42ED-BBE3-C2A40DDF2AFC}" srcOrd="0" destOrd="0" presId="urn:microsoft.com/office/officeart/2005/8/layout/process2"/>
    <dgm:cxn modelId="{2CFFDFB7-B038-40F0-A36A-466E2B1DA6EC}" type="presParOf" srcId="{926AA946-273A-4522-A436-F4C5DC5D40B7}" destId="{E5731C7A-3B30-4918-A043-F85D569D94D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98B85-544B-418C-9205-443DA7442B7D}">
      <dsp:nvSpPr>
        <dsp:cNvPr id="0" name=""/>
        <dsp:cNvSpPr/>
      </dsp:nvSpPr>
      <dsp:spPr>
        <a:xfrm>
          <a:off x="0" y="591"/>
          <a:ext cx="723900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sp>
    <dsp:sp modelId="{3105DAF8-2A90-47E7-9A5D-26A78AC2AAEE}">
      <dsp:nvSpPr>
        <dsp:cNvPr id="0" name=""/>
        <dsp:cNvSpPr/>
      </dsp:nvSpPr>
      <dsp:spPr>
        <a:xfrm>
          <a:off x="0" y="591"/>
          <a:ext cx="7239000" cy="96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0" i="0" kern="1200"/>
            <a:t>Метою орієнтирно-з'єднувальної зйомки є встановлення гео­метричного зв'язку в горизонтальній площині між зйомками в гір­ничих виробках та на земній поверхні:</a:t>
          </a:r>
          <a:endParaRPr lang="en-US" sz="2000" kern="1200"/>
        </a:p>
      </dsp:txBody>
      <dsp:txXfrm>
        <a:off x="0" y="591"/>
        <a:ext cx="7239000" cy="969027"/>
      </dsp:txXfrm>
    </dsp:sp>
    <dsp:sp modelId="{9AE141ED-E66D-480A-ABDF-A638D202FA71}">
      <dsp:nvSpPr>
        <dsp:cNvPr id="0" name=""/>
        <dsp:cNvSpPr/>
      </dsp:nvSpPr>
      <dsp:spPr>
        <a:xfrm>
          <a:off x="0" y="969618"/>
          <a:ext cx="723900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sp>
    <dsp:sp modelId="{685EE5D4-DD6A-4887-B144-171331122DCA}">
      <dsp:nvSpPr>
        <dsp:cNvPr id="0" name=""/>
        <dsp:cNvSpPr/>
      </dsp:nvSpPr>
      <dsp:spPr>
        <a:xfrm>
          <a:off x="0" y="969618"/>
          <a:ext cx="7239000" cy="96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0" i="0" kern="1200"/>
            <a:t>У результаті виконання орієнтирно-з'єднувальної зйомки (орієнтування) на кожному горизонті отримують у систе­мі координат, прийнятій на земній поверхні</a:t>
          </a:r>
          <a:endParaRPr lang="en-US" sz="2000" kern="1200"/>
        </a:p>
      </dsp:txBody>
      <dsp:txXfrm>
        <a:off x="0" y="969618"/>
        <a:ext cx="7239000" cy="969027"/>
      </dsp:txXfrm>
    </dsp:sp>
    <dsp:sp modelId="{C3DF1ED9-50F3-45AB-822F-4CAF25C72247}">
      <dsp:nvSpPr>
        <dsp:cNvPr id="0" name=""/>
        <dsp:cNvSpPr/>
      </dsp:nvSpPr>
      <dsp:spPr>
        <a:xfrm>
          <a:off x="0" y="1938646"/>
          <a:ext cx="723900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sp>
    <dsp:sp modelId="{AB384B59-FA7D-4C77-8ECC-AB06366CC26A}">
      <dsp:nvSpPr>
        <dsp:cNvPr id="0" name=""/>
        <dsp:cNvSpPr/>
      </dsp:nvSpPr>
      <dsp:spPr>
        <a:xfrm>
          <a:off x="0" y="1938646"/>
          <a:ext cx="7239000" cy="96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0" i="0" kern="1200"/>
            <a:t>а) координати </a:t>
          </a:r>
          <a:r>
            <a:rPr lang="en-US" sz="2000" b="0" i="0" kern="1200"/>
            <a:t>X </a:t>
          </a:r>
          <a:r>
            <a:rPr lang="uk-UA" sz="2000" b="0" i="0" kern="1200"/>
            <a:t>та </a:t>
          </a:r>
          <a:r>
            <a:rPr lang="en-US" sz="2000" b="0" i="0" kern="1200"/>
            <a:t>Y </a:t>
          </a:r>
          <a:r>
            <a:rPr lang="uk-UA" sz="2000" b="0" i="0" kern="1200"/>
            <a:t>вихідних пунктів підземної опорної мережі;</a:t>
          </a:r>
          <a:endParaRPr lang="en-US" sz="2000" kern="1200"/>
        </a:p>
      </dsp:txBody>
      <dsp:txXfrm>
        <a:off x="0" y="1938646"/>
        <a:ext cx="7239000" cy="969027"/>
      </dsp:txXfrm>
    </dsp:sp>
    <dsp:sp modelId="{E3E2242D-C171-401B-B39D-AE0C2C07059E}">
      <dsp:nvSpPr>
        <dsp:cNvPr id="0" name=""/>
        <dsp:cNvSpPr/>
      </dsp:nvSpPr>
      <dsp:spPr>
        <a:xfrm>
          <a:off x="0" y="2907673"/>
          <a:ext cx="723900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sp>
    <dsp:sp modelId="{59DA2AC6-E21D-4398-BA7E-EAF427F1BA61}">
      <dsp:nvSpPr>
        <dsp:cNvPr id="0" name=""/>
        <dsp:cNvSpPr/>
      </dsp:nvSpPr>
      <dsp:spPr>
        <a:xfrm>
          <a:off x="0" y="2907673"/>
          <a:ext cx="7239000" cy="96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0" i="0" kern="1200"/>
            <a:t>б) дирекційний кут вихідної сторони.</a:t>
          </a:r>
          <a:endParaRPr lang="en-US" sz="2000" kern="1200"/>
        </a:p>
      </dsp:txBody>
      <dsp:txXfrm>
        <a:off x="0" y="2907673"/>
        <a:ext cx="7239000" cy="969027"/>
      </dsp:txXfrm>
    </dsp:sp>
    <dsp:sp modelId="{4F4768BC-F22D-4A0E-B295-4C110BF70EE9}">
      <dsp:nvSpPr>
        <dsp:cNvPr id="0" name=""/>
        <dsp:cNvSpPr/>
      </dsp:nvSpPr>
      <dsp:spPr>
        <a:xfrm>
          <a:off x="0" y="3876701"/>
          <a:ext cx="723900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sp>
    <dsp:sp modelId="{515AF629-DA15-42F2-8B8B-8A87641A5D56}">
      <dsp:nvSpPr>
        <dsp:cNvPr id="0" name=""/>
        <dsp:cNvSpPr/>
      </dsp:nvSpPr>
      <dsp:spPr>
        <a:xfrm>
          <a:off x="0" y="3876701"/>
          <a:ext cx="7239000" cy="96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0" i="0" kern="1200"/>
            <a:t>Розв’язання першої задачі називають центруванням підземної опорної мережі, а другої – її орієнтуванням.</a:t>
          </a:r>
          <a:endParaRPr lang="en-US" sz="2000" kern="1200"/>
        </a:p>
      </dsp:txBody>
      <dsp:txXfrm>
        <a:off x="0" y="3876701"/>
        <a:ext cx="7239000" cy="969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59EBE-9E33-421E-A51A-6606A1DBD5CC}">
      <dsp:nvSpPr>
        <dsp:cNvPr id="0" name=""/>
        <dsp:cNvSpPr/>
      </dsp:nvSpPr>
      <dsp:spPr>
        <a:xfrm>
          <a:off x="1709851" y="2995"/>
          <a:ext cx="4151481" cy="1114491"/>
        </a:xfrm>
        <a:prstGeom prst="roundRect">
          <a:avLst>
            <a:gd name="adj" fmla="val 10000"/>
          </a:avLst>
        </a:prstGeom>
        <a:solidFill>
          <a:schemeClr val="accent2">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b="0" i="0" kern="1200"/>
            <a:t>Лебідки для опускання скрон повинні бути обладнані храповиками і мати діаметр барабана не менше 250 мм. Для висків використовують сталеву дріт високої якості діаметром 1-2 мм. Він не повинен мати вигинів, пошкоджень та зрощувань. Загальна маса вантажу, який підвішують до проволоки, коливається від 30 до 150 кгс залежно від глибини шахти. Заспокоювачем може бути вода або трансформаторна олія, які заливають у металеві баки. Їх діаметр повинен бути значно більшим, ніж діаметр вантажу, щоби при коліванні віскі не торкалися стінок або дна бака.</a:t>
          </a:r>
          <a:endParaRPr lang="en-US" sz="900" kern="1200"/>
        </a:p>
      </dsp:txBody>
      <dsp:txXfrm>
        <a:off x="1742493" y="35637"/>
        <a:ext cx="4086197" cy="1049207"/>
      </dsp:txXfrm>
    </dsp:sp>
    <dsp:sp modelId="{1C4C64D8-A1C2-466F-AA73-AFEE34AD843C}">
      <dsp:nvSpPr>
        <dsp:cNvPr id="0" name=""/>
        <dsp:cNvSpPr/>
      </dsp:nvSpPr>
      <dsp:spPr>
        <a:xfrm rot="5400000">
          <a:off x="3576624" y="1145349"/>
          <a:ext cx="417934" cy="501521"/>
        </a:xfrm>
        <a:prstGeom prst="rightArrow">
          <a:avLst>
            <a:gd name="adj1" fmla="val 60000"/>
            <a:gd name="adj2" fmla="val 50000"/>
          </a:avLst>
        </a:prstGeom>
        <a:solidFill>
          <a:schemeClr val="accent2">
            <a:tint val="60000"/>
            <a:hueOff val="0"/>
            <a:satOff val="0"/>
            <a:lumOff val="0"/>
            <a:alphaOff val="0"/>
          </a:schemeClr>
        </a:solidFill>
        <a:ln>
          <a:noFill/>
        </a:ln>
        <a:effectLst>
          <a:outerShdw blurRad="50800" dist="25000" dir="5400000" rotWithShape="0">
            <a:schemeClr val="accent2">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3635135" y="1187142"/>
        <a:ext cx="300913" cy="292554"/>
      </dsp:txXfrm>
    </dsp:sp>
    <dsp:sp modelId="{AC545F73-2EE6-42E3-A947-DD7E11675F77}">
      <dsp:nvSpPr>
        <dsp:cNvPr id="0" name=""/>
        <dsp:cNvSpPr/>
      </dsp:nvSpPr>
      <dsp:spPr>
        <a:xfrm>
          <a:off x="1709851" y="1674733"/>
          <a:ext cx="4151481" cy="1114491"/>
        </a:xfrm>
        <a:prstGeom prst="roundRect">
          <a:avLst>
            <a:gd name="adj" fmla="val 10000"/>
          </a:avLst>
        </a:prstGeom>
        <a:solidFill>
          <a:schemeClr val="accent2">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b="0" i="0" kern="1200"/>
            <a:t>Перед початком роботи ствол на поверхні та на горизонті орієнтування перекривають помостами із дошок та брусків, залишаючи у верхньому з них відверстия для пропускання дротів з вантажем. Скроні опускають у шахту по черзі, використовуючи для цього вантажі масою 3-5 кгс. У шахті їх замінюють на робочі вантажі, після чого перевіряють, чи не торкаються віскі стінок ствола або обладнання, яке в ньому розміщено. Цей контроль здійснюють, порівнюючи відстані між скронями на поверхні та в шахті, посилаючи "пошту", або за періодом коливання скрон.</a:t>
          </a:r>
          <a:endParaRPr lang="en-US" sz="900" kern="1200"/>
        </a:p>
      </dsp:txBody>
      <dsp:txXfrm>
        <a:off x="1742493" y="1707375"/>
        <a:ext cx="4086197" cy="1049207"/>
      </dsp:txXfrm>
    </dsp:sp>
    <dsp:sp modelId="{624503E0-C49E-4E83-AB8B-DF76544F1E85}">
      <dsp:nvSpPr>
        <dsp:cNvPr id="0" name=""/>
        <dsp:cNvSpPr/>
      </dsp:nvSpPr>
      <dsp:spPr>
        <a:xfrm rot="5400000">
          <a:off x="3576624" y="2817087"/>
          <a:ext cx="417934" cy="501521"/>
        </a:xfrm>
        <a:prstGeom prst="rightArrow">
          <a:avLst>
            <a:gd name="adj1" fmla="val 60000"/>
            <a:gd name="adj2" fmla="val 50000"/>
          </a:avLst>
        </a:prstGeom>
        <a:solidFill>
          <a:schemeClr val="accent2">
            <a:tint val="60000"/>
            <a:hueOff val="0"/>
            <a:satOff val="0"/>
            <a:lumOff val="0"/>
            <a:alphaOff val="0"/>
          </a:schemeClr>
        </a:solidFill>
        <a:ln>
          <a:noFill/>
        </a:ln>
        <a:effectLst>
          <a:outerShdw blurRad="50800" dist="25000" dir="5400000" rotWithShape="0">
            <a:schemeClr val="accent2">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3635135" y="2858880"/>
        <a:ext cx="300913" cy="292554"/>
      </dsp:txXfrm>
    </dsp:sp>
    <dsp:sp modelId="{62A235B4-9C36-4BE4-8E9A-2300836B5740}">
      <dsp:nvSpPr>
        <dsp:cNvPr id="0" name=""/>
        <dsp:cNvSpPr/>
      </dsp:nvSpPr>
      <dsp:spPr>
        <a:xfrm>
          <a:off x="1709851" y="3346470"/>
          <a:ext cx="4151481" cy="1114491"/>
        </a:xfrm>
        <a:prstGeom prst="roundRect">
          <a:avLst>
            <a:gd name="adj" fmla="val 10000"/>
          </a:avLst>
        </a:prstGeom>
        <a:solidFill>
          <a:schemeClr val="accent2">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b="0" i="0" kern="1200"/>
            <a:t>Примикання до висків на поверхні має на меті визначити координати </a:t>
          </a:r>
          <a:r>
            <a:rPr lang="en-US" sz="900" b="0" i="0" kern="1200"/>
            <a:t>X </a:t>
          </a:r>
          <a:r>
            <a:rPr lang="uk-UA" sz="900" b="0" i="0" kern="1200"/>
            <a:t>та </a:t>
          </a:r>
          <a:r>
            <a:rPr lang="en-US" sz="900" b="0" i="0" kern="1200"/>
            <a:t>Y </a:t>
          </a:r>
          <a:r>
            <a:rPr lang="uk-UA" sz="900" b="0" i="0" kern="1200"/>
            <a:t>висків, опущених у шахту, а у шахті – визначення координат початкової точки підземної зйомки та дирекційного кута вихідної сторони маркшейдерської опорної мережі.</a:t>
          </a:r>
          <a:endParaRPr lang="en-US" sz="900" kern="1200"/>
        </a:p>
      </dsp:txBody>
      <dsp:txXfrm>
        <a:off x="1742493" y="3379112"/>
        <a:ext cx="4086197" cy="1049207"/>
      </dsp:txXfrm>
    </dsp:sp>
    <dsp:sp modelId="{23FED9C2-190D-4A18-99EF-CB077675A0A6}">
      <dsp:nvSpPr>
        <dsp:cNvPr id="0" name=""/>
        <dsp:cNvSpPr/>
      </dsp:nvSpPr>
      <dsp:spPr>
        <a:xfrm rot="5400000">
          <a:off x="3576624" y="4488824"/>
          <a:ext cx="417934" cy="501521"/>
        </a:xfrm>
        <a:prstGeom prst="rightArrow">
          <a:avLst>
            <a:gd name="adj1" fmla="val 60000"/>
            <a:gd name="adj2" fmla="val 50000"/>
          </a:avLst>
        </a:prstGeom>
        <a:solidFill>
          <a:schemeClr val="accent2">
            <a:tint val="60000"/>
            <a:hueOff val="0"/>
            <a:satOff val="0"/>
            <a:lumOff val="0"/>
            <a:alphaOff val="0"/>
          </a:schemeClr>
        </a:solidFill>
        <a:ln>
          <a:noFill/>
        </a:ln>
        <a:effectLst>
          <a:outerShdw blurRad="50800" dist="25000" dir="5400000" rotWithShape="0">
            <a:schemeClr val="accent2">
              <a:tint val="6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3635135" y="4530617"/>
        <a:ext cx="300913" cy="292554"/>
      </dsp:txXfrm>
    </dsp:sp>
    <dsp:sp modelId="{E5731C7A-3B30-4918-A043-F85D569D94D2}">
      <dsp:nvSpPr>
        <dsp:cNvPr id="0" name=""/>
        <dsp:cNvSpPr/>
      </dsp:nvSpPr>
      <dsp:spPr>
        <a:xfrm>
          <a:off x="1709851" y="5018208"/>
          <a:ext cx="4151481" cy="1114491"/>
        </a:xfrm>
        <a:prstGeom prst="roundRect">
          <a:avLst>
            <a:gd name="adj" fmla="val 10000"/>
          </a:avLst>
        </a:prstGeom>
        <a:solidFill>
          <a:schemeClr val="accent2">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b="0" i="0" kern="1200"/>
            <a:t>У маркшейдерській практиці використовують кілька способів примикання: з'єднувальним трикутником, з'єднувальним чотирикутником, симетричне примикання та інші. Найбільшого розповсюдження отримав спосіб з'єднувального трекутника, при якому біля стовбура опускають два вискі (А і В).</a:t>
          </a:r>
          <a:endParaRPr lang="en-US" sz="900" kern="1200"/>
        </a:p>
      </dsp:txBody>
      <dsp:txXfrm>
        <a:off x="1742493" y="5050850"/>
        <a:ext cx="4086197" cy="1049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AC260-DFED-45D4-A89F-FB66C1A6A684}" type="datetimeFigureOut">
              <a:rPr lang="ru-RU" smtClean="0"/>
              <a:t>24.01.2026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08854-C163-4709-9C92-77DF03D8AFE8}" type="slidenum">
              <a:rPr lang="ru-RU" smtClean="0"/>
              <a:t>‹№›</a:t>
            </a:fld>
            <a:endParaRPr lang="ru-RU"/>
          </a:p>
        </p:txBody>
      </p:sp>
    </p:spTree>
    <p:extLst>
      <p:ext uri="{BB962C8B-B14F-4D97-AF65-F5344CB8AC3E}">
        <p14:creationId xmlns:p14="http://schemas.microsoft.com/office/powerpoint/2010/main" val="385860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4E308854-C163-4709-9C92-77DF03D8AFE8}" type="slidenum">
              <a:rPr lang="ru-RU" smtClean="0"/>
              <a:t>8</a:t>
            </a:fld>
            <a:endParaRPr lang="ru-RU"/>
          </a:p>
        </p:txBody>
      </p:sp>
    </p:spTree>
    <p:extLst>
      <p:ext uri="{BB962C8B-B14F-4D97-AF65-F5344CB8AC3E}">
        <p14:creationId xmlns:p14="http://schemas.microsoft.com/office/powerpoint/2010/main" val="3638660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24.01.2026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B4C71EC6-210F-42DE-9C53-41977AD35B3D}" type="datetimeFigureOut">
              <a:rPr lang="ru-RU" smtClean="0"/>
              <a:t>24.01.2026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24.01.2026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24.01.2026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24.01.2026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24.01.2026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24.01.2026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24.01.2026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24.01.2026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CBA45C-716B-C037-66C8-0B7198DD94C9}"/>
              </a:ext>
            </a:extLst>
          </p:cNvPr>
          <p:cNvSpPr txBox="1"/>
          <p:nvPr/>
        </p:nvSpPr>
        <p:spPr>
          <a:xfrm>
            <a:off x="2411760" y="836712"/>
            <a:ext cx="6618158" cy="1101248"/>
          </a:xfrm>
          <a:prstGeom prst="rect">
            <a:avLst/>
          </a:prstGeom>
        </p:spPr>
        <p:txBody>
          <a:bodyPr vert="horz" lIns="45720" tIns="0" rIns="45720" bIns="0">
            <a:noAutofit/>
          </a:bodyPr>
          <a:lstStyle/>
          <a:p>
            <a:pPr algn="ctr">
              <a:spcBef>
                <a:spcPts val="600"/>
              </a:spcBef>
              <a:buClr>
                <a:schemeClr val="tx2"/>
              </a:buClr>
              <a:buSzPct val="73000"/>
            </a:pPr>
            <a:r>
              <a:rPr lang="en-US" sz="7200" b="1">
                <a:solidFill>
                  <a:srgbClr val="FFFFFF"/>
                </a:solidFill>
              </a:rPr>
              <a:t>Тема 3. Орієнтирно-з’єднувальні зйомки</a:t>
            </a:r>
          </a:p>
        </p:txBody>
      </p:sp>
    </p:spTree>
    <p:extLst>
      <p:ext uri="{BB962C8B-B14F-4D97-AF65-F5344CB8AC3E}">
        <p14:creationId xmlns:p14="http://schemas.microsoft.com/office/powerpoint/2010/main" val="352693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uk-UA" dirty="0"/>
              <a:t>Нуль </a:t>
            </a:r>
            <a:r>
              <a:rPr lang="uk-UA" dirty="0" err="1"/>
              <a:t>футштока</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645480"/>
            <a:ext cx="2808312" cy="4505992"/>
          </a:xfrm>
        </p:spPr>
      </p:pic>
    </p:spTree>
    <p:extLst>
      <p:ext uri="{BB962C8B-B14F-4D97-AF65-F5344CB8AC3E}">
        <p14:creationId xmlns:p14="http://schemas.microsoft.com/office/powerpoint/2010/main" val="148351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1143000"/>
          </a:xfrm>
        </p:spPr>
        <p:txBody>
          <a:bodyPr anchor="b">
            <a:normAutofit/>
          </a:bodyPr>
          <a:lstStyle/>
          <a:p>
            <a:pPr>
              <a:lnSpc>
                <a:spcPct val="90000"/>
              </a:lnSpc>
            </a:pPr>
            <a:r>
              <a:rPr lang="uk-UA" dirty="0"/>
              <a:t>Короткі теоретичні відомості</a:t>
            </a:r>
            <a:endParaRPr lang="ru-RU"/>
          </a:p>
        </p:txBody>
      </p:sp>
      <p:sp>
        <p:nvSpPr>
          <p:cNvPr id="6" name="Объект 5"/>
          <p:cNvSpPr>
            <a:spLocks noGrp="1"/>
          </p:cNvSpPr>
          <p:nvPr>
            <p:ph sz="half" idx="1"/>
          </p:nvPr>
        </p:nvSpPr>
        <p:spPr>
          <a:xfrm>
            <a:off x="457200" y="1600200"/>
            <a:ext cx="3520440" cy="4525963"/>
          </a:xfrm>
        </p:spPr>
        <p:txBody>
          <a:bodyPr anchor="t">
            <a:normAutofit/>
          </a:bodyPr>
          <a:lstStyle/>
          <a:p>
            <a:pPr marL="0" indent="0">
              <a:lnSpc>
                <a:spcPct val="90000"/>
              </a:lnSpc>
              <a:buNone/>
            </a:pPr>
            <a:r>
              <a:rPr lang="uk-UA" sz="1500"/>
              <a:t>Суть задачі полягає в наступному. На поверхні маємо репер </a:t>
            </a:r>
            <a:r>
              <a:rPr lang="uk-UA" sz="1500" i="1" err="1"/>
              <a:t>R</a:t>
            </a:r>
            <a:r>
              <a:rPr lang="uk-UA" sz="1500" i="1" baseline="-25000" err="1"/>
              <a:t>п</a:t>
            </a:r>
            <a:r>
              <a:rPr lang="uk-UA" sz="1500" i="1"/>
              <a:t>, </a:t>
            </a:r>
            <a:r>
              <a:rPr lang="uk-UA" sz="1500"/>
              <a:t>що закладений поблизу устя шахти, висотна відмітка якого </a:t>
            </a:r>
            <a:r>
              <a:rPr lang="uk-UA" sz="1500" i="1" err="1"/>
              <a:t>Z</a:t>
            </a:r>
            <a:r>
              <a:rPr lang="uk-UA" sz="1500" i="1" baseline="-25000" err="1"/>
              <a:t>Rп</a:t>
            </a:r>
            <a:r>
              <a:rPr lang="uk-UA" sz="1500"/>
              <a:t> відома. </a:t>
            </a:r>
          </a:p>
          <a:p>
            <a:pPr marL="0" indent="0">
              <a:lnSpc>
                <a:spcPct val="90000"/>
              </a:lnSpc>
              <a:buNone/>
            </a:pPr>
            <a:r>
              <a:rPr lang="uk-UA" sz="1500"/>
              <a:t>В шахті закладений інший репер </a:t>
            </a:r>
            <a:r>
              <a:rPr lang="uk-UA" sz="1500" i="1" err="1"/>
              <a:t>R</a:t>
            </a:r>
            <a:r>
              <a:rPr lang="uk-UA" sz="1500" i="1" baseline="-25000" err="1"/>
              <a:t>ш</a:t>
            </a:r>
            <a:r>
              <a:rPr lang="uk-UA" sz="1500" i="1" baseline="-25000"/>
              <a:t>.</a:t>
            </a:r>
            <a:r>
              <a:rPr lang="uk-UA" sz="1500"/>
              <a:t>. </a:t>
            </a:r>
          </a:p>
          <a:p>
            <a:pPr marL="0" indent="0">
              <a:lnSpc>
                <a:spcPct val="90000"/>
              </a:lnSpc>
              <a:buNone/>
            </a:pPr>
            <a:r>
              <a:rPr lang="uk-UA" sz="1500"/>
              <a:t>Необхідно визначити відмітку </a:t>
            </a:r>
            <a:r>
              <a:rPr lang="uk-UA" sz="1500" i="1" err="1"/>
              <a:t>Z</a:t>
            </a:r>
            <a:r>
              <a:rPr lang="uk-UA" sz="1500" i="1" baseline="-25000" err="1"/>
              <a:t>Rш</a:t>
            </a:r>
            <a:r>
              <a:rPr lang="uk-UA" sz="1500" i="1" baseline="-25000"/>
              <a:t> </a:t>
            </a:r>
            <a:r>
              <a:rPr lang="uk-UA" sz="1500"/>
              <a:t>за допомогою довгої стрічки. </a:t>
            </a:r>
            <a:endParaRPr lang="ru-RU" sz="1500"/>
          </a:p>
          <a:p>
            <a:pPr marL="0" indent="0">
              <a:lnSpc>
                <a:spcPct val="90000"/>
              </a:lnSpc>
              <a:buNone/>
            </a:pPr>
            <a:endParaRPr lang="uk-UA" sz="1500"/>
          </a:p>
          <a:p>
            <a:pPr marL="0" indent="0">
              <a:lnSpc>
                <a:spcPct val="90000"/>
              </a:lnSpc>
              <a:buNone/>
            </a:pPr>
            <a:r>
              <a:rPr lang="uk-UA" sz="1500"/>
              <a:t>Шахтні стрічки бувають довжиною 100, 200, 400 і навіть 1 000 м. </a:t>
            </a:r>
          </a:p>
          <a:p>
            <a:pPr marL="0" indent="0">
              <a:lnSpc>
                <a:spcPct val="90000"/>
              </a:lnSpc>
              <a:buNone/>
            </a:pPr>
            <a:r>
              <a:rPr lang="uk-UA" sz="1500"/>
              <a:t>Довжина стрічки, що використовується для розв’язку даної задачі, повинна бути не менша перевищення репера </a:t>
            </a:r>
            <a:r>
              <a:rPr lang="uk-UA" sz="1500" i="1" err="1"/>
              <a:t>R</a:t>
            </a:r>
            <a:r>
              <a:rPr lang="uk-UA" sz="1500" i="1" baseline="-25000" err="1"/>
              <a:t>п</a:t>
            </a:r>
            <a:r>
              <a:rPr lang="uk-UA" sz="1500" i="1" baseline="-25000"/>
              <a:t>.</a:t>
            </a:r>
            <a:r>
              <a:rPr lang="uk-UA" sz="1500" i="1"/>
              <a:t> </a:t>
            </a:r>
            <a:r>
              <a:rPr lang="uk-UA" sz="1500"/>
              <a:t>над репером </a:t>
            </a:r>
            <a:r>
              <a:rPr lang="uk-UA" sz="1500" i="1" err="1"/>
              <a:t>R</a:t>
            </a:r>
            <a:r>
              <a:rPr lang="uk-UA" sz="1500" i="1" baseline="-25000" err="1"/>
              <a:t>ш</a:t>
            </a:r>
            <a:r>
              <a:rPr lang="uk-UA" sz="1500" i="1" baseline="-25000"/>
              <a:t>.</a:t>
            </a:r>
            <a:r>
              <a:rPr lang="uk-UA" sz="1500"/>
              <a:t>. </a:t>
            </a:r>
            <a:endParaRPr lang="ru-RU" sz="1500"/>
          </a:p>
          <a:p>
            <a:pPr>
              <a:lnSpc>
                <a:spcPct val="90000"/>
              </a:lnSpc>
            </a:pPr>
            <a:endParaRPr lang="ru-RU" sz="1500"/>
          </a:p>
        </p:txBody>
      </p:sp>
      <p:pic>
        <p:nvPicPr>
          <p:cNvPr id="7" name="Объект 6"/>
          <p:cNvPicPr>
            <a:picLocks noGrp="1"/>
          </p:cNvPicPr>
          <p:nvPr>
            <p:ph sz="half" idx="2"/>
          </p:nvPr>
        </p:nvPicPr>
        <p:blipFill>
          <a:blip r:embed="rId2" cstate="print"/>
          <a:stretch>
            <a:fillRect/>
          </a:stretch>
        </p:blipFill>
        <p:spPr bwMode="auto">
          <a:xfrm>
            <a:off x="4496377" y="1600200"/>
            <a:ext cx="2885301" cy="4525963"/>
          </a:xfrm>
          <a:prstGeom prst="rect">
            <a:avLst/>
          </a:prstGeom>
          <a:noFill/>
          <a:ln w="9525">
            <a:noFill/>
            <a:miter lim="800000"/>
            <a:headEnd/>
            <a:tailEnd/>
          </a:ln>
        </p:spPr>
      </p:pic>
    </p:spTree>
    <p:extLst>
      <p:ext uri="{BB962C8B-B14F-4D97-AF65-F5344CB8AC3E}">
        <p14:creationId xmlns:p14="http://schemas.microsoft.com/office/powerpoint/2010/main" val="385252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660688"/>
          </a:xfrm>
        </p:spPr>
        <p:txBody>
          <a:bodyPr>
            <a:normAutofit fontScale="90000"/>
          </a:bodyPr>
          <a:lstStyle/>
          <a:p>
            <a:r>
              <a:rPr lang="uk-UA" dirty="0"/>
              <a:t>Короткі теоретичні відомості</a:t>
            </a:r>
            <a:endParaRPr lang="ru-RU" dirty="0"/>
          </a:p>
        </p:txBody>
      </p:sp>
      <p:sp>
        <p:nvSpPr>
          <p:cNvPr id="6" name="Объект 5"/>
          <p:cNvSpPr>
            <a:spLocks noGrp="1"/>
          </p:cNvSpPr>
          <p:nvPr>
            <p:ph sz="half" idx="2"/>
          </p:nvPr>
        </p:nvSpPr>
        <p:spPr>
          <a:xfrm>
            <a:off x="4178808" y="1196752"/>
            <a:ext cx="3520440" cy="5544616"/>
          </a:xfrm>
        </p:spPr>
        <p:txBody>
          <a:bodyPr>
            <a:normAutofit fontScale="62500" lnSpcReduction="20000"/>
          </a:bodyPr>
          <a:lstStyle/>
          <a:p>
            <a:r>
              <a:rPr lang="uk-UA" dirty="0"/>
              <a:t>При вимірюваннях одночасно беруть </a:t>
            </a:r>
            <a:r>
              <a:rPr lang="uk-UA" dirty="0" err="1"/>
              <a:t>відліки</a:t>
            </a:r>
            <a:r>
              <a:rPr lang="uk-UA" dirty="0"/>
              <a:t> по стрічці – </a:t>
            </a:r>
            <a:r>
              <a:rPr lang="uk-UA" i="1" dirty="0"/>
              <a:t>b</a:t>
            </a:r>
            <a:r>
              <a:rPr lang="uk-UA" i="1" baseline="-25000" dirty="0"/>
              <a:t>1</a:t>
            </a:r>
            <a:r>
              <a:rPr lang="uk-UA" dirty="0"/>
              <a:t> (на поверхні) і </a:t>
            </a:r>
            <a:r>
              <a:rPr lang="uk-UA" i="1" dirty="0"/>
              <a:t>b</a:t>
            </a:r>
            <a:r>
              <a:rPr lang="uk-UA" i="1" baseline="-25000" dirty="0"/>
              <a:t>2</a:t>
            </a:r>
            <a:r>
              <a:rPr lang="uk-UA" dirty="0"/>
              <a:t> (на горизонті гірничих робіт), а потім рейках</a:t>
            </a:r>
            <a:r>
              <a:rPr lang="uk-UA" i="1" dirty="0"/>
              <a:t> a</a:t>
            </a:r>
            <a:r>
              <a:rPr lang="uk-UA" i="1" baseline="-25000" dirty="0"/>
              <a:t>1</a:t>
            </a:r>
            <a:r>
              <a:rPr lang="uk-UA" dirty="0"/>
              <a:t> (що встановлена на репері </a:t>
            </a:r>
            <a:r>
              <a:rPr lang="uk-UA" i="1" dirty="0" err="1"/>
              <a:t>R</a:t>
            </a:r>
            <a:r>
              <a:rPr lang="uk-UA" i="1" baseline="-25000" dirty="0" err="1"/>
              <a:t>п</a:t>
            </a:r>
            <a:r>
              <a:rPr lang="uk-UA" dirty="0"/>
              <a:t>) і </a:t>
            </a:r>
            <a:r>
              <a:rPr lang="uk-UA" i="1" dirty="0"/>
              <a:t>a</a:t>
            </a:r>
            <a:r>
              <a:rPr lang="uk-UA" i="1" baseline="-25000" dirty="0"/>
              <a:t>2</a:t>
            </a:r>
            <a:r>
              <a:rPr lang="uk-UA" dirty="0"/>
              <a:t> (що встановлена на репері </a:t>
            </a:r>
            <a:r>
              <a:rPr lang="uk-UA" i="1" dirty="0" err="1"/>
              <a:t>R</a:t>
            </a:r>
            <a:r>
              <a:rPr lang="uk-UA" i="1" baseline="-25000" dirty="0" err="1"/>
              <a:t>ш</a:t>
            </a:r>
            <a:r>
              <a:rPr lang="uk-UA" dirty="0"/>
              <a:t>. Крім того, вимірюють середню температуру повітря в стволі шахти. </a:t>
            </a:r>
            <a:endParaRPr lang="ru-RU" dirty="0"/>
          </a:p>
          <a:p>
            <a:r>
              <a:rPr lang="uk-UA" dirty="0"/>
              <a:t>Для контролю передачу відмітки необхідно виконувати двома різними способами або двічі одним способом (при різній установці нівелірів і шахтної стрічки або різному порядку вимірювання). </a:t>
            </a:r>
            <a:r>
              <a:rPr lang="uk-UA" i="1" dirty="0">
                <a:solidFill>
                  <a:srgbClr val="FF0000"/>
                </a:solidFill>
              </a:rPr>
              <a:t>З отриманих результатів береться середнє значення. </a:t>
            </a:r>
            <a:endParaRPr lang="ru-RU" i="1" dirty="0">
              <a:solidFill>
                <a:srgbClr val="FF0000"/>
              </a:solidFill>
            </a:endParaRPr>
          </a:p>
        </p:txBody>
      </p:sp>
      <p:pic>
        <p:nvPicPr>
          <p:cNvPr id="7" name="Объект 6"/>
          <p:cNvPicPr>
            <a:picLocks noGrp="1"/>
          </p:cNvPicPr>
          <p:nvPr>
            <p:ph sz="half" idx="1"/>
          </p:nvPr>
        </p:nvPicPr>
        <p:blipFill>
          <a:blip r:embed="rId2" cstate="print"/>
          <a:srcRect/>
          <a:stretch>
            <a:fillRect/>
          </a:stretch>
        </p:blipFill>
        <p:spPr bwMode="auto">
          <a:xfrm>
            <a:off x="683568" y="2132856"/>
            <a:ext cx="2592288" cy="3672408"/>
          </a:xfrm>
          <a:prstGeom prst="rect">
            <a:avLst/>
          </a:prstGeom>
          <a:noFill/>
          <a:ln w="9525">
            <a:noFill/>
            <a:miter lim="800000"/>
            <a:headEnd/>
            <a:tailEnd/>
          </a:ln>
        </p:spPr>
      </p:pic>
    </p:spTree>
    <p:extLst>
      <p:ext uri="{BB962C8B-B14F-4D97-AF65-F5344CB8AC3E}">
        <p14:creationId xmlns:p14="http://schemas.microsoft.com/office/powerpoint/2010/main" val="110776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660688"/>
          </a:xfrm>
        </p:spPr>
        <p:txBody>
          <a:bodyPr>
            <a:normAutofit fontScale="90000"/>
          </a:bodyPr>
          <a:lstStyle/>
          <a:p>
            <a:r>
              <a:rPr lang="uk-UA" dirty="0"/>
              <a:t>Короткі теоретичні відомості</a:t>
            </a:r>
            <a:endParaRPr lang="ru-RU" dirty="0"/>
          </a:p>
        </p:txBody>
      </p:sp>
      <p:sp>
        <p:nvSpPr>
          <p:cNvPr id="6" name="Объект 5"/>
          <p:cNvSpPr>
            <a:spLocks noGrp="1"/>
          </p:cNvSpPr>
          <p:nvPr>
            <p:ph sz="half" idx="2"/>
          </p:nvPr>
        </p:nvSpPr>
        <p:spPr>
          <a:xfrm>
            <a:off x="4178808" y="1196752"/>
            <a:ext cx="3520440" cy="5544616"/>
          </a:xfrm>
        </p:spPr>
        <p:txBody>
          <a:bodyPr>
            <a:normAutofit fontScale="70000" lnSpcReduction="20000"/>
          </a:bodyPr>
          <a:lstStyle/>
          <a:p>
            <a:pPr marL="0" indent="0">
              <a:buNone/>
            </a:pPr>
            <a:r>
              <a:rPr lang="uk-UA" dirty="0"/>
              <a:t>Стрічку з підвішеним вантажем </a:t>
            </a:r>
            <a:r>
              <a:rPr lang="uk-UA" i="1" dirty="0"/>
              <a:t>m</a:t>
            </a:r>
            <a:r>
              <a:rPr lang="uk-UA" dirty="0"/>
              <a:t> за допомогою лебідки опускають в шахту. Вага вантажу, з яким опускається стрічка, повинна бути рівною вазі вантажу, при якому виконувалося компарування даної шахтної стрічки. </a:t>
            </a:r>
          </a:p>
          <a:p>
            <a:pPr marL="0" indent="0">
              <a:buNone/>
            </a:pPr>
            <a:r>
              <a:rPr lang="uk-UA" dirty="0"/>
              <a:t>На поверхні і в шахті встановлюють два нівеліри. Кожен нівелір встановлюють таким чином, щоб в його зоровій трубі було видно стрічку та нівелірну рейку. </a:t>
            </a:r>
          </a:p>
          <a:p>
            <a:pPr marL="0" indent="0">
              <a:buNone/>
            </a:pPr>
            <a:r>
              <a:rPr lang="uk-UA" dirty="0"/>
              <a:t>Нівелірні рейки встановлюють на відповідних реперах. </a:t>
            </a:r>
            <a:endParaRPr lang="ru-RU" dirty="0"/>
          </a:p>
          <a:p>
            <a:endParaRPr lang="ru-RU" dirty="0"/>
          </a:p>
        </p:txBody>
      </p:sp>
      <p:pic>
        <p:nvPicPr>
          <p:cNvPr id="7" name="Объект 6"/>
          <p:cNvPicPr>
            <a:picLocks noGrp="1"/>
          </p:cNvPicPr>
          <p:nvPr>
            <p:ph sz="half" idx="1"/>
          </p:nvPr>
        </p:nvPicPr>
        <p:blipFill>
          <a:blip r:embed="rId2" cstate="print"/>
          <a:srcRect/>
          <a:stretch>
            <a:fillRect/>
          </a:stretch>
        </p:blipFill>
        <p:spPr bwMode="auto">
          <a:xfrm>
            <a:off x="683568" y="2132856"/>
            <a:ext cx="2592288" cy="3672408"/>
          </a:xfrm>
          <a:prstGeom prst="rect">
            <a:avLst/>
          </a:prstGeom>
          <a:noFill/>
          <a:ln w="9525">
            <a:noFill/>
            <a:miter lim="800000"/>
            <a:headEnd/>
            <a:tailEnd/>
          </a:ln>
        </p:spPr>
      </p:pic>
    </p:spTree>
    <p:extLst>
      <p:ext uri="{BB962C8B-B14F-4D97-AF65-F5344CB8AC3E}">
        <p14:creationId xmlns:p14="http://schemas.microsoft.com/office/powerpoint/2010/main" val="82786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660688"/>
          </a:xfrm>
        </p:spPr>
        <p:txBody>
          <a:bodyPr>
            <a:normAutofit fontScale="90000"/>
          </a:bodyPr>
          <a:lstStyle/>
          <a:p>
            <a:r>
              <a:rPr lang="uk-UA" dirty="0"/>
              <a:t>Короткі теоретичні відомості</a:t>
            </a:r>
            <a:endParaRPr lang="ru-RU" dirty="0"/>
          </a:p>
        </p:txBody>
      </p:sp>
      <mc:AlternateContent xmlns:mc="http://schemas.openxmlformats.org/markup-compatibility/2006" xmlns:a14="http://schemas.microsoft.com/office/drawing/2010/main">
        <mc:Choice Requires="a14">
          <p:sp>
            <p:nvSpPr>
              <p:cNvPr id="6" name="Объект 5"/>
              <p:cNvSpPr>
                <a:spLocks noGrp="1"/>
              </p:cNvSpPr>
              <p:nvPr>
                <p:ph sz="half" idx="2"/>
              </p:nvPr>
            </p:nvSpPr>
            <p:spPr>
              <a:xfrm>
                <a:off x="3347864" y="1196752"/>
                <a:ext cx="4351384" cy="5544616"/>
              </a:xfrm>
            </p:spPr>
            <p:txBody>
              <a:bodyPr>
                <a:normAutofit fontScale="47500" lnSpcReduction="20000"/>
              </a:bodyPr>
              <a:lstStyle/>
              <a:p>
                <a:pPr marL="0" indent="0" algn="just">
                  <a:buNone/>
                </a:pPr>
                <a:r>
                  <a:rPr lang="uk-UA" sz="2900" dirty="0"/>
                  <a:t>При цьому розбіжність Δ</a:t>
                </a:r>
                <a:r>
                  <a:rPr lang="uk-UA" sz="2900" i="1" dirty="0"/>
                  <a:t>Z</a:t>
                </a:r>
                <a:r>
                  <a:rPr lang="uk-UA" sz="2900" dirty="0"/>
                  <a:t> між двома значеннями висотної відмітки початкового репера на горизонті гірничих робіт після введення поправок не повинна перевищувати допустимої похибки</a:t>
                </a:r>
                <a14:m>
                  <m:oMath xmlns:m="http://schemas.openxmlformats.org/officeDocument/2006/math">
                    <m:r>
                      <a:rPr lang="uk-UA" sz="2900" i="1">
                        <a:latin typeface="Cambria Math"/>
                      </a:rPr>
                      <m:t> </m:t>
                    </m:r>
                  </m:oMath>
                </a14:m>
                <a:endParaRPr lang="ru-RU" sz="2900" i="1" dirty="0">
                  <a:solidFill>
                    <a:srgbClr val="FF0000"/>
                  </a:solidFill>
                </a:endParaRPr>
              </a:p>
              <a:p>
                <a:pPr marL="0" indent="0" algn="just">
                  <a:buNone/>
                </a:pPr>
                <a14:m>
                  <m:oMathPara xmlns:m="http://schemas.openxmlformats.org/officeDocument/2006/math">
                    <m:oMathParaPr>
                      <m:jc m:val="centerGroup"/>
                    </m:oMathParaPr>
                    <m:oMath xmlns:m="http://schemas.openxmlformats.org/officeDocument/2006/math">
                      <m:r>
                        <a:rPr lang="uk-UA" sz="2900" i="1">
                          <a:latin typeface="Cambria Math"/>
                        </a:rPr>
                        <m:t>𝛥</m:t>
                      </m:r>
                      <m:sSub>
                        <m:sSubPr>
                          <m:ctrlPr>
                            <a:rPr lang="ru-RU" sz="2900" i="1">
                              <a:latin typeface="Cambria Math" panose="02040503050406030204" pitchFamily="18" charset="0"/>
                            </a:rPr>
                          </m:ctrlPr>
                        </m:sSubPr>
                        <m:e>
                          <m:r>
                            <a:rPr lang="uk-UA" sz="2900" i="1">
                              <a:latin typeface="Cambria Math"/>
                            </a:rPr>
                            <m:t>𝑍</m:t>
                          </m:r>
                        </m:e>
                        <m:sub>
                          <m:r>
                            <a:rPr lang="uk-UA" sz="2900" i="1">
                              <a:latin typeface="Cambria Math"/>
                            </a:rPr>
                            <m:t>Д</m:t>
                          </m:r>
                        </m:sub>
                      </m:sSub>
                      <m:r>
                        <a:rPr lang="uk-UA" sz="2900" i="1">
                          <a:latin typeface="Cambria Math"/>
                        </a:rPr>
                        <m:t>=0,01+0,0002</m:t>
                      </m:r>
                      <m:r>
                        <a:rPr lang="uk-UA" sz="2900" i="1">
                          <a:latin typeface="Cambria Math"/>
                        </a:rPr>
                        <m:t>h</m:t>
                      </m:r>
                      <m:r>
                        <a:rPr lang="uk-UA" sz="2900" i="1">
                          <a:latin typeface="Cambria Math"/>
                        </a:rPr>
                        <m:t> , </m:t>
                      </m:r>
                    </m:oMath>
                  </m:oMathPara>
                </a14:m>
                <a:endParaRPr lang="ru-RU" sz="2900" i="1" dirty="0">
                  <a:solidFill>
                    <a:srgbClr val="FF0000"/>
                  </a:solidFill>
                </a:endParaRPr>
              </a:p>
              <a:p>
                <a:pPr marL="0" indent="0" algn="just">
                  <a:buNone/>
                </a:pPr>
                <a:r>
                  <a:rPr lang="uk-UA" sz="2900" dirty="0"/>
                  <a:t>де </a:t>
                </a:r>
                <a:r>
                  <a:rPr lang="uk-UA" sz="2900" i="1" dirty="0"/>
                  <a:t>h</a:t>
                </a:r>
                <a:r>
                  <a:rPr lang="uk-UA" sz="2900" dirty="0"/>
                  <a:t> – відстань між реперами на поверхні і на горизонті </a:t>
                </a:r>
                <a:r>
                  <a:rPr lang="uk-UA" sz="2900" dirty="0" err="1"/>
                  <a:t>приствольного</a:t>
                </a:r>
                <a:r>
                  <a:rPr lang="uk-UA" sz="2900" dirty="0"/>
                  <a:t> двору, м.</a:t>
                </a:r>
              </a:p>
              <a:p>
                <a:pPr marL="0" indent="0" algn="just">
                  <a:buNone/>
                </a:pPr>
                <a:r>
                  <a:rPr lang="uk-UA" sz="2900" dirty="0"/>
                  <a:t> Висотна відмітка шахтного репера</a:t>
                </a:r>
                <a:r>
                  <a:rPr lang="uk-UA" sz="2900" i="1" dirty="0"/>
                  <a:t> </a:t>
                </a:r>
                <a:r>
                  <a:rPr lang="uk-UA" sz="2900" i="1" dirty="0" err="1"/>
                  <a:t>R</a:t>
                </a:r>
                <a:r>
                  <a:rPr lang="uk-UA" sz="2900" i="1" baseline="-25000" dirty="0" err="1"/>
                  <a:t>ш</a:t>
                </a:r>
                <a:r>
                  <a:rPr lang="uk-UA" sz="2900" dirty="0"/>
                  <a:t>, при передачі висотної відмітки за допомогою довгої шахтної стрічки, визначається за формулою </a:t>
                </a:r>
              </a:p>
              <a:p>
                <a:pPr marL="0" indent="0" algn="just">
                  <a:buNone/>
                </a:pPr>
                <a14:m>
                  <m:oMathPara xmlns:m="http://schemas.openxmlformats.org/officeDocument/2006/math">
                    <m:oMathParaPr>
                      <m:jc m:val="centerGroup"/>
                    </m:oMathParaPr>
                    <m:oMath xmlns:m="http://schemas.openxmlformats.org/officeDocument/2006/math">
                      <m:sSub>
                        <m:sSubPr>
                          <m:ctrlPr>
                            <a:rPr lang="ru-RU" sz="2900" i="1">
                              <a:latin typeface="Cambria Math" panose="02040503050406030204" pitchFamily="18" charset="0"/>
                            </a:rPr>
                          </m:ctrlPr>
                        </m:sSubPr>
                        <m:e>
                          <m:r>
                            <a:rPr lang="uk-UA" sz="2900" i="1">
                              <a:latin typeface="Cambria Math"/>
                            </a:rPr>
                            <m:t>𝑍</m:t>
                          </m:r>
                        </m:e>
                        <m:sub>
                          <m:sSub>
                            <m:sSubPr>
                              <m:ctrlPr>
                                <a:rPr lang="ru-RU" sz="2900" i="1">
                                  <a:latin typeface="Cambria Math" panose="02040503050406030204" pitchFamily="18" charset="0"/>
                                </a:rPr>
                              </m:ctrlPr>
                            </m:sSubPr>
                            <m:e>
                              <m:r>
                                <a:rPr lang="uk-UA" sz="2900" i="1">
                                  <a:latin typeface="Cambria Math"/>
                                </a:rPr>
                                <m:t>𝑅</m:t>
                              </m:r>
                            </m:e>
                            <m:sub>
                              <m:r>
                                <a:rPr lang="uk-UA" sz="2900" i="1">
                                  <a:latin typeface="Cambria Math"/>
                                </a:rPr>
                                <m:t>ш</m:t>
                              </m:r>
                            </m:sub>
                          </m:sSub>
                        </m:sub>
                      </m:sSub>
                      <m:r>
                        <a:rPr lang="uk-UA" sz="2900" i="1">
                          <a:latin typeface="Cambria Math"/>
                        </a:rPr>
                        <m:t>=</m:t>
                      </m:r>
                      <m:sSub>
                        <m:sSubPr>
                          <m:ctrlPr>
                            <a:rPr lang="ru-RU" sz="2900" i="1">
                              <a:latin typeface="Cambria Math" panose="02040503050406030204" pitchFamily="18" charset="0"/>
                            </a:rPr>
                          </m:ctrlPr>
                        </m:sSubPr>
                        <m:e>
                          <m:r>
                            <a:rPr lang="uk-UA" sz="2900" i="1">
                              <a:latin typeface="Cambria Math"/>
                            </a:rPr>
                            <m:t>𝑍</m:t>
                          </m:r>
                        </m:e>
                        <m:sub>
                          <m:sSub>
                            <m:sSubPr>
                              <m:ctrlPr>
                                <a:rPr lang="ru-RU" sz="2900" i="1">
                                  <a:latin typeface="Cambria Math" panose="02040503050406030204" pitchFamily="18" charset="0"/>
                                </a:rPr>
                              </m:ctrlPr>
                            </m:sSubPr>
                            <m:e>
                              <m:r>
                                <a:rPr lang="uk-UA" sz="2900" i="1">
                                  <a:latin typeface="Cambria Math"/>
                                </a:rPr>
                                <m:t>𝑅</m:t>
                              </m:r>
                            </m:e>
                            <m:sub>
                              <m:r>
                                <a:rPr lang="uk-UA" sz="2900" i="1">
                                  <a:latin typeface="Cambria Math"/>
                                </a:rPr>
                                <m:t>п</m:t>
                              </m:r>
                            </m:sub>
                          </m:sSub>
                        </m:sub>
                      </m:sSub>
                      <m:r>
                        <a:rPr lang="uk-UA" sz="2900" i="1">
                          <a:latin typeface="Cambria Math"/>
                        </a:rPr>
                        <m:t>−</m:t>
                      </m:r>
                      <m:r>
                        <a:rPr lang="uk-UA" sz="2900" i="1">
                          <a:latin typeface="Cambria Math"/>
                        </a:rPr>
                        <m:t>h</m:t>
                      </m:r>
                      <m:r>
                        <a:rPr lang="uk-UA" sz="2900" i="1">
                          <a:latin typeface="Cambria Math"/>
                        </a:rPr>
                        <m:t> </m:t>
                      </m:r>
                    </m:oMath>
                  </m:oMathPara>
                </a14:m>
                <a:endParaRPr lang="uk-UA" sz="2900" dirty="0"/>
              </a:p>
              <a:p>
                <a:pPr marL="0" indent="0" algn="just">
                  <a:buNone/>
                </a:pPr>
                <a:r>
                  <a:rPr lang="uk-UA" sz="2900" dirty="0"/>
                  <a:t>де </a:t>
                </a:r>
                <a:r>
                  <a:rPr lang="uk-UA" sz="2900" i="1" dirty="0"/>
                  <a:t>h</a:t>
                </a:r>
                <a:r>
                  <a:rPr lang="uk-UA" sz="2900" dirty="0"/>
                  <a:t> – відстань по вертикалі між реперами на поверхні </a:t>
                </a:r>
                <a:r>
                  <a:rPr lang="uk-UA" sz="2900" i="1" dirty="0" err="1"/>
                  <a:t>R</a:t>
                </a:r>
                <a:r>
                  <a:rPr lang="uk-UA" sz="2900" baseline="-25000" dirty="0" err="1"/>
                  <a:t>п</a:t>
                </a:r>
                <a:r>
                  <a:rPr lang="uk-UA" sz="2900" baseline="-25000" dirty="0"/>
                  <a:t>.</a:t>
                </a:r>
                <a:r>
                  <a:rPr lang="uk-UA" sz="2900" dirty="0"/>
                  <a:t> і на горизонті </a:t>
                </a:r>
                <a:r>
                  <a:rPr lang="uk-UA" sz="2900" dirty="0" err="1"/>
                  <a:t>приствольного</a:t>
                </a:r>
                <a:r>
                  <a:rPr lang="uk-UA" sz="2900" dirty="0"/>
                  <a:t> двору </a:t>
                </a:r>
                <a:r>
                  <a:rPr lang="uk-UA" sz="2900" i="1" dirty="0" err="1"/>
                  <a:t>R</a:t>
                </a:r>
                <a:r>
                  <a:rPr lang="uk-UA" sz="2900" baseline="-25000" dirty="0" err="1"/>
                  <a:t>ш</a:t>
                </a:r>
                <a:endParaRPr lang="uk-UA" sz="2900" baseline="-25000" dirty="0"/>
              </a:p>
              <a:p>
                <a:pPr marL="0" indent="0" algn="just">
                  <a:buNone/>
                </a:pPr>
                <a14:m>
                  <m:oMathPara xmlns:m="http://schemas.openxmlformats.org/officeDocument/2006/math">
                    <m:oMathParaPr>
                      <m:jc m:val="centerGroup"/>
                    </m:oMathParaPr>
                    <m:oMath xmlns:m="http://schemas.openxmlformats.org/officeDocument/2006/math">
                      <m:r>
                        <a:rPr lang="uk-UA" sz="2900" i="1">
                          <a:latin typeface="Cambria Math"/>
                        </a:rPr>
                        <m:t>h</m:t>
                      </m:r>
                      <m:r>
                        <a:rPr lang="uk-UA" sz="2900" i="1">
                          <a:latin typeface="Cambria Math"/>
                        </a:rPr>
                        <m:t>=</m:t>
                      </m:r>
                      <m:sSub>
                        <m:sSubPr>
                          <m:ctrlPr>
                            <a:rPr lang="ru-RU" sz="2900" i="1">
                              <a:latin typeface="Cambria Math" panose="02040503050406030204" pitchFamily="18" charset="0"/>
                            </a:rPr>
                          </m:ctrlPr>
                        </m:sSubPr>
                        <m:e>
                          <m:r>
                            <a:rPr lang="uk-UA" sz="2900" i="1">
                              <a:latin typeface="Cambria Math"/>
                            </a:rPr>
                            <m:t>𝑎</m:t>
                          </m:r>
                        </m:e>
                        <m:sub>
                          <m:r>
                            <a:rPr lang="uk-UA" sz="2900" i="1">
                              <a:latin typeface="Cambria Math"/>
                            </a:rPr>
                            <m:t>2</m:t>
                          </m:r>
                        </m:sub>
                      </m:sSub>
                      <m:r>
                        <a:rPr lang="uk-UA" sz="2900" i="1">
                          <a:latin typeface="Cambria Math"/>
                        </a:rPr>
                        <m:t>−</m:t>
                      </m:r>
                      <m:sSub>
                        <m:sSubPr>
                          <m:ctrlPr>
                            <a:rPr lang="ru-RU" sz="2900" i="1">
                              <a:latin typeface="Cambria Math" panose="02040503050406030204" pitchFamily="18" charset="0"/>
                            </a:rPr>
                          </m:ctrlPr>
                        </m:sSubPr>
                        <m:e>
                          <m:r>
                            <a:rPr lang="uk-UA" sz="2900" i="1">
                              <a:latin typeface="Cambria Math"/>
                            </a:rPr>
                            <m:t>𝑎</m:t>
                          </m:r>
                        </m:e>
                        <m:sub>
                          <m:r>
                            <a:rPr lang="uk-UA" sz="2900" i="1">
                              <a:latin typeface="Cambria Math"/>
                            </a:rPr>
                            <m:t>1</m:t>
                          </m:r>
                        </m:sub>
                      </m:sSub>
                      <m:r>
                        <a:rPr lang="uk-UA" sz="2900" i="1">
                          <a:latin typeface="Cambria Math"/>
                        </a:rPr>
                        <m:t>+</m:t>
                      </m:r>
                      <m:sSub>
                        <m:sSubPr>
                          <m:ctrlPr>
                            <a:rPr lang="ru-RU" sz="2900" i="1">
                              <a:latin typeface="Cambria Math" panose="02040503050406030204" pitchFamily="18" charset="0"/>
                            </a:rPr>
                          </m:ctrlPr>
                        </m:sSubPr>
                        <m:e>
                          <m:r>
                            <a:rPr lang="uk-UA" sz="2900" i="1">
                              <a:latin typeface="Cambria Math"/>
                            </a:rPr>
                            <m:t>𝑏</m:t>
                          </m:r>
                        </m:e>
                        <m:sub>
                          <m:r>
                            <a:rPr lang="uk-UA" sz="2900" i="1">
                              <a:latin typeface="Cambria Math"/>
                            </a:rPr>
                            <m:t>1</m:t>
                          </m:r>
                        </m:sub>
                      </m:sSub>
                      <m:r>
                        <a:rPr lang="uk-UA" sz="2900" i="1">
                          <a:latin typeface="Cambria Math"/>
                        </a:rPr>
                        <m:t>−</m:t>
                      </m:r>
                      <m:sSub>
                        <m:sSubPr>
                          <m:ctrlPr>
                            <a:rPr lang="ru-RU" sz="2900" i="1">
                              <a:latin typeface="Cambria Math" panose="02040503050406030204" pitchFamily="18" charset="0"/>
                            </a:rPr>
                          </m:ctrlPr>
                        </m:sSubPr>
                        <m:e>
                          <m:r>
                            <a:rPr lang="uk-UA" sz="2900" i="1">
                              <a:latin typeface="Cambria Math"/>
                            </a:rPr>
                            <m:t>𝑏</m:t>
                          </m:r>
                        </m:e>
                        <m:sub>
                          <m:r>
                            <a:rPr lang="uk-UA" sz="2900" i="1">
                              <a:latin typeface="Cambria Math"/>
                            </a:rPr>
                            <m:t>2</m:t>
                          </m:r>
                        </m:sub>
                      </m:sSub>
                      <m:r>
                        <a:rPr lang="uk-UA" sz="2900" i="1">
                          <a:latin typeface="Cambria Math"/>
                        </a:rPr>
                        <m:t>+</m:t>
                      </m:r>
                      <m:r>
                        <a:rPr lang="uk-UA" sz="2900" i="1">
                          <a:latin typeface="Cambria Math"/>
                        </a:rPr>
                        <m:t>𝛥</m:t>
                      </m:r>
                      <m:sSub>
                        <m:sSubPr>
                          <m:ctrlPr>
                            <a:rPr lang="ru-RU" sz="2900" i="1">
                              <a:latin typeface="Cambria Math" panose="02040503050406030204" pitchFamily="18" charset="0"/>
                            </a:rPr>
                          </m:ctrlPr>
                        </m:sSubPr>
                        <m:e>
                          <m:r>
                            <a:rPr lang="uk-UA" sz="2900" i="1">
                              <a:latin typeface="Cambria Math"/>
                            </a:rPr>
                            <m:t>h</m:t>
                          </m:r>
                        </m:e>
                        <m:sub>
                          <m:r>
                            <a:rPr lang="uk-UA" sz="2900" i="1">
                              <a:latin typeface="Cambria Math"/>
                            </a:rPr>
                            <m:t>𝑃</m:t>
                          </m:r>
                        </m:sub>
                      </m:sSub>
                      <m:r>
                        <a:rPr lang="uk-UA" sz="2900" i="1">
                          <a:latin typeface="Cambria Math"/>
                        </a:rPr>
                        <m:t>+</m:t>
                      </m:r>
                      <m:r>
                        <a:rPr lang="uk-UA" sz="2900" i="1">
                          <a:latin typeface="Cambria Math"/>
                        </a:rPr>
                        <m:t>𝛥</m:t>
                      </m:r>
                      <m:sSub>
                        <m:sSubPr>
                          <m:ctrlPr>
                            <a:rPr lang="ru-RU" sz="2900" i="1">
                              <a:latin typeface="Cambria Math" panose="02040503050406030204" pitchFamily="18" charset="0"/>
                            </a:rPr>
                          </m:ctrlPr>
                        </m:sSubPr>
                        <m:e>
                          <m:r>
                            <a:rPr lang="uk-UA" sz="2900" i="1">
                              <a:latin typeface="Cambria Math"/>
                            </a:rPr>
                            <m:t>h</m:t>
                          </m:r>
                          <m:r>
                            <a:rPr lang="uk-UA" sz="2900" i="1">
                              <a:latin typeface="Cambria Math"/>
                            </a:rPr>
                            <m:t>′</m:t>
                          </m:r>
                        </m:e>
                        <m:sub>
                          <m:r>
                            <a:rPr lang="uk-UA" sz="2900" i="1">
                              <a:latin typeface="Cambria Math"/>
                            </a:rPr>
                            <m:t>𝑃</m:t>
                          </m:r>
                        </m:sub>
                      </m:sSub>
                      <m:r>
                        <a:rPr lang="uk-UA" sz="2900" i="1">
                          <a:latin typeface="Cambria Math"/>
                        </a:rPr>
                        <m:t>+</m:t>
                      </m:r>
                      <m:r>
                        <a:rPr lang="uk-UA" sz="2900" i="1">
                          <a:latin typeface="Cambria Math"/>
                        </a:rPr>
                        <m:t>𝛥</m:t>
                      </m:r>
                      <m:sSub>
                        <m:sSubPr>
                          <m:ctrlPr>
                            <a:rPr lang="ru-RU" sz="2900" i="1">
                              <a:latin typeface="Cambria Math" panose="02040503050406030204" pitchFamily="18" charset="0"/>
                            </a:rPr>
                          </m:ctrlPr>
                        </m:sSubPr>
                        <m:e>
                          <m:r>
                            <a:rPr lang="uk-UA" sz="2900" i="1">
                              <a:latin typeface="Cambria Math"/>
                            </a:rPr>
                            <m:t>h</m:t>
                          </m:r>
                        </m:e>
                        <m:sub>
                          <m:r>
                            <a:rPr lang="uk-UA" sz="2900" i="1">
                              <a:latin typeface="Cambria Math"/>
                            </a:rPr>
                            <m:t>𝑡</m:t>
                          </m:r>
                        </m:sub>
                      </m:sSub>
                      <m:r>
                        <a:rPr lang="uk-UA" sz="2900" i="1">
                          <a:latin typeface="Cambria Math"/>
                        </a:rPr>
                        <m:t>+</m:t>
                      </m:r>
                      <m:r>
                        <a:rPr lang="uk-UA" sz="2900" i="1">
                          <a:latin typeface="Cambria Math"/>
                        </a:rPr>
                        <m:t>𝛥</m:t>
                      </m:r>
                      <m:sSub>
                        <m:sSubPr>
                          <m:ctrlPr>
                            <a:rPr lang="ru-RU" sz="2900" i="1">
                              <a:latin typeface="Cambria Math" panose="02040503050406030204" pitchFamily="18" charset="0"/>
                            </a:rPr>
                          </m:ctrlPr>
                        </m:sSubPr>
                        <m:e>
                          <m:r>
                            <a:rPr lang="uk-UA" sz="2900" i="1">
                              <a:latin typeface="Cambria Math"/>
                            </a:rPr>
                            <m:t>h</m:t>
                          </m:r>
                        </m:e>
                        <m:sub>
                          <m:r>
                            <a:rPr lang="uk-UA" sz="2900" i="1">
                              <a:latin typeface="Cambria Math"/>
                            </a:rPr>
                            <m:t>𝑘</m:t>
                          </m:r>
                        </m:sub>
                      </m:sSub>
                      <m:r>
                        <a:rPr lang="uk-UA" sz="2900" i="1">
                          <a:latin typeface="Cambria Math"/>
                        </a:rPr>
                        <m:t>, м</m:t>
                      </m:r>
                    </m:oMath>
                  </m:oMathPara>
                </a14:m>
                <a:endParaRPr lang="ru-RU" sz="2900" dirty="0"/>
              </a:p>
              <a:p>
                <a:pPr algn="just"/>
                <a:r>
                  <a:rPr lang="uk-UA" sz="2900" dirty="0"/>
                  <a:t>де </a:t>
                </a:r>
                <a:r>
                  <a:rPr lang="uk-UA" sz="2900" i="1" dirty="0"/>
                  <a:t>a</a:t>
                </a:r>
                <a:r>
                  <a:rPr lang="uk-UA" sz="2900" i="1" baseline="-25000" dirty="0"/>
                  <a:t>1</a:t>
                </a:r>
                <a:r>
                  <a:rPr lang="uk-UA" sz="2900" dirty="0"/>
                  <a:t>, </a:t>
                </a:r>
                <a:r>
                  <a:rPr lang="uk-UA" sz="2900" i="1" dirty="0"/>
                  <a:t>a</a:t>
                </a:r>
                <a:r>
                  <a:rPr lang="uk-UA" sz="2900" i="1" baseline="-25000" dirty="0"/>
                  <a:t>2</a:t>
                </a:r>
                <a:r>
                  <a:rPr lang="uk-UA" sz="2900" dirty="0"/>
                  <a:t> – </a:t>
                </a:r>
                <a:r>
                  <a:rPr lang="uk-UA" sz="2900" dirty="0" err="1"/>
                  <a:t>відліки</a:t>
                </a:r>
                <a:r>
                  <a:rPr lang="uk-UA" sz="2900" dirty="0"/>
                  <a:t> по рейках, встановлених відповідно на реперах </a:t>
                </a:r>
                <a:r>
                  <a:rPr lang="uk-UA" sz="2900" i="1" dirty="0" err="1"/>
                  <a:t>R</a:t>
                </a:r>
                <a:r>
                  <a:rPr lang="uk-UA" sz="2900" i="1" baseline="-25000" dirty="0" err="1"/>
                  <a:t>п</a:t>
                </a:r>
                <a:r>
                  <a:rPr lang="uk-UA" sz="2900" dirty="0"/>
                  <a:t> і </a:t>
                </a:r>
                <a:r>
                  <a:rPr lang="uk-UA" sz="2900" i="1" dirty="0" err="1"/>
                  <a:t>R</a:t>
                </a:r>
                <a:r>
                  <a:rPr lang="uk-UA" sz="2900" i="1" baseline="-25000" dirty="0" err="1"/>
                  <a:t>ш</a:t>
                </a:r>
                <a:r>
                  <a:rPr lang="uk-UA" sz="2900" dirty="0"/>
                  <a:t>, </a:t>
                </a:r>
                <a:r>
                  <a:rPr lang="uk-UA" sz="2900" i="1" dirty="0"/>
                  <a:t>м</a:t>
                </a:r>
                <a:r>
                  <a:rPr lang="uk-UA" sz="2900" dirty="0"/>
                  <a:t>; </a:t>
                </a:r>
                <a:endParaRPr lang="ru-RU" sz="2900" dirty="0"/>
              </a:p>
              <a:p>
                <a:pPr algn="just"/>
                <a:r>
                  <a:rPr lang="uk-UA" sz="2900" i="1" dirty="0"/>
                  <a:t>b</a:t>
                </a:r>
                <a:r>
                  <a:rPr lang="uk-UA" sz="2900" i="1" baseline="-25000" dirty="0"/>
                  <a:t>1</a:t>
                </a:r>
                <a:r>
                  <a:rPr lang="uk-UA" sz="2900" dirty="0"/>
                  <a:t>, </a:t>
                </a:r>
                <a:r>
                  <a:rPr lang="uk-UA" sz="2900" i="1" dirty="0"/>
                  <a:t>b</a:t>
                </a:r>
                <a:r>
                  <a:rPr lang="uk-UA" sz="2900" i="1" baseline="-25000" dirty="0"/>
                  <a:t>2</a:t>
                </a:r>
                <a:r>
                  <a:rPr lang="uk-UA" sz="2900" dirty="0"/>
                  <a:t> – </a:t>
                </a:r>
                <a:r>
                  <a:rPr lang="uk-UA" sz="2900" dirty="0" err="1"/>
                  <a:t>відліки</a:t>
                </a:r>
                <a:r>
                  <a:rPr lang="uk-UA" sz="2900" dirty="0"/>
                  <a:t> по стрічці, взяті на поверхні і на горизонті </a:t>
                </a:r>
                <a:r>
                  <a:rPr lang="uk-UA" sz="2900" dirty="0" err="1"/>
                  <a:t>приствольного</a:t>
                </a:r>
                <a:r>
                  <a:rPr lang="uk-UA" sz="2900" dirty="0"/>
                  <a:t> двору, </a:t>
                </a:r>
                <a:r>
                  <a:rPr lang="uk-UA" sz="2900" i="1" dirty="0"/>
                  <a:t>м</a:t>
                </a:r>
                <a:r>
                  <a:rPr lang="uk-UA" sz="2900" dirty="0"/>
                  <a:t>;</a:t>
                </a:r>
                <a:endParaRPr lang="ru-RU" sz="2900" dirty="0"/>
              </a:p>
              <a:p>
                <a:pPr marL="0" indent="0">
                  <a:buNone/>
                </a:pPr>
                <a:endParaRPr lang="ru-RU" sz="2400" dirty="0"/>
              </a:p>
              <a:p>
                <a:pPr marL="0" indent="0">
                  <a:buNone/>
                </a:pPr>
                <a:endParaRPr lang="ru-RU" sz="2200" i="1" dirty="0">
                  <a:solidFill>
                    <a:srgbClr val="FF0000"/>
                  </a:solidFill>
                </a:endParaRPr>
              </a:p>
            </p:txBody>
          </p:sp>
        </mc:Choice>
        <mc:Fallback xmlns="">
          <p:sp>
            <p:nvSpPr>
              <p:cNvPr id="6" name="Объект 5"/>
              <p:cNvSpPr>
                <a:spLocks noGrp="1" noRot="1" noChangeAspect="1" noMove="1" noResize="1" noEditPoints="1" noAdjustHandles="1" noChangeArrowheads="1" noChangeShapeType="1" noTextEdit="1"/>
              </p:cNvSpPr>
              <p:nvPr>
                <p:ph sz="half" idx="2"/>
              </p:nvPr>
            </p:nvSpPr>
            <p:spPr>
              <a:xfrm>
                <a:off x="3347864" y="1196752"/>
                <a:ext cx="4351384" cy="5544616"/>
              </a:xfrm>
              <a:blipFill>
                <a:blip r:embed="rId2"/>
                <a:stretch>
                  <a:fillRect l="-420" t="-989" r="-420"/>
                </a:stretch>
              </a:blipFill>
            </p:spPr>
            <p:txBody>
              <a:bodyPr/>
              <a:lstStyle/>
              <a:p>
                <a:r>
                  <a:rPr lang="uk-UA">
                    <a:noFill/>
                  </a:rPr>
                  <a:t> </a:t>
                </a:r>
              </a:p>
            </p:txBody>
          </p:sp>
        </mc:Fallback>
      </mc:AlternateContent>
      <p:pic>
        <p:nvPicPr>
          <p:cNvPr id="7" name="Объект 6"/>
          <p:cNvPicPr>
            <a:picLocks noGrp="1"/>
          </p:cNvPicPr>
          <p:nvPr>
            <p:ph sz="half" idx="1"/>
          </p:nvPr>
        </p:nvPicPr>
        <p:blipFill>
          <a:blip r:embed="rId3" cstate="print"/>
          <a:srcRect/>
          <a:stretch>
            <a:fillRect/>
          </a:stretch>
        </p:blipFill>
        <p:spPr bwMode="auto">
          <a:xfrm>
            <a:off x="683568" y="2132856"/>
            <a:ext cx="2592288" cy="3672408"/>
          </a:xfrm>
          <a:prstGeom prst="rect">
            <a:avLst/>
          </a:prstGeom>
          <a:noFill/>
          <a:ln w="9525">
            <a:noFill/>
            <a:miter lim="800000"/>
            <a:headEnd/>
            <a:tailEnd/>
          </a:ln>
        </p:spPr>
      </p:pic>
    </p:spTree>
    <p:extLst>
      <p:ext uri="{BB962C8B-B14F-4D97-AF65-F5344CB8AC3E}">
        <p14:creationId xmlns:p14="http://schemas.microsoft.com/office/powerpoint/2010/main" val="129584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804704"/>
          </a:xfrm>
        </p:spPr>
        <p:txBody>
          <a:bodyPr>
            <a:normAutofit/>
          </a:bodyPr>
          <a:lstStyle/>
          <a:p>
            <a:r>
              <a:rPr lang="uk-UA" sz="2400" dirty="0"/>
              <a:t>Поправка за розтяг шахтної стрічки від підвішеного вантажу</a:t>
            </a:r>
            <a:endParaRPr lang="ru-RU" sz="2400" dirty="0"/>
          </a:p>
        </p:txBody>
      </p:sp>
      <mc:AlternateContent xmlns:mc="http://schemas.openxmlformats.org/markup-compatibility/2006" xmlns:a14="http://schemas.microsoft.com/office/drawing/2010/main">
        <mc:Choice Requires="a14">
          <p:sp>
            <p:nvSpPr>
              <p:cNvPr id="6" name="Объект 5"/>
              <p:cNvSpPr>
                <a:spLocks noGrp="1"/>
              </p:cNvSpPr>
              <p:nvPr>
                <p:ph sz="half" idx="2"/>
              </p:nvPr>
            </p:nvSpPr>
            <p:spPr>
              <a:xfrm>
                <a:off x="3347864" y="1196752"/>
                <a:ext cx="4351384" cy="5544616"/>
              </a:xfrm>
            </p:spPr>
            <p:txBody>
              <a:bodyPr>
                <a:normAutofit fontScale="77500" lnSpcReduction="20000"/>
              </a:bodyPr>
              <a:lstStyle/>
              <a:p>
                <a:pPr marL="0" indent="0">
                  <a:buNone/>
                </a:pPr>
                <a:r>
                  <a:rPr lang="uk-UA" sz="2400" dirty="0" err="1"/>
                  <a:t>Δ</a:t>
                </a:r>
                <a:r>
                  <a:rPr lang="uk-UA" sz="2400" i="1" dirty="0" err="1"/>
                  <a:t>h</a:t>
                </a:r>
                <a:r>
                  <a:rPr lang="uk-UA" sz="2400" i="1" baseline="-25000" dirty="0" err="1"/>
                  <a:t>Р</a:t>
                </a:r>
                <a:r>
                  <a:rPr lang="uk-UA" sz="2400" dirty="0"/>
                  <a:t> – </a:t>
                </a:r>
                <a:r>
                  <a:rPr lang="uk-UA" sz="2400" dirty="0">
                    <a:solidFill>
                      <a:srgbClr val="FF0000"/>
                    </a:solidFill>
                  </a:rPr>
                  <a:t>поправка за розтяг шахтної стрічки від підвішеного вантажу</a:t>
                </a:r>
                <a:r>
                  <a:rPr lang="uk-UA" sz="2400" dirty="0"/>
                  <a:t>, визначають за формулою </a:t>
                </a:r>
              </a:p>
              <a:p>
                <a:pPr marL="0" indent="0">
                  <a:buNone/>
                </a:pPr>
                <a14:m>
                  <m:oMathPara xmlns:m="http://schemas.openxmlformats.org/officeDocument/2006/math">
                    <m:oMathParaPr>
                      <m:jc m:val="centerGroup"/>
                    </m:oMathParaPr>
                    <m:oMath xmlns:m="http://schemas.openxmlformats.org/officeDocument/2006/math">
                      <m:r>
                        <a:rPr lang="uk-UA" sz="2400" i="1">
                          <a:latin typeface="Cambria Math"/>
                        </a:rPr>
                        <m:t>𝛥</m:t>
                      </m:r>
                      <m:sSub>
                        <m:sSubPr>
                          <m:ctrlPr>
                            <a:rPr lang="ru-RU" sz="2400" i="1">
                              <a:latin typeface="Cambria Math" panose="02040503050406030204" pitchFamily="18" charset="0"/>
                            </a:rPr>
                          </m:ctrlPr>
                        </m:sSubPr>
                        <m:e>
                          <m:r>
                            <a:rPr lang="uk-UA" sz="2400" i="1">
                              <a:latin typeface="Cambria Math"/>
                            </a:rPr>
                            <m:t>h</m:t>
                          </m:r>
                        </m:e>
                        <m:sub>
                          <m:r>
                            <a:rPr lang="uk-UA" sz="2400" i="1">
                              <a:latin typeface="Cambria Math"/>
                            </a:rPr>
                            <m:t>𝑃</m:t>
                          </m:r>
                        </m:sub>
                      </m:sSub>
                      <m:r>
                        <a:rPr lang="uk-UA" sz="2400" i="1">
                          <a:latin typeface="Cambria Math"/>
                        </a:rPr>
                        <m:t>=</m:t>
                      </m:r>
                      <m:f>
                        <m:fPr>
                          <m:ctrlPr>
                            <a:rPr lang="ru-RU" sz="2400" i="1">
                              <a:latin typeface="Cambria Math" panose="02040503050406030204" pitchFamily="18" charset="0"/>
                            </a:rPr>
                          </m:ctrlPr>
                        </m:fPr>
                        <m:num>
                          <m:r>
                            <a:rPr lang="uk-UA" sz="2400" i="1">
                              <a:latin typeface="Cambria Math"/>
                            </a:rPr>
                            <m:t>𝐻</m:t>
                          </m:r>
                          <m:d>
                            <m:dPr>
                              <m:ctrlPr>
                                <a:rPr lang="ru-RU" sz="2400" i="1">
                                  <a:latin typeface="Cambria Math" panose="02040503050406030204" pitchFamily="18" charset="0"/>
                                </a:rPr>
                              </m:ctrlPr>
                            </m:dPr>
                            <m:e>
                              <m:r>
                                <a:rPr lang="uk-UA" sz="2400" i="1">
                                  <a:latin typeface="Cambria Math"/>
                                </a:rPr>
                                <m:t>𝑚𝑔</m:t>
                              </m:r>
                              <m:r>
                                <a:rPr lang="uk-UA" sz="2400" i="1">
                                  <a:latin typeface="Cambria Math"/>
                                </a:rPr>
                                <m:t>−</m:t>
                              </m:r>
                              <m:sSub>
                                <m:sSubPr>
                                  <m:ctrlPr>
                                    <a:rPr lang="ru-RU" sz="2400" i="1">
                                      <a:latin typeface="Cambria Math" panose="02040503050406030204" pitchFamily="18" charset="0"/>
                                    </a:rPr>
                                  </m:ctrlPr>
                                </m:sSubPr>
                                <m:e>
                                  <m:r>
                                    <a:rPr lang="uk-UA" sz="2400" i="1">
                                      <a:latin typeface="Cambria Math"/>
                                    </a:rPr>
                                    <m:t>𝑃</m:t>
                                  </m:r>
                                </m:e>
                                <m:sub>
                                  <m:r>
                                    <a:rPr lang="uk-UA" sz="2400" i="1">
                                      <a:latin typeface="Cambria Math"/>
                                    </a:rPr>
                                    <m:t>𝑂</m:t>
                                  </m:r>
                                </m:sub>
                              </m:sSub>
                            </m:e>
                          </m:d>
                        </m:num>
                        <m:den>
                          <m:r>
                            <a:rPr lang="uk-UA" sz="2400" i="1">
                              <a:latin typeface="Cambria Math"/>
                            </a:rPr>
                            <m:t>𝐹</m:t>
                          </m:r>
                          <m:r>
                            <a:rPr lang="uk-UA" sz="2400" i="1">
                              <a:latin typeface="Cambria Math"/>
                            </a:rPr>
                            <m:t>∙</m:t>
                          </m:r>
                          <m:r>
                            <a:rPr lang="uk-UA" sz="2400" i="1">
                              <a:latin typeface="Cambria Math"/>
                            </a:rPr>
                            <m:t>𝐸</m:t>
                          </m:r>
                        </m:den>
                      </m:f>
                      <m:r>
                        <a:rPr lang="uk-UA" sz="2400" i="1">
                          <a:latin typeface="Cambria Math"/>
                        </a:rPr>
                        <m:t>, м</m:t>
                      </m:r>
                    </m:oMath>
                  </m:oMathPara>
                </a14:m>
                <a:endParaRPr lang="ru-RU" sz="2400" dirty="0"/>
              </a:p>
              <a:p>
                <a:r>
                  <a:rPr lang="uk-UA" sz="2400" dirty="0"/>
                  <a:t>де, </a:t>
                </a:r>
                <a:r>
                  <a:rPr lang="uk-UA" sz="2400" i="1" dirty="0"/>
                  <a:t>H = b</a:t>
                </a:r>
                <a:r>
                  <a:rPr lang="uk-UA" sz="2400" i="1" baseline="-25000" dirty="0"/>
                  <a:t>1</a:t>
                </a:r>
                <a:r>
                  <a:rPr lang="uk-UA" sz="2400" i="1" dirty="0"/>
                  <a:t> – b</a:t>
                </a:r>
                <a:r>
                  <a:rPr lang="uk-UA" sz="2400" i="1" baseline="-25000" dirty="0"/>
                  <a:t>2</a:t>
                </a:r>
                <a:r>
                  <a:rPr lang="uk-UA" sz="2400" dirty="0"/>
                  <a:t> – відстань між візирними променями нівеліра, або фактична довжина стрічки між ними, </a:t>
                </a:r>
                <a:r>
                  <a:rPr lang="uk-UA" sz="2400" i="1" dirty="0"/>
                  <a:t>м</a:t>
                </a:r>
                <a:r>
                  <a:rPr lang="uk-UA" sz="2400" dirty="0"/>
                  <a:t>; </a:t>
                </a:r>
                <a:endParaRPr lang="ru-RU" sz="2400" dirty="0"/>
              </a:p>
              <a:p>
                <a:r>
                  <a:rPr lang="uk-UA" sz="2400" i="1" dirty="0"/>
                  <a:t>m </a:t>
                </a:r>
                <a:r>
                  <a:rPr lang="uk-UA" sz="2400" dirty="0"/>
                  <a:t>– вага робочого вантажу, підвішеного до стрічки, </a:t>
                </a:r>
                <a:r>
                  <a:rPr lang="uk-UA" sz="2400" i="1" dirty="0"/>
                  <a:t>кг</a:t>
                </a:r>
                <a:r>
                  <a:rPr lang="uk-UA" sz="2400" dirty="0"/>
                  <a:t>; </a:t>
                </a:r>
                <a:endParaRPr lang="ru-RU" sz="2400" dirty="0"/>
              </a:p>
              <a:p>
                <a:r>
                  <a:rPr lang="uk-UA" sz="2400" i="1" dirty="0"/>
                  <a:t>Р</a:t>
                </a:r>
                <a:r>
                  <a:rPr lang="uk-UA" sz="2400" i="1" baseline="-25000" dirty="0"/>
                  <a:t>0</a:t>
                </a:r>
                <a:r>
                  <a:rPr lang="uk-UA" sz="2400" cap="small" dirty="0"/>
                  <a:t> </a:t>
                </a:r>
                <a:r>
                  <a:rPr lang="uk-UA" sz="2400" dirty="0"/>
                  <a:t>–</a:t>
                </a:r>
                <a:r>
                  <a:rPr lang="uk-UA" sz="2400" i="1" dirty="0"/>
                  <a:t> </a:t>
                </a:r>
                <a:r>
                  <a:rPr lang="uk-UA" sz="2400" dirty="0"/>
                  <a:t>сила натягу стрічки при компаруванні, </a:t>
                </a:r>
                <a:r>
                  <a:rPr lang="uk-UA" sz="2400" i="1" dirty="0"/>
                  <a:t>Н</a:t>
                </a:r>
                <a:r>
                  <a:rPr lang="uk-UA" sz="2400" dirty="0"/>
                  <a:t> (за паспортом стрічки); </a:t>
                </a:r>
                <a:endParaRPr lang="ru-RU" sz="2400" dirty="0"/>
              </a:p>
              <a:p>
                <a:r>
                  <a:rPr lang="uk-UA" sz="2400" i="1" dirty="0"/>
                  <a:t>g</a:t>
                </a:r>
                <a:r>
                  <a:rPr lang="uk-UA" sz="2400" dirty="0"/>
                  <a:t> – прискорення вільного падіння, </a:t>
                </a:r>
                <a:r>
                  <a:rPr lang="uk-UA" sz="2400" i="1" dirty="0"/>
                  <a:t>м/с</a:t>
                </a:r>
                <a:r>
                  <a:rPr lang="uk-UA" sz="2400" i="1" baseline="30000" dirty="0"/>
                  <a:t>2</a:t>
                </a:r>
                <a:r>
                  <a:rPr lang="uk-UA" sz="2400" dirty="0"/>
                  <a:t>; </a:t>
                </a:r>
                <a:endParaRPr lang="ru-RU" sz="2400" dirty="0"/>
              </a:p>
              <a:p>
                <a:r>
                  <a:rPr lang="uk-UA" sz="2400" i="1" dirty="0"/>
                  <a:t>Е </a:t>
                </a:r>
                <a:r>
                  <a:rPr lang="uk-UA" sz="2400" dirty="0"/>
                  <a:t>– модуль Юнга (для сталевої стрічки </a:t>
                </a:r>
                <a:r>
                  <a:rPr lang="uk-UA" sz="2400" i="1" dirty="0">
                    <a:solidFill>
                      <a:srgbClr val="FF0000"/>
                    </a:solidFill>
                  </a:rPr>
                  <a:t>Е = </a:t>
                </a:r>
                <a:r>
                  <a:rPr lang="uk-UA" sz="2400" dirty="0">
                    <a:solidFill>
                      <a:srgbClr val="FF0000"/>
                    </a:solidFill>
                  </a:rPr>
                  <a:t>2·10</a:t>
                </a:r>
                <a:r>
                  <a:rPr lang="uk-UA" sz="2400" i="1" baseline="30000" dirty="0">
                    <a:solidFill>
                      <a:srgbClr val="FF0000"/>
                    </a:solidFill>
                  </a:rPr>
                  <a:t>11</a:t>
                </a:r>
                <a:r>
                  <a:rPr lang="uk-UA" sz="2400" i="1" dirty="0">
                    <a:solidFill>
                      <a:srgbClr val="FF0000"/>
                    </a:solidFill>
                  </a:rPr>
                  <a:t> Па</a:t>
                </a:r>
                <a:r>
                  <a:rPr lang="uk-UA" sz="2400" i="1" dirty="0"/>
                  <a:t> = </a:t>
                </a:r>
                <a:r>
                  <a:rPr lang="uk-UA" sz="2400" dirty="0"/>
                  <a:t>2·10</a:t>
                </a:r>
                <a:r>
                  <a:rPr lang="uk-UA" sz="2400" baseline="30000" dirty="0"/>
                  <a:t>7</a:t>
                </a:r>
                <a:r>
                  <a:rPr lang="uk-UA" sz="2400" i="1" dirty="0"/>
                  <a:t> Н/см</a:t>
                </a:r>
                <a:r>
                  <a:rPr lang="uk-UA" sz="2400" i="1" baseline="30000" dirty="0"/>
                  <a:t>2</a:t>
                </a:r>
                <a:r>
                  <a:rPr lang="uk-UA" sz="2400" dirty="0"/>
                  <a:t>); </a:t>
                </a:r>
                <a:endParaRPr lang="ru-RU" sz="2400" dirty="0"/>
              </a:p>
              <a:p>
                <a:r>
                  <a:rPr lang="uk-UA" sz="2400" i="1" dirty="0"/>
                  <a:t>F</a:t>
                </a:r>
                <a:r>
                  <a:rPr lang="uk-UA" sz="2400" dirty="0"/>
                  <a:t> – площа перерізу стрічки, </a:t>
                </a:r>
                <a:r>
                  <a:rPr lang="uk-UA" sz="2400" i="1" dirty="0"/>
                  <a:t>см</a:t>
                </a:r>
                <a:r>
                  <a:rPr lang="uk-UA" sz="2400" i="1" baseline="30000" dirty="0"/>
                  <a:t>2</a:t>
                </a:r>
                <a:r>
                  <a:rPr lang="uk-UA" sz="2400" dirty="0"/>
                  <a:t> або </a:t>
                </a:r>
                <a:r>
                  <a:rPr lang="uk-UA" sz="2400" i="1" dirty="0"/>
                  <a:t>мм</a:t>
                </a:r>
                <a:r>
                  <a:rPr lang="uk-UA" sz="2400" i="1" baseline="30000" dirty="0"/>
                  <a:t>2</a:t>
                </a:r>
                <a:endParaRPr lang="ru-RU" sz="2400" dirty="0"/>
              </a:p>
              <a:p>
                <a:pPr marL="0" indent="0">
                  <a:buNone/>
                </a:pPr>
                <a:endParaRPr lang="ru-RU" sz="2200" i="1" dirty="0">
                  <a:solidFill>
                    <a:srgbClr val="FF0000"/>
                  </a:solidFill>
                </a:endParaRPr>
              </a:p>
            </p:txBody>
          </p:sp>
        </mc:Choice>
        <mc:Fallback xmlns="">
          <p:sp>
            <p:nvSpPr>
              <p:cNvPr id="6" name="Объект 5"/>
              <p:cNvSpPr>
                <a:spLocks noGrp="1" noRot="1" noChangeAspect="1" noMove="1" noResize="1" noEditPoints="1" noAdjustHandles="1" noChangeArrowheads="1" noChangeShapeType="1" noTextEdit="1"/>
              </p:cNvSpPr>
              <p:nvPr>
                <p:ph sz="half" idx="2"/>
              </p:nvPr>
            </p:nvSpPr>
            <p:spPr>
              <a:xfrm>
                <a:off x="3347864" y="1196752"/>
                <a:ext cx="4351384" cy="5544616"/>
              </a:xfrm>
              <a:blipFill>
                <a:blip r:embed="rId2"/>
                <a:stretch>
                  <a:fillRect l="-1261" t="-1648" r="-1961" b="-1209"/>
                </a:stretch>
              </a:blipFill>
            </p:spPr>
            <p:txBody>
              <a:bodyPr/>
              <a:lstStyle/>
              <a:p>
                <a:r>
                  <a:rPr lang="uk-UA">
                    <a:noFill/>
                  </a:rPr>
                  <a:t> </a:t>
                </a:r>
              </a:p>
            </p:txBody>
          </p:sp>
        </mc:Fallback>
      </mc:AlternateContent>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1560" y="2060848"/>
            <a:ext cx="2591025" cy="367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57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804704"/>
          </a:xfrm>
        </p:spPr>
        <p:txBody>
          <a:bodyPr>
            <a:normAutofit/>
          </a:bodyPr>
          <a:lstStyle/>
          <a:p>
            <a:r>
              <a:rPr lang="uk-UA" sz="2400" dirty="0"/>
              <a:t>Визначення поправок</a:t>
            </a:r>
            <a:endParaRPr lang="ru-RU" sz="2400" dirty="0"/>
          </a:p>
        </p:txBody>
      </p:sp>
      <mc:AlternateContent xmlns:mc="http://schemas.openxmlformats.org/markup-compatibility/2006" xmlns:a14="http://schemas.microsoft.com/office/drawing/2010/main">
        <mc:Choice Requires="a14">
          <p:sp>
            <p:nvSpPr>
              <p:cNvPr id="6" name="Объект 5"/>
              <p:cNvSpPr>
                <a:spLocks noGrp="1"/>
              </p:cNvSpPr>
              <p:nvPr>
                <p:ph sz="half" idx="2"/>
              </p:nvPr>
            </p:nvSpPr>
            <p:spPr>
              <a:xfrm>
                <a:off x="3635896" y="1196752"/>
                <a:ext cx="4063352" cy="5544616"/>
              </a:xfrm>
            </p:spPr>
            <p:txBody>
              <a:bodyPr>
                <a:normAutofit fontScale="62500" lnSpcReduction="20000"/>
              </a:bodyPr>
              <a:lstStyle/>
              <a:p>
                <a:pPr marL="0" indent="0">
                  <a:buNone/>
                </a:pPr>
                <a:r>
                  <a:rPr lang="uk-UA" sz="2200" dirty="0"/>
                  <a:t>Δ</a:t>
                </a:r>
                <a:r>
                  <a:rPr lang="uk-UA" sz="2200" i="1" dirty="0" err="1"/>
                  <a:t>h'</a:t>
                </a:r>
                <a:r>
                  <a:rPr lang="uk-UA" sz="2200" i="1" baseline="-25000" dirty="0" err="1"/>
                  <a:t>Р</a:t>
                </a:r>
                <a:r>
                  <a:rPr lang="uk-UA" sz="2200" dirty="0"/>
                  <a:t> – </a:t>
                </a:r>
                <a:r>
                  <a:rPr lang="uk-UA" sz="2200" dirty="0">
                    <a:solidFill>
                      <a:srgbClr val="FF0000"/>
                    </a:solidFill>
                  </a:rPr>
                  <a:t>поправка за розтяг шахтної стрічки від власної ваги</a:t>
                </a:r>
                <a:r>
                  <a:rPr lang="uk-UA" sz="2200" dirty="0"/>
                  <a:t>, визначається за формулою </a:t>
                </a:r>
                <a:endParaRPr lang="ru-RU" sz="2200" dirty="0"/>
              </a:p>
              <a:p>
                <a:pPr marL="0" indent="0">
                  <a:buNone/>
                </a:pPr>
                <a14:m>
                  <m:oMathPara xmlns:m="http://schemas.openxmlformats.org/officeDocument/2006/math">
                    <m:oMathParaPr>
                      <m:jc m:val="centerGroup"/>
                    </m:oMathParaPr>
                    <m:oMath xmlns:m="http://schemas.openxmlformats.org/officeDocument/2006/math">
                      <m:r>
                        <a:rPr lang="uk-UA" sz="2200" i="1">
                          <a:latin typeface="Cambria Math"/>
                        </a:rPr>
                        <m:t>𝛥</m:t>
                      </m:r>
                      <m:sSub>
                        <m:sSubPr>
                          <m:ctrlPr>
                            <a:rPr lang="ru-RU" sz="2200" i="1">
                              <a:latin typeface="Cambria Math" panose="02040503050406030204" pitchFamily="18" charset="0"/>
                            </a:rPr>
                          </m:ctrlPr>
                        </m:sSubPr>
                        <m:e>
                          <m:r>
                            <a:rPr lang="uk-UA" sz="2200" i="1">
                              <a:latin typeface="Cambria Math"/>
                            </a:rPr>
                            <m:t>h</m:t>
                          </m:r>
                          <m:r>
                            <a:rPr lang="uk-UA" sz="2200" i="1">
                              <a:latin typeface="Cambria Math"/>
                            </a:rPr>
                            <m:t>′</m:t>
                          </m:r>
                        </m:e>
                        <m:sub>
                          <m:r>
                            <a:rPr lang="uk-UA" sz="2200" i="1">
                              <a:latin typeface="Cambria Math"/>
                            </a:rPr>
                            <m:t>𝑃</m:t>
                          </m:r>
                        </m:sub>
                      </m:sSub>
                      <m:r>
                        <a:rPr lang="uk-UA" sz="2200" i="1">
                          <a:latin typeface="Cambria Math"/>
                        </a:rPr>
                        <m:t>=</m:t>
                      </m:r>
                      <m:f>
                        <m:fPr>
                          <m:ctrlPr>
                            <a:rPr lang="ru-RU" sz="2200" i="1">
                              <a:latin typeface="Cambria Math" panose="02040503050406030204" pitchFamily="18" charset="0"/>
                            </a:rPr>
                          </m:ctrlPr>
                        </m:fPr>
                        <m:num>
                          <m:sSup>
                            <m:sSupPr>
                              <m:ctrlPr>
                                <a:rPr lang="ru-RU" sz="2200" i="1">
                                  <a:latin typeface="Cambria Math" panose="02040503050406030204" pitchFamily="18" charset="0"/>
                                </a:rPr>
                              </m:ctrlPr>
                            </m:sSupPr>
                            <m:e>
                              <m:r>
                                <a:rPr lang="uk-UA" sz="2200" i="1">
                                  <a:latin typeface="Cambria Math"/>
                                </a:rPr>
                                <m:t>𝐻</m:t>
                              </m:r>
                            </m:e>
                            <m:sup>
                              <m:r>
                                <a:rPr lang="uk-UA" sz="2200" i="1">
                                  <a:latin typeface="Cambria Math"/>
                                </a:rPr>
                                <m:t>2</m:t>
                              </m:r>
                            </m:sup>
                          </m:sSup>
                          <m:r>
                            <a:rPr lang="uk-UA" sz="2200" i="1">
                              <a:latin typeface="Cambria Math"/>
                            </a:rPr>
                            <m:t>𝛾</m:t>
                          </m:r>
                          <m:r>
                            <a:rPr lang="uk-UA" sz="2200" i="1">
                              <a:latin typeface="Cambria Math"/>
                            </a:rPr>
                            <m:t>𝑔</m:t>
                          </m:r>
                        </m:num>
                        <m:den>
                          <m:r>
                            <a:rPr lang="uk-UA" sz="2200" i="1">
                              <a:latin typeface="Cambria Math"/>
                            </a:rPr>
                            <m:t>2</m:t>
                          </m:r>
                          <m:r>
                            <a:rPr lang="uk-UA" sz="2200" i="1">
                              <a:latin typeface="Cambria Math"/>
                            </a:rPr>
                            <m:t>𝐸</m:t>
                          </m:r>
                        </m:den>
                      </m:f>
                      <m:r>
                        <a:rPr lang="uk-UA" sz="2200" i="1">
                          <a:latin typeface="Cambria Math"/>
                        </a:rPr>
                        <m:t>, м</m:t>
                      </m:r>
                    </m:oMath>
                  </m:oMathPara>
                </a14:m>
                <a:endParaRPr lang="ru-RU" sz="2200" i="1" dirty="0">
                  <a:solidFill>
                    <a:srgbClr val="FF0000"/>
                  </a:solidFill>
                </a:endParaRPr>
              </a:p>
              <a:p>
                <a:pPr marL="0" indent="0">
                  <a:buNone/>
                </a:pPr>
                <a:r>
                  <a:rPr lang="uk-UA" sz="2200" i="1" dirty="0"/>
                  <a:t>γ</a:t>
                </a:r>
                <a:r>
                  <a:rPr lang="uk-UA" sz="2200" dirty="0"/>
                  <a:t> – питома вага матеріалу стрічки, для сталі </a:t>
                </a:r>
                <a:r>
                  <a:rPr lang="uk-UA" sz="2200" i="1" dirty="0"/>
                  <a:t>γ =</a:t>
                </a:r>
                <a:r>
                  <a:rPr lang="uk-UA" sz="2200" dirty="0"/>
                  <a:t>7850 </a:t>
                </a:r>
                <a:r>
                  <a:rPr lang="uk-UA" sz="2200" i="1" dirty="0"/>
                  <a:t>кг/м</a:t>
                </a:r>
                <a:r>
                  <a:rPr lang="uk-UA" sz="2200" i="1" baseline="30000" dirty="0"/>
                  <a:t>3</a:t>
                </a:r>
              </a:p>
              <a:p>
                <a:pPr marL="0" indent="0">
                  <a:buNone/>
                </a:pPr>
                <a:r>
                  <a:rPr lang="uk-UA" sz="2200" dirty="0" err="1"/>
                  <a:t>Δ</a:t>
                </a:r>
                <a:r>
                  <a:rPr lang="uk-UA" sz="2200" i="1" dirty="0" err="1"/>
                  <a:t>h</a:t>
                </a:r>
                <a:r>
                  <a:rPr lang="uk-UA" sz="2200" i="1" baseline="-25000" dirty="0" err="1"/>
                  <a:t>t</a:t>
                </a:r>
                <a:r>
                  <a:rPr lang="uk-UA" sz="2200" dirty="0"/>
                  <a:t> – </a:t>
                </a:r>
                <a:r>
                  <a:rPr lang="uk-UA" sz="2200" dirty="0">
                    <a:solidFill>
                      <a:srgbClr val="FF0000"/>
                    </a:solidFill>
                  </a:rPr>
                  <a:t>поправка за різницю температури </a:t>
                </a:r>
                <a:r>
                  <a:rPr lang="uk-UA" sz="2200" dirty="0"/>
                  <a:t>шахтної стрічки під час компарування і під час передачі відмітки</a:t>
                </a:r>
              </a:p>
              <a:p>
                <a:pPr marL="0" indent="0">
                  <a:buNone/>
                </a:pPr>
                <a14:m>
                  <m:oMathPara xmlns:m="http://schemas.openxmlformats.org/officeDocument/2006/math">
                    <m:oMathParaPr>
                      <m:jc m:val="centerGroup"/>
                    </m:oMathParaPr>
                    <m:oMath xmlns:m="http://schemas.openxmlformats.org/officeDocument/2006/math">
                      <m:r>
                        <a:rPr lang="uk-UA" sz="2200" i="1">
                          <a:latin typeface="Cambria Math"/>
                        </a:rPr>
                        <m:t>𝛥</m:t>
                      </m:r>
                      <m:sSub>
                        <m:sSubPr>
                          <m:ctrlPr>
                            <a:rPr lang="ru-RU" sz="2200" i="1">
                              <a:latin typeface="Cambria Math" panose="02040503050406030204" pitchFamily="18" charset="0"/>
                            </a:rPr>
                          </m:ctrlPr>
                        </m:sSubPr>
                        <m:e>
                          <m:r>
                            <a:rPr lang="uk-UA" sz="2200" i="1">
                              <a:latin typeface="Cambria Math"/>
                            </a:rPr>
                            <m:t>h</m:t>
                          </m:r>
                        </m:e>
                        <m:sub>
                          <m:r>
                            <a:rPr lang="uk-UA" sz="2200" i="1">
                              <a:latin typeface="Cambria Math"/>
                            </a:rPr>
                            <m:t>𝑡</m:t>
                          </m:r>
                        </m:sub>
                      </m:sSub>
                      <m:r>
                        <a:rPr lang="uk-UA" sz="2200" i="1">
                          <a:latin typeface="Cambria Math"/>
                        </a:rPr>
                        <m:t>=</m:t>
                      </m:r>
                      <m:r>
                        <a:rPr lang="uk-UA" sz="2200" i="1">
                          <a:latin typeface="Cambria Math"/>
                        </a:rPr>
                        <m:t>𝐻</m:t>
                      </m:r>
                      <m:r>
                        <a:rPr lang="uk-UA" sz="2200" i="1">
                          <a:latin typeface="Cambria Math"/>
                        </a:rPr>
                        <m:t>𝛼</m:t>
                      </m:r>
                      <m:d>
                        <m:dPr>
                          <m:ctrlPr>
                            <a:rPr lang="ru-RU" sz="2200" i="1">
                              <a:latin typeface="Cambria Math" panose="02040503050406030204" pitchFamily="18" charset="0"/>
                            </a:rPr>
                          </m:ctrlPr>
                        </m:dPr>
                        <m:e>
                          <m:r>
                            <a:rPr lang="uk-UA" sz="2200" i="1">
                              <a:latin typeface="Cambria Math"/>
                            </a:rPr>
                            <m:t>𝑡</m:t>
                          </m:r>
                          <m:r>
                            <a:rPr lang="uk-UA" sz="2200" i="1">
                              <a:latin typeface="Cambria Math"/>
                            </a:rPr>
                            <m:t>−</m:t>
                          </m:r>
                          <m:sSub>
                            <m:sSubPr>
                              <m:ctrlPr>
                                <a:rPr lang="ru-RU" sz="2200" i="1">
                                  <a:latin typeface="Cambria Math" panose="02040503050406030204" pitchFamily="18" charset="0"/>
                                </a:rPr>
                              </m:ctrlPr>
                            </m:sSubPr>
                            <m:e>
                              <m:r>
                                <a:rPr lang="uk-UA" sz="2200" i="1">
                                  <a:latin typeface="Cambria Math"/>
                                </a:rPr>
                                <m:t>𝑡</m:t>
                              </m:r>
                            </m:e>
                            <m:sub>
                              <m:r>
                                <a:rPr lang="uk-UA" sz="2200" i="1">
                                  <a:latin typeface="Cambria Math"/>
                                </a:rPr>
                                <m:t>𝑂</m:t>
                              </m:r>
                            </m:sub>
                          </m:sSub>
                        </m:e>
                      </m:d>
                      <m:r>
                        <a:rPr lang="uk-UA" sz="2200" i="1">
                          <a:latin typeface="Cambria Math"/>
                        </a:rPr>
                        <m:t>, м</m:t>
                      </m:r>
                    </m:oMath>
                  </m:oMathPara>
                </a14:m>
                <a:endParaRPr lang="ru-RU" sz="2200" i="1" dirty="0">
                  <a:solidFill>
                    <a:srgbClr val="FF0000"/>
                  </a:solidFill>
                </a:endParaRPr>
              </a:p>
              <a:p>
                <a:r>
                  <a:rPr lang="uk-UA" sz="2200" dirty="0"/>
                  <a:t>де, </a:t>
                </a:r>
                <a:r>
                  <a:rPr lang="uk-UA" sz="2200" i="1" dirty="0"/>
                  <a:t>α</a:t>
                </a:r>
                <a:r>
                  <a:rPr lang="uk-UA" sz="2200" dirty="0"/>
                  <a:t> – температурний коефіцієнт лінійного розширення матеріалу, з якого виготовлена стрічка (для сталі </a:t>
                </a:r>
                <a:r>
                  <a:rPr lang="uk-UA" sz="2200" i="1" dirty="0"/>
                  <a:t>α </a:t>
                </a:r>
                <a:r>
                  <a:rPr lang="uk-UA" sz="2200" dirty="0"/>
                  <a:t>= 0,000012); </a:t>
                </a:r>
                <a:endParaRPr lang="ru-RU" sz="2200" dirty="0"/>
              </a:p>
              <a:p>
                <a:r>
                  <a:rPr lang="uk-UA" sz="2200" i="1" dirty="0"/>
                  <a:t>t – </a:t>
                </a:r>
                <a:r>
                  <a:rPr lang="uk-UA" sz="2200" dirty="0"/>
                  <a:t>середня температура повітря в шахтному стволі, </a:t>
                </a:r>
                <a:r>
                  <a:rPr lang="uk-UA" sz="2200" i="1" dirty="0"/>
                  <a:t>град</a:t>
                </a:r>
                <a:r>
                  <a:rPr lang="uk-UA" sz="2200" dirty="0"/>
                  <a:t>., в стволах з висхідним струменем повітря визначається як середнє з вимірів в усті ствола (на поверхні) і на горизонті </a:t>
                </a:r>
                <a:r>
                  <a:rPr lang="uk-UA" sz="2200" dirty="0" err="1"/>
                  <a:t>приствольного</a:t>
                </a:r>
                <a:r>
                  <a:rPr lang="uk-UA" sz="2200" dirty="0"/>
                  <a:t> двору; </a:t>
                </a:r>
              </a:p>
              <a:p>
                <a:r>
                  <a:rPr lang="uk-UA" sz="2200" i="1" dirty="0"/>
                  <a:t>t</a:t>
                </a:r>
                <a:r>
                  <a:rPr lang="uk-UA" sz="2200" i="1" baseline="-25000" dirty="0"/>
                  <a:t>0</a:t>
                </a:r>
                <a:r>
                  <a:rPr lang="uk-UA" sz="2200" dirty="0"/>
                  <a:t> – температура стрічки під час компарування (за паспортом), </a:t>
                </a:r>
                <a:r>
                  <a:rPr lang="uk-UA" sz="2200" i="1" dirty="0"/>
                  <a:t>град.</a:t>
                </a:r>
              </a:p>
              <a:p>
                <a:pPr marL="0" indent="0">
                  <a:buNone/>
                </a:pPr>
                <a:r>
                  <a:rPr lang="uk-UA" sz="2200" dirty="0" err="1"/>
                  <a:t>Δ</a:t>
                </a:r>
                <a:r>
                  <a:rPr lang="uk-UA" sz="2200" i="1" dirty="0" err="1"/>
                  <a:t>h</a:t>
                </a:r>
                <a:r>
                  <a:rPr lang="uk-UA" sz="2200" i="1" baseline="-25000" dirty="0" err="1"/>
                  <a:t>к</a:t>
                </a:r>
                <a:r>
                  <a:rPr lang="uk-UA" sz="2200" dirty="0"/>
                  <a:t> – </a:t>
                </a:r>
                <a:r>
                  <a:rPr lang="uk-UA" sz="2200" dirty="0">
                    <a:solidFill>
                      <a:srgbClr val="FF0000"/>
                    </a:solidFill>
                  </a:rPr>
                  <a:t>поправка за компарування шахтної стрічки</a:t>
                </a:r>
              </a:p>
              <a:p>
                <a:pPr marL="0" indent="0">
                  <a:buNone/>
                </a:pPr>
                <a14:m>
                  <m:oMathPara xmlns:m="http://schemas.openxmlformats.org/officeDocument/2006/math">
                    <m:oMathParaPr>
                      <m:jc m:val="centerGroup"/>
                    </m:oMathParaPr>
                    <m:oMath xmlns:m="http://schemas.openxmlformats.org/officeDocument/2006/math">
                      <m:r>
                        <a:rPr lang="uk-UA" sz="2200" i="1">
                          <a:latin typeface="Cambria Math"/>
                        </a:rPr>
                        <m:t>𝛥</m:t>
                      </m:r>
                      <m:sSub>
                        <m:sSubPr>
                          <m:ctrlPr>
                            <a:rPr lang="ru-RU" sz="2200" i="1">
                              <a:latin typeface="Cambria Math" panose="02040503050406030204" pitchFamily="18" charset="0"/>
                            </a:rPr>
                          </m:ctrlPr>
                        </m:sSubPr>
                        <m:e>
                          <m:r>
                            <a:rPr lang="uk-UA" sz="2200" i="1">
                              <a:latin typeface="Cambria Math"/>
                            </a:rPr>
                            <m:t>h</m:t>
                          </m:r>
                        </m:e>
                        <m:sub>
                          <m:r>
                            <a:rPr lang="uk-UA" sz="2200" i="1">
                              <a:latin typeface="Cambria Math"/>
                            </a:rPr>
                            <m:t>𝑘</m:t>
                          </m:r>
                        </m:sub>
                      </m:sSub>
                      <m:r>
                        <a:rPr lang="uk-UA" sz="2200" i="1">
                          <a:latin typeface="Cambria Math"/>
                        </a:rPr>
                        <m:t>=</m:t>
                      </m:r>
                      <m:r>
                        <a:rPr lang="uk-UA" sz="2200" i="1">
                          <a:latin typeface="Cambria Math"/>
                        </a:rPr>
                        <m:t>𝐻</m:t>
                      </m:r>
                      <m:r>
                        <a:rPr lang="uk-UA" sz="2200" i="1">
                          <a:latin typeface="Cambria Math"/>
                        </a:rPr>
                        <m:t>∙</m:t>
                      </m:r>
                      <m:r>
                        <a:rPr lang="uk-UA" sz="2200" i="1">
                          <a:latin typeface="Cambria Math"/>
                        </a:rPr>
                        <m:t>𝑘</m:t>
                      </m:r>
                      <m:r>
                        <a:rPr lang="uk-UA" sz="2200" i="1">
                          <a:latin typeface="Cambria Math"/>
                        </a:rPr>
                        <m:t>, м</m:t>
                      </m:r>
                    </m:oMath>
                  </m:oMathPara>
                </a14:m>
                <a:endParaRPr lang="ru-RU" sz="2200" i="1" dirty="0">
                  <a:solidFill>
                    <a:srgbClr val="FF0000"/>
                  </a:solidFill>
                </a:endParaRPr>
              </a:p>
              <a:p>
                <a:pPr marL="0" indent="0">
                  <a:buNone/>
                </a:pPr>
                <a:r>
                  <a:rPr lang="uk-UA" sz="2200" i="1" dirty="0"/>
                  <a:t> k</a:t>
                </a:r>
                <a:r>
                  <a:rPr lang="uk-UA" sz="2200" dirty="0"/>
                  <a:t> – поправка на 1 м стрічки, </a:t>
                </a:r>
                <a:r>
                  <a:rPr lang="uk-UA" sz="2200" i="1" dirty="0"/>
                  <a:t>м/м</a:t>
                </a:r>
                <a:endParaRPr lang="ru-RU" sz="2200" i="1" dirty="0">
                  <a:solidFill>
                    <a:srgbClr val="FF0000"/>
                  </a:solidFill>
                </a:endParaRPr>
              </a:p>
              <a:p>
                <a:pPr marL="0" indent="0">
                  <a:buNone/>
                </a:pPr>
                <a:endParaRPr lang="ru-RU" sz="2200" i="1" dirty="0">
                  <a:solidFill>
                    <a:srgbClr val="FF0000"/>
                  </a:solidFill>
                </a:endParaRPr>
              </a:p>
            </p:txBody>
          </p:sp>
        </mc:Choice>
        <mc:Fallback xmlns="">
          <p:sp>
            <p:nvSpPr>
              <p:cNvPr id="6" name="Объект 5"/>
              <p:cNvSpPr>
                <a:spLocks noGrp="1" noRot="1" noChangeAspect="1" noMove="1" noResize="1" noEditPoints="1" noAdjustHandles="1" noChangeArrowheads="1" noChangeShapeType="1" noTextEdit="1"/>
              </p:cNvSpPr>
              <p:nvPr>
                <p:ph sz="half" idx="2"/>
              </p:nvPr>
            </p:nvSpPr>
            <p:spPr>
              <a:xfrm>
                <a:off x="3635896" y="1196752"/>
                <a:ext cx="4063352" cy="5544616"/>
              </a:xfrm>
              <a:blipFill>
                <a:blip r:embed="rId2"/>
                <a:stretch>
                  <a:fillRect l="-450" t="-989" r="-1649"/>
                </a:stretch>
              </a:blipFill>
            </p:spPr>
            <p:txBody>
              <a:bodyPr/>
              <a:lstStyle/>
              <a:p>
                <a:r>
                  <a:rPr lang="uk-UA">
                    <a:noFill/>
                  </a:rPr>
                  <a:t> </a:t>
                </a:r>
              </a:p>
            </p:txBody>
          </p:sp>
        </mc:Fallback>
      </mc:AlternateContent>
      <p:pic>
        <p:nvPicPr>
          <p:cNvPr id="7" name="Объект 6"/>
          <p:cNvPicPr>
            <a:picLocks noGrp="1"/>
          </p:cNvPicPr>
          <p:nvPr>
            <p:ph sz="half" idx="1"/>
          </p:nvPr>
        </p:nvPicPr>
        <p:blipFill>
          <a:blip r:embed="rId2" cstate="print"/>
          <a:srcRect/>
          <a:stretch>
            <a:fillRect/>
          </a:stretch>
        </p:blipFill>
        <p:spPr bwMode="auto">
          <a:xfrm>
            <a:off x="683568" y="2132856"/>
            <a:ext cx="2592288" cy="3672408"/>
          </a:xfrm>
          <a:prstGeom prst="rect">
            <a:avLst/>
          </a:prstGeom>
          <a:noFill/>
          <a:ln w="9525">
            <a:noFill/>
            <a:miter lim="800000"/>
            <a:headEnd/>
            <a:tailEnd/>
          </a:ln>
        </p:spPr>
      </p:pic>
    </p:spTree>
    <p:extLst>
      <p:ext uri="{BB962C8B-B14F-4D97-AF65-F5344CB8AC3E}">
        <p14:creationId xmlns:p14="http://schemas.microsoft.com/office/powerpoint/2010/main" val="81000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804704"/>
          </a:xfrm>
        </p:spPr>
        <p:txBody>
          <a:bodyPr>
            <a:normAutofit/>
          </a:bodyPr>
          <a:lstStyle/>
          <a:p>
            <a:r>
              <a:rPr lang="uk-UA" sz="2400" dirty="0"/>
              <a:t>Поправка за розтяг шахтної стрічки від підвішеного вантажу</a:t>
            </a:r>
            <a:endParaRPr lang="ru-RU" sz="2400" dirty="0"/>
          </a:p>
        </p:txBody>
      </p:sp>
      <mc:AlternateContent xmlns:mc="http://schemas.openxmlformats.org/markup-compatibility/2006" xmlns:a14="http://schemas.microsoft.com/office/drawing/2010/main">
        <mc:Choice Requires="a14">
          <p:sp>
            <p:nvSpPr>
              <p:cNvPr id="6" name="Объект 5"/>
              <p:cNvSpPr>
                <a:spLocks noGrp="1"/>
              </p:cNvSpPr>
              <p:nvPr>
                <p:ph sz="half" idx="2"/>
              </p:nvPr>
            </p:nvSpPr>
            <p:spPr>
              <a:xfrm>
                <a:off x="3635896" y="1196752"/>
                <a:ext cx="4063352" cy="5544616"/>
              </a:xfrm>
            </p:spPr>
            <p:txBody>
              <a:bodyPr>
                <a:normAutofit lnSpcReduction="10000"/>
              </a:bodyPr>
              <a:lstStyle/>
              <a:p>
                <a:pPr marL="0" indent="0">
                  <a:buNone/>
                </a:pPr>
                <a:r>
                  <a:rPr lang="uk-UA" sz="2400" dirty="0"/>
                  <a:t>Якщо фактична похибка </a:t>
                </a:r>
              </a:p>
              <a:p>
                <a:pPr marL="0" indent="0">
                  <a:buNone/>
                </a:pPr>
                <a:r>
                  <a:rPr lang="uk-UA" sz="2400" dirty="0"/>
                  <a:t>Δ</a:t>
                </a:r>
                <a:r>
                  <a:rPr lang="uk-UA" sz="2400" i="1" dirty="0"/>
                  <a:t>Z</a:t>
                </a:r>
                <a:r>
                  <a:rPr lang="uk-UA" sz="2400" i="1" baseline="-25000" dirty="0"/>
                  <a:t>Ф</a:t>
                </a:r>
                <a:r>
                  <a:rPr lang="uk-UA" sz="2400" dirty="0"/>
                  <a:t> = </a:t>
                </a:r>
                <a14:m>
                  <m:oMath xmlns:m="http://schemas.openxmlformats.org/officeDocument/2006/math">
                    <m:sSub>
                      <m:sSubPr>
                        <m:ctrlPr>
                          <a:rPr lang="ru-RU" sz="2400" i="1">
                            <a:latin typeface="Cambria Math" panose="02040503050406030204" pitchFamily="18" charset="0"/>
                          </a:rPr>
                        </m:ctrlPr>
                      </m:sSubPr>
                      <m:e>
                        <m:r>
                          <a:rPr lang="uk-UA" sz="2400" i="1">
                            <a:latin typeface="Cambria Math"/>
                          </a:rPr>
                          <m:t>⃓</m:t>
                        </m:r>
                        <m:r>
                          <a:rPr lang="uk-UA" sz="2400" i="1">
                            <a:latin typeface="Cambria Math"/>
                          </a:rPr>
                          <m:t>𝑍</m:t>
                        </m:r>
                      </m:e>
                      <m:sub>
                        <m:sSub>
                          <m:sSubPr>
                            <m:ctrlPr>
                              <a:rPr lang="ru-RU" sz="2400" i="1">
                                <a:latin typeface="Cambria Math" panose="02040503050406030204" pitchFamily="18" charset="0"/>
                              </a:rPr>
                            </m:ctrlPr>
                          </m:sSubPr>
                          <m:e>
                            <m:r>
                              <a:rPr lang="uk-UA" sz="2400" i="1">
                                <a:latin typeface="Cambria Math"/>
                              </a:rPr>
                              <m:t>𝑅</m:t>
                            </m:r>
                          </m:e>
                          <m:sub>
                            <m:r>
                              <a:rPr lang="uk-UA" sz="2400" i="1">
                                <a:latin typeface="Cambria Math"/>
                              </a:rPr>
                              <m:t>ш1</m:t>
                            </m:r>
                          </m:sub>
                        </m:sSub>
                      </m:sub>
                    </m:sSub>
                    <m:sSub>
                      <m:sSubPr>
                        <m:ctrlPr>
                          <a:rPr lang="ru-RU" sz="2400" i="1">
                            <a:latin typeface="Cambria Math" panose="02040503050406030204" pitchFamily="18" charset="0"/>
                          </a:rPr>
                        </m:ctrlPr>
                      </m:sSubPr>
                      <m:e>
                        <m:r>
                          <a:rPr lang="uk-UA" sz="2400" i="1">
                            <a:latin typeface="Cambria Math"/>
                          </a:rPr>
                          <m:t>− </m:t>
                        </m:r>
                        <m:r>
                          <a:rPr lang="uk-UA" sz="2400" i="1">
                            <a:latin typeface="Cambria Math"/>
                          </a:rPr>
                          <m:t>𝑍</m:t>
                        </m:r>
                      </m:e>
                      <m:sub>
                        <m:sSub>
                          <m:sSubPr>
                            <m:ctrlPr>
                              <a:rPr lang="ru-RU" sz="2400" i="1">
                                <a:latin typeface="Cambria Math" panose="02040503050406030204" pitchFamily="18" charset="0"/>
                              </a:rPr>
                            </m:ctrlPr>
                          </m:sSubPr>
                          <m:e>
                            <m:r>
                              <a:rPr lang="uk-UA" sz="2400" i="1">
                                <a:latin typeface="Cambria Math"/>
                              </a:rPr>
                              <m:t>𝑅</m:t>
                            </m:r>
                          </m:e>
                          <m:sub>
                            <m:r>
                              <a:rPr lang="uk-UA" sz="2400" i="1">
                                <a:latin typeface="Cambria Math"/>
                              </a:rPr>
                              <m:t>ш2</m:t>
                            </m:r>
                          </m:sub>
                        </m:sSub>
                      </m:sub>
                    </m:sSub>
                    <m:r>
                      <a:rPr lang="uk-UA" sz="2400" i="1">
                        <a:latin typeface="Cambria Math"/>
                      </a:rPr>
                      <m:t>⃓</m:t>
                    </m:r>
                  </m:oMath>
                </a14:m>
                <a:r>
                  <a:rPr lang="uk-UA" sz="2400" dirty="0"/>
                  <a:t> </a:t>
                </a:r>
              </a:p>
              <a:p>
                <a:pPr marL="0" indent="0">
                  <a:buNone/>
                </a:pPr>
                <a:r>
                  <a:rPr lang="uk-UA" sz="1700" i="1" dirty="0"/>
                  <a:t>(фактична розбіжність двох значень висотної відмітки початкового репера підземної зйомки) </a:t>
                </a:r>
                <a:r>
                  <a:rPr lang="uk-UA" sz="2400" dirty="0"/>
                  <a:t>не перевищує допустиму похибку Δ</a:t>
                </a:r>
                <a:r>
                  <a:rPr lang="uk-UA" sz="2400" i="1" dirty="0"/>
                  <a:t>Z</a:t>
                </a:r>
                <a:r>
                  <a:rPr lang="uk-UA" sz="2400" i="1" baseline="-25000" dirty="0"/>
                  <a:t>Д </a:t>
                </a:r>
                <a:r>
                  <a:rPr lang="uk-UA" sz="2400" dirty="0"/>
                  <a:t>, (слайд 6)</a:t>
                </a:r>
              </a:p>
              <a:p>
                <a:pPr marL="0" indent="0">
                  <a:buNone/>
                </a:pPr>
                <a14:m>
                  <m:oMathPara xmlns:m="http://schemas.openxmlformats.org/officeDocument/2006/math">
                    <m:oMathParaPr>
                      <m:jc m:val="centerGroup"/>
                    </m:oMathParaPr>
                    <m:oMath xmlns:m="http://schemas.openxmlformats.org/officeDocument/2006/math">
                      <m:r>
                        <a:rPr lang="uk-UA" sz="2400" i="1">
                          <a:latin typeface="Cambria Math"/>
                        </a:rPr>
                        <m:t>𝛥</m:t>
                      </m:r>
                      <m:sSub>
                        <m:sSubPr>
                          <m:ctrlPr>
                            <a:rPr lang="ru-RU" sz="2400" i="1">
                              <a:latin typeface="Cambria Math" panose="02040503050406030204" pitchFamily="18" charset="0"/>
                            </a:rPr>
                          </m:ctrlPr>
                        </m:sSubPr>
                        <m:e>
                          <m:r>
                            <a:rPr lang="uk-UA" sz="2400" i="1">
                              <a:latin typeface="Cambria Math"/>
                            </a:rPr>
                            <m:t>𝑍</m:t>
                          </m:r>
                        </m:e>
                        <m:sub>
                          <m:r>
                            <a:rPr lang="uk-UA" sz="2400" i="1">
                              <a:latin typeface="Cambria Math"/>
                            </a:rPr>
                            <m:t>Д</m:t>
                          </m:r>
                        </m:sub>
                      </m:sSub>
                      <m:r>
                        <a:rPr lang="uk-UA" sz="2400" i="1">
                          <a:latin typeface="Cambria Math"/>
                        </a:rPr>
                        <m:t>=0,01+0,0002</m:t>
                      </m:r>
                      <m:r>
                        <a:rPr lang="uk-UA" sz="2400" i="1">
                          <a:latin typeface="Cambria Math"/>
                        </a:rPr>
                        <m:t>h</m:t>
                      </m:r>
                      <m:r>
                        <a:rPr lang="uk-UA" sz="2400" i="1">
                          <a:latin typeface="Cambria Math"/>
                        </a:rPr>
                        <m:t> </m:t>
                      </m:r>
                    </m:oMath>
                  </m:oMathPara>
                </a14:m>
                <a:endParaRPr lang="uk-UA" sz="2400" dirty="0"/>
              </a:p>
              <a:p>
                <a:pPr marL="0" indent="0">
                  <a:buNone/>
                </a:pPr>
                <a:r>
                  <a:rPr lang="uk-UA" sz="2400" dirty="0"/>
                  <a:t>то передача висотної відмітки виконана з потрібною точністю. Значення висотної відмітки приймається як середнє з двох вимірів </a:t>
                </a:r>
                <a:endParaRPr lang="ru-RU" sz="2400" dirty="0"/>
              </a:p>
              <a:p>
                <a:pPr marL="0" indent="0">
                  <a:buNone/>
                </a:pPr>
                <a14:m>
                  <m:oMathPara xmlns:m="http://schemas.openxmlformats.org/officeDocument/2006/math">
                    <m:oMathParaPr>
                      <m:jc m:val="centerGroup"/>
                    </m:oMathParaPr>
                    <m:oMath xmlns:m="http://schemas.openxmlformats.org/officeDocument/2006/math">
                      <m:sSub>
                        <m:sSubPr>
                          <m:ctrlPr>
                            <a:rPr lang="ru-RU" sz="2400" i="1">
                              <a:latin typeface="Cambria Math" panose="02040503050406030204" pitchFamily="18" charset="0"/>
                            </a:rPr>
                          </m:ctrlPr>
                        </m:sSubPr>
                        <m:e>
                          <m:r>
                            <a:rPr lang="uk-UA" sz="2400" i="1">
                              <a:latin typeface="Cambria Math"/>
                            </a:rPr>
                            <m:t>𝑍</m:t>
                          </m:r>
                        </m:e>
                        <m:sub>
                          <m:sSub>
                            <m:sSubPr>
                              <m:ctrlPr>
                                <a:rPr lang="ru-RU" sz="2400" i="1" smtClean="0">
                                  <a:latin typeface="Cambria Math" panose="02040503050406030204" pitchFamily="18" charset="0"/>
                                </a:rPr>
                              </m:ctrlPr>
                            </m:sSubPr>
                            <m:e>
                              <m:r>
                                <a:rPr lang="uk-UA" sz="2400" i="1">
                                  <a:latin typeface="Cambria Math"/>
                                </a:rPr>
                                <m:t>𝑅</m:t>
                              </m:r>
                            </m:e>
                            <m:sub>
                              <m:r>
                                <a:rPr lang="uk-UA" sz="2400" i="1">
                                  <a:latin typeface="Cambria Math"/>
                                </a:rPr>
                                <m:t>ш</m:t>
                              </m:r>
                            </m:sub>
                          </m:sSub>
                        </m:sub>
                      </m:sSub>
                      <m:r>
                        <a:rPr lang="uk-UA" sz="2400" i="1">
                          <a:latin typeface="Cambria Math"/>
                        </a:rPr>
                        <m:t>=</m:t>
                      </m:r>
                      <m:f>
                        <m:fPr>
                          <m:ctrlPr>
                            <a:rPr lang="ru-RU" sz="2400" i="1">
                              <a:latin typeface="Cambria Math" panose="02040503050406030204" pitchFamily="18" charset="0"/>
                            </a:rPr>
                          </m:ctrlPr>
                        </m:fPr>
                        <m:num>
                          <m:sSub>
                            <m:sSubPr>
                              <m:ctrlPr>
                                <a:rPr lang="ru-RU" sz="2400" i="1">
                                  <a:latin typeface="Cambria Math" panose="02040503050406030204" pitchFamily="18" charset="0"/>
                                </a:rPr>
                              </m:ctrlPr>
                            </m:sSubPr>
                            <m:e>
                              <m:r>
                                <a:rPr lang="uk-UA" sz="2400" i="1">
                                  <a:latin typeface="Cambria Math"/>
                                </a:rPr>
                                <m:t>𝑍</m:t>
                              </m:r>
                            </m:e>
                            <m:sub>
                              <m:sSub>
                                <m:sSubPr>
                                  <m:ctrlPr>
                                    <a:rPr lang="ru-RU" sz="2400" i="1">
                                      <a:latin typeface="Cambria Math" panose="02040503050406030204" pitchFamily="18" charset="0"/>
                                    </a:rPr>
                                  </m:ctrlPr>
                                </m:sSubPr>
                                <m:e>
                                  <m:r>
                                    <a:rPr lang="uk-UA" sz="2400" i="1">
                                      <a:latin typeface="Cambria Math"/>
                                    </a:rPr>
                                    <m:t>𝑅</m:t>
                                  </m:r>
                                </m:e>
                                <m:sub>
                                  <m:r>
                                    <a:rPr lang="uk-UA" sz="2400" i="1">
                                      <a:latin typeface="Cambria Math"/>
                                    </a:rPr>
                                    <m:t>ш1</m:t>
                                  </m:r>
                                </m:sub>
                              </m:sSub>
                            </m:sub>
                          </m:sSub>
                          <m:r>
                            <a:rPr lang="uk-UA" sz="2400" i="1">
                              <a:latin typeface="Cambria Math"/>
                            </a:rPr>
                            <m:t>+</m:t>
                          </m:r>
                          <m:sSub>
                            <m:sSubPr>
                              <m:ctrlPr>
                                <a:rPr lang="ru-RU" sz="2400" i="1">
                                  <a:latin typeface="Cambria Math" panose="02040503050406030204" pitchFamily="18" charset="0"/>
                                </a:rPr>
                              </m:ctrlPr>
                            </m:sSubPr>
                            <m:e>
                              <m:r>
                                <a:rPr lang="uk-UA" sz="2400" i="1">
                                  <a:latin typeface="Cambria Math"/>
                                </a:rPr>
                                <m:t>𝑍</m:t>
                              </m:r>
                            </m:e>
                            <m:sub>
                              <m:sSub>
                                <m:sSubPr>
                                  <m:ctrlPr>
                                    <a:rPr lang="ru-RU" sz="2400" i="1">
                                      <a:latin typeface="Cambria Math" panose="02040503050406030204" pitchFamily="18" charset="0"/>
                                    </a:rPr>
                                  </m:ctrlPr>
                                </m:sSubPr>
                                <m:e>
                                  <m:r>
                                    <a:rPr lang="uk-UA" sz="2400" i="1">
                                      <a:latin typeface="Cambria Math"/>
                                    </a:rPr>
                                    <m:t>𝑅</m:t>
                                  </m:r>
                                </m:e>
                                <m:sub>
                                  <m:r>
                                    <a:rPr lang="uk-UA" sz="2400" i="1">
                                      <a:latin typeface="Cambria Math"/>
                                    </a:rPr>
                                    <m:t>ш2</m:t>
                                  </m:r>
                                </m:sub>
                              </m:sSub>
                            </m:sub>
                          </m:sSub>
                        </m:num>
                        <m:den>
                          <m:r>
                            <a:rPr lang="uk-UA" sz="2400" i="1">
                              <a:latin typeface="Cambria Math"/>
                            </a:rPr>
                            <m:t>2</m:t>
                          </m:r>
                        </m:den>
                      </m:f>
                      <m:r>
                        <a:rPr lang="uk-UA" sz="2400" i="1">
                          <a:latin typeface="Cambria Math"/>
                        </a:rPr>
                        <m:t>,м</m:t>
                      </m:r>
                    </m:oMath>
                  </m:oMathPara>
                </a14:m>
                <a:endParaRPr lang="ru-RU" sz="2200" i="1" dirty="0">
                  <a:solidFill>
                    <a:srgbClr val="FF0000"/>
                  </a:solidFill>
                </a:endParaRPr>
              </a:p>
            </p:txBody>
          </p:sp>
        </mc:Choice>
        <mc:Fallback xmlns="">
          <p:sp>
            <p:nvSpPr>
              <p:cNvPr id="6" name="Объект 5"/>
              <p:cNvSpPr>
                <a:spLocks noGrp="1" noRot="1" noChangeAspect="1" noMove="1" noResize="1" noEditPoints="1" noAdjustHandles="1" noChangeArrowheads="1" noChangeShapeType="1" noTextEdit="1"/>
              </p:cNvSpPr>
              <p:nvPr>
                <p:ph sz="half" idx="2"/>
              </p:nvPr>
            </p:nvSpPr>
            <p:spPr>
              <a:xfrm>
                <a:off x="3635896" y="1196752"/>
                <a:ext cx="4063352" cy="5544616"/>
              </a:xfrm>
              <a:blipFill>
                <a:blip r:embed="rId2"/>
                <a:stretch>
                  <a:fillRect l="-2249" t="-1538" r="-1949"/>
                </a:stretch>
              </a:blipFill>
            </p:spPr>
            <p:txBody>
              <a:bodyPr/>
              <a:lstStyle/>
              <a:p>
                <a:r>
                  <a:rPr lang="uk-UA">
                    <a:noFill/>
                  </a:rPr>
                  <a:t> </a:t>
                </a:r>
              </a:p>
            </p:txBody>
          </p:sp>
        </mc:Fallback>
      </mc:AlternateContent>
      <p:pic>
        <p:nvPicPr>
          <p:cNvPr id="7" name="Объект 6"/>
          <p:cNvPicPr>
            <a:picLocks noGrp="1"/>
          </p:cNvPicPr>
          <p:nvPr>
            <p:ph sz="half" idx="1"/>
          </p:nvPr>
        </p:nvPicPr>
        <p:blipFill>
          <a:blip r:embed="rId3" cstate="print"/>
          <a:srcRect/>
          <a:stretch>
            <a:fillRect/>
          </a:stretch>
        </p:blipFill>
        <p:spPr bwMode="auto">
          <a:xfrm>
            <a:off x="683568" y="2132856"/>
            <a:ext cx="2592288" cy="3672408"/>
          </a:xfrm>
          <a:prstGeom prst="rect">
            <a:avLst/>
          </a:prstGeom>
          <a:noFill/>
          <a:ln w="9525">
            <a:noFill/>
            <a:miter lim="800000"/>
            <a:headEnd/>
            <a:tailEnd/>
          </a:ln>
        </p:spPr>
      </p:pic>
    </p:spTree>
    <p:extLst>
      <p:ext uri="{BB962C8B-B14F-4D97-AF65-F5344CB8AC3E}">
        <p14:creationId xmlns:p14="http://schemas.microsoft.com/office/powerpoint/2010/main" val="20932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6531C37-AF34-F340-2660-B3E31C648D83}"/>
              </a:ext>
            </a:extLst>
          </p:cNvPr>
          <p:cNvSpPr>
            <a:spLocks noGrp="1"/>
          </p:cNvSpPr>
          <p:nvPr>
            <p:ph type="title"/>
          </p:nvPr>
        </p:nvSpPr>
        <p:spPr>
          <a:xfrm>
            <a:off x="457200" y="320040"/>
            <a:ext cx="7239000" cy="1143000"/>
          </a:xfrm>
        </p:spPr>
        <p:txBody>
          <a:bodyPr/>
          <a:lstStyle/>
          <a:p>
            <a:endParaRPr lang="en-US"/>
          </a:p>
        </p:txBody>
      </p:sp>
      <p:graphicFrame>
        <p:nvGraphicFramePr>
          <p:cNvPr id="7" name="TextBox 2">
            <a:extLst>
              <a:ext uri="{FF2B5EF4-FFF2-40B4-BE49-F238E27FC236}">
                <a16:creationId xmlns:a16="http://schemas.microsoft.com/office/drawing/2014/main" id="{99526C41-8524-DCC3-2417-5FF964DD3E82}"/>
              </a:ext>
            </a:extLst>
          </p:cNvPr>
          <p:cNvGraphicFramePr/>
          <p:nvPr>
            <p:extLst>
              <p:ext uri="{D42A27DB-BD31-4B8C-83A1-F6EECF244321}">
                <p14:modId xmlns:p14="http://schemas.microsoft.com/office/powerpoint/2010/main" val="2675370068"/>
              </p:ext>
            </p:extLst>
          </p:nvPr>
        </p:nvGraphicFramePr>
        <p:xfrm>
          <a:off x="457200" y="1609416"/>
          <a:ext cx="72390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33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F8261D-27E7-C876-96A5-A4641EA95028}"/>
              </a:ext>
            </a:extLst>
          </p:cNvPr>
          <p:cNvSpPr txBox="1"/>
          <p:nvPr/>
        </p:nvSpPr>
        <p:spPr>
          <a:xfrm>
            <a:off x="467544" y="682094"/>
            <a:ext cx="7488832" cy="5493812"/>
          </a:xfrm>
          <a:prstGeom prst="rect">
            <a:avLst/>
          </a:prstGeom>
          <a:noFill/>
        </p:spPr>
        <p:txBody>
          <a:bodyPr wrap="square">
            <a:spAutoFit/>
          </a:bodyPr>
          <a:lstStyle/>
          <a:p>
            <a:pPr algn="just">
              <a:buNone/>
            </a:pPr>
            <a:r>
              <a:rPr lang="uk-UA" sz="1350">
                <a:solidFill>
                  <a:srgbClr val="000000"/>
                </a:solidFill>
                <a:latin typeface="Arial" panose="020B0604020202020204" pitchFamily="34" charset="0"/>
              </a:rPr>
              <a:t>Після виконання орієнтирно-з'єднувальної зйомки стає мож­ливим визначення планового положення будь-якої ділянки гірни­чих робіт відносно земної поверхні і здійснення взаємної ув'язки гірничих робіт на різних горизонтах. Орієнтування є одним із найбільш відповідальних видів маркшейдерських робіт, на осно­ві якого розв'язується ряд складних маркшейдерських задач: про­ведення виробок зустрічними забоями; проведення капітальних гір­ничих виробок (приствольних дворів, квершлагів, штреків, слі­пих стволів, гезенків); взаємна ув'язка підземних гірничих робіт та споруд поверхневого технологічного комплексу тощо.</a:t>
            </a:r>
          </a:p>
          <a:p>
            <a:pPr algn="just">
              <a:buNone/>
            </a:pPr>
            <a:r>
              <a:rPr lang="uk-UA" sz="1350">
                <a:solidFill>
                  <a:srgbClr val="000000"/>
                </a:solidFill>
                <a:latin typeface="Arial" panose="020B0604020202020204" pitchFamily="34" charset="0"/>
              </a:rPr>
              <a:t>Горизонтальні орієнтирно-з'єд-нувальні зйомки опираються на підхідні пункти, положення яких визначається методами триангуляції, аналітичних мереж або полігонометрії не нижче 1 розряду.</a:t>
            </a:r>
          </a:p>
          <a:p>
            <a:pPr algn="just">
              <a:buNone/>
            </a:pPr>
            <a:r>
              <a:rPr lang="uk-UA" sz="1350">
                <a:solidFill>
                  <a:srgbClr val="000000"/>
                </a:solidFill>
                <a:latin typeface="Arial" panose="020B0604020202020204" pitchFamily="34" charset="0"/>
              </a:rPr>
              <a:t>Залежно від того, як визначаються координати і дирекційний кут вихідної сторони, виділяють геометричні і фізичні мето­ди орієнтирно-з'єднувальних зйомок. До першого з них відносять:</a:t>
            </a:r>
          </a:p>
          <a:p>
            <a:pPr algn="just">
              <a:buNone/>
            </a:pPr>
            <a:r>
              <a:rPr lang="uk-UA" sz="1350">
                <a:solidFill>
                  <a:srgbClr val="000000"/>
                </a:solidFill>
                <a:latin typeface="Arial" panose="020B0604020202020204" pitchFamily="34" charset="0"/>
              </a:rPr>
              <a:t>1) орієнтування через штольню або похилий ствол;</a:t>
            </a:r>
          </a:p>
          <a:p>
            <a:pPr algn="just">
              <a:buNone/>
            </a:pPr>
            <a:r>
              <a:rPr lang="uk-UA" sz="1350">
                <a:solidFill>
                  <a:srgbClr val="000000"/>
                </a:solidFill>
                <a:latin typeface="Arial" panose="020B0604020202020204" pitchFamily="34" charset="0"/>
              </a:rPr>
              <a:t>2) орієнтування через один вертикальний шахтний ствол;</a:t>
            </a:r>
          </a:p>
          <a:p>
            <a:pPr algn="just">
              <a:buNone/>
            </a:pPr>
            <a:r>
              <a:rPr lang="uk-UA" sz="1350">
                <a:solidFill>
                  <a:srgbClr val="000000"/>
                </a:solidFill>
                <a:latin typeface="Arial" panose="020B0604020202020204" pitchFamily="34" charset="0"/>
              </a:rPr>
              <a:t>3) орієнтування через два або кілька вертикальних стволів, з'єднаних між собою на горизонті орієнтування. До другого методу відносять:</a:t>
            </a:r>
          </a:p>
          <a:p>
            <a:pPr algn="just">
              <a:buNone/>
            </a:pPr>
            <a:r>
              <a:rPr lang="uk-UA" sz="1350">
                <a:solidFill>
                  <a:srgbClr val="000000"/>
                </a:solidFill>
                <a:latin typeface="Arial" panose="020B0604020202020204" pitchFamily="34" charset="0"/>
              </a:rPr>
              <a:t>1) гіроскопічне орієнтування;</a:t>
            </a:r>
          </a:p>
          <a:p>
            <a:pPr algn="just">
              <a:buNone/>
            </a:pPr>
            <a:r>
              <a:rPr lang="uk-UA" sz="1350">
                <a:solidFill>
                  <a:srgbClr val="000000"/>
                </a:solidFill>
                <a:latin typeface="Arial" panose="020B0604020202020204" pitchFamily="34" charset="0"/>
              </a:rPr>
              <a:t>2) магнітне орієнтування.</a:t>
            </a:r>
          </a:p>
          <a:p>
            <a:pPr algn="just">
              <a:buNone/>
            </a:pPr>
            <a:r>
              <a:rPr lang="uk-UA" sz="1350">
                <a:solidFill>
                  <a:srgbClr val="000000"/>
                </a:solidFill>
                <a:latin typeface="Arial" panose="020B0604020202020204" pitchFamily="34" charset="0"/>
              </a:rPr>
              <a:t>При геометричних методах орієнтування виконують лінійно-кутові виміри, в результаті яких одночасно вирішуються задачі орієнтування та центрування. При використанні фізичних методів обидві задачі, як правило, вирішуються окремо. Визначення дирекційних кутів у цьому випадку проводиться за допомогою гіро­компаса або магнітної стрілки, а визначення координат – за до­помогою виска, оптичних або лазерних проектирів.</a:t>
            </a:r>
          </a:p>
        </p:txBody>
      </p:sp>
    </p:spTree>
    <p:extLst>
      <p:ext uri="{BB962C8B-B14F-4D97-AF65-F5344CB8AC3E}">
        <p14:creationId xmlns:p14="http://schemas.microsoft.com/office/powerpoint/2010/main" val="321181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a:extLst>
              <a:ext uri="{FF2B5EF4-FFF2-40B4-BE49-F238E27FC236}">
                <a16:creationId xmlns:a16="http://schemas.microsoft.com/office/drawing/2014/main" id="{18D8F364-A5FE-43A7-CD22-64FAA4A9240A}"/>
              </a:ext>
            </a:extLst>
          </p:cNvPr>
          <p:cNvSpPr>
            <a:spLocks noGrp="1"/>
          </p:cNvSpPr>
          <p:nvPr>
            <p:ph type="title"/>
          </p:nvPr>
        </p:nvSpPr>
        <p:spPr>
          <a:xfrm>
            <a:off x="457200" y="320040"/>
            <a:ext cx="7239000" cy="1143000"/>
          </a:xfrm>
        </p:spPr>
        <p:txBody>
          <a:bodyPr/>
          <a:lstStyle/>
          <a:p>
            <a:endParaRPr lang="en-US"/>
          </a:p>
        </p:txBody>
      </p:sp>
      <p:sp>
        <p:nvSpPr>
          <p:cNvPr id="3" name="Rectangle 3">
            <a:extLst>
              <a:ext uri="{FF2B5EF4-FFF2-40B4-BE49-F238E27FC236}">
                <a16:creationId xmlns:a16="http://schemas.microsoft.com/office/drawing/2014/main" id="{6A96E069-39A1-C78D-63AA-975997C90C0E}"/>
              </a:ext>
            </a:extLst>
          </p:cNvPr>
          <p:cNvSpPr>
            <a:spLocks noChangeArrowheads="1"/>
          </p:cNvSpPr>
          <p:nvPr/>
        </p:nvSpPr>
        <p:spPr bwMode="auto">
          <a:xfrm>
            <a:off x="457200" y="1609416"/>
            <a:ext cx="7239000" cy="48463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74320" marR="0" lvl="0" indent="-274320" defTabSz="914400" eaLnBrk="1" fontAlgn="base" hangingPunct="1">
              <a:lnSpc>
                <a:spcPct val="90000"/>
              </a:lnSpc>
              <a:spcBef>
                <a:spcPts val="600"/>
              </a:spcBef>
              <a:spcAft>
                <a:spcPct val="0"/>
              </a:spcAft>
              <a:buClr>
                <a:schemeClr val="tx2"/>
              </a:buClr>
              <a:buSzPct val="73000"/>
              <a:buFont typeface="Wingdings 2"/>
              <a:buChar char=""/>
              <a:tabLst/>
            </a:pPr>
            <a:r>
              <a:rPr lang="en-US" altLang="uk-UA" sz="1600" b="0" i="0" u="none" strike="noStrike" cap="none" normalizeH="0" baseline="0">
                <a:ln>
                  <a:noFill/>
                </a:ln>
                <a:effectLst/>
                <a:latin typeface="+mn-lt"/>
              </a:rPr>
              <a:t>Польові роботи під час виконання орієнтирно-з'єднувальної зйомки через один вертикальний ствол вирішують дві задачі: проектування двох точок з поверхні в шахту та прилягання до них на поверхні та горизонті гірничих робіт.</a:t>
            </a:r>
          </a:p>
          <a:p>
            <a:pPr marL="274320" marR="0" lvl="0" indent="-274320" defTabSz="914400" eaLnBrk="1" fontAlgn="base" hangingPunct="1">
              <a:lnSpc>
                <a:spcPct val="90000"/>
              </a:lnSpc>
              <a:spcBef>
                <a:spcPts val="600"/>
              </a:spcBef>
              <a:spcAft>
                <a:spcPct val="0"/>
              </a:spcAft>
              <a:buClr>
                <a:schemeClr val="tx2"/>
              </a:buClr>
              <a:buSzPct val="73000"/>
              <a:buFont typeface="Wingdings 2"/>
              <a:buChar char=""/>
              <a:tabLst/>
            </a:pPr>
            <a:r>
              <a:rPr lang="en-US" altLang="uk-UA" sz="1600" b="0" i="0" u="none" strike="noStrike" cap="none" normalizeH="0" baseline="0">
                <a:ln>
                  <a:noFill/>
                </a:ln>
                <a:effectLst/>
                <a:latin typeface="+mn-lt"/>
              </a:rPr>
              <a:t>Проектування двох точок з поверхні шахти виконується, в основному, за допомогою висків 4, опущених у ствол. Завдяки вертикальному положенню висків, їх координати X і Y на поверхні і шахті, а також дирекційний угол їх створу співпадають.</a:t>
            </a:r>
          </a:p>
          <a:p>
            <a:pPr marL="274320" marR="0" lvl="0" indent="-274320" defTabSz="914400" eaLnBrk="1" fontAlgn="base" hangingPunct="1">
              <a:lnSpc>
                <a:spcPct val="90000"/>
              </a:lnSpc>
              <a:spcBef>
                <a:spcPts val="600"/>
              </a:spcBef>
              <a:spcAft>
                <a:spcPct val="0"/>
              </a:spcAft>
              <a:buClr>
                <a:schemeClr val="tx2"/>
              </a:buClr>
              <a:buSzPct val="73000"/>
              <a:buFont typeface="Wingdings 2"/>
              <a:buChar char=""/>
              <a:tabLst/>
            </a:pPr>
            <a:r>
              <a:rPr lang="en-US" altLang="uk-UA" sz="1600" b="0" i="0" u="none" strike="noStrike" cap="none" normalizeH="0" baseline="0">
                <a:ln>
                  <a:noFill/>
                </a:ln>
                <a:effectLst/>
                <a:latin typeface="+mn-lt"/>
              </a:rPr>
              <a:t>Для здійснення проектування за допомогою скрон необхідно мати таке обладнання: лебідки з проволокою для опускання та підйому скрон, направляючі блочки, центрувальні пластинки, вантажі та баки із заспокоювачами . Лебідки з проволокою встановлюють на поверхні поблизу стовбура і надійно закріплюють. На спеціальних брусах кріпити направляючі блочки. Кінець проволоки пропускають через них і опускають у шахту, прикріпивши до неї вантаж. Для зменшення колівання вантаж опускають у бак із рідиною. Фіксування положення висків на поверхні здійснюється за допомогою центрувальних пластин з        -подібним вирізом. Вони прикріплюються до брусків, закріплених над стволом, і дріт заводитиметься у виріз пластинки.</a:t>
            </a:r>
          </a:p>
        </p:txBody>
      </p:sp>
      <p:pic>
        <p:nvPicPr>
          <p:cNvPr id="4100" name="Picture 4" descr="Зображення, що містить ескіз, чорно-білий&#10;&#10;Вміст на основі ШІ може бути неправильним.">
            <a:extLst>
              <a:ext uri="{FF2B5EF4-FFF2-40B4-BE49-F238E27FC236}">
                <a16:creationId xmlns:a16="http://schemas.microsoft.com/office/drawing/2014/main" id="{C634A78F-2B00-D05D-60E9-DAED852C53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40400" y="92075"/>
            <a:ext cx="161925"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5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B506B7-5FED-172B-4D71-B4BA6EC2E289}"/>
              </a:ext>
            </a:extLst>
          </p:cNvPr>
          <p:cNvSpPr>
            <a:spLocks noGrp="1"/>
          </p:cNvSpPr>
          <p:nvPr>
            <p:ph type="title"/>
          </p:nvPr>
        </p:nvSpPr>
        <p:spPr>
          <a:xfrm>
            <a:off x="457200" y="320040"/>
            <a:ext cx="7242048" cy="1143000"/>
          </a:xfrm>
        </p:spPr>
        <p:txBody>
          <a:bodyPr/>
          <a:lstStyle/>
          <a:p>
            <a:endParaRPr lang="en-US"/>
          </a:p>
        </p:txBody>
      </p:sp>
      <p:pic>
        <p:nvPicPr>
          <p:cNvPr id="3" name="Рисунок 2" descr="Зображення, що містить ескіз, схема, малюнок, Креслення&#10;&#10;Вміст на основі ШІ може бути неправильним.">
            <a:extLst>
              <a:ext uri="{FF2B5EF4-FFF2-40B4-BE49-F238E27FC236}">
                <a16:creationId xmlns:a16="http://schemas.microsoft.com/office/drawing/2014/main" id="{E078088D-F9CC-874F-2933-1439C3D85EC4}"/>
              </a:ext>
            </a:extLst>
          </p:cNvPr>
          <p:cNvPicPr>
            <a:picLocks noChangeAspect="1"/>
          </p:cNvPicPr>
          <p:nvPr/>
        </p:nvPicPr>
        <p:blipFill>
          <a:blip r:embed="rId2"/>
          <a:srcRect r="23382" b="-2"/>
          <a:stretch>
            <a:fillRect/>
          </a:stretch>
        </p:blipFill>
        <p:spPr>
          <a:xfrm>
            <a:off x="457200" y="1600200"/>
            <a:ext cx="3520440" cy="4525963"/>
          </a:xfrm>
          <a:prstGeom prst="rect">
            <a:avLst/>
          </a:prstGeom>
          <a:noFill/>
        </p:spPr>
      </p:pic>
      <p:sp>
        <p:nvSpPr>
          <p:cNvPr id="5" name="TextBox 4">
            <a:extLst>
              <a:ext uri="{FF2B5EF4-FFF2-40B4-BE49-F238E27FC236}">
                <a16:creationId xmlns:a16="http://schemas.microsoft.com/office/drawing/2014/main" id="{6341331B-93B5-6C69-14EF-3DE49C2414D7}"/>
              </a:ext>
            </a:extLst>
          </p:cNvPr>
          <p:cNvSpPr txBox="1"/>
          <p:nvPr/>
        </p:nvSpPr>
        <p:spPr>
          <a:xfrm>
            <a:off x="4178808" y="1600200"/>
            <a:ext cx="3520440" cy="4525963"/>
          </a:xfrm>
          <a:prstGeom prst="rect">
            <a:avLst/>
          </a:prstGeom>
        </p:spPr>
        <p:txBody>
          <a:bodyPr vert="horz" anchor="t">
            <a:normAutofit/>
          </a:bodyPr>
          <a:lstStyle/>
          <a:p>
            <a:pPr marL="274320" indent="-274320">
              <a:lnSpc>
                <a:spcPct val="90000"/>
              </a:lnSpc>
              <a:spcBef>
                <a:spcPts val="600"/>
              </a:spcBef>
              <a:buClr>
                <a:schemeClr val="tx2"/>
              </a:buClr>
              <a:buSzPct val="73000"/>
              <a:buFont typeface="Wingdings 2"/>
              <a:buChar char=""/>
            </a:pPr>
            <a:r>
              <a:rPr lang="en-US" sz="2400" b="1" i="1" baseline="0">
                <a:effectLst/>
              </a:rPr>
              <a:t>Схема орієнтирно-з'єднувальної зйомки через один вертикальний шахтний ствол: 1 – лебідка; 2 – блочок; 3 – центрувальна пластина; 4 – дріт; 5 – вантаж; 6 – бак із заспокоювачем</a:t>
            </a:r>
            <a:endParaRPr lang="en-US" sz="2400" baseline="0"/>
          </a:p>
        </p:txBody>
      </p:sp>
    </p:spTree>
    <p:extLst>
      <p:ext uri="{BB962C8B-B14F-4D97-AF65-F5344CB8AC3E}">
        <p14:creationId xmlns:p14="http://schemas.microsoft.com/office/powerpoint/2010/main" val="373528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CBB7540-F7C0-2BD8-383E-B8BB36998283}"/>
              </a:ext>
            </a:extLst>
          </p:cNvPr>
          <p:cNvSpPr>
            <a:spLocks noGrp="1"/>
          </p:cNvSpPr>
          <p:nvPr>
            <p:ph type="title"/>
          </p:nvPr>
        </p:nvSpPr>
        <p:spPr>
          <a:xfrm>
            <a:off x="457200" y="320040"/>
            <a:ext cx="7239000" cy="1143000"/>
          </a:xfrm>
        </p:spPr>
        <p:txBody>
          <a:bodyPr/>
          <a:lstStyle/>
          <a:p>
            <a:endParaRPr lang="en-US"/>
          </a:p>
        </p:txBody>
      </p:sp>
      <p:graphicFrame>
        <p:nvGraphicFramePr>
          <p:cNvPr id="12" name="TextBox 2">
            <a:extLst>
              <a:ext uri="{FF2B5EF4-FFF2-40B4-BE49-F238E27FC236}">
                <a16:creationId xmlns:a16="http://schemas.microsoft.com/office/drawing/2014/main" id="{A54D9C27-C2C6-1E1E-80C7-11324F1B5F68}"/>
              </a:ext>
            </a:extLst>
          </p:cNvPr>
          <p:cNvGraphicFramePr/>
          <p:nvPr>
            <p:extLst>
              <p:ext uri="{D42A27DB-BD31-4B8C-83A1-F6EECF244321}">
                <p14:modId xmlns:p14="http://schemas.microsoft.com/office/powerpoint/2010/main" val="2619238851"/>
              </p:ext>
            </p:extLst>
          </p:nvPr>
        </p:nvGraphicFramePr>
        <p:xfrm>
          <a:off x="457200" y="320040"/>
          <a:ext cx="7571184" cy="6135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4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Зображення, що містить ряд, схема, ескіз, білий&#10;&#10;Вміст на основі ШІ може бути неправильним.">
            <a:extLst>
              <a:ext uri="{FF2B5EF4-FFF2-40B4-BE49-F238E27FC236}">
                <a16:creationId xmlns:a16="http://schemas.microsoft.com/office/drawing/2014/main" id="{220D90B5-8BCF-88C7-0DE6-235644EA16C6}"/>
              </a:ext>
            </a:extLst>
          </p:cNvPr>
          <p:cNvPicPr>
            <a:picLocks noChangeAspect="1"/>
          </p:cNvPicPr>
          <p:nvPr/>
        </p:nvPicPr>
        <p:blipFill>
          <a:blip r:embed="rId2"/>
          <a:stretch>
            <a:fillRect/>
          </a:stretch>
        </p:blipFill>
        <p:spPr>
          <a:xfrm>
            <a:off x="218467" y="4459003"/>
            <a:ext cx="8707065" cy="2353003"/>
          </a:xfrm>
          <a:prstGeom prst="rect">
            <a:avLst/>
          </a:prstGeom>
        </p:spPr>
      </p:pic>
      <p:sp>
        <p:nvSpPr>
          <p:cNvPr id="5" name="TextBox 4">
            <a:extLst>
              <a:ext uri="{FF2B5EF4-FFF2-40B4-BE49-F238E27FC236}">
                <a16:creationId xmlns:a16="http://schemas.microsoft.com/office/drawing/2014/main" id="{FE3220D3-C327-D9D3-CDE3-EECAC4E063BD}"/>
              </a:ext>
            </a:extLst>
          </p:cNvPr>
          <p:cNvSpPr txBox="1"/>
          <p:nvPr/>
        </p:nvSpPr>
        <p:spPr>
          <a:xfrm>
            <a:off x="4353599" y="4459003"/>
            <a:ext cx="4572000" cy="646331"/>
          </a:xfrm>
          <a:prstGeom prst="rect">
            <a:avLst/>
          </a:prstGeom>
          <a:noFill/>
        </p:spPr>
        <p:txBody>
          <a:bodyPr wrap="square">
            <a:spAutoFit/>
          </a:bodyPr>
          <a:lstStyle/>
          <a:p>
            <a:pPr algn="ctr">
              <a:buNone/>
            </a:pPr>
            <a:r>
              <a:rPr lang="uk-UA" b="0" i="0">
                <a:solidFill>
                  <a:srgbClr val="000000"/>
                </a:solidFill>
                <a:effectLst/>
                <a:latin typeface="Arial" panose="020B0604020202020204" pitchFamily="34" charset="0"/>
              </a:rPr>
              <a:t>Орієнтування способом з'єднувального трикутникк</a:t>
            </a:r>
          </a:p>
        </p:txBody>
      </p:sp>
      <p:pic>
        <p:nvPicPr>
          <p:cNvPr id="7" name="Рисунок 6" descr="Зображення, що містить ряд, схема, ескіз, малюнок&#10;&#10;Вміст на основі ШІ може бути неправильним.">
            <a:extLst>
              <a:ext uri="{FF2B5EF4-FFF2-40B4-BE49-F238E27FC236}">
                <a16:creationId xmlns:a16="http://schemas.microsoft.com/office/drawing/2014/main" id="{936BECB4-B105-8539-517E-B53A1CF45B81}"/>
              </a:ext>
            </a:extLst>
          </p:cNvPr>
          <p:cNvPicPr>
            <a:picLocks noChangeAspect="1"/>
          </p:cNvPicPr>
          <p:nvPr/>
        </p:nvPicPr>
        <p:blipFill>
          <a:blip r:embed="rId3"/>
          <a:stretch>
            <a:fillRect/>
          </a:stretch>
        </p:blipFill>
        <p:spPr>
          <a:xfrm>
            <a:off x="7438" y="0"/>
            <a:ext cx="7948938" cy="4248743"/>
          </a:xfrm>
          <a:prstGeom prst="rect">
            <a:avLst/>
          </a:prstGeom>
        </p:spPr>
      </p:pic>
      <p:sp>
        <p:nvSpPr>
          <p:cNvPr id="9" name="TextBox 8">
            <a:extLst>
              <a:ext uri="{FF2B5EF4-FFF2-40B4-BE49-F238E27FC236}">
                <a16:creationId xmlns:a16="http://schemas.microsoft.com/office/drawing/2014/main" id="{0EEE4258-A3D9-3349-BBF7-64C87892A073}"/>
              </a:ext>
            </a:extLst>
          </p:cNvPr>
          <p:cNvSpPr txBox="1"/>
          <p:nvPr/>
        </p:nvSpPr>
        <p:spPr>
          <a:xfrm>
            <a:off x="539552" y="4086606"/>
            <a:ext cx="4572000" cy="646331"/>
          </a:xfrm>
          <a:prstGeom prst="rect">
            <a:avLst/>
          </a:prstGeom>
          <a:noFill/>
        </p:spPr>
        <p:txBody>
          <a:bodyPr wrap="square">
            <a:spAutoFit/>
          </a:bodyPr>
          <a:lstStyle/>
          <a:p>
            <a:r>
              <a:rPr lang="ru-RU" i="1">
                <a:solidFill>
                  <a:srgbClr val="000000"/>
                </a:solidFill>
                <a:effectLst/>
                <a:latin typeface="Arial" panose="020B0604020202020204" pitchFamily="34" charset="0"/>
              </a:rPr>
              <a:t>Схема орієнтування через два вертикальні шахтні стволи.</a:t>
            </a:r>
            <a:endParaRPr lang="uk-UA"/>
          </a:p>
        </p:txBody>
      </p:sp>
    </p:spTree>
    <p:extLst>
      <p:ext uri="{BB962C8B-B14F-4D97-AF65-F5344CB8AC3E}">
        <p14:creationId xmlns:p14="http://schemas.microsoft.com/office/powerpoint/2010/main" val="389126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1143000"/>
          </a:xfrm>
        </p:spPr>
        <p:txBody>
          <a:bodyPr anchor="b">
            <a:normAutofit/>
          </a:bodyPr>
          <a:lstStyle/>
          <a:p>
            <a:r>
              <a:rPr lang="uk-UA" dirty="0"/>
              <a:t>Балтійська система висот</a:t>
            </a:r>
            <a:endParaRPr lang="ru-RU" dirty="0"/>
          </a:p>
        </p:txBody>
      </p:sp>
      <p:sp>
        <p:nvSpPr>
          <p:cNvPr id="6" name="Объект 5"/>
          <p:cNvSpPr>
            <a:spLocks noGrp="1"/>
          </p:cNvSpPr>
          <p:nvPr>
            <p:ph sz="half" idx="1"/>
          </p:nvPr>
        </p:nvSpPr>
        <p:spPr>
          <a:xfrm>
            <a:off x="457200" y="1600200"/>
            <a:ext cx="3520440" cy="4525963"/>
          </a:xfrm>
        </p:spPr>
        <p:txBody>
          <a:bodyPr anchor="t">
            <a:normAutofit/>
          </a:bodyPr>
          <a:lstStyle/>
          <a:p>
            <a:pPr>
              <a:lnSpc>
                <a:spcPct val="90000"/>
              </a:lnSpc>
            </a:pPr>
            <a:r>
              <a:rPr lang="uk-UA" sz="1300"/>
              <a:t>Вертикальні з’єднувальні зйомки виконують для забезпечення виконання вертикальних зйомок на поверхні і в підземних гірничих виробках в єдиній системі висот (для території України – </a:t>
            </a:r>
            <a:r>
              <a:rPr lang="uk-UA" sz="1300" i="1"/>
              <a:t>Балтійська система висот 1977 р</a:t>
            </a:r>
            <a:r>
              <a:rPr lang="uk-UA" sz="1300"/>
              <a:t>). </a:t>
            </a:r>
          </a:p>
          <a:p>
            <a:pPr>
              <a:lnSpc>
                <a:spcPct val="90000"/>
              </a:lnSpc>
            </a:pPr>
            <a:r>
              <a:rPr lang="ru-RU" sz="1300" b="1" err="1"/>
              <a:t>Балтійська</a:t>
            </a:r>
            <a:r>
              <a:rPr lang="ru-RU" sz="1300" b="1"/>
              <a:t> система </a:t>
            </a:r>
            <a:r>
              <a:rPr lang="ru-RU" sz="1300" b="1" err="1"/>
              <a:t>висот</a:t>
            </a:r>
            <a:r>
              <a:rPr lang="ru-RU" sz="1300" b="1"/>
              <a:t> (БСВ)</a:t>
            </a:r>
            <a:r>
              <a:rPr lang="ru-RU" sz="1300"/>
              <a:t> — </a:t>
            </a:r>
            <a:r>
              <a:rPr lang="ru-RU" sz="1300" err="1"/>
              <a:t>прийнята</a:t>
            </a:r>
            <a:r>
              <a:rPr lang="ru-RU" sz="1300"/>
              <a:t> в СРСР у 1977 </a:t>
            </a:r>
            <a:r>
              <a:rPr lang="ru-RU" sz="1300" err="1"/>
              <a:t>році</a:t>
            </a:r>
            <a:r>
              <a:rPr lang="ru-RU" sz="1300"/>
              <a:t> система </a:t>
            </a:r>
            <a:r>
              <a:rPr lang="ru-RU" sz="1300" err="1"/>
              <a:t>абсолютних</a:t>
            </a:r>
            <a:r>
              <a:rPr lang="ru-RU" sz="1300"/>
              <a:t> </a:t>
            </a:r>
            <a:r>
              <a:rPr lang="ru-RU" sz="1300" err="1"/>
              <a:t>висот</a:t>
            </a:r>
            <a:r>
              <a:rPr lang="ru-RU" sz="1300"/>
              <a:t>, </a:t>
            </a:r>
            <a:r>
              <a:rPr lang="ru-RU" sz="1300" err="1"/>
              <a:t>відлік</a:t>
            </a:r>
            <a:r>
              <a:rPr lang="ru-RU" sz="1300"/>
              <a:t> </a:t>
            </a:r>
            <a:r>
              <a:rPr lang="ru-RU" sz="1300" err="1"/>
              <a:t>яких</a:t>
            </a:r>
            <a:r>
              <a:rPr lang="ru-RU" sz="1300"/>
              <a:t> </a:t>
            </a:r>
            <a:r>
              <a:rPr lang="ru-RU" sz="1300" err="1"/>
              <a:t>ведеться</a:t>
            </a:r>
            <a:r>
              <a:rPr lang="ru-RU" sz="1300"/>
              <a:t> </a:t>
            </a:r>
            <a:r>
              <a:rPr lang="ru-RU" sz="1300" err="1"/>
              <a:t>від</a:t>
            </a:r>
            <a:r>
              <a:rPr lang="ru-RU" sz="1300"/>
              <a:t> нуля </a:t>
            </a:r>
            <a:r>
              <a:rPr lang="ru-RU" sz="1300" err="1"/>
              <a:t>кронштадтського</a:t>
            </a:r>
            <a:r>
              <a:rPr lang="ru-RU" sz="1300"/>
              <a:t> футштока. </a:t>
            </a:r>
            <a:r>
              <a:rPr lang="ru-RU" sz="1300" err="1"/>
              <a:t>Від</a:t>
            </a:r>
            <a:r>
              <a:rPr lang="ru-RU" sz="1300"/>
              <a:t> </a:t>
            </a:r>
            <a:r>
              <a:rPr lang="ru-RU" sz="1300" err="1"/>
              <a:t>цієї</a:t>
            </a:r>
            <a:r>
              <a:rPr lang="ru-RU" sz="1300"/>
              <a:t> </a:t>
            </a:r>
            <a:r>
              <a:rPr lang="ru-RU" sz="1300" err="1"/>
              <a:t>позначки</a:t>
            </a:r>
            <a:r>
              <a:rPr lang="ru-RU" sz="1300"/>
              <a:t> </a:t>
            </a:r>
            <a:r>
              <a:rPr lang="ru-RU" sz="1300" err="1"/>
              <a:t>відрах</a:t>
            </a:r>
            <a:r>
              <a:rPr lang="uk-UA" sz="1300"/>
              <a:t>о</a:t>
            </a:r>
            <a:r>
              <a:rPr lang="ru-RU" sz="1300" err="1"/>
              <a:t>вані</a:t>
            </a:r>
            <a:r>
              <a:rPr lang="ru-RU" sz="1300"/>
              <a:t> </a:t>
            </a:r>
            <a:r>
              <a:rPr lang="ru-RU" sz="1300" err="1"/>
              <a:t>висоти</a:t>
            </a:r>
            <a:r>
              <a:rPr lang="ru-RU" sz="1300"/>
              <a:t> </a:t>
            </a:r>
            <a:r>
              <a:rPr lang="ru-RU" sz="1300" err="1"/>
              <a:t>опорних</a:t>
            </a:r>
            <a:r>
              <a:rPr lang="ru-RU" sz="1300"/>
              <a:t> </a:t>
            </a:r>
            <a:r>
              <a:rPr lang="ru-RU" sz="1300" err="1"/>
              <a:t>геодезичних</a:t>
            </a:r>
            <a:r>
              <a:rPr lang="ru-RU" sz="1300"/>
              <a:t> </a:t>
            </a:r>
            <a:r>
              <a:rPr lang="ru-RU" sz="1300" err="1"/>
              <a:t>пунктів</a:t>
            </a:r>
            <a:r>
              <a:rPr lang="ru-RU" sz="1300"/>
              <a:t>, </a:t>
            </a:r>
            <a:r>
              <a:rPr lang="ru-RU" sz="1300" err="1"/>
              <a:t>які</a:t>
            </a:r>
            <a:r>
              <a:rPr lang="ru-RU" sz="1300"/>
              <a:t> </a:t>
            </a:r>
            <a:r>
              <a:rPr lang="ru-RU" sz="1300" err="1"/>
              <a:t>позначені</a:t>
            </a:r>
            <a:r>
              <a:rPr lang="ru-RU" sz="1300"/>
              <a:t> на </a:t>
            </a:r>
            <a:r>
              <a:rPr lang="ru-RU" sz="1300" err="1"/>
              <a:t>місцевості</a:t>
            </a:r>
            <a:r>
              <a:rPr lang="ru-RU" sz="1300"/>
              <a:t> </a:t>
            </a:r>
            <a:r>
              <a:rPr lang="ru-RU" sz="1300" err="1"/>
              <a:t>різними</a:t>
            </a:r>
            <a:r>
              <a:rPr lang="ru-RU" sz="1300"/>
              <a:t> </a:t>
            </a:r>
            <a:r>
              <a:rPr lang="ru-RU" sz="1300" err="1"/>
              <a:t>геодезичними</a:t>
            </a:r>
            <a:r>
              <a:rPr lang="ru-RU" sz="1300"/>
              <a:t> знаками та </a:t>
            </a:r>
            <a:r>
              <a:rPr lang="ru-RU" sz="1300" err="1"/>
              <a:t>нанесені</a:t>
            </a:r>
            <a:r>
              <a:rPr lang="ru-RU" sz="1300"/>
              <a:t> на </a:t>
            </a:r>
            <a:r>
              <a:rPr lang="ru-RU" sz="1300" err="1"/>
              <a:t>карти</a:t>
            </a:r>
            <a:r>
              <a:rPr lang="ru-RU" sz="1300"/>
              <a:t>.</a:t>
            </a:r>
          </a:p>
          <a:p>
            <a:pPr>
              <a:lnSpc>
                <a:spcPct val="90000"/>
              </a:lnSpc>
            </a:pPr>
            <a:r>
              <a:rPr lang="ru-RU" sz="1300" err="1"/>
              <a:t>Наразі</a:t>
            </a:r>
            <a:r>
              <a:rPr lang="ru-RU" sz="1300"/>
              <a:t> БСВ </a:t>
            </a:r>
            <a:r>
              <a:rPr lang="ru-RU" sz="1300" err="1"/>
              <a:t>використовується</a:t>
            </a:r>
            <a:r>
              <a:rPr lang="ru-RU" sz="1300"/>
              <a:t> в </a:t>
            </a:r>
            <a:r>
              <a:rPr lang="ru-RU" sz="1300" err="1"/>
              <a:t>Росії</a:t>
            </a:r>
            <a:r>
              <a:rPr lang="ru-RU" sz="1300"/>
              <a:t> і </a:t>
            </a:r>
            <a:r>
              <a:rPr lang="ru-RU" sz="1300" err="1"/>
              <a:t>ряді</a:t>
            </a:r>
            <a:r>
              <a:rPr lang="ru-RU" sz="1300"/>
              <a:t> </a:t>
            </a:r>
            <a:r>
              <a:rPr lang="ru-RU" sz="1300" err="1"/>
              <a:t>інших</a:t>
            </a:r>
            <a:r>
              <a:rPr lang="ru-RU" sz="1300"/>
              <a:t> </a:t>
            </a:r>
            <a:r>
              <a:rPr lang="ru-RU" sz="1300" err="1"/>
              <a:t>країн</a:t>
            </a:r>
            <a:r>
              <a:rPr lang="ru-RU" sz="1300"/>
              <a:t> СНД.</a:t>
            </a:r>
            <a:endParaRPr lang="uk-UA" sz="1300"/>
          </a:p>
          <a:p>
            <a:pPr>
              <a:lnSpc>
                <a:spcPct val="90000"/>
              </a:lnSpc>
            </a:pPr>
            <a:r>
              <a:rPr lang="ru-RU" sz="1300"/>
              <a:t>Для </a:t>
            </a:r>
            <a:r>
              <a:rPr lang="ru-RU" sz="1300" err="1"/>
              <a:t>нашої</a:t>
            </a:r>
            <a:r>
              <a:rPr lang="ru-RU" sz="1300"/>
              <a:t> </a:t>
            </a:r>
            <a:r>
              <a:rPr lang="ru-RU" sz="1300" err="1"/>
              <a:t>країни</a:t>
            </a:r>
            <a:r>
              <a:rPr lang="ru-RU" sz="1300"/>
              <a:t> </a:t>
            </a:r>
            <a:r>
              <a:rPr lang="ru-RU" sz="1300" err="1"/>
              <a:t>основним</a:t>
            </a:r>
            <a:r>
              <a:rPr lang="ru-RU" sz="1300"/>
              <a:t> є </a:t>
            </a:r>
            <a:r>
              <a:rPr lang="ru-RU" sz="1300" err="1"/>
              <a:t>кронштадтський</a:t>
            </a:r>
            <a:r>
              <a:rPr lang="ru-RU" sz="1300"/>
              <a:t> футшток, за </a:t>
            </a:r>
            <a:r>
              <a:rPr lang="ru-RU" sz="1300" err="1"/>
              <a:t>яким</a:t>
            </a:r>
            <a:r>
              <a:rPr lang="ru-RU" sz="1300"/>
              <a:t> </a:t>
            </a:r>
            <a:r>
              <a:rPr lang="ru-RU" sz="1300" err="1"/>
              <a:t>ведуть</a:t>
            </a:r>
            <a:r>
              <a:rPr lang="ru-RU" sz="1300"/>
              <a:t> </a:t>
            </a:r>
            <a:r>
              <a:rPr lang="ru-RU" sz="1300" err="1"/>
              <a:t>спостереження</a:t>
            </a:r>
            <a:r>
              <a:rPr lang="ru-RU" sz="1300"/>
              <a:t> </a:t>
            </a:r>
            <a:r>
              <a:rPr lang="ru-RU" sz="1300" err="1"/>
              <a:t>рівня</a:t>
            </a:r>
            <a:r>
              <a:rPr lang="ru-RU" sz="1300"/>
              <a:t> </a:t>
            </a:r>
            <a:r>
              <a:rPr lang="ru-RU" sz="1300" err="1"/>
              <a:t>Балтійського</a:t>
            </a:r>
            <a:r>
              <a:rPr lang="ru-RU" sz="1300"/>
              <a:t> моря.</a:t>
            </a:r>
            <a:endParaRPr lang="uk-UA" sz="1300"/>
          </a:p>
          <a:p>
            <a:pPr>
              <a:lnSpc>
                <a:spcPct val="90000"/>
              </a:lnSpc>
            </a:pPr>
            <a:endParaRPr lang="ru-RU" sz="130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428488" y="1600200"/>
            <a:ext cx="3021080" cy="45259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21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57200" y="320040"/>
            <a:ext cx="7242048" cy="1143000"/>
          </a:xfrm>
        </p:spPr>
        <p:txBody>
          <a:bodyPr anchor="b">
            <a:normAutofit/>
          </a:bodyPr>
          <a:lstStyle/>
          <a:p>
            <a:pPr>
              <a:lnSpc>
                <a:spcPct val="90000"/>
              </a:lnSpc>
            </a:pPr>
            <a:r>
              <a:rPr lang="uk-UA" sz="2900"/>
              <a:t>Кронштадтський футшток – вихідний пункт нівелірної мережі</a:t>
            </a:r>
            <a:endParaRPr lang="ru-RU" sz="2900"/>
          </a:p>
        </p:txBody>
      </p:sp>
      <p:sp>
        <p:nvSpPr>
          <p:cNvPr id="6" name="Текст 5"/>
          <p:cNvSpPr>
            <a:spLocks noGrp="1"/>
          </p:cNvSpPr>
          <p:nvPr>
            <p:ph sz="half" idx="1"/>
          </p:nvPr>
        </p:nvSpPr>
        <p:spPr>
          <a:xfrm>
            <a:off x="457200" y="1600200"/>
            <a:ext cx="3520440" cy="4525963"/>
          </a:xfrm>
        </p:spPr>
        <p:txBody>
          <a:bodyPr anchor="t">
            <a:normAutofit/>
          </a:bodyPr>
          <a:lstStyle/>
          <a:p>
            <a:pPr marL="0" indent="0">
              <a:lnSpc>
                <a:spcPct val="90000"/>
              </a:lnSpc>
              <a:buNone/>
            </a:pPr>
            <a:r>
              <a:rPr lang="ru-RU" sz="1300" err="1"/>
              <a:t>Від</a:t>
            </a:r>
            <a:r>
              <a:rPr lang="ru-RU" sz="1300"/>
              <a:t> </a:t>
            </a:r>
            <a:r>
              <a:rPr lang="ru-RU" sz="1300" err="1"/>
              <a:t>цієї</a:t>
            </a:r>
            <a:r>
              <a:rPr lang="ru-RU" sz="1300"/>
              <a:t> </a:t>
            </a:r>
            <a:r>
              <a:rPr lang="ru-RU" sz="1300" err="1"/>
              <a:t>позначки</a:t>
            </a:r>
            <a:r>
              <a:rPr lang="ru-RU" sz="1300"/>
              <a:t> </a:t>
            </a:r>
            <a:r>
              <a:rPr lang="ru-RU" sz="1300" err="1"/>
              <a:t>відраховані</a:t>
            </a:r>
            <a:r>
              <a:rPr lang="ru-RU" sz="1300"/>
              <a:t> </a:t>
            </a:r>
            <a:r>
              <a:rPr lang="ru-RU" sz="1300" err="1"/>
              <a:t>висоти</a:t>
            </a:r>
            <a:r>
              <a:rPr lang="ru-RU" sz="1300"/>
              <a:t> </a:t>
            </a:r>
            <a:r>
              <a:rPr lang="ru-RU" sz="1300" err="1"/>
              <a:t>опорних</a:t>
            </a:r>
            <a:r>
              <a:rPr lang="ru-RU" sz="1300"/>
              <a:t> </a:t>
            </a:r>
            <a:r>
              <a:rPr lang="ru-RU" sz="1300" err="1"/>
              <a:t>геодезичних</a:t>
            </a:r>
            <a:r>
              <a:rPr lang="ru-RU" sz="1300"/>
              <a:t> </a:t>
            </a:r>
            <a:r>
              <a:rPr lang="ru-RU" sz="1300" err="1"/>
              <a:t>пунктів</a:t>
            </a:r>
            <a:r>
              <a:rPr lang="ru-RU" sz="1300"/>
              <a:t>, </a:t>
            </a:r>
            <a:r>
              <a:rPr lang="ru-RU" sz="1300" err="1"/>
              <a:t>які</a:t>
            </a:r>
            <a:r>
              <a:rPr lang="ru-RU" sz="1300"/>
              <a:t> </a:t>
            </a:r>
            <a:r>
              <a:rPr lang="ru-RU" sz="1300" err="1"/>
              <a:t>закріплені</a:t>
            </a:r>
            <a:r>
              <a:rPr lang="ru-RU" sz="1300"/>
              <a:t> на </a:t>
            </a:r>
            <a:r>
              <a:rPr lang="ru-RU" sz="1300" err="1"/>
              <a:t>місцевості</a:t>
            </a:r>
            <a:r>
              <a:rPr lang="ru-RU" sz="1300"/>
              <a:t> </a:t>
            </a:r>
            <a:r>
              <a:rPr lang="ru-RU" sz="1300" err="1"/>
              <a:t>різними</a:t>
            </a:r>
            <a:r>
              <a:rPr lang="ru-RU" sz="1300"/>
              <a:t> реперами і </a:t>
            </a:r>
            <a:r>
              <a:rPr lang="ru-RU" sz="1300" err="1"/>
              <a:t>нанесені</a:t>
            </a:r>
            <a:r>
              <a:rPr lang="ru-RU" sz="1300"/>
              <a:t> на </a:t>
            </a:r>
            <a:r>
              <a:rPr lang="ru-RU" sz="1300" err="1"/>
              <a:t>карти</a:t>
            </a:r>
            <a:r>
              <a:rPr lang="ru-RU" sz="1300"/>
              <a:t>. Система </a:t>
            </a:r>
            <a:r>
              <a:rPr lang="ru-RU" sz="1300" err="1"/>
              <a:t>була</a:t>
            </a:r>
            <a:r>
              <a:rPr lang="ru-RU" sz="1300"/>
              <a:t> </a:t>
            </a:r>
            <a:r>
              <a:rPr lang="ru-RU" sz="1300" err="1"/>
              <a:t>закріплена</a:t>
            </a:r>
            <a:r>
              <a:rPr lang="ru-RU" sz="1300"/>
              <a:t> реперами, </a:t>
            </a:r>
            <a:r>
              <a:rPr lang="ru-RU" sz="1300" err="1"/>
              <a:t>що</a:t>
            </a:r>
            <a:r>
              <a:rPr lang="ru-RU" sz="1300"/>
              <a:t> </a:t>
            </a:r>
            <a:r>
              <a:rPr lang="ru-RU" sz="1300" err="1"/>
              <a:t>мають</a:t>
            </a:r>
            <a:r>
              <a:rPr lang="ru-RU" sz="1300"/>
              <a:t> 1 </a:t>
            </a:r>
            <a:r>
              <a:rPr lang="ru-RU" sz="1300" err="1"/>
              <a:t>клас</a:t>
            </a:r>
            <a:r>
              <a:rPr lang="ru-RU" sz="1300"/>
              <a:t> </a:t>
            </a:r>
            <a:r>
              <a:rPr lang="ru-RU" sz="1300" err="1"/>
              <a:t>точності</a:t>
            </a:r>
            <a:r>
              <a:rPr lang="ru-RU" sz="1300"/>
              <a:t>.</a:t>
            </a:r>
          </a:p>
          <a:p>
            <a:pPr marL="0" indent="0">
              <a:lnSpc>
                <a:spcPct val="90000"/>
              </a:lnSpc>
              <a:buNone/>
            </a:pPr>
            <a:r>
              <a:rPr lang="ru-RU" sz="1300" err="1"/>
              <a:t>Останніми</a:t>
            </a:r>
            <a:r>
              <a:rPr lang="ru-RU" sz="1300"/>
              <a:t> </a:t>
            </a:r>
            <a:r>
              <a:rPr lang="ru-RU" sz="1300" err="1"/>
              <a:t>серйозними</a:t>
            </a:r>
            <a:r>
              <a:rPr lang="ru-RU" sz="1300"/>
              <a:t> </a:t>
            </a:r>
            <a:r>
              <a:rPr lang="ru-RU" sz="1300" err="1"/>
              <a:t>змінами</a:t>
            </a:r>
            <a:r>
              <a:rPr lang="ru-RU" sz="1300"/>
              <a:t> </a:t>
            </a:r>
            <a:r>
              <a:rPr lang="ru-RU" sz="1300" err="1"/>
              <a:t>Кронштадтський</a:t>
            </a:r>
            <a:r>
              <a:rPr lang="ru-RU" sz="1300"/>
              <a:t> футшток </a:t>
            </a:r>
            <a:r>
              <a:rPr lang="ru-RU" sz="1300" err="1"/>
              <a:t>зобов'язаний</a:t>
            </a:r>
            <a:r>
              <a:rPr lang="ru-RU" sz="1300"/>
              <a:t> </a:t>
            </a:r>
            <a:r>
              <a:rPr lang="ru-RU" sz="1300" err="1"/>
              <a:t>будівництву</a:t>
            </a:r>
            <a:r>
              <a:rPr lang="ru-RU" sz="1300"/>
              <a:t> </a:t>
            </a:r>
            <a:r>
              <a:rPr lang="ru-RU" sz="1300" err="1"/>
              <a:t>захисних</a:t>
            </a:r>
            <a:r>
              <a:rPr lang="ru-RU" sz="1300"/>
              <a:t> </a:t>
            </a:r>
            <a:r>
              <a:rPr lang="ru-RU" sz="1300" err="1"/>
              <a:t>споруд</a:t>
            </a:r>
            <a:r>
              <a:rPr lang="ru-RU" sz="1300"/>
              <a:t> </a:t>
            </a:r>
            <a:r>
              <a:rPr lang="ru-RU" sz="1300" err="1"/>
              <a:t>Ленінграда</a:t>
            </a:r>
            <a:r>
              <a:rPr lang="ru-RU" sz="1300"/>
              <a:t> </a:t>
            </a:r>
            <a:r>
              <a:rPr lang="ru-RU" sz="1300" err="1"/>
              <a:t>від</a:t>
            </a:r>
            <a:r>
              <a:rPr lang="ru-RU" sz="1300"/>
              <a:t> </a:t>
            </a:r>
            <a:r>
              <a:rPr lang="ru-RU" sz="1300" err="1"/>
              <a:t>повеней</a:t>
            </a:r>
            <a:r>
              <a:rPr lang="ru-RU" sz="1300"/>
              <a:t> (дамба), </a:t>
            </a:r>
            <a:r>
              <a:rPr lang="ru-RU" sz="1300" err="1"/>
              <a:t>що</a:t>
            </a:r>
            <a:r>
              <a:rPr lang="ru-RU" sz="1300"/>
              <a:t> </a:t>
            </a:r>
            <a:r>
              <a:rPr lang="ru-RU" sz="1300" err="1"/>
              <a:t>вплинув</a:t>
            </a:r>
            <a:r>
              <a:rPr lang="ru-RU" sz="1300"/>
              <a:t> на </a:t>
            </a:r>
            <a:r>
              <a:rPr lang="ru-RU" sz="1300" err="1"/>
              <a:t>точність</a:t>
            </a:r>
            <a:r>
              <a:rPr lang="ru-RU" sz="1300"/>
              <a:t> </a:t>
            </a:r>
            <a:r>
              <a:rPr lang="ru-RU" sz="1300" err="1"/>
              <a:t>показань</a:t>
            </a:r>
            <a:r>
              <a:rPr lang="ru-RU" sz="1300"/>
              <a:t>, </a:t>
            </a:r>
            <a:r>
              <a:rPr lang="ru-RU" sz="1300" err="1"/>
              <a:t>що</a:t>
            </a:r>
            <a:r>
              <a:rPr lang="ru-RU" sz="1300"/>
              <a:t> </a:t>
            </a:r>
            <a:r>
              <a:rPr lang="ru-RU" sz="1300" err="1"/>
              <a:t>знімаються</a:t>
            </a:r>
            <a:r>
              <a:rPr lang="ru-RU" sz="1300"/>
              <a:t>. </a:t>
            </a:r>
            <a:r>
              <a:rPr lang="ru-RU" sz="1300" err="1"/>
              <a:t>Щоб</a:t>
            </a:r>
            <a:r>
              <a:rPr lang="ru-RU" sz="1300"/>
              <a:t> </a:t>
            </a:r>
            <a:r>
              <a:rPr lang="ru-RU" sz="1300" err="1"/>
              <a:t>зберегти</a:t>
            </a:r>
            <a:r>
              <a:rPr lang="ru-RU" sz="1300"/>
              <a:t> </a:t>
            </a:r>
            <a:r>
              <a:rPr lang="ru-RU" sz="1300" err="1"/>
              <a:t>належну</a:t>
            </a:r>
            <a:r>
              <a:rPr lang="ru-RU" sz="1300"/>
              <a:t> </a:t>
            </a:r>
            <a:r>
              <a:rPr lang="ru-RU" sz="1300" err="1"/>
              <a:t>точність</a:t>
            </a:r>
            <a:r>
              <a:rPr lang="ru-RU" sz="1300"/>
              <a:t> </a:t>
            </a:r>
            <a:r>
              <a:rPr lang="ru-RU" sz="1300" err="1"/>
              <a:t>спостережень</a:t>
            </a:r>
            <a:r>
              <a:rPr lang="ru-RU" sz="1300"/>
              <a:t>, на </a:t>
            </a:r>
            <a:r>
              <a:rPr lang="ru-RU" sz="1300" err="1"/>
              <a:t>узбережжі</a:t>
            </a:r>
            <a:r>
              <a:rPr lang="ru-RU" sz="1300"/>
              <a:t> </a:t>
            </a:r>
            <a:r>
              <a:rPr lang="ru-RU" sz="1300" err="1"/>
              <a:t>Фінської</a:t>
            </a:r>
            <a:r>
              <a:rPr lang="ru-RU" sz="1300"/>
              <a:t> затоки на </a:t>
            </a:r>
            <a:r>
              <a:rPr lang="ru-RU" sz="1300" err="1"/>
              <a:t>захід</a:t>
            </a:r>
            <a:r>
              <a:rPr lang="ru-RU" sz="1300"/>
              <a:t> </a:t>
            </a:r>
            <a:r>
              <a:rPr lang="ru-RU" sz="1300" err="1"/>
              <a:t>від</a:t>
            </a:r>
            <a:r>
              <a:rPr lang="ru-RU" sz="1300"/>
              <a:t> </a:t>
            </a:r>
            <a:r>
              <a:rPr lang="ru-RU" sz="1300" err="1"/>
              <a:t>дамби</a:t>
            </a:r>
            <a:r>
              <a:rPr lang="ru-RU" sz="1300"/>
              <a:t> </a:t>
            </a:r>
            <a:r>
              <a:rPr lang="ru-RU" sz="1300" err="1"/>
              <a:t>були</a:t>
            </a:r>
            <a:r>
              <a:rPr lang="ru-RU" sz="1300"/>
              <a:t> </a:t>
            </a:r>
            <a:r>
              <a:rPr lang="ru-RU" sz="1300" err="1"/>
              <a:t>введені</a:t>
            </a:r>
            <a:r>
              <a:rPr lang="ru-RU" sz="1300"/>
              <a:t> </a:t>
            </a:r>
            <a:r>
              <a:rPr lang="ru-RU" sz="1300" err="1"/>
              <a:t>дублери</a:t>
            </a:r>
            <a:r>
              <a:rPr lang="ru-RU" sz="1300"/>
              <a:t> </a:t>
            </a:r>
            <a:r>
              <a:rPr lang="ru-RU" sz="1300" err="1"/>
              <a:t>Кронштадтського</a:t>
            </a:r>
            <a:r>
              <a:rPr lang="ru-RU" sz="1300"/>
              <a:t> футштоку, </a:t>
            </a:r>
            <a:r>
              <a:rPr lang="ru-RU" sz="1300" err="1"/>
              <a:t>що</a:t>
            </a:r>
            <a:r>
              <a:rPr lang="ru-RU" sz="1300"/>
              <a:t> </a:t>
            </a:r>
            <a:r>
              <a:rPr lang="ru-RU" sz="1300" err="1"/>
              <a:t>розташовані</a:t>
            </a:r>
            <a:r>
              <a:rPr lang="ru-RU" sz="1300"/>
              <a:t> в Ломоносов, </a:t>
            </a:r>
            <a:r>
              <a:rPr lang="ru-RU" sz="1300" err="1"/>
              <a:t>Кронштадті</a:t>
            </a:r>
            <a:r>
              <a:rPr lang="ru-RU" sz="1300"/>
              <a:t> і </a:t>
            </a:r>
            <a:r>
              <a:rPr lang="ru-RU" sz="1300" err="1"/>
              <a:t>селищі</a:t>
            </a:r>
            <a:r>
              <a:rPr lang="ru-RU" sz="1300"/>
              <a:t> </a:t>
            </a:r>
            <a:r>
              <a:rPr lang="ru-RU" sz="1300" err="1"/>
              <a:t>Шепелєв</a:t>
            </a:r>
            <a:r>
              <a:rPr lang="ru-RU" sz="1300"/>
              <a:t>. Там же, в </a:t>
            </a:r>
            <a:r>
              <a:rPr lang="ru-RU" sz="1300" err="1"/>
              <a:t>Шепелева</a:t>
            </a:r>
            <a:r>
              <a:rPr lang="ru-RU" sz="1300"/>
              <a:t>, </a:t>
            </a:r>
            <a:r>
              <a:rPr lang="ru-RU" sz="1300" err="1"/>
              <a:t>був</a:t>
            </a:r>
            <a:r>
              <a:rPr lang="ru-RU" sz="1300"/>
              <a:t> </a:t>
            </a:r>
            <a:r>
              <a:rPr lang="ru-RU" sz="1300" err="1"/>
              <a:t>споруджений</a:t>
            </a:r>
            <a:r>
              <a:rPr lang="ru-RU" sz="1300"/>
              <a:t> і  </a:t>
            </a:r>
            <a:r>
              <a:rPr lang="ru-RU" sz="1300" err="1"/>
              <a:t>віковий</a:t>
            </a:r>
            <a:r>
              <a:rPr lang="ru-RU" sz="1300"/>
              <a:t> </a:t>
            </a:r>
            <a:r>
              <a:rPr lang="ru-RU" sz="1300" err="1"/>
              <a:t>рівневий</a:t>
            </a:r>
            <a:r>
              <a:rPr lang="ru-RU" sz="1300"/>
              <a:t> пост. </a:t>
            </a:r>
            <a:r>
              <a:rPr lang="ru-RU" sz="1300" err="1"/>
              <a:t>Надалі</a:t>
            </a:r>
            <a:r>
              <a:rPr lang="ru-RU" sz="1300"/>
              <a:t> </a:t>
            </a:r>
            <a:r>
              <a:rPr lang="ru-RU" sz="1300" err="1"/>
              <a:t>передбачається</a:t>
            </a:r>
            <a:r>
              <a:rPr lang="ru-RU" sz="1300"/>
              <a:t>, </a:t>
            </a:r>
            <a:r>
              <a:rPr lang="ru-RU" sz="1300" err="1"/>
              <a:t>що</a:t>
            </a:r>
            <a:r>
              <a:rPr lang="ru-RU" sz="1300"/>
              <a:t> </a:t>
            </a:r>
            <a:r>
              <a:rPr lang="ru-RU" sz="1300" err="1"/>
              <a:t>саме</a:t>
            </a:r>
            <a:r>
              <a:rPr lang="ru-RU" sz="1300"/>
              <a:t> до </a:t>
            </a:r>
            <a:r>
              <a:rPr lang="ru-RU" sz="1300" err="1"/>
              <a:t>Шепелівського</a:t>
            </a:r>
            <a:r>
              <a:rPr lang="ru-RU" sz="1300"/>
              <a:t> поста </a:t>
            </a:r>
            <a:r>
              <a:rPr lang="ru-RU" sz="1300" err="1"/>
              <a:t>повністю</a:t>
            </a:r>
            <a:r>
              <a:rPr lang="ru-RU" sz="1300"/>
              <a:t> </a:t>
            </a:r>
            <a:r>
              <a:rPr lang="ru-RU" sz="1300" err="1"/>
              <a:t>перейдуть</a:t>
            </a:r>
            <a:r>
              <a:rPr lang="ru-RU" sz="1300"/>
              <a:t> </a:t>
            </a:r>
            <a:r>
              <a:rPr lang="ru-RU" sz="1300" err="1"/>
              <a:t>функції</a:t>
            </a:r>
            <a:r>
              <a:rPr lang="ru-RU" sz="1300"/>
              <a:t> </a:t>
            </a:r>
            <a:r>
              <a:rPr lang="ru-RU" sz="1300" err="1"/>
              <a:t>Кронштадтський</a:t>
            </a:r>
            <a:r>
              <a:rPr lang="ru-RU" sz="1300"/>
              <a:t> футштоку.</a:t>
            </a:r>
          </a:p>
          <a:p>
            <a:pPr marL="0" indent="0">
              <a:lnSpc>
                <a:spcPct val="90000"/>
              </a:lnSpc>
              <a:buNone/>
            </a:pPr>
            <a:endParaRPr lang="ru-RU" sz="1300"/>
          </a:p>
        </p:txBody>
      </p:sp>
      <p:pic>
        <p:nvPicPr>
          <p:cNvPr id="11" name="Объект 10"/>
          <p:cNvPicPr>
            <a:picLocks noGrp="1" noChangeAspect="1"/>
          </p:cNvPicPr>
          <p:nvPr>
            <p:ph sz="half" idx="2"/>
          </p:nvPr>
        </p:nvPicPr>
        <p:blipFill>
          <a:blip r:embed="rId2">
            <a:extLst>
              <a:ext uri="{28A0092B-C50C-407E-A947-70E740481C1C}">
                <a14:useLocalDpi xmlns:a14="http://schemas.microsoft.com/office/drawing/2010/main" val="0"/>
              </a:ext>
            </a:extLst>
          </a:blip>
          <a:srcRect l="33702" r="7962" b="3"/>
          <a:stretch>
            <a:fillRect/>
          </a:stretch>
        </p:blipFill>
        <p:spPr>
          <a:xfrm>
            <a:off x="4178808" y="1600200"/>
            <a:ext cx="3520440" cy="4525963"/>
          </a:xfrm>
          <a:noFill/>
        </p:spPr>
      </p:pic>
    </p:spTree>
    <p:extLst>
      <p:ext uri="{BB962C8B-B14F-4D97-AF65-F5344CB8AC3E}">
        <p14:creationId xmlns:p14="http://schemas.microsoft.com/office/powerpoint/2010/main" val="3103316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1790</Words>
  <Application>Microsoft Office PowerPoint</Application>
  <PresentationFormat>Екран (4:3)</PresentationFormat>
  <Paragraphs>87</Paragraphs>
  <Slides>17</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17</vt:i4>
      </vt:variant>
    </vt:vector>
  </HeadingPairs>
  <TitlesOfParts>
    <vt:vector size="24" baseType="lpstr">
      <vt:lpstr>Arial</vt:lpstr>
      <vt:lpstr>Calibri</vt:lpstr>
      <vt:lpstr>Cambria Math</vt:lpstr>
      <vt:lpstr>Trebuchet MS</vt:lpstr>
      <vt:lpstr>Wingdings</vt:lpstr>
      <vt:lpstr>Wingdings 2</vt:lpstr>
      <vt:lpstr>Изящная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Балтійська система висот</vt:lpstr>
      <vt:lpstr>Кронштадтський футшток – вихідний пункт нівелірної мережі</vt:lpstr>
      <vt:lpstr>Нуль футштока</vt:lpstr>
      <vt:lpstr>Короткі теоретичні відомості</vt:lpstr>
      <vt:lpstr>Короткі теоретичні відомості</vt:lpstr>
      <vt:lpstr>Короткі теоретичні відомості</vt:lpstr>
      <vt:lpstr>Короткі теоретичні відомості</vt:lpstr>
      <vt:lpstr>Поправка за розтяг шахтної стрічки від підвішеного вантажу</vt:lpstr>
      <vt:lpstr>Визначення поправок</vt:lpstr>
      <vt:lpstr>Поправка за розтяг шахтної стрічки від підвішеного вантажу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Передача висотної відмітки за допомогою довгої шахтної стрічки</dc:title>
  <dc:creator>Людмила</dc:creator>
  <cp:lastModifiedBy>Марина Куницька</cp:lastModifiedBy>
  <cp:revision>32</cp:revision>
  <dcterms:created xsi:type="dcterms:W3CDTF">2021-03-23T18:10:19Z</dcterms:created>
  <dcterms:modified xsi:type="dcterms:W3CDTF">2026-01-24T21:09:48Z</dcterms:modified>
</cp:coreProperties>
</file>