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89" r:id="rId1"/>
  </p:sldMasterIdLst>
  <p:notesMasterIdLst>
    <p:notesMasterId r:id="rId13"/>
  </p:notesMasterIdLst>
  <p:sldIdLst>
    <p:sldId id="256" r:id="rId2"/>
    <p:sldId id="403" r:id="rId3"/>
    <p:sldId id="400" r:id="rId4"/>
    <p:sldId id="401" r:id="rId5"/>
    <p:sldId id="271" r:id="rId6"/>
    <p:sldId id="402" r:id="rId7"/>
    <p:sldId id="264" r:id="rId8"/>
    <p:sldId id="265" r:id="rId9"/>
    <p:sldId id="267" r:id="rId10"/>
    <p:sldId id="405" r:id="rId11"/>
    <p:sldId id="404" r:id="rId12"/>
  </p:sldIdLst>
  <p:sldSz cx="14630400" cy="8229600"/>
  <p:notesSz cx="8229600" cy="14630400"/>
  <p:embeddedFontLst>
    <p:embeddedFont>
      <p:font typeface="Bitter Medium" panose="020B0604020202020204" charset="-52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Verdana Pro Cond Semibold" panose="020B0706030504040204" pitchFamily="34" charset="0"/>
      <p:bold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EFFE3-787F-4D13-AD92-65BA9330ACAD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6A7A2934-71D7-4236-9C7E-F8887A988485}">
      <dgm:prSet/>
      <dgm:spPr/>
      <dgm:t>
        <a:bodyPr/>
        <a:lstStyle/>
        <a:p>
          <a:pPr algn="ctr"/>
          <a:r>
            <a:rPr lang="uk-UA" b="1"/>
            <a:t>Об’єкти маркшейдерської зйомки на шахтах :</a:t>
          </a:r>
          <a:endParaRPr lang="en-US"/>
        </a:p>
      </dgm:t>
    </dgm:pt>
    <dgm:pt modelId="{87FB4225-5AC9-4D28-A161-30B3B37AB60B}" type="parTrans" cxnId="{8B80152B-412B-40A3-8DCC-491D36D2033F}">
      <dgm:prSet/>
      <dgm:spPr/>
      <dgm:t>
        <a:bodyPr/>
        <a:lstStyle/>
        <a:p>
          <a:pPr algn="ctr"/>
          <a:endParaRPr lang="en-US"/>
        </a:p>
      </dgm:t>
    </dgm:pt>
    <dgm:pt modelId="{8CFFBB1F-ABD4-4CE9-9822-3B7ED4946C2D}" type="sibTrans" cxnId="{8B80152B-412B-40A3-8DCC-491D36D2033F}">
      <dgm:prSet/>
      <dgm:spPr/>
      <dgm:t>
        <a:bodyPr/>
        <a:lstStyle/>
        <a:p>
          <a:pPr algn="ctr"/>
          <a:endParaRPr lang="en-US"/>
        </a:p>
      </dgm:t>
    </dgm:pt>
    <dgm:pt modelId="{4DAA9874-B2D8-4B3B-A354-23C264C3AB43}">
      <dgm:prSet/>
      <dgm:spPr/>
      <dgm:t>
        <a:bodyPr/>
        <a:lstStyle/>
        <a:p>
          <a:pPr algn="ctr"/>
          <a:r>
            <a:rPr lang="uk-UA"/>
            <a:t>контури осередків підземних пожеж, осередків суфлярів;</a:t>
          </a:r>
          <a:endParaRPr lang="en-US"/>
        </a:p>
      </dgm:t>
    </dgm:pt>
    <dgm:pt modelId="{F5D1A75E-72DE-41E3-893B-1B8647AB9BC6}" type="parTrans" cxnId="{34139BED-A7A2-41C4-8C34-0B2633BC60C4}">
      <dgm:prSet/>
      <dgm:spPr/>
      <dgm:t>
        <a:bodyPr/>
        <a:lstStyle/>
        <a:p>
          <a:pPr algn="ctr"/>
          <a:endParaRPr lang="en-US"/>
        </a:p>
      </dgm:t>
    </dgm:pt>
    <dgm:pt modelId="{9C5296D9-C086-4024-858E-AC769D4AAE1F}" type="sibTrans" cxnId="{34139BED-A7A2-41C4-8C34-0B2633BC60C4}">
      <dgm:prSet/>
      <dgm:spPr/>
      <dgm:t>
        <a:bodyPr/>
        <a:lstStyle/>
        <a:p>
          <a:pPr algn="ctr"/>
          <a:endParaRPr lang="en-US"/>
        </a:p>
      </dgm:t>
    </dgm:pt>
    <dgm:pt modelId="{686DE7E4-0907-4078-8705-1BD91A061190}">
      <dgm:prSet/>
      <dgm:spPr/>
      <dgm:t>
        <a:bodyPr/>
        <a:lstStyle/>
        <a:p>
          <a:pPr algn="ctr"/>
          <a:r>
            <a:rPr lang="uk-UA"/>
            <a:t>місця раптового викиду вугілля і газу, проривів пливунів і води;</a:t>
          </a:r>
          <a:endParaRPr lang="en-US"/>
        </a:p>
      </dgm:t>
    </dgm:pt>
    <dgm:pt modelId="{2DD204C2-CCF9-4382-91B4-B12E204A67F6}" type="parTrans" cxnId="{2FCEE365-00B5-410C-AB8B-3E742E863324}">
      <dgm:prSet/>
      <dgm:spPr/>
      <dgm:t>
        <a:bodyPr/>
        <a:lstStyle/>
        <a:p>
          <a:pPr algn="ctr"/>
          <a:endParaRPr lang="en-US"/>
        </a:p>
      </dgm:t>
    </dgm:pt>
    <dgm:pt modelId="{540A565F-EDCA-461A-8668-08F6A1A6147B}" type="sibTrans" cxnId="{2FCEE365-00B5-410C-AB8B-3E742E863324}">
      <dgm:prSet/>
      <dgm:spPr/>
      <dgm:t>
        <a:bodyPr/>
        <a:lstStyle/>
        <a:p>
          <a:pPr algn="ctr"/>
          <a:endParaRPr lang="en-US"/>
        </a:p>
      </dgm:t>
    </dgm:pt>
    <dgm:pt modelId="{D1ECED63-66C2-4A07-A82B-7724BE2CA665}">
      <dgm:prSet/>
      <dgm:spPr/>
      <dgm:t>
        <a:bodyPr/>
        <a:lstStyle/>
        <a:p>
          <a:pPr algn="ctr"/>
          <a:r>
            <a:rPr lang="uk-UA"/>
            <a:t>місця підземних джерел води; контури пустот;</a:t>
          </a:r>
          <a:endParaRPr lang="en-US"/>
        </a:p>
      </dgm:t>
    </dgm:pt>
    <dgm:pt modelId="{619D0BD3-320B-4C9C-9916-A7AA40BD6FE6}" type="parTrans" cxnId="{2D89FDA7-46EE-472E-AC95-B1AE0F695981}">
      <dgm:prSet/>
      <dgm:spPr/>
      <dgm:t>
        <a:bodyPr/>
        <a:lstStyle/>
        <a:p>
          <a:pPr algn="ctr"/>
          <a:endParaRPr lang="en-US"/>
        </a:p>
      </dgm:t>
    </dgm:pt>
    <dgm:pt modelId="{E17E70CF-70E6-4ED8-BB8B-5DB042E3CA97}" type="sibTrans" cxnId="{2D89FDA7-46EE-472E-AC95-B1AE0F695981}">
      <dgm:prSet/>
      <dgm:spPr/>
      <dgm:t>
        <a:bodyPr/>
        <a:lstStyle/>
        <a:p>
          <a:pPr algn="ctr"/>
          <a:endParaRPr lang="en-US"/>
        </a:p>
      </dgm:t>
    </dgm:pt>
    <dgm:pt modelId="{E30979A9-E2EB-4ADB-A038-F3821BCB0667}">
      <dgm:prSet/>
      <dgm:spPr/>
      <dgm:t>
        <a:bodyPr/>
        <a:lstStyle/>
        <a:p>
          <a:pPr algn="ctr"/>
          <a:r>
            <a:rPr lang="uk-UA"/>
            <a:t>місця гірничих ударів; </a:t>
          </a:r>
          <a:endParaRPr lang="en-US"/>
        </a:p>
      </dgm:t>
    </dgm:pt>
    <dgm:pt modelId="{E7C31451-EFED-4188-8266-C69498F1A1B4}" type="parTrans" cxnId="{CA7816C5-E83F-4E98-8DBE-7C67E4855B93}">
      <dgm:prSet/>
      <dgm:spPr/>
      <dgm:t>
        <a:bodyPr/>
        <a:lstStyle/>
        <a:p>
          <a:pPr algn="ctr"/>
          <a:endParaRPr lang="en-US"/>
        </a:p>
      </dgm:t>
    </dgm:pt>
    <dgm:pt modelId="{61B00491-108C-47AB-A43F-3B665E2C5611}" type="sibTrans" cxnId="{CA7816C5-E83F-4E98-8DBE-7C67E4855B93}">
      <dgm:prSet/>
      <dgm:spPr/>
      <dgm:t>
        <a:bodyPr/>
        <a:lstStyle/>
        <a:p>
          <a:pPr algn="ctr"/>
          <a:endParaRPr lang="en-US"/>
        </a:p>
      </dgm:t>
    </dgm:pt>
    <dgm:pt modelId="{3ACFE6CE-0C6B-497D-926D-7C2EC33EEF03}">
      <dgm:prSet/>
      <dgm:spPr/>
      <dgm:t>
        <a:bodyPr/>
        <a:lstStyle/>
        <a:p>
          <a:pPr algn="ctr"/>
          <a:r>
            <a:rPr lang="uk-UA"/>
            <a:t>місця застосування різних видів кріплення і місця обвалювання порід покрівлі гірничих виробок;</a:t>
          </a:r>
          <a:endParaRPr lang="en-US"/>
        </a:p>
      </dgm:t>
    </dgm:pt>
    <dgm:pt modelId="{0EA5AE15-66DF-4A51-898D-0D5924FEBB75}" type="parTrans" cxnId="{A5868113-5857-47FC-8E08-9AA54068A12B}">
      <dgm:prSet/>
      <dgm:spPr/>
      <dgm:t>
        <a:bodyPr/>
        <a:lstStyle/>
        <a:p>
          <a:pPr algn="ctr"/>
          <a:endParaRPr lang="en-US"/>
        </a:p>
      </dgm:t>
    </dgm:pt>
    <dgm:pt modelId="{58B4EC87-FCAB-4053-B28A-3AA763B81204}" type="sibTrans" cxnId="{A5868113-5857-47FC-8E08-9AA54068A12B}">
      <dgm:prSet/>
      <dgm:spPr/>
      <dgm:t>
        <a:bodyPr/>
        <a:lstStyle/>
        <a:p>
          <a:pPr algn="ctr"/>
          <a:endParaRPr lang="en-US"/>
        </a:p>
      </dgm:t>
    </dgm:pt>
    <dgm:pt modelId="{BA258DF7-4241-4365-B75F-40968A9E2D7F}">
      <dgm:prSet/>
      <dgm:spPr/>
      <dgm:t>
        <a:bodyPr/>
        <a:lstStyle/>
        <a:p>
          <a:pPr algn="ctr"/>
          <a:r>
            <a:rPr lang="uk-UA"/>
            <a:t>місця закладки відпрацьованого простору і викладки бутових полос;</a:t>
          </a:r>
          <a:endParaRPr lang="en-US"/>
        </a:p>
      </dgm:t>
    </dgm:pt>
    <dgm:pt modelId="{4F0CC20C-9BD7-4FAD-8F3E-E2B8C3A0EBFF}" type="parTrans" cxnId="{C4757DEA-3437-4985-8DF2-4CC01047E572}">
      <dgm:prSet/>
      <dgm:spPr/>
      <dgm:t>
        <a:bodyPr/>
        <a:lstStyle/>
        <a:p>
          <a:pPr algn="ctr"/>
          <a:endParaRPr lang="en-US"/>
        </a:p>
      </dgm:t>
    </dgm:pt>
    <dgm:pt modelId="{C93D41BE-FA06-440A-8BA0-CD05DA2A89D9}" type="sibTrans" cxnId="{C4757DEA-3437-4985-8DF2-4CC01047E572}">
      <dgm:prSet/>
      <dgm:spPr/>
      <dgm:t>
        <a:bodyPr/>
        <a:lstStyle/>
        <a:p>
          <a:pPr algn="ctr"/>
          <a:endParaRPr lang="en-US"/>
        </a:p>
      </dgm:t>
    </dgm:pt>
    <dgm:pt modelId="{EFB994E2-AD0E-4140-AA39-C647FA16297C}">
      <dgm:prSet/>
      <dgm:spPr/>
      <dgm:t>
        <a:bodyPr/>
        <a:lstStyle/>
        <a:p>
          <a:pPr algn="ctr"/>
          <a:r>
            <a:rPr lang="uk-UA"/>
            <a:t>місця застосування різних видів закладки;</a:t>
          </a:r>
          <a:endParaRPr lang="en-US"/>
        </a:p>
      </dgm:t>
    </dgm:pt>
    <dgm:pt modelId="{9757983C-3614-4DFB-9564-189EE8548AC4}" type="parTrans" cxnId="{523275C6-0EA6-4713-80B5-771267FD60A3}">
      <dgm:prSet/>
      <dgm:spPr/>
      <dgm:t>
        <a:bodyPr/>
        <a:lstStyle/>
        <a:p>
          <a:pPr algn="ctr"/>
          <a:endParaRPr lang="en-US"/>
        </a:p>
      </dgm:t>
    </dgm:pt>
    <dgm:pt modelId="{E5BEBF68-D2ED-41A9-9B4A-11797F9336F2}" type="sibTrans" cxnId="{523275C6-0EA6-4713-80B5-771267FD60A3}">
      <dgm:prSet/>
      <dgm:spPr/>
      <dgm:t>
        <a:bodyPr/>
        <a:lstStyle/>
        <a:p>
          <a:pPr algn="ctr"/>
          <a:endParaRPr lang="en-US"/>
        </a:p>
      </dgm:t>
    </dgm:pt>
    <dgm:pt modelId="{529B585A-B4D0-4DD7-9E8C-C351472E1F4F}">
      <dgm:prSet/>
      <dgm:spPr/>
      <dgm:t>
        <a:bodyPr/>
        <a:lstStyle/>
        <a:p>
          <a:pPr algn="ctr"/>
          <a:r>
            <a:rPr lang="uk-UA"/>
            <a:t>місця опробування якості і властивостей корисних копалин;</a:t>
          </a:r>
          <a:endParaRPr lang="en-US"/>
        </a:p>
      </dgm:t>
    </dgm:pt>
    <dgm:pt modelId="{D8BF447C-0B0E-4958-BF37-8E6753927F0F}" type="parTrans" cxnId="{48F81181-779D-4975-AC96-B491F0905B67}">
      <dgm:prSet/>
      <dgm:spPr/>
      <dgm:t>
        <a:bodyPr/>
        <a:lstStyle/>
        <a:p>
          <a:pPr algn="ctr"/>
          <a:endParaRPr lang="en-US"/>
        </a:p>
      </dgm:t>
    </dgm:pt>
    <dgm:pt modelId="{119F737C-3348-400B-AF68-CE1939584E96}" type="sibTrans" cxnId="{48F81181-779D-4975-AC96-B491F0905B67}">
      <dgm:prSet/>
      <dgm:spPr/>
      <dgm:t>
        <a:bodyPr/>
        <a:lstStyle/>
        <a:p>
          <a:pPr algn="ctr"/>
          <a:endParaRPr lang="en-US"/>
        </a:p>
      </dgm:t>
    </dgm:pt>
    <dgm:pt modelId="{FCCB9C62-8469-46E8-B0C1-B5159146854C}">
      <dgm:prSet/>
      <dgm:spPr/>
      <dgm:t>
        <a:bodyPr/>
        <a:lstStyle/>
        <a:p>
          <a:pPr algn="ctr"/>
          <a:r>
            <a:rPr lang="uk-UA"/>
            <a:t>поверхні залягання корисних копалин (висячий і лежачий боки покладу);</a:t>
          </a:r>
          <a:endParaRPr lang="en-US"/>
        </a:p>
      </dgm:t>
    </dgm:pt>
    <dgm:pt modelId="{C428791C-4939-4114-B641-A3ACB9189128}" type="parTrans" cxnId="{42BDA93A-F28A-441D-AB13-B3997DCD21E6}">
      <dgm:prSet/>
      <dgm:spPr/>
      <dgm:t>
        <a:bodyPr/>
        <a:lstStyle/>
        <a:p>
          <a:pPr algn="ctr"/>
          <a:endParaRPr lang="en-US"/>
        </a:p>
      </dgm:t>
    </dgm:pt>
    <dgm:pt modelId="{D38CD6D6-54EA-47F6-A7CC-DFBD21FA2411}" type="sibTrans" cxnId="{42BDA93A-F28A-441D-AB13-B3997DCD21E6}">
      <dgm:prSet/>
      <dgm:spPr/>
      <dgm:t>
        <a:bodyPr/>
        <a:lstStyle/>
        <a:p>
          <a:pPr algn="ctr"/>
          <a:endParaRPr lang="en-US"/>
        </a:p>
      </dgm:t>
    </dgm:pt>
    <dgm:pt modelId="{39303B11-CC3D-4A5A-931B-700A82D22A5A}">
      <dgm:prSet/>
      <dgm:spPr/>
      <dgm:t>
        <a:bodyPr/>
        <a:lstStyle/>
        <a:p>
          <a:pPr algn="ctr"/>
          <a:r>
            <a:rPr lang="uk-UA"/>
            <a:t>поверхні геологічних порушень.</a:t>
          </a:r>
          <a:endParaRPr lang="en-US"/>
        </a:p>
      </dgm:t>
    </dgm:pt>
    <dgm:pt modelId="{46DBA1D3-DB37-499F-B2C4-73217AF859F2}" type="parTrans" cxnId="{943E1155-F5D1-4EAF-A7F5-CC9E76237333}">
      <dgm:prSet/>
      <dgm:spPr/>
      <dgm:t>
        <a:bodyPr/>
        <a:lstStyle/>
        <a:p>
          <a:pPr algn="ctr"/>
          <a:endParaRPr lang="en-US"/>
        </a:p>
      </dgm:t>
    </dgm:pt>
    <dgm:pt modelId="{A2A141D4-3AAF-4403-B7B8-00B8B6BC0BDF}" type="sibTrans" cxnId="{943E1155-F5D1-4EAF-A7F5-CC9E76237333}">
      <dgm:prSet/>
      <dgm:spPr/>
      <dgm:t>
        <a:bodyPr/>
        <a:lstStyle/>
        <a:p>
          <a:pPr algn="ctr"/>
          <a:endParaRPr lang="en-US"/>
        </a:p>
      </dgm:t>
    </dgm:pt>
    <dgm:pt modelId="{52D66F75-B3E5-416D-9C0D-1EC84CDCCD7E}" type="pres">
      <dgm:prSet presAssocID="{5CEEFFE3-787F-4D13-AD92-65BA9330ACAD}" presName="diagram" presStyleCnt="0">
        <dgm:presLayoutVars>
          <dgm:dir/>
          <dgm:resizeHandles val="exact"/>
        </dgm:presLayoutVars>
      </dgm:prSet>
      <dgm:spPr/>
    </dgm:pt>
    <dgm:pt modelId="{352741A6-9D7B-451D-B7A5-714209E025F4}" type="pres">
      <dgm:prSet presAssocID="{6A7A2934-71D7-4236-9C7E-F8887A988485}" presName="node" presStyleLbl="node1" presStyleIdx="0" presStyleCnt="11">
        <dgm:presLayoutVars>
          <dgm:bulletEnabled val="1"/>
        </dgm:presLayoutVars>
      </dgm:prSet>
      <dgm:spPr/>
    </dgm:pt>
    <dgm:pt modelId="{F33E25BF-11F4-4308-AE13-0103181C13D1}" type="pres">
      <dgm:prSet presAssocID="{8CFFBB1F-ABD4-4CE9-9822-3B7ED4946C2D}" presName="sibTrans" presStyleCnt="0"/>
      <dgm:spPr/>
    </dgm:pt>
    <dgm:pt modelId="{048883D2-74BA-4B62-BC89-BA90D0AC0444}" type="pres">
      <dgm:prSet presAssocID="{4DAA9874-B2D8-4B3B-A354-23C264C3AB43}" presName="node" presStyleLbl="node1" presStyleIdx="1" presStyleCnt="11">
        <dgm:presLayoutVars>
          <dgm:bulletEnabled val="1"/>
        </dgm:presLayoutVars>
      </dgm:prSet>
      <dgm:spPr/>
    </dgm:pt>
    <dgm:pt modelId="{E2A6C0A8-ED1D-48E0-BC5D-F6B8AF2F75DD}" type="pres">
      <dgm:prSet presAssocID="{9C5296D9-C086-4024-858E-AC769D4AAE1F}" presName="sibTrans" presStyleCnt="0"/>
      <dgm:spPr/>
    </dgm:pt>
    <dgm:pt modelId="{4F1F0331-472F-44DC-9F42-836E4320BEB3}" type="pres">
      <dgm:prSet presAssocID="{686DE7E4-0907-4078-8705-1BD91A061190}" presName="node" presStyleLbl="node1" presStyleIdx="2" presStyleCnt="11">
        <dgm:presLayoutVars>
          <dgm:bulletEnabled val="1"/>
        </dgm:presLayoutVars>
      </dgm:prSet>
      <dgm:spPr/>
    </dgm:pt>
    <dgm:pt modelId="{076BAEB7-73DE-4173-94F9-089ADD894139}" type="pres">
      <dgm:prSet presAssocID="{540A565F-EDCA-461A-8668-08F6A1A6147B}" presName="sibTrans" presStyleCnt="0"/>
      <dgm:spPr/>
    </dgm:pt>
    <dgm:pt modelId="{C961EC34-3402-4A2A-8C25-EAA2DADA58BE}" type="pres">
      <dgm:prSet presAssocID="{D1ECED63-66C2-4A07-A82B-7724BE2CA665}" presName="node" presStyleLbl="node1" presStyleIdx="3" presStyleCnt="11">
        <dgm:presLayoutVars>
          <dgm:bulletEnabled val="1"/>
        </dgm:presLayoutVars>
      </dgm:prSet>
      <dgm:spPr/>
    </dgm:pt>
    <dgm:pt modelId="{A235E1D8-EB09-46CA-B5B1-4B5991ABAD17}" type="pres">
      <dgm:prSet presAssocID="{E17E70CF-70E6-4ED8-BB8B-5DB042E3CA97}" presName="sibTrans" presStyleCnt="0"/>
      <dgm:spPr/>
    </dgm:pt>
    <dgm:pt modelId="{04B15C2E-DC49-41C9-A9AF-03521C9F1B6C}" type="pres">
      <dgm:prSet presAssocID="{E30979A9-E2EB-4ADB-A038-F3821BCB0667}" presName="node" presStyleLbl="node1" presStyleIdx="4" presStyleCnt="11">
        <dgm:presLayoutVars>
          <dgm:bulletEnabled val="1"/>
        </dgm:presLayoutVars>
      </dgm:prSet>
      <dgm:spPr/>
    </dgm:pt>
    <dgm:pt modelId="{599B191F-332C-4E1E-A883-68038ACD544E}" type="pres">
      <dgm:prSet presAssocID="{61B00491-108C-47AB-A43F-3B665E2C5611}" presName="sibTrans" presStyleCnt="0"/>
      <dgm:spPr/>
    </dgm:pt>
    <dgm:pt modelId="{F132B040-93FF-445F-A982-4706306C8834}" type="pres">
      <dgm:prSet presAssocID="{3ACFE6CE-0C6B-497D-926D-7C2EC33EEF03}" presName="node" presStyleLbl="node1" presStyleIdx="5" presStyleCnt="11">
        <dgm:presLayoutVars>
          <dgm:bulletEnabled val="1"/>
        </dgm:presLayoutVars>
      </dgm:prSet>
      <dgm:spPr/>
    </dgm:pt>
    <dgm:pt modelId="{80A74F92-2CF5-4C38-A9C5-C86328A8F846}" type="pres">
      <dgm:prSet presAssocID="{58B4EC87-FCAB-4053-B28A-3AA763B81204}" presName="sibTrans" presStyleCnt="0"/>
      <dgm:spPr/>
    </dgm:pt>
    <dgm:pt modelId="{A845D09B-2E8B-420A-BEC7-2490BDAB56DD}" type="pres">
      <dgm:prSet presAssocID="{BA258DF7-4241-4365-B75F-40968A9E2D7F}" presName="node" presStyleLbl="node1" presStyleIdx="6" presStyleCnt="11">
        <dgm:presLayoutVars>
          <dgm:bulletEnabled val="1"/>
        </dgm:presLayoutVars>
      </dgm:prSet>
      <dgm:spPr/>
    </dgm:pt>
    <dgm:pt modelId="{9BD11149-F024-43F3-8E7D-FC9C3D055C2B}" type="pres">
      <dgm:prSet presAssocID="{C93D41BE-FA06-440A-8BA0-CD05DA2A89D9}" presName="sibTrans" presStyleCnt="0"/>
      <dgm:spPr/>
    </dgm:pt>
    <dgm:pt modelId="{3D459B33-93FA-4F64-BB11-1E9D0AF9FBDE}" type="pres">
      <dgm:prSet presAssocID="{EFB994E2-AD0E-4140-AA39-C647FA16297C}" presName="node" presStyleLbl="node1" presStyleIdx="7" presStyleCnt="11">
        <dgm:presLayoutVars>
          <dgm:bulletEnabled val="1"/>
        </dgm:presLayoutVars>
      </dgm:prSet>
      <dgm:spPr/>
    </dgm:pt>
    <dgm:pt modelId="{E82EA36C-780F-47CE-82C4-845007B61F92}" type="pres">
      <dgm:prSet presAssocID="{E5BEBF68-D2ED-41A9-9B4A-11797F9336F2}" presName="sibTrans" presStyleCnt="0"/>
      <dgm:spPr/>
    </dgm:pt>
    <dgm:pt modelId="{7B77CE06-77DB-443E-B609-05C6A000B874}" type="pres">
      <dgm:prSet presAssocID="{529B585A-B4D0-4DD7-9E8C-C351472E1F4F}" presName="node" presStyleLbl="node1" presStyleIdx="8" presStyleCnt="11">
        <dgm:presLayoutVars>
          <dgm:bulletEnabled val="1"/>
        </dgm:presLayoutVars>
      </dgm:prSet>
      <dgm:spPr/>
    </dgm:pt>
    <dgm:pt modelId="{E527CFDF-8BB9-46BE-80B5-151186A4C520}" type="pres">
      <dgm:prSet presAssocID="{119F737C-3348-400B-AF68-CE1939584E96}" presName="sibTrans" presStyleCnt="0"/>
      <dgm:spPr/>
    </dgm:pt>
    <dgm:pt modelId="{D12F7382-9346-4621-A836-2E81CDDB89BE}" type="pres">
      <dgm:prSet presAssocID="{FCCB9C62-8469-46E8-B0C1-B5159146854C}" presName="node" presStyleLbl="node1" presStyleIdx="9" presStyleCnt="11">
        <dgm:presLayoutVars>
          <dgm:bulletEnabled val="1"/>
        </dgm:presLayoutVars>
      </dgm:prSet>
      <dgm:spPr/>
    </dgm:pt>
    <dgm:pt modelId="{730B382A-A175-44E6-99D4-592EB7840362}" type="pres">
      <dgm:prSet presAssocID="{D38CD6D6-54EA-47F6-A7CC-DFBD21FA2411}" presName="sibTrans" presStyleCnt="0"/>
      <dgm:spPr/>
    </dgm:pt>
    <dgm:pt modelId="{7CC81EB0-0B6C-4FAC-A942-3B487389CFCB}" type="pres">
      <dgm:prSet presAssocID="{39303B11-CC3D-4A5A-931B-700A82D22A5A}" presName="node" presStyleLbl="node1" presStyleIdx="10" presStyleCnt="11">
        <dgm:presLayoutVars>
          <dgm:bulletEnabled val="1"/>
        </dgm:presLayoutVars>
      </dgm:prSet>
      <dgm:spPr/>
    </dgm:pt>
  </dgm:ptLst>
  <dgm:cxnLst>
    <dgm:cxn modelId="{03A06000-4B53-4B04-866E-42CDEF1B252A}" type="presOf" srcId="{6A7A2934-71D7-4236-9C7E-F8887A988485}" destId="{352741A6-9D7B-451D-B7A5-714209E025F4}" srcOrd="0" destOrd="0" presId="urn:microsoft.com/office/officeart/2005/8/layout/default"/>
    <dgm:cxn modelId="{45624213-BA36-48C0-B8D4-8E2693CB4204}" type="presOf" srcId="{3ACFE6CE-0C6B-497D-926D-7C2EC33EEF03}" destId="{F132B040-93FF-445F-A982-4706306C8834}" srcOrd="0" destOrd="0" presId="urn:microsoft.com/office/officeart/2005/8/layout/default"/>
    <dgm:cxn modelId="{A5868113-5857-47FC-8E08-9AA54068A12B}" srcId="{5CEEFFE3-787F-4D13-AD92-65BA9330ACAD}" destId="{3ACFE6CE-0C6B-497D-926D-7C2EC33EEF03}" srcOrd="5" destOrd="0" parTransId="{0EA5AE15-66DF-4A51-898D-0D5924FEBB75}" sibTransId="{58B4EC87-FCAB-4053-B28A-3AA763B81204}"/>
    <dgm:cxn modelId="{8B80152B-412B-40A3-8DCC-491D36D2033F}" srcId="{5CEEFFE3-787F-4D13-AD92-65BA9330ACAD}" destId="{6A7A2934-71D7-4236-9C7E-F8887A988485}" srcOrd="0" destOrd="0" parTransId="{87FB4225-5AC9-4D28-A161-30B3B37AB60B}" sibTransId="{8CFFBB1F-ABD4-4CE9-9822-3B7ED4946C2D}"/>
    <dgm:cxn modelId="{98FEEB31-8D90-477B-8E74-D89EAEA67D70}" type="presOf" srcId="{686DE7E4-0907-4078-8705-1BD91A061190}" destId="{4F1F0331-472F-44DC-9F42-836E4320BEB3}" srcOrd="0" destOrd="0" presId="urn:microsoft.com/office/officeart/2005/8/layout/default"/>
    <dgm:cxn modelId="{7A82A833-988B-4AB2-9ECC-F960FC1AAF5A}" type="presOf" srcId="{529B585A-B4D0-4DD7-9E8C-C351472E1F4F}" destId="{7B77CE06-77DB-443E-B609-05C6A000B874}" srcOrd="0" destOrd="0" presId="urn:microsoft.com/office/officeart/2005/8/layout/default"/>
    <dgm:cxn modelId="{42BDA93A-F28A-441D-AB13-B3997DCD21E6}" srcId="{5CEEFFE3-787F-4D13-AD92-65BA9330ACAD}" destId="{FCCB9C62-8469-46E8-B0C1-B5159146854C}" srcOrd="9" destOrd="0" parTransId="{C428791C-4939-4114-B641-A3ACB9189128}" sibTransId="{D38CD6D6-54EA-47F6-A7CC-DFBD21FA2411}"/>
    <dgm:cxn modelId="{66C41063-616B-42CF-A476-1F361C08F01F}" type="presOf" srcId="{E30979A9-E2EB-4ADB-A038-F3821BCB0667}" destId="{04B15C2E-DC49-41C9-A9AF-03521C9F1B6C}" srcOrd="0" destOrd="0" presId="urn:microsoft.com/office/officeart/2005/8/layout/default"/>
    <dgm:cxn modelId="{2FCEE365-00B5-410C-AB8B-3E742E863324}" srcId="{5CEEFFE3-787F-4D13-AD92-65BA9330ACAD}" destId="{686DE7E4-0907-4078-8705-1BD91A061190}" srcOrd="2" destOrd="0" parTransId="{2DD204C2-CCF9-4382-91B4-B12E204A67F6}" sibTransId="{540A565F-EDCA-461A-8668-08F6A1A6147B}"/>
    <dgm:cxn modelId="{943E1155-F5D1-4EAF-A7F5-CC9E76237333}" srcId="{5CEEFFE3-787F-4D13-AD92-65BA9330ACAD}" destId="{39303B11-CC3D-4A5A-931B-700A82D22A5A}" srcOrd="10" destOrd="0" parTransId="{46DBA1D3-DB37-499F-B2C4-73217AF859F2}" sibTransId="{A2A141D4-3AAF-4403-B7B8-00B8B6BC0BDF}"/>
    <dgm:cxn modelId="{48F81181-779D-4975-AC96-B491F0905B67}" srcId="{5CEEFFE3-787F-4D13-AD92-65BA9330ACAD}" destId="{529B585A-B4D0-4DD7-9E8C-C351472E1F4F}" srcOrd="8" destOrd="0" parTransId="{D8BF447C-0B0E-4958-BF37-8E6753927F0F}" sibTransId="{119F737C-3348-400B-AF68-CE1939584E96}"/>
    <dgm:cxn modelId="{A37D8D83-54E1-469B-BC96-1FA3DD741E31}" type="presOf" srcId="{D1ECED63-66C2-4A07-A82B-7724BE2CA665}" destId="{C961EC34-3402-4A2A-8C25-EAA2DADA58BE}" srcOrd="0" destOrd="0" presId="urn:microsoft.com/office/officeart/2005/8/layout/default"/>
    <dgm:cxn modelId="{8AFC5395-1617-40C5-8AEC-B678A480FA24}" type="presOf" srcId="{4DAA9874-B2D8-4B3B-A354-23C264C3AB43}" destId="{048883D2-74BA-4B62-BC89-BA90D0AC0444}" srcOrd="0" destOrd="0" presId="urn:microsoft.com/office/officeart/2005/8/layout/default"/>
    <dgm:cxn modelId="{F82AC895-28EA-4565-B5AF-919801CFCE04}" type="presOf" srcId="{5CEEFFE3-787F-4D13-AD92-65BA9330ACAD}" destId="{52D66F75-B3E5-416D-9C0D-1EC84CDCCD7E}" srcOrd="0" destOrd="0" presId="urn:microsoft.com/office/officeart/2005/8/layout/default"/>
    <dgm:cxn modelId="{2D89FDA7-46EE-472E-AC95-B1AE0F695981}" srcId="{5CEEFFE3-787F-4D13-AD92-65BA9330ACAD}" destId="{D1ECED63-66C2-4A07-A82B-7724BE2CA665}" srcOrd="3" destOrd="0" parTransId="{619D0BD3-320B-4C9C-9916-A7AA40BD6FE6}" sibTransId="{E17E70CF-70E6-4ED8-BB8B-5DB042E3CA97}"/>
    <dgm:cxn modelId="{C9CA59C1-0642-49DA-8A8F-69F2A7688EDC}" type="presOf" srcId="{39303B11-CC3D-4A5A-931B-700A82D22A5A}" destId="{7CC81EB0-0B6C-4FAC-A942-3B487389CFCB}" srcOrd="0" destOrd="0" presId="urn:microsoft.com/office/officeart/2005/8/layout/default"/>
    <dgm:cxn modelId="{CA7816C5-E83F-4E98-8DBE-7C67E4855B93}" srcId="{5CEEFFE3-787F-4D13-AD92-65BA9330ACAD}" destId="{E30979A9-E2EB-4ADB-A038-F3821BCB0667}" srcOrd="4" destOrd="0" parTransId="{E7C31451-EFED-4188-8266-C69498F1A1B4}" sibTransId="{61B00491-108C-47AB-A43F-3B665E2C5611}"/>
    <dgm:cxn modelId="{523275C6-0EA6-4713-80B5-771267FD60A3}" srcId="{5CEEFFE3-787F-4D13-AD92-65BA9330ACAD}" destId="{EFB994E2-AD0E-4140-AA39-C647FA16297C}" srcOrd="7" destOrd="0" parTransId="{9757983C-3614-4DFB-9564-189EE8548AC4}" sibTransId="{E5BEBF68-D2ED-41A9-9B4A-11797F9336F2}"/>
    <dgm:cxn modelId="{E0F25BD1-990A-4C66-AC64-2D53D034DA13}" type="presOf" srcId="{EFB994E2-AD0E-4140-AA39-C647FA16297C}" destId="{3D459B33-93FA-4F64-BB11-1E9D0AF9FBDE}" srcOrd="0" destOrd="0" presId="urn:microsoft.com/office/officeart/2005/8/layout/default"/>
    <dgm:cxn modelId="{1387FCD2-A23E-4B68-9BA8-C5C4965CE499}" type="presOf" srcId="{FCCB9C62-8469-46E8-B0C1-B5159146854C}" destId="{D12F7382-9346-4621-A836-2E81CDDB89BE}" srcOrd="0" destOrd="0" presId="urn:microsoft.com/office/officeart/2005/8/layout/default"/>
    <dgm:cxn modelId="{A96F59E5-A548-4504-9CF1-9ACEDB20CA84}" type="presOf" srcId="{BA258DF7-4241-4365-B75F-40968A9E2D7F}" destId="{A845D09B-2E8B-420A-BEC7-2490BDAB56DD}" srcOrd="0" destOrd="0" presId="urn:microsoft.com/office/officeart/2005/8/layout/default"/>
    <dgm:cxn modelId="{C4757DEA-3437-4985-8DF2-4CC01047E572}" srcId="{5CEEFFE3-787F-4D13-AD92-65BA9330ACAD}" destId="{BA258DF7-4241-4365-B75F-40968A9E2D7F}" srcOrd="6" destOrd="0" parTransId="{4F0CC20C-9BD7-4FAD-8F3E-E2B8C3A0EBFF}" sibTransId="{C93D41BE-FA06-440A-8BA0-CD05DA2A89D9}"/>
    <dgm:cxn modelId="{34139BED-A7A2-41C4-8C34-0B2633BC60C4}" srcId="{5CEEFFE3-787F-4D13-AD92-65BA9330ACAD}" destId="{4DAA9874-B2D8-4B3B-A354-23C264C3AB43}" srcOrd="1" destOrd="0" parTransId="{F5D1A75E-72DE-41E3-893B-1B8647AB9BC6}" sibTransId="{9C5296D9-C086-4024-858E-AC769D4AAE1F}"/>
    <dgm:cxn modelId="{7238FC23-1047-47BE-9A96-DCBAFF494A41}" type="presParOf" srcId="{52D66F75-B3E5-416D-9C0D-1EC84CDCCD7E}" destId="{352741A6-9D7B-451D-B7A5-714209E025F4}" srcOrd="0" destOrd="0" presId="urn:microsoft.com/office/officeart/2005/8/layout/default"/>
    <dgm:cxn modelId="{D8BFA8F9-46E0-454F-9E78-4EB13098DF7C}" type="presParOf" srcId="{52D66F75-B3E5-416D-9C0D-1EC84CDCCD7E}" destId="{F33E25BF-11F4-4308-AE13-0103181C13D1}" srcOrd="1" destOrd="0" presId="urn:microsoft.com/office/officeart/2005/8/layout/default"/>
    <dgm:cxn modelId="{BFA5A53C-66D3-431A-9F1D-135EFD998675}" type="presParOf" srcId="{52D66F75-B3E5-416D-9C0D-1EC84CDCCD7E}" destId="{048883D2-74BA-4B62-BC89-BA90D0AC0444}" srcOrd="2" destOrd="0" presId="urn:microsoft.com/office/officeart/2005/8/layout/default"/>
    <dgm:cxn modelId="{5334B461-CF97-4703-89B2-63391EC5A113}" type="presParOf" srcId="{52D66F75-B3E5-416D-9C0D-1EC84CDCCD7E}" destId="{E2A6C0A8-ED1D-48E0-BC5D-F6B8AF2F75DD}" srcOrd="3" destOrd="0" presId="urn:microsoft.com/office/officeart/2005/8/layout/default"/>
    <dgm:cxn modelId="{9AE6760F-1C79-4B68-A345-1A0056EE975D}" type="presParOf" srcId="{52D66F75-B3E5-416D-9C0D-1EC84CDCCD7E}" destId="{4F1F0331-472F-44DC-9F42-836E4320BEB3}" srcOrd="4" destOrd="0" presId="urn:microsoft.com/office/officeart/2005/8/layout/default"/>
    <dgm:cxn modelId="{FC531F2D-17B0-4AC7-9E7B-9B7D55F961D2}" type="presParOf" srcId="{52D66F75-B3E5-416D-9C0D-1EC84CDCCD7E}" destId="{076BAEB7-73DE-4173-94F9-089ADD894139}" srcOrd="5" destOrd="0" presId="urn:microsoft.com/office/officeart/2005/8/layout/default"/>
    <dgm:cxn modelId="{D6C171C8-DD00-4449-B79A-F105BD40E6C0}" type="presParOf" srcId="{52D66F75-B3E5-416D-9C0D-1EC84CDCCD7E}" destId="{C961EC34-3402-4A2A-8C25-EAA2DADA58BE}" srcOrd="6" destOrd="0" presId="urn:microsoft.com/office/officeart/2005/8/layout/default"/>
    <dgm:cxn modelId="{E3D539DD-F9FD-433A-B497-C32049A51134}" type="presParOf" srcId="{52D66F75-B3E5-416D-9C0D-1EC84CDCCD7E}" destId="{A235E1D8-EB09-46CA-B5B1-4B5991ABAD17}" srcOrd="7" destOrd="0" presId="urn:microsoft.com/office/officeart/2005/8/layout/default"/>
    <dgm:cxn modelId="{8EA8F429-F11D-46B1-9B42-1131D1604EA5}" type="presParOf" srcId="{52D66F75-B3E5-416D-9C0D-1EC84CDCCD7E}" destId="{04B15C2E-DC49-41C9-A9AF-03521C9F1B6C}" srcOrd="8" destOrd="0" presId="urn:microsoft.com/office/officeart/2005/8/layout/default"/>
    <dgm:cxn modelId="{FDDBA888-AF0D-40FB-8E8A-FC206BD32D92}" type="presParOf" srcId="{52D66F75-B3E5-416D-9C0D-1EC84CDCCD7E}" destId="{599B191F-332C-4E1E-A883-68038ACD544E}" srcOrd="9" destOrd="0" presId="urn:microsoft.com/office/officeart/2005/8/layout/default"/>
    <dgm:cxn modelId="{0946CE38-92B5-45F4-8863-E7223895F4E2}" type="presParOf" srcId="{52D66F75-B3E5-416D-9C0D-1EC84CDCCD7E}" destId="{F132B040-93FF-445F-A982-4706306C8834}" srcOrd="10" destOrd="0" presId="urn:microsoft.com/office/officeart/2005/8/layout/default"/>
    <dgm:cxn modelId="{BB748093-6678-45CC-9BC9-C85AD6AA207B}" type="presParOf" srcId="{52D66F75-B3E5-416D-9C0D-1EC84CDCCD7E}" destId="{80A74F92-2CF5-4C38-A9C5-C86328A8F846}" srcOrd="11" destOrd="0" presId="urn:microsoft.com/office/officeart/2005/8/layout/default"/>
    <dgm:cxn modelId="{3C99B616-B393-4E60-BDC5-A5E8687A1C21}" type="presParOf" srcId="{52D66F75-B3E5-416D-9C0D-1EC84CDCCD7E}" destId="{A845D09B-2E8B-420A-BEC7-2490BDAB56DD}" srcOrd="12" destOrd="0" presId="urn:microsoft.com/office/officeart/2005/8/layout/default"/>
    <dgm:cxn modelId="{3D1E77CD-89ED-4F19-8094-C3BED77A6045}" type="presParOf" srcId="{52D66F75-B3E5-416D-9C0D-1EC84CDCCD7E}" destId="{9BD11149-F024-43F3-8E7D-FC9C3D055C2B}" srcOrd="13" destOrd="0" presId="urn:microsoft.com/office/officeart/2005/8/layout/default"/>
    <dgm:cxn modelId="{979FFDB4-B3F8-4052-9DAC-4FEAF4C516C8}" type="presParOf" srcId="{52D66F75-B3E5-416D-9C0D-1EC84CDCCD7E}" destId="{3D459B33-93FA-4F64-BB11-1E9D0AF9FBDE}" srcOrd="14" destOrd="0" presId="urn:microsoft.com/office/officeart/2005/8/layout/default"/>
    <dgm:cxn modelId="{5078E1A9-CAE7-49C7-99F3-3FC24B14778D}" type="presParOf" srcId="{52D66F75-B3E5-416D-9C0D-1EC84CDCCD7E}" destId="{E82EA36C-780F-47CE-82C4-845007B61F92}" srcOrd="15" destOrd="0" presId="urn:microsoft.com/office/officeart/2005/8/layout/default"/>
    <dgm:cxn modelId="{5B61D398-3FFC-436A-94FD-F805A9483667}" type="presParOf" srcId="{52D66F75-B3E5-416D-9C0D-1EC84CDCCD7E}" destId="{7B77CE06-77DB-443E-B609-05C6A000B874}" srcOrd="16" destOrd="0" presId="urn:microsoft.com/office/officeart/2005/8/layout/default"/>
    <dgm:cxn modelId="{75AFDAC5-EC60-491B-A124-2FFADC894D29}" type="presParOf" srcId="{52D66F75-B3E5-416D-9C0D-1EC84CDCCD7E}" destId="{E527CFDF-8BB9-46BE-80B5-151186A4C520}" srcOrd="17" destOrd="0" presId="urn:microsoft.com/office/officeart/2005/8/layout/default"/>
    <dgm:cxn modelId="{CAC4663E-E00D-47A4-90F1-76FB7788DF96}" type="presParOf" srcId="{52D66F75-B3E5-416D-9C0D-1EC84CDCCD7E}" destId="{D12F7382-9346-4621-A836-2E81CDDB89BE}" srcOrd="18" destOrd="0" presId="urn:microsoft.com/office/officeart/2005/8/layout/default"/>
    <dgm:cxn modelId="{D85BA545-BA67-4F65-94A4-E4C3575720F6}" type="presParOf" srcId="{52D66F75-B3E5-416D-9C0D-1EC84CDCCD7E}" destId="{730B382A-A175-44E6-99D4-592EB7840362}" srcOrd="19" destOrd="0" presId="urn:microsoft.com/office/officeart/2005/8/layout/default"/>
    <dgm:cxn modelId="{FC31DA40-2BBA-442E-A3FA-C0CEFB91E712}" type="presParOf" srcId="{52D66F75-B3E5-416D-9C0D-1EC84CDCCD7E}" destId="{7CC81EB0-0B6C-4FAC-A942-3B487389CFC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B96B2-D096-498B-A0B2-FB1BAD175A57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B2D104-7BED-4E21-8C6E-4A38D68B2BB0}">
      <dgm:prSet/>
      <dgm:spPr/>
      <dgm:t>
        <a:bodyPr/>
        <a:lstStyle/>
        <a:p>
          <a:r>
            <a:rPr lang="uk-UA" b="1" i="1"/>
            <a:t>Опорні маркшейдерські мережі</a:t>
          </a:r>
          <a:r>
            <a:rPr lang="uk-UA" b="0" i="0"/>
            <a:t> прокладають по головних відкотних виробках (приствольний двір, квершлаги, штреки) від ствола до меж шахтного поля. Вони є основою всіх під­земних зйомок. Опорні мережі поповнюються через кожні 300-500 м просування забою. Опорну мережу в шахті створюють прокладанням полігонометричних ходів основними виробками від вихідних пунктів, координати і дирекційний кут сторони яких визначені сполучною зйомкою.</a:t>
          </a:r>
          <a:endParaRPr lang="en-US"/>
        </a:p>
      </dgm:t>
    </dgm:pt>
    <dgm:pt modelId="{6638E3D7-C858-4764-BFD9-38F34F67CE82}" type="parTrans" cxnId="{C2C558F5-FE6E-4398-860F-61030CD95180}">
      <dgm:prSet/>
      <dgm:spPr/>
      <dgm:t>
        <a:bodyPr/>
        <a:lstStyle/>
        <a:p>
          <a:endParaRPr lang="en-US"/>
        </a:p>
      </dgm:t>
    </dgm:pt>
    <dgm:pt modelId="{D5B7DDCD-A89A-4A90-86BB-789AEBDDBDB2}" type="sibTrans" cxnId="{C2C558F5-FE6E-4398-860F-61030CD95180}">
      <dgm:prSet/>
      <dgm:spPr/>
      <dgm:t>
        <a:bodyPr/>
        <a:lstStyle/>
        <a:p>
          <a:endParaRPr lang="en-US"/>
        </a:p>
      </dgm:t>
    </dgm:pt>
    <dgm:pt modelId="{F3AA1995-4AFD-48E9-89EC-1412EBB62797}">
      <dgm:prSet/>
      <dgm:spPr/>
      <dgm:t>
        <a:bodyPr/>
        <a:lstStyle/>
        <a:p>
          <a:r>
            <a:rPr lang="uk-UA" b="1" i="1"/>
            <a:t>Знімальн</a:t>
          </a:r>
          <a:r>
            <a:rPr lang="en-US" b="1" i="1"/>
            <a:t>i </a:t>
          </a:r>
          <a:r>
            <a:rPr lang="uk-UA" b="1" i="1"/>
            <a:t>мережі</a:t>
          </a:r>
          <a:r>
            <a:rPr lang="uk-UA" b="0" i="0"/>
            <a:t> розподіляються на теодолітні та кутомірні ходи. Перші з них прокладаються у підготовчих виробках і спи­раються на пункти опорної маркшейдерської мережі. Довжина окре­мих теодолітних ходів знімальної мережі не повинна перевищувати 1,0 км.</a:t>
          </a:r>
          <a:endParaRPr lang="en-US"/>
        </a:p>
      </dgm:t>
    </dgm:pt>
    <dgm:pt modelId="{A5A14CFE-B4BD-4039-B06F-BA582C831812}" type="parTrans" cxnId="{2B736AB2-5702-4F8A-950F-06FA885C31C0}">
      <dgm:prSet/>
      <dgm:spPr/>
      <dgm:t>
        <a:bodyPr/>
        <a:lstStyle/>
        <a:p>
          <a:endParaRPr lang="en-US"/>
        </a:p>
      </dgm:t>
    </dgm:pt>
    <dgm:pt modelId="{85C64CD2-472E-4C36-B651-D43FD2C3DD99}" type="sibTrans" cxnId="{2B736AB2-5702-4F8A-950F-06FA885C31C0}">
      <dgm:prSet/>
      <dgm:spPr/>
      <dgm:t>
        <a:bodyPr/>
        <a:lstStyle/>
        <a:p>
          <a:endParaRPr lang="en-US"/>
        </a:p>
      </dgm:t>
    </dgm:pt>
    <dgm:pt modelId="{A041DCC6-1B3E-478D-95C6-71E8D8B29056}" type="pres">
      <dgm:prSet presAssocID="{9E3B96B2-D096-498B-A0B2-FB1BAD175A57}" presName="Name0" presStyleCnt="0">
        <dgm:presLayoutVars>
          <dgm:dir/>
          <dgm:resizeHandles val="exact"/>
        </dgm:presLayoutVars>
      </dgm:prSet>
      <dgm:spPr/>
    </dgm:pt>
    <dgm:pt modelId="{D3DA6DDC-BF0C-42E6-BFCE-657199C2E344}" type="pres">
      <dgm:prSet presAssocID="{6EB2D104-7BED-4E21-8C6E-4A38D68B2BB0}" presName="node" presStyleLbl="node1" presStyleIdx="0" presStyleCnt="2">
        <dgm:presLayoutVars>
          <dgm:bulletEnabled val="1"/>
        </dgm:presLayoutVars>
      </dgm:prSet>
      <dgm:spPr/>
    </dgm:pt>
    <dgm:pt modelId="{AA499A69-8436-4F4A-94B7-D4663944A3D8}" type="pres">
      <dgm:prSet presAssocID="{D5B7DDCD-A89A-4A90-86BB-789AEBDDBDB2}" presName="sibTrans" presStyleLbl="sibTrans2D1" presStyleIdx="0" presStyleCnt="1"/>
      <dgm:spPr/>
    </dgm:pt>
    <dgm:pt modelId="{AEFB0EF1-12FE-4613-ACDD-75C1EB274211}" type="pres">
      <dgm:prSet presAssocID="{D5B7DDCD-A89A-4A90-86BB-789AEBDDBDB2}" presName="connectorText" presStyleLbl="sibTrans2D1" presStyleIdx="0" presStyleCnt="1"/>
      <dgm:spPr/>
    </dgm:pt>
    <dgm:pt modelId="{54B425E8-9AC0-427C-B776-CD8EA10CC93D}" type="pres">
      <dgm:prSet presAssocID="{F3AA1995-4AFD-48E9-89EC-1412EBB62797}" presName="node" presStyleLbl="node1" presStyleIdx="1" presStyleCnt="2">
        <dgm:presLayoutVars>
          <dgm:bulletEnabled val="1"/>
        </dgm:presLayoutVars>
      </dgm:prSet>
      <dgm:spPr/>
    </dgm:pt>
  </dgm:ptLst>
  <dgm:cxnLst>
    <dgm:cxn modelId="{FAB04D0C-F92A-4A0F-8776-95F5EB81200A}" type="presOf" srcId="{F3AA1995-4AFD-48E9-89EC-1412EBB62797}" destId="{54B425E8-9AC0-427C-B776-CD8EA10CC93D}" srcOrd="0" destOrd="0" presId="urn:microsoft.com/office/officeart/2005/8/layout/process1"/>
    <dgm:cxn modelId="{AC59B05D-36A4-4F2E-B56D-72A6E502D954}" type="presOf" srcId="{9E3B96B2-D096-498B-A0B2-FB1BAD175A57}" destId="{A041DCC6-1B3E-478D-95C6-71E8D8B29056}" srcOrd="0" destOrd="0" presId="urn:microsoft.com/office/officeart/2005/8/layout/process1"/>
    <dgm:cxn modelId="{9EE1F76D-121E-4C1C-B818-81BA626CC012}" type="presOf" srcId="{D5B7DDCD-A89A-4A90-86BB-789AEBDDBDB2}" destId="{AA499A69-8436-4F4A-94B7-D4663944A3D8}" srcOrd="0" destOrd="0" presId="urn:microsoft.com/office/officeart/2005/8/layout/process1"/>
    <dgm:cxn modelId="{162FA14E-B852-4E9D-9E95-E4376BF5DE10}" type="presOf" srcId="{6EB2D104-7BED-4E21-8C6E-4A38D68B2BB0}" destId="{D3DA6DDC-BF0C-42E6-BFCE-657199C2E344}" srcOrd="0" destOrd="0" presId="urn:microsoft.com/office/officeart/2005/8/layout/process1"/>
    <dgm:cxn modelId="{3137E475-170B-4C6D-BE18-2106B522C404}" type="presOf" srcId="{D5B7DDCD-A89A-4A90-86BB-789AEBDDBDB2}" destId="{AEFB0EF1-12FE-4613-ACDD-75C1EB274211}" srcOrd="1" destOrd="0" presId="urn:microsoft.com/office/officeart/2005/8/layout/process1"/>
    <dgm:cxn modelId="{2B736AB2-5702-4F8A-950F-06FA885C31C0}" srcId="{9E3B96B2-D096-498B-A0B2-FB1BAD175A57}" destId="{F3AA1995-4AFD-48E9-89EC-1412EBB62797}" srcOrd="1" destOrd="0" parTransId="{A5A14CFE-B4BD-4039-B06F-BA582C831812}" sibTransId="{85C64CD2-472E-4C36-B651-D43FD2C3DD99}"/>
    <dgm:cxn modelId="{C2C558F5-FE6E-4398-860F-61030CD95180}" srcId="{9E3B96B2-D096-498B-A0B2-FB1BAD175A57}" destId="{6EB2D104-7BED-4E21-8C6E-4A38D68B2BB0}" srcOrd="0" destOrd="0" parTransId="{6638E3D7-C858-4764-BFD9-38F34F67CE82}" sibTransId="{D5B7DDCD-A89A-4A90-86BB-789AEBDDBDB2}"/>
    <dgm:cxn modelId="{E0C5167C-1F0B-4B43-B202-CB6C735A940B}" type="presParOf" srcId="{A041DCC6-1B3E-478D-95C6-71E8D8B29056}" destId="{D3DA6DDC-BF0C-42E6-BFCE-657199C2E344}" srcOrd="0" destOrd="0" presId="urn:microsoft.com/office/officeart/2005/8/layout/process1"/>
    <dgm:cxn modelId="{0A2D9FE9-BC13-44B2-B7A7-7C400A798A36}" type="presParOf" srcId="{A041DCC6-1B3E-478D-95C6-71E8D8B29056}" destId="{AA499A69-8436-4F4A-94B7-D4663944A3D8}" srcOrd="1" destOrd="0" presId="urn:microsoft.com/office/officeart/2005/8/layout/process1"/>
    <dgm:cxn modelId="{364D8A11-734A-436D-BE28-010E6DE4DB04}" type="presParOf" srcId="{AA499A69-8436-4F4A-94B7-D4663944A3D8}" destId="{AEFB0EF1-12FE-4613-ACDD-75C1EB274211}" srcOrd="0" destOrd="0" presId="urn:microsoft.com/office/officeart/2005/8/layout/process1"/>
    <dgm:cxn modelId="{A5D8E9CA-CCF5-4FF7-916E-B4516A0B0089}" type="presParOf" srcId="{A041DCC6-1B3E-478D-95C6-71E8D8B29056}" destId="{54B425E8-9AC0-427C-B776-CD8EA10CC93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741A6-9D7B-451D-B7A5-714209E025F4}">
      <dsp:nvSpPr>
        <dsp:cNvPr id="0" name=""/>
        <dsp:cNvSpPr/>
      </dsp:nvSpPr>
      <dsp:spPr>
        <a:xfrm>
          <a:off x="3696" y="738853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Об’єкти маркшейдерської зйомки на шахтах :</a:t>
          </a:r>
          <a:endParaRPr lang="en-US" sz="2200" kern="1200"/>
        </a:p>
      </dsp:txBody>
      <dsp:txXfrm>
        <a:off x="3696" y="738853"/>
        <a:ext cx="2932866" cy="1759719"/>
      </dsp:txXfrm>
    </dsp:sp>
    <dsp:sp modelId="{048883D2-74BA-4B62-BC89-BA90D0AC0444}">
      <dsp:nvSpPr>
        <dsp:cNvPr id="0" name=""/>
        <dsp:cNvSpPr/>
      </dsp:nvSpPr>
      <dsp:spPr>
        <a:xfrm>
          <a:off x="3229850" y="738853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контури осередків підземних пожеж, осередків суфлярів;</a:t>
          </a:r>
          <a:endParaRPr lang="en-US" sz="2200" kern="1200"/>
        </a:p>
      </dsp:txBody>
      <dsp:txXfrm>
        <a:off x="3229850" y="738853"/>
        <a:ext cx="2932866" cy="1759719"/>
      </dsp:txXfrm>
    </dsp:sp>
    <dsp:sp modelId="{4F1F0331-472F-44DC-9F42-836E4320BEB3}">
      <dsp:nvSpPr>
        <dsp:cNvPr id="0" name=""/>
        <dsp:cNvSpPr/>
      </dsp:nvSpPr>
      <dsp:spPr>
        <a:xfrm>
          <a:off x="6456003" y="738853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місця раптового викиду вугілля і газу, проривів пливунів і води;</a:t>
          </a:r>
          <a:endParaRPr lang="en-US" sz="2200" kern="1200"/>
        </a:p>
      </dsp:txBody>
      <dsp:txXfrm>
        <a:off x="6456003" y="738853"/>
        <a:ext cx="2932866" cy="1759719"/>
      </dsp:txXfrm>
    </dsp:sp>
    <dsp:sp modelId="{C961EC34-3402-4A2A-8C25-EAA2DADA58BE}">
      <dsp:nvSpPr>
        <dsp:cNvPr id="0" name=""/>
        <dsp:cNvSpPr/>
      </dsp:nvSpPr>
      <dsp:spPr>
        <a:xfrm>
          <a:off x="9682156" y="738853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місця підземних джерел води; контури пустот;</a:t>
          </a:r>
          <a:endParaRPr lang="en-US" sz="2200" kern="1200"/>
        </a:p>
      </dsp:txBody>
      <dsp:txXfrm>
        <a:off x="9682156" y="738853"/>
        <a:ext cx="2932866" cy="1759719"/>
      </dsp:txXfrm>
    </dsp:sp>
    <dsp:sp modelId="{04B15C2E-DC49-41C9-A9AF-03521C9F1B6C}">
      <dsp:nvSpPr>
        <dsp:cNvPr id="0" name=""/>
        <dsp:cNvSpPr/>
      </dsp:nvSpPr>
      <dsp:spPr>
        <a:xfrm>
          <a:off x="3696" y="2791860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місця гірничих ударів; </a:t>
          </a:r>
          <a:endParaRPr lang="en-US" sz="2200" kern="1200"/>
        </a:p>
      </dsp:txBody>
      <dsp:txXfrm>
        <a:off x="3696" y="2791860"/>
        <a:ext cx="2932866" cy="1759719"/>
      </dsp:txXfrm>
    </dsp:sp>
    <dsp:sp modelId="{F132B040-93FF-445F-A982-4706306C8834}">
      <dsp:nvSpPr>
        <dsp:cNvPr id="0" name=""/>
        <dsp:cNvSpPr/>
      </dsp:nvSpPr>
      <dsp:spPr>
        <a:xfrm>
          <a:off x="3229850" y="2791860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місця застосування різних видів кріплення і місця обвалювання порід покрівлі гірничих виробок;</a:t>
          </a:r>
          <a:endParaRPr lang="en-US" sz="2200" kern="1200"/>
        </a:p>
      </dsp:txBody>
      <dsp:txXfrm>
        <a:off x="3229850" y="2791860"/>
        <a:ext cx="2932866" cy="1759719"/>
      </dsp:txXfrm>
    </dsp:sp>
    <dsp:sp modelId="{A845D09B-2E8B-420A-BEC7-2490BDAB56DD}">
      <dsp:nvSpPr>
        <dsp:cNvPr id="0" name=""/>
        <dsp:cNvSpPr/>
      </dsp:nvSpPr>
      <dsp:spPr>
        <a:xfrm>
          <a:off x="6456003" y="2791860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місця закладки відпрацьованого простору і викладки бутових полос;</a:t>
          </a:r>
          <a:endParaRPr lang="en-US" sz="2200" kern="1200"/>
        </a:p>
      </dsp:txBody>
      <dsp:txXfrm>
        <a:off x="6456003" y="2791860"/>
        <a:ext cx="2932866" cy="1759719"/>
      </dsp:txXfrm>
    </dsp:sp>
    <dsp:sp modelId="{3D459B33-93FA-4F64-BB11-1E9D0AF9FBDE}">
      <dsp:nvSpPr>
        <dsp:cNvPr id="0" name=""/>
        <dsp:cNvSpPr/>
      </dsp:nvSpPr>
      <dsp:spPr>
        <a:xfrm>
          <a:off x="9682156" y="2791860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місця застосування різних видів закладки;</a:t>
          </a:r>
          <a:endParaRPr lang="en-US" sz="2200" kern="1200"/>
        </a:p>
      </dsp:txBody>
      <dsp:txXfrm>
        <a:off x="9682156" y="2791860"/>
        <a:ext cx="2932866" cy="1759719"/>
      </dsp:txXfrm>
    </dsp:sp>
    <dsp:sp modelId="{7B77CE06-77DB-443E-B609-05C6A000B874}">
      <dsp:nvSpPr>
        <dsp:cNvPr id="0" name=""/>
        <dsp:cNvSpPr/>
      </dsp:nvSpPr>
      <dsp:spPr>
        <a:xfrm>
          <a:off x="1616773" y="4844867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місця опробування якості і властивостей корисних копалин;</a:t>
          </a:r>
          <a:endParaRPr lang="en-US" sz="2200" kern="1200"/>
        </a:p>
      </dsp:txBody>
      <dsp:txXfrm>
        <a:off x="1616773" y="4844867"/>
        <a:ext cx="2932866" cy="1759719"/>
      </dsp:txXfrm>
    </dsp:sp>
    <dsp:sp modelId="{D12F7382-9346-4621-A836-2E81CDDB89BE}">
      <dsp:nvSpPr>
        <dsp:cNvPr id="0" name=""/>
        <dsp:cNvSpPr/>
      </dsp:nvSpPr>
      <dsp:spPr>
        <a:xfrm>
          <a:off x="4842926" y="4844867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поверхні залягання корисних копалин (висячий і лежачий боки покладу);</a:t>
          </a:r>
          <a:endParaRPr lang="en-US" sz="2200" kern="1200"/>
        </a:p>
      </dsp:txBody>
      <dsp:txXfrm>
        <a:off x="4842926" y="4844867"/>
        <a:ext cx="2932866" cy="1759719"/>
      </dsp:txXfrm>
    </dsp:sp>
    <dsp:sp modelId="{7CC81EB0-0B6C-4FAC-A942-3B487389CFCB}">
      <dsp:nvSpPr>
        <dsp:cNvPr id="0" name=""/>
        <dsp:cNvSpPr/>
      </dsp:nvSpPr>
      <dsp:spPr>
        <a:xfrm>
          <a:off x="8069079" y="4844867"/>
          <a:ext cx="2932866" cy="175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поверхні геологічних порушень.</a:t>
          </a:r>
          <a:endParaRPr lang="en-US" sz="2200" kern="1200"/>
        </a:p>
      </dsp:txBody>
      <dsp:txXfrm>
        <a:off x="8069079" y="4844867"/>
        <a:ext cx="2932866" cy="1759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6DDC-BF0C-42E6-BFCE-657199C2E344}">
      <dsp:nvSpPr>
        <dsp:cNvPr id="0" name=""/>
        <dsp:cNvSpPr/>
      </dsp:nvSpPr>
      <dsp:spPr>
        <a:xfrm>
          <a:off x="1527" y="337869"/>
          <a:ext cx="3256701" cy="4152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/>
            <a:t>Опорні маркшейдерські мережі</a:t>
          </a:r>
          <a:r>
            <a:rPr lang="uk-UA" sz="1700" b="0" i="0" kern="1200"/>
            <a:t> прокладають по головних відкотних виробках (приствольний двір, квершлаги, штреки) від ствола до меж шахтного поля. Вони є основою всіх під­земних зйомок. Опорні мережі поповнюються через кожні 300-500 м просування забою. Опорну мережу в шахті створюють прокладанням полігонометричних ходів основними виробками від вихідних пунктів, координати і дирекційний кут сторони яких визначені сполучною зйомкою.</a:t>
          </a:r>
          <a:endParaRPr lang="en-US" sz="1700" kern="1200"/>
        </a:p>
      </dsp:txBody>
      <dsp:txXfrm>
        <a:off x="96913" y="433255"/>
        <a:ext cx="3065929" cy="3961521"/>
      </dsp:txXfrm>
    </dsp:sp>
    <dsp:sp modelId="{AA499A69-8436-4F4A-94B7-D4663944A3D8}">
      <dsp:nvSpPr>
        <dsp:cNvPr id="0" name=""/>
        <dsp:cNvSpPr/>
      </dsp:nvSpPr>
      <dsp:spPr>
        <a:xfrm>
          <a:off x="3583898" y="2010185"/>
          <a:ext cx="690420" cy="80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83898" y="2171717"/>
        <a:ext cx="483294" cy="484597"/>
      </dsp:txXfrm>
    </dsp:sp>
    <dsp:sp modelId="{54B425E8-9AC0-427C-B776-CD8EA10CC93D}">
      <dsp:nvSpPr>
        <dsp:cNvPr id="0" name=""/>
        <dsp:cNvSpPr/>
      </dsp:nvSpPr>
      <dsp:spPr>
        <a:xfrm>
          <a:off x="4560908" y="337869"/>
          <a:ext cx="3256701" cy="4152293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/>
            <a:t>Знімальн</a:t>
          </a:r>
          <a:r>
            <a:rPr lang="en-US" sz="1700" b="1" i="1" kern="1200"/>
            <a:t>i </a:t>
          </a:r>
          <a:r>
            <a:rPr lang="uk-UA" sz="1700" b="1" i="1" kern="1200"/>
            <a:t>мережі</a:t>
          </a:r>
          <a:r>
            <a:rPr lang="uk-UA" sz="1700" b="0" i="0" kern="1200"/>
            <a:t> розподіляються на теодолітні та кутомірні ходи. Перші з них прокладаються у підготовчих виробках і спи­раються на пункти опорної маркшейдерської мережі. Довжина окре­мих теодолітних ходів знімальної мережі не повинна перевищувати 1,0 км.</a:t>
          </a:r>
          <a:endParaRPr lang="en-US" sz="1700" kern="1200"/>
        </a:p>
      </dsp:txBody>
      <dsp:txXfrm>
        <a:off x="4656294" y="433255"/>
        <a:ext cx="3065929" cy="3961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572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5973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7734"/>
            <a:ext cx="3154680" cy="690890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7734"/>
            <a:ext cx="9281160" cy="6908906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83831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67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10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48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08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961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023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5" y="2214881"/>
            <a:ext cx="5925312" cy="482803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2131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5650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5756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7335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4152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089904"/>
            <a:ext cx="12135917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840">
                <a:solidFill>
                  <a:schemeClr val="bg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8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5609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1" y="7601179"/>
            <a:ext cx="14630401" cy="7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D287EB27-4B67-4205-B393-086D83F58B5F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57D50721-C2CA-47A0-B67F-FC22727E303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9" r:id="rId13"/>
    <p:sldLayoutId id="2147483910" r:id="rId14"/>
    <p:sldLayoutId id="2147483912" r:id="rId15"/>
  </p:sldLayoutIdLst>
  <p:hf sldNum="0" hdr="0" ftr="0" dt="0"/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51469" y="364359"/>
            <a:ext cx="11859529" cy="797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6600" b="1" kern="0" spc="-134" dirty="0">
                <a:solidFill>
                  <a:schemeClr val="accent2"/>
                </a:solidFill>
                <a:latin typeface="Verdana Pro Cond Semibold" panose="020F0502020204030204" pitchFamily="34" charset="0"/>
                <a:ea typeface="Bitter Medium" pitchFamily="34" charset="-122"/>
                <a:cs typeface="Bitter Medium" pitchFamily="34" charset="-120"/>
              </a:rPr>
              <a:t>Підземна теодолітна зйомка</a:t>
            </a:r>
            <a:endParaRPr lang="en-US" sz="6600" b="1" dirty="0">
              <a:solidFill>
                <a:schemeClr val="accent2"/>
              </a:solidFill>
              <a:latin typeface="Verdana Pro Cond Semibold" panose="020F050202020403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756440" y="6864906"/>
            <a:ext cx="370308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8D73E-E7B1-DECB-C5F7-F07167C06F3F}"/>
              </a:ext>
            </a:extLst>
          </p:cNvPr>
          <p:cNvSpPr txBox="1"/>
          <p:nvPr/>
        </p:nvSpPr>
        <p:spPr>
          <a:xfrm>
            <a:off x="5041557" y="2369739"/>
            <a:ext cx="90698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i="1">
                <a:solidFill>
                  <a:srgbClr val="FF0000"/>
                </a:solidFill>
              </a:rPr>
              <a:t>Підземна маркшейдерська зйомка </a:t>
            </a:r>
            <a:r>
              <a:rPr lang="uk-UA" sz="2800"/>
              <a:t>– сукупність лінійних і кутових вимірювань, які виконуються в гірничих виробках та їх подальша обробка в прийнятій системі координат для визначення положення координат пунктів підземних маркшейдерських мереж, побудови маркшейдерських креслень і графічного зображення на них форми, стану, просторового положення гірничих виробок, а також форми, структури, якості і умов залягання корисних копалин і гірських порід. Зйомки потрібні також для вирішення різних геометричних і гірничотехнічних задач.</a:t>
            </a:r>
          </a:p>
        </p:txBody>
      </p:sp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4F49C23E-60CA-F2B2-23D0-0756A212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3" y="1015634"/>
            <a:ext cx="4547287" cy="65433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468" y="548640"/>
            <a:ext cx="13529463" cy="7132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278" y="625449"/>
            <a:ext cx="13375843" cy="6978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A034AF7-71F8-DDA0-C6AC-469D2D275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86387"/>
              </p:ext>
            </p:extLst>
          </p:nvPr>
        </p:nvGraphicFramePr>
        <p:xfrm>
          <a:off x="934318" y="1323323"/>
          <a:ext cx="12404755" cy="5869714"/>
        </p:xfrm>
        <a:graphic>
          <a:graphicData uri="http://schemas.openxmlformats.org/drawingml/2006/table">
            <a:tbl>
              <a:tblPr/>
              <a:tblGrid>
                <a:gridCol w="2288105">
                  <a:extLst>
                    <a:ext uri="{9D8B030D-6E8A-4147-A177-3AD203B41FA5}">
                      <a16:colId xmlns:a16="http://schemas.microsoft.com/office/drawing/2014/main" val="1887520655"/>
                    </a:ext>
                  </a:extLst>
                </a:gridCol>
                <a:gridCol w="923874">
                  <a:extLst>
                    <a:ext uri="{9D8B030D-6E8A-4147-A177-3AD203B41FA5}">
                      <a16:colId xmlns:a16="http://schemas.microsoft.com/office/drawing/2014/main" val="2631218769"/>
                    </a:ext>
                  </a:extLst>
                </a:gridCol>
                <a:gridCol w="923874">
                  <a:extLst>
                    <a:ext uri="{9D8B030D-6E8A-4147-A177-3AD203B41FA5}">
                      <a16:colId xmlns:a16="http://schemas.microsoft.com/office/drawing/2014/main" val="1149309375"/>
                    </a:ext>
                  </a:extLst>
                </a:gridCol>
                <a:gridCol w="768571">
                  <a:extLst>
                    <a:ext uri="{9D8B030D-6E8A-4147-A177-3AD203B41FA5}">
                      <a16:colId xmlns:a16="http://schemas.microsoft.com/office/drawing/2014/main" val="2849345266"/>
                    </a:ext>
                  </a:extLst>
                </a:gridCol>
                <a:gridCol w="768571">
                  <a:extLst>
                    <a:ext uri="{9D8B030D-6E8A-4147-A177-3AD203B41FA5}">
                      <a16:colId xmlns:a16="http://schemas.microsoft.com/office/drawing/2014/main" val="1425063588"/>
                    </a:ext>
                  </a:extLst>
                </a:gridCol>
                <a:gridCol w="768571">
                  <a:extLst>
                    <a:ext uri="{9D8B030D-6E8A-4147-A177-3AD203B41FA5}">
                      <a16:colId xmlns:a16="http://schemas.microsoft.com/office/drawing/2014/main" val="3826887074"/>
                    </a:ext>
                  </a:extLst>
                </a:gridCol>
                <a:gridCol w="768571">
                  <a:extLst>
                    <a:ext uri="{9D8B030D-6E8A-4147-A177-3AD203B41FA5}">
                      <a16:colId xmlns:a16="http://schemas.microsoft.com/office/drawing/2014/main" val="2145359870"/>
                    </a:ext>
                  </a:extLst>
                </a:gridCol>
                <a:gridCol w="768571">
                  <a:extLst>
                    <a:ext uri="{9D8B030D-6E8A-4147-A177-3AD203B41FA5}">
                      <a16:colId xmlns:a16="http://schemas.microsoft.com/office/drawing/2014/main" val="2905516950"/>
                    </a:ext>
                  </a:extLst>
                </a:gridCol>
                <a:gridCol w="883647">
                  <a:extLst>
                    <a:ext uri="{9D8B030D-6E8A-4147-A177-3AD203B41FA5}">
                      <a16:colId xmlns:a16="http://schemas.microsoft.com/office/drawing/2014/main" val="1827253257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1817958050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1129711187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1302939483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234018410"/>
                    </a:ext>
                  </a:extLst>
                </a:gridCol>
              </a:tblGrid>
              <a:tr h="382077">
                <a:tc gridSpan="13"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ru-RU" sz="1900" b="1" i="1">
                          <a:solidFill>
                            <a:srgbClr val="000000"/>
                          </a:solidFill>
                          <a:effectLst/>
                        </a:rPr>
                        <a:t>Основні етапи побудови маркшейдерських мереж</a:t>
                      </a:r>
                      <a:endParaRPr lang="ru-RU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49952"/>
                  </a:ext>
                </a:extLst>
              </a:tr>
              <a:tr h="382077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Маркшейдерське спостереження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27007"/>
                  </a:ext>
                </a:extLst>
              </a:tr>
              <a:tr h="382077">
                <a:tc gridSpan="13"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ru-RU" sz="1900" b="1" i="1">
                          <a:solidFill>
                            <a:srgbClr val="000000"/>
                          </a:solidFill>
                          <a:effectLst/>
                        </a:rPr>
                        <a:t>Складання технічного проекту маркшейдерської мережі</a:t>
                      </a:r>
                      <a:endParaRPr lang="ru-RU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727958"/>
                  </a:ext>
                </a:extLst>
              </a:tr>
              <a:tr h="217461">
                <a:tc gridSpan="5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39628"/>
                  </a:ext>
                </a:extLst>
              </a:tr>
              <a:tr h="382077">
                <a:tc gridSpan="2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Польові роботи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27121"/>
                  </a:ext>
                </a:extLst>
              </a:tr>
              <a:tr h="1004168">
                <a:tc gridSpan="3"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рекогнасцировка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 latinLnBrk="0">
                        <a:spcAft>
                          <a:spcPts val="1350"/>
                        </a:spcAft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закладка центрів,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побудова знаків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 latinLnBrk="0">
                        <a:spcAft>
                          <a:spcPts val="1350"/>
                        </a:spcAft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вимірювання,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спостереження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66380"/>
                  </a:ext>
                </a:extLst>
              </a:tr>
              <a:tr h="217461">
                <a:tc gridSpan="6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4043"/>
                  </a:ext>
                </a:extLst>
              </a:tr>
              <a:tr h="382077">
                <a:tc gridSpan="4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Камеральні роботи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914425"/>
                  </a:ext>
                </a:extLst>
              </a:tr>
              <a:tr h="382077">
                <a:tc gridSpan="8">
                  <a:txBody>
                    <a:bodyPr/>
                    <a:lstStyle/>
                    <a:p>
                      <a:pPr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Попередні обчислення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Зрівнювання і оцінка точності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05256"/>
                  </a:ext>
                </a:extLst>
              </a:tr>
              <a:tr h="217461">
                <a:tc gridSpan="8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896429"/>
                  </a:ext>
                </a:extLst>
              </a:tr>
              <a:tr h="1626260">
                <a:tc gridSpan="4">
                  <a:txBody>
                    <a:bodyPr/>
                    <a:lstStyle/>
                    <a:p>
                      <a:pPr fontAlgn="t">
                        <a:buNone/>
                      </a:pPr>
                      <a:endParaRPr lang="uk-UA" sz="1900"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 latinLnBrk="0">
                        <a:spcAft>
                          <a:spcPts val="1350"/>
                        </a:spcAft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Складання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t" latinLnBrk="0">
                        <a:spcAft>
                          <a:spcPts val="1350"/>
                        </a:spcAft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технічного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t" latinLnBrk="0">
                        <a:buNone/>
                      </a:pPr>
                      <a:r>
                        <a:rPr lang="uk-UA" sz="1900" b="1" i="1">
                          <a:solidFill>
                            <a:srgbClr val="000000"/>
                          </a:solidFill>
                          <a:effectLst/>
                        </a:rPr>
                        <a:t>звіту</a:t>
                      </a:r>
                      <a:endParaRPr lang="uk-UA" sz="19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7" marR="19537" marT="13024" marB="13024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900"/>
                    </a:p>
                  </a:txBody>
                  <a:tcPr marL="39074" marR="39074" marT="19537" marB="19537">
                    <a:lnL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984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55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01179"/>
            <a:ext cx="14630401" cy="7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Зображення, що містить текст, знімок екрана, Шрифт, біл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DA4FBBE-8092-B6E1-7EDB-6D37A39E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2" y="2755239"/>
            <a:ext cx="4701924" cy="3747314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10E1CEA-FD21-42B1-19F3-DCA7B9B1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500466"/>
              </p:ext>
            </p:extLst>
          </p:nvPr>
        </p:nvGraphicFramePr>
        <p:xfrm>
          <a:off x="5567679" y="2214880"/>
          <a:ext cx="7819137" cy="482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63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F4CAE4-6066-2991-34A6-19087A17BA2B}"/>
              </a:ext>
            </a:extLst>
          </p:cNvPr>
          <p:cNvSpPr txBox="1"/>
          <p:nvPr/>
        </p:nvSpPr>
        <p:spPr>
          <a:xfrm>
            <a:off x="778476" y="305659"/>
            <a:ext cx="13530648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детальне вивчення та перевірка робочих креслень, а саме: співставлення числових величин лінійних розмірів, кутів та висотних відміток з їх значеннями на проектних кресленнях (планах, розрізах, схемах) та виявлення можливих помилок; </a:t>
            </a:r>
          </a:p>
          <a:p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− складання проекту та створення планово-висотного обґрунтування на проммайданчику шахти; − розбивка основних осей будівель, споруд та технологічного обладнання;</a:t>
            </a:r>
          </a:p>
          <a:p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− контроль за проходкою, кріпленням та армуванням стволів;</a:t>
            </a:r>
          </a:p>
          <a:p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− перенесення в натуру елементів проекту горизонту шахти та контроль за його спорудженням; − маркшейдерське забезпечення та контроль робіт при монтажі копрів та гірничошахтного обладнання; − облік об’ємів виконаних робіт; </a:t>
            </a:r>
          </a:p>
          <a:p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− виконавча зйомка та складання документації, що необхідна для здачі шахти в експлуатацію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87B9B-2CDB-912D-ABBF-7B9A625B7B27}"/>
              </a:ext>
            </a:extLst>
          </p:cNvPr>
          <p:cNvSpPr txBox="1"/>
          <p:nvPr/>
        </p:nvSpPr>
        <p:spPr>
          <a:xfrm>
            <a:off x="926757" y="111895"/>
            <a:ext cx="13011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маркшейдерської служби при будівництві шахт входять: </a:t>
            </a:r>
            <a:endParaRPr lang="uk-UA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16F38469-2E94-1F69-4EC8-1C60F3611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10390"/>
              </p:ext>
            </p:extLst>
          </p:nvPr>
        </p:nvGraphicFramePr>
        <p:xfrm>
          <a:off x="622781" y="218893"/>
          <a:ext cx="12618720" cy="734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40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D7CF69E5-8802-3D7F-3D05-BD706381CAB5}"/>
              </a:ext>
            </a:extLst>
          </p:cNvPr>
          <p:cNvGrpSpPr/>
          <p:nvPr/>
        </p:nvGrpSpPr>
        <p:grpSpPr>
          <a:xfrm>
            <a:off x="852616" y="773929"/>
            <a:ext cx="12912811" cy="6491844"/>
            <a:chOff x="2035812" y="773929"/>
            <a:chExt cx="10423657" cy="6514786"/>
          </a:xfrm>
        </p:grpSpPr>
        <p:sp>
          <p:nvSpPr>
            <p:cNvPr id="4" name="Полілінія: фігура 3">
              <a:extLst>
                <a:ext uri="{FF2B5EF4-FFF2-40B4-BE49-F238E27FC236}">
                  <a16:creationId xmlns:a16="http://schemas.microsoft.com/office/drawing/2014/main" id="{8889564D-5643-863F-A81A-5E0F4899E8EE}"/>
                </a:ext>
              </a:extLst>
            </p:cNvPr>
            <p:cNvSpPr/>
            <p:nvPr/>
          </p:nvSpPr>
          <p:spPr>
            <a:xfrm>
              <a:off x="2035812" y="773929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b="1" kern="1200"/>
                <a:t>Об’єкти маркшейдерської зйомки на шахтах :</a:t>
              </a:r>
              <a:endParaRPr lang="en-US" sz="2100" kern="1200"/>
            </a:p>
          </p:txBody>
        </p:sp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A275CF1A-B53C-E1F9-0CE7-02CE5F2A9B91}"/>
                </a:ext>
              </a:extLst>
            </p:cNvPr>
            <p:cNvSpPr/>
            <p:nvPr/>
          </p:nvSpPr>
          <p:spPr>
            <a:xfrm>
              <a:off x="5618944" y="773929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/>
                <a:t>будівлі, споруди, водойми, гирла розвідувальних свердловин, гирла гірничих виробок, елементи рельєфу в межах гірничого відводу шахти;</a:t>
              </a:r>
              <a:endParaRPr lang="en-US" sz="2100" kern="1200"/>
            </a:p>
          </p:txBody>
        </p:sp>
        <p:sp>
          <p:nvSpPr>
            <p:cNvPr id="6" name="Полілінія: фігура 5">
              <a:extLst>
                <a:ext uri="{FF2B5EF4-FFF2-40B4-BE49-F238E27FC236}">
                  <a16:creationId xmlns:a16="http://schemas.microsoft.com/office/drawing/2014/main" id="{118D0609-C869-11A9-E2C3-EBB6F148D048}"/>
                </a:ext>
              </a:extLst>
            </p:cNvPr>
            <p:cNvSpPr/>
            <p:nvPr/>
          </p:nvSpPr>
          <p:spPr>
            <a:xfrm>
              <a:off x="9202076" y="773929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/>
                <a:t>надшахтні будівлі, копри, будівлі підйомних машин, склади, під'їзні шляхи та інші об'єкти проммайданчика шахти;</a:t>
              </a:r>
              <a:endParaRPr lang="en-US" sz="2100" kern="1200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AB980244-DE2D-DE95-E108-A3B3BA20BAE9}"/>
                </a:ext>
              </a:extLst>
            </p:cNvPr>
            <p:cNvSpPr/>
            <p:nvPr/>
          </p:nvSpPr>
          <p:spPr>
            <a:xfrm>
              <a:off x="2035812" y="3054105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/>
                <a:t>всі гірничі і розвідувальні виробки, які пройдені або проходяться в шахті;</a:t>
              </a:r>
              <a:endParaRPr lang="en-US" sz="2100" kern="1200"/>
            </a:p>
          </p:txBody>
        </p:sp>
        <p:sp>
          <p:nvSpPr>
            <p:cNvPr id="8" name="Полілінія: фігура 7">
              <a:extLst>
                <a:ext uri="{FF2B5EF4-FFF2-40B4-BE49-F238E27FC236}">
                  <a16:creationId xmlns:a16="http://schemas.microsoft.com/office/drawing/2014/main" id="{CF1DA732-234C-281E-283F-4B875BE67BAE}"/>
                </a:ext>
              </a:extLst>
            </p:cNvPr>
            <p:cNvSpPr/>
            <p:nvPr/>
          </p:nvSpPr>
          <p:spPr>
            <a:xfrm>
              <a:off x="5618944" y="3054105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/>
                <a:t>устя розвідувальних свердловин, пробурених з підземних гірничих виробок;</a:t>
              </a:r>
              <a:endParaRPr lang="en-US" sz="2100" kern="1200"/>
            </a:p>
          </p:txBody>
        </p:sp>
        <p:sp>
          <p:nvSpPr>
            <p:cNvPr id="9" name="Полілінія: фігура 8">
              <a:extLst>
                <a:ext uri="{FF2B5EF4-FFF2-40B4-BE49-F238E27FC236}">
                  <a16:creationId xmlns:a16="http://schemas.microsoft.com/office/drawing/2014/main" id="{E897421A-93D0-27DD-81D6-3E9A2174CFF9}"/>
                </a:ext>
              </a:extLst>
            </p:cNvPr>
            <p:cNvSpPr/>
            <p:nvPr/>
          </p:nvSpPr>
          <p:spPr>
            <a:xfrm>
              <a:off x="9202076" y="3054105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/>
                <a:t>контури бар’єрних, охоронних і запобіжних ціликів та границі безпечного ведення гірничих робіт;</a:t>
              </a:r>
              <a:endParaRPr lang="en-US" sz="2100" kern="1200"/>
            </a:p>
          </p:txBody>
        </p:sp>
        <p:sp>
          <p:nvSpPr>
            <p:cNvPr id="10" name="Полілінія: фігура 9">
              <a:extLst>
                <a:ext uri="{FF2B5EF4-FFF2-40B4-BE49-F238E27FC236}">
                  <a16:creationId xmlns:a16="http://schemas.microsoft.com/office/drawing/2014/main" id="{9C2BD5D7-D2AE-16BC-0BB9-4BEE13EAA600}"/>
                </a:ext>
              </a:extLst>
            </p:cNvPr>
            <p:cNvSpPr/>
            <p:nvPr/>
          </p:nvSpPr>
          <p:spPr>
            <a:xfrm>
              <a:off x="3827378" y="5334280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/>
                <a:t>контури ділянок некондиційної і втраченої кондиційної корисної копалини;</a:t>
              </a:r>
              <a:endParaRPr lang="en-US" sz="2100" kern="1200"/>
            </a:p>
          </p:txBody>
        </p:sp>
        <p:sp>
          <p:nvSpPr>
            <p:cNvPr id="11" name="Полілінія: фігура 10">
              <a:extLst>
                <a:ext uri="{FF2B5EF4-FFF2-40B4-BE49-F238E27FC236}">
                  <a16:creationId xmlns:a16="http://schemas.microsoft.com/office/drawing/2014/main" id="{A6F0D000-C83E-31F4-5AC4-63F9FAB4A1D1}"/>
                </a:ext>
              </a:extLst>
            </p:cNvPr>
            <p:cNvSpPr/>
            <p:nvPr/>
          </p:nvSpPr>
          <p:spPr>
            <a:xfrm>
              <a:off x="7410510" y="5334280"/>
              <a:ext cx="3257393" cy="1954435"/>
            </a:xfrm>
            <a:custGeom>
              <a:avLst/>
              <a:gdLst>
                <a:gd name="csX0" fmla="*/ 0 w 3257393"/>
                <a:gd name="csY0" fmla="*/ 0 h 1954435"/>
                <a:gd name="csX1" fmla="*/ 3257393 w 3257393"/>
                <a:gd name="csY1" fmla="*/ 0 h 1954435"/>
                <a:gd name="csX2" fmla="*/ 3257393 w 3257393"/>
                <a:gd name="csY2" fmla="*/ 1954435 h 1954435"/>
                <a:gd name="csX3" fmla="*/ 0 w 3257393"/>
                <a:gd name="csY3" fmla="*/ 1954435 h 1954435"/>
                <a:gd name="csX4" fmla="*/ 0 w 3257393"/>
                <a:gd name="csY4" fmla="*/ 0 h 1954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57393" h="1954435">
                  <a:moveTo>
                    <a:pt x="0" y="0"/>
                  </a:moveTo>
                  <a:lnTo>
                    <a:pt x="3257393" y="0"/>
                  </a:lnTo>
                  <a:lnTo>
                    <a:pt x="3257393" y="1954435"/>
                  </a:lnTo>
                  <a:lnTo>
                    <a:pt x="0" y="1954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100" kern="1200"/>
                <a:t>контури затоплення і загазування гірничих виробок;</a:t>
              </a:r>
              <a:endParaRPr lang="en-US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9573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, знімок екрана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3EB15B7-2099-B4A0-5450-04005BC6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45" y="772160"/>
            <a:ext cx="10227197" cy="65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0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01179"/>
            <a:ext cx="14630401" cy="7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1" cy="7601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Зображення, що містить схема, карта, малюнок, ескіз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1D90AE6-F05E-0CE1-5FED-710392D3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" y="1163094"/>
            <a:ext cx="8291762" cy="49810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70571" y="2502843"/>
            <a:ext cx="427939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8641AC2-664A-22EE-DA36-54EEEE0C9553}"/>
              </a:ext>
            </a:extLst>
          </p:cNvPr>
          <p:cNvSpPr txBox="1"/>
          <p:nvPr/>
        </p:nvSpPr>
        <p:spPr>
          <a:xfrm>
            <a:off x="8489092" y="617623"/>
            <a:ext cx="5370598" cy="58798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Теодолітно</a:t>
            </a:r>
            <a:r>
              <a:rPr lang="uk-UA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-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називається горизонтальна (контурна) зйомка місцевості, в результаті якої може бути отриманий план зі зображенням ситуації місцевості (контурів і місцевих предметів) без рельєфу Теодолітна зйомка належить до великомасштабних (масштабу 1:5 000 і більше) і застосовується в рівнинній місцевості в умовах складної ситуації і на забудованих територіях: в населених пунктах, на будівельних майданчиках, промплощадках гірських підприємств, на територіях залізничних вузлів, аеропортів і т. п. В якості планового знімального обгрунтування при теодолітной зйомці зазвичай використовуються точки теодолітних ходів. Теодолітні ходи є системами ламаних ліній, в яких горизонтальні кути вимірюються технічними теодолітами, а довжини сторін – сталевими мірними стрічками і рулетками або оптичними далекомірами. По точності теодолітні ходи підрозділяються на розряди: ходи 1 розряду – з відносною погрішністю не нижче 1:2 000, 2 розряди – не нижче 1:1 000. Зазвичай теодолітні ходи потрібні не лише для виконання зйомки ситуації місцевості, але і служать геодезичною основою для інших видів інженерно-геодезичних робіт. Теодолітні ходи розвиваються від пунктів планових державних геодезичних мереж (ДГМ) і мереж згущування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7601179"/>
            <a:ext cx="14630382" cy="79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D3EC35-F5AE-F036-9283-FC8E14303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434" y="6947427"/>
            <a:ext cx="4248743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020" y="912733"/>
            <a:ext cx="10117574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kern="0" spc="-12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Методика виконання теодолітної зйомки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4020" y="1987629"/>
            <a:ext cx="157282" cy="789027"/>
          </a:xfrm>
          <a:prstGeom prst="roundRect">
            <a:avLst>
              <a:gd name="adj" fmla="val 5600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 2"/>
          <p:cNvSpPr/>
          <p:nvPr/>
        </p:nvSpPr>
        <p:spPr>
          <a:xfrm>
            <a:off x="1205865" y="1987629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Рекогносцировка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1205865" y="2441019"/>
            <a:ext cx="12690515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Обстеження виробки, вибір місць для встановлення пунктів теодолітного ходу, визначення оптимальної схеми ходу.</a:t>
            </a:r>
            <a:endParaRPr lang="en-US" sz="1650" dirty="0"/>
          </a:p>
        </p:txBody>
      </p:sp>
      <p:sp>
        <p:nvSpPr>
          <p:cNvPr id="6" name="Shape 4"/>
          <p:cNvSpPr/>
          <p:nvPr/>
        </p:nvSpPr>
        <p:spPr>
          <a:xfrm>
            <a:off x="1048583" y="2986326"/>
            <a:ext cx="157282" cy="1124664"/>
          </a:xfrm>
          <a:prstGeom prst="roundRect">
            <a:avLst>
              <a:gd name="adj" fmla="val 5600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5"/>
          <p:cNvSpPr/>
          <p:nvPr/>
        </p:nvSpPr>
        <p:spPr>
          <a:xfrm>
            <a:off x="1520428" y="2986326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Закріплення пунктів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1520428" y="3439716"/>
            <a:ext cx="12375952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Встановлення маркшейдерських марок або реперів у покрівлі, підошві або боках виробки для фіксації пунктів теодолітного ходу.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1363147" y="4320659"/>
            <a:ext cx="157282" cy="789027"/>
          </a:xfrm>
          <a:prstGeom prst="roundRect">
            <a:avLst>
              <a:gd name="adj" fmla="val 5600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0" name="Text 8"/>
          <p:cNvSpPr/>
          <p:nvPr/>
        </p:nvSpPr>
        <p:spPr>
          <a:xfrm>
            <a:off x="1834991" y="4320659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Вимірювання кутів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1834991" y="4774049"/>
            <a:ext cx="12061388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Встановлення теодоліта на пункті, центрування, горизонтування та вимірювання горизонтальних і вертикальних кутів.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1677829" y="5319355"/>
            <a:ext cx="157282" cy="789027"/>
          </a:xfrm>
          <a:prstGeom prst="roundRect">
            <a:avLst>
              <a:gd name="adj" fmla="val 5600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 11"/>
          <p:cNvSpPr/>
          <p:nvPr/>
        </p:nvSpPr>
        <p:spPr>
          <a:xfrm>
            <a:off x="2149673" y="5319355"/>
            <a:ext cx="2712839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Вимірювання довжин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2149673" y="5772745"/>
            <a:ext cx="11746706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Вимірювання довжин сторін теодолітного ходу за допомогою компарованих стрічок, рулеток або світловіддалемірів.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1363147" y="6318052"/>
            <a:ext cx="157282" cy="789027"/>
          </a:xfrm>
          <a:prstGeom prst="roundRect">
            <a:avLst>
              <a:gd name="adj" fmla="val 5600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6" name="Text 14"/>
          <p:cNvSpPr/>
          <p:nvPr/>
        </p:nvSpPr>
        <p:spPr>
          <a:xfrm>
            <a:off x="1834991" y="6318052"/>
            <a:ext cx="2883932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Обчислення координат</a:t>
            </a:r>
            <a:endParaRPr lang="en-US" sz="2050" dirty="0"/>
          </a:p>
        </p:txBody>
      </p:sp>
      <p:sp>
        <p:nvSpPr>
          <p:cNvPr id="17" name="Text 15"/>
          <p:cNvSpPr/>
          <p:nvPr/>
        </p:nvSpPr>
        <p:spPr>
          <a:xfrm>
            <a:off x="1834991" y="6771442"/>
            <a:ext cx="12061388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Обробка результатів вимірювань, обчислення дирекційних кутів, приростів координат та координат пунктів.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39783" y="621030"/>
            <a:ext cx="7564993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kern="0" spc="-133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Особливості вимірювання кутів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903" y="2368987"/>
            <a:ext cx="563880" cy="5638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5903" y="3158371"/>
            <a:ext cx="229612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Горизонтальні кути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75903" y="3998476"/>
            <a:ext cx="2296120" cy="3248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Вимірюються як ліві по ходу кути між сусідніми сторонами теодолітного ходу. Вимірювання виконується способом прийомів або способом кругових прийомів.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280" y="2368987"/>
            <a:ext cx="563880" cy="5638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0280" y="3158371"/>
            <a:ext cx="229612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Вертикальні кути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0280" y="3998476"/>
            <a:ext cx="2296120" cy="3609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Вимірюються для визначення перевищень між пунктами та приведення похилих відстаней до горизонту. Вимірюються при двох положеннях вертикального круга.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657" y="2368987"/>
            <a:ext cx="563880" cy="5638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657" y="3158371"/>
            <a:ext cx="229623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Контрольні виміри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657" y="3998476"/>
            <a:ext cx="2296239" cy="3609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підвищення точності та контролю кути вимірюються кількома прийомами. Розбіжність між прийомами не повинна перевищувати допустимих значень.</a:t>
            </a:r>
            <a:endParaRPr lang="en-US" sz="1750" dirty="0"/>
          </a:p>
        </p:txBody>
      </p:sp>
      <p:pic>
        <p:nvPicPr>
          <p:cNvPr id="13" name="Рисунок 12" descr="Зображення, що містить текст, знімок екрана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34FA514-3DF5-D326-FB81-A1AD3E636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" y="2835760"/>
            <a:ext cx="6145433" cy="42940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F8696C-177E-9D67-D89B-6CE80B4A90F7}"/>
              </a:ext>
            </a:extLst>
          </p:cNvPr>
          <p:cNvSpPr txBox="1"/>
          <p:nvPr/>
        </p:nvSpPr>
        <p:spPr>
          <a:xfrm>
            <a:off x="457200" y="621030"/>
            <a:ext cx="7315200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107" normalizeH="0" baseline="0" noProof="0">
                <a:ln>
                  <a:noFill/>
                </a:ln>
                <a:solidFill>
                  <a:srgbClr val="2C3F42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Особливості </a:t>
            </a:r>
            <a:endParaRPr kumimoji="0" lang="uk-UA" sz="4400" b="0" i="0" u="none" strike="noStrike" kern="0" cap="none" spc="-107" normalizeH="0" baseline="0" noProof="0">
              <a:ln>
                <a:noFill/>
              </a:ln>
              <a:solidFill>
                <a:srgbClr val="2C3F42"/>
              </a:solidFill>
              <a:effectLst/>
              <a:uLnTx/>
              <a:uFillTx/>
              <a:latin typeface="Bitter Medium" pitchFamily="34" charset="0"/>
              <a:ea typeface="Bitter Medium" pitchFamily="34" charset="-122"/>
              <a:cs typeface="Bitter Medium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107" normalizeH="0" baseline="0" noProof="0">
                <a:ln>
                  <a:noFill/>
                </a:ln>
                <a:solidFill>
                  <a:srgbClr val="2C3F42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вимірювання довжин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3657" y="638413"/>
            <a:ext cx="11406545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00" kern="0" spc="-115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Обчислення координат пунктів теодолітного ходу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83657" y="1639491"/>
            <a:ext cx="1657826" cy="1125379"/>
          </a:xfrm>
          <a:prstGeom prst="roundRect">
            <a:avLst>
              <a:gd name="adj" fmla="val 729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72" y="2030492"/>
            <a:ext cx="274677" cy="3432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36746" y="1834753"/>
            <a:ext cx="359473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Обчислення дирекційних кутів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2536746" y="2257068"/>
            <a:ext cx="556391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основі виміряних кутів та початкового дирекційного кута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2439114" y="2755344"/>
            <a:ext cx="11409998" cy="11430"/>
          </a:xfrm>
          <a:prstGeom prst="roundRect">
            <a:avLst>
              <a:gd name="adj" fmla="val 717794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5"/>
          <p:cNvSpPr/>
          <p:nvPr/>
        </p:nvSpPr>
        <p:spPr>
          <a:xfrm>
            <a:off x="683657" y="2862501"/>
            <a:ext cx="3315772" cy="1125379"/>
          </a:xfrm>
          <a:prstGeom prst="roundRect">
            <a:avLst>
              <a:gd name="adj" fmla="val 729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204" y="3253502"/>
            <a:ext cx="274677" cy="34325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94691" y="3057763"/>
            <a:ext cx="3879532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Обчислення приростів координат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4194691" y="3480078"/>
            <a:ext cx="425993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 дирекційними кутами та довжинами сторін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4097060" y="3978354"/>
            <a:ext cx="9752052" cy="11430"/>
          </a:xfrm>
          <a:prstGeom prst="roundRect">
            <a:avLst>
              <a:gd name="adj" fmla="val 717794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9"/>
          <p:cNvSpPr/>
          <p:nvPr/>
        </p:nvSpPr>
        <p:spPr>
          <a:xfrm>
            <a:off x="683657" y="4085511"/>
            <a:ext cx="4973598" cy="1125379"/>
          </a:xfrm>
          <a:prstGeom prst="roundRect">
            <a:avLst>
              <a:gd name="adj" fmla="val 729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117" y="4476512"/>
            <a:ext cx="274677" cy="34325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52517" y="4280773"/>
            <a:ext cx="298263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Врівноваження приростів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5852517" y="4703088"/>
            <a:ext cx="4509849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Розподіл нев'язок пропорційно довжинам сторін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5754886" y="5201364"/>
            <a:ext cx="8094226" cy="11430"/>
          </a:xfrm>
          <a:prstGeom prst="roundRect">
            <a:avLst>
              <a:gd name="adj" fmla="val 717794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Shape 13"/>
          <p:cNvSpPr/>
          <p:nvPr/>
        </p:nvSpPr>
        <p:spPr>
          <a:xfrm>
            <a:off x="683657" y="5308521"/>
            <a:ext cx="6631543" cy="1437918"/>
          </a:xfrm>
          <a:prstGeom prst="roundRect">
            <a:avLst>
              <a:gd name="adj" fmla="val 570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030" y="5855851"/>
            <a:ext cx="274677" cy="343257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10462" y="5503783"/>
            <a:ext cx="2686050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Обчислення координат</a:t>
            </a:r>
            <a:endParaRPr lang="en-US" sz="1900" dirty="0"/>
          </a:p>
        </p:txBody>
      </p:sp>
      <p:sp>
        <p:nvSpPr>
          <p:cNvPr id="21" name="Text 15"/>
          <p:cNvSpPr/>
          <p:nvPr/>
        </p:nvSpPr>
        <p:spPr>
          <a:xfrm>
            <a:off x="7510462" y="5926098"/>
            <a:ext cx="6241018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Додавання врівноважених приростів до координат попередніх пунктів</a:t>
            </a:r>
            <a:endParaRPr lang="en-US" sz="1500" dirty="0"/>
          </a:p>
        </p:txBody>
      </p:sp>
      <p:sp>
        <p:nvSpPr>
          <p:cNvPr id="22" name="Text 16"/>
          <p:cNvSpPr/>
          <p:nvPr/>
        </p:nvSpPr>
        <p:spPr>
          <a:xfrm>
            <a:off x="683657" y="6966109"/>
            <a:ext cx="132630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Процес обчислення координат пунктів теодолітного ходу є важливим етапом підземної теодолітної зйомки. Точність обчислень безпосередньо впливає на якість маркшейдерського забезпечення гірничих робіт та безпеку ведення підземних робіт.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960</Words>
  <Application>Microsoft Office PowerPoint</Application>
  <PresentationFormat>Довільний</PresentationFormat>
  <Paragraphs>80</Paragraphs>
  <Slides>11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Calibri</vt:lpstr>
      <vt:lpstr>Open Sans</vt:lpstr>
      <vt:lpstr>Bitter Medium</vt:lpstr>
      <vt:lpstr>Calibri Light</vt:lpstr>
      <vt:lpstr>Times New Roman</vt:lpstr>
      <vt:lpstr>Verdana Pro Cond Semibold</vt:lpstr>
      <vt:lpstr>Ретроспектива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19</cp:revision>
  <dcterms:created xsi:type="dcterms:W3CDTF">2025-03-25T08:47:23Z</dcterms:created>
  <dcterms:modified xsi:type="dcterms:W3CDTF">2026-01-24T20:27:41Z</dcterms:modified>
</cp:coreProperties>
</file>