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66" r:id="rId3"/>
    <p:sldId id="267" r:id="rId4"/>
    <p:sldId id="268" r:id="rId5"/>
    <p:sldId id="401" r:id="rId6"/>
    <p:sldId id="478" r:id="rId7"/>
    <p:sldId id="465" r:id="rId8"/>
    <p:sldId id="464" r:id="rId9"/>
    <p:sldId id="459" r:id="rId10"/>
    <p:sldId id="476" r:id="rId11"/>
    <p:sldId id="475" r:id="rId12"/>
    <p:sldId id="479"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1138"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3F5AF8-8ADC-46BE-97AB-71CBA08C436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303D63F0-15A7-41F6-80B1-9386DC08E9CD}">
      <dgm:prSet/>
      <dgm:spPr/>
      <dgm:t>
        <a:bodyPr/>
        <a:lstStyle/>
        <a:p>
          <a:r>
            <a:rPr lang="uk-UA"/>
            <a:t>Головна мета маркшейдерського забезпечення гірничого підприємства та маркшейдерської служби – забезпечення керівництва гірничого підприємства необхідною інформацією для ефективного і безпечного введення гірничих робіт. </a:t>
          </a:r>
          <a:endParaRPr lang="en-US"/>
        </a:p>
      </dgm:t>
    </dgm:pt>
    <dgm:pt modelId="{23A06B30-8813-4843-BE25-EC7C2D94200A}" type="parTrans" cxnId="{3745360C-97CF-4636-A2E3-5185D06BBC91}">
      <dgm:prSet/>
      <dgm:spPr/>
      <dgm:t>
        <a:bodyPr/>
        <a:lstStyle/>
        <a:p>
          <a:endParaRPr lang="en-US"/>
        </a:p>
      </dgm:t>
    </dgm:pt>
    <dgm:pt modelId="{85E82BC1-B011-4B74-9328-90D1A89B540F}" type="sibTrans" cxnId="{3745360C-97CF-4636-A2E3-5185D06BBC91}">
      <dgm:prSet/>
      <dgm:spPr/>
      <dgm:t>
        <a:bodyPr/>
        <a:lstStyle/>
        <a:p>
          <a:endParaRPr lang="en-US"/>
        </a:p>
      </dgm:t>
    </dgm:pt>
    <dgm:pt modelId="{D4B1E770-F22A-48E5-8951-521F4A3A96C0}">
      <dgm:prSet/>
      <dgm:spPr/>
      <dgm:t>
        <a:bodyPr/>
        <a:lstStyle/>
        <a:p>
          <a:r>
            <a:rPr lang="uk-UA"/>
            <a:t>Для маркшейдерського забезпечення робіт гірничі підприємства утворюють </a:t>
          </a:r>
          <a:r>
            <a:rPr lang="uk-UA" b="1" i="1"/>
            <a:t>маркшейдерську службу</a:t>
          </a:r>
          <a:r>
            <a:rPr lang="uk-UA"/>
            <a:t>, укомплектовану необхідними спеціалістами та робітниками, забезпечену спеціально обладнаними приміщеннями, оснащену інструментами, приладами, матеріалами та засобами обробки інформації і тиражування маркшейд. документів.</a:t>
          </a:r>
          <a:endParaRPr lang="en-US"/>
        </a:p>
      </dgm:t>
    </dgm:pt>
    <dgm:pt modelId="{7479C31E-E4E2-4385-A276-B3109A0DF829}" type="parTrans" cxnId="{884F2E8A-A4C8-4C11-86D9-8650F4CF1214}">
      <dgm:prSet/>
      <dgm:spPr/>
      <dgm:t>
        <a:bodyPr/>
        <a:lstStyle/>
        <a:p>
          <a:endParaRPr lang="en-US"/>
        </a:p>
      </dgm:t>
    </dgm:pt>
    <dgm:pt modelId="{5A13C8BA-3395-48E1-8775-F42D3CBF18AC}" type="sibTrans" cxnId="{884F2E8A-A4C8-4C11-86D9-8650F4CF1214}">
      <dgm:prSet/>
      <dgm:spPr/>
      <dgm:t>
        <a:bodyPr/>
        <a:lstStyle/>
        <a:p>
          <a:endParaRPr lang="en-US"/>
        </a:p>
      </dgm:t>
    </dgm:pt>
    <dgm:pt modelId="{DA9DE364-B82D-469E-8BF6-067575C58769}">
      <dgm:prSet/>
      <dgm:spPr/>
      <dgm:t>
        <a:bodyPr/>
        <a:lstStyle/>
        <a:p>
          <a:r>
            <a:rPr lang="uk-UA"/>
            <a:t>Інструменти і прилади, що використовуються під час виконання вимірювань, досліджують і перевіряють з метою встановлення їх придатності для виконання робіт з дотриманням вимог інструкцій з експлуатації інструментів і приладів. Зазначені інструменти і прилади повинні пройти державну метрологічну експертизу.</a:t>
          </a:r>
          <a:endParaRPr lang="en-US"/>
        </a:p>
      </dgm:t>
    </dgm:pt>
    <dgm:pt modelId="{B76848E8-3D60-4DE6-A641-D148538FD7B5}" type="parTrans" cxnId="{E129B8B9-DAF2-45DE-9D70-F696A4E2806D}">
      <dgm:prSet/>
      <dgm:spPr/>
      <dgm:t>
        <a:bodyPr/>
        <a:lstStyle/>
        <a:p>
          <a:endParaRPr lang="en-US"/>
        </a:p>
      </dgm:t>
    </dgm:pt>
    <dgm:pt modelId="{9B1A5DD1-101B-4306-8C65-CE45EDE9292B}" type="sibTrans" cxnId="{E129B8B9-DAF2-45DE-9D70-F696A4E2806D}">
      <dgm:prSet/>
      <dgm:spPr/>
      <dgm:t>
        <a:bodyPr/>
        <a:lstStyle/>
        <a:p>
          <a:endParaRPr lang="en-US"/>
        </a:p>
      </dgm:t>
    </dgm:pt>
    <dgm:pt modelId="{B547A7F9-A06E-4ACD-B4EA-FCE212FE642A}" type="pres">
      <dgm:prSet presAssocID="{223F5AF8-8ADC-46BE-97AB-71CBA08C4364}" presName="linear" presStyleCnt="0">
        <dgm:presLayoutVars>
          <dgm:animLvl val="lvl"/>
          <dgm:resizeHandles val="exact"/>
        </dgm:presLayoutVars>
      </dgm:prSet>
      <dgm:spPr/>
    </dgm:pt>
    <dgm:pt modelId="{829B2B51-2357-4406-9841-93759F337F5C}" type="pres">
      <dgm:prSet presAssocID="{303D63F0-15A7-41F6-80B1-9386DC08E9CD}" presName="parentText" presStyleLbl="node1" presStyleIdx="0" presStyleCnt="3">
        <dgm:presLayoutVars>
          <dgm:chMax val="0"/>
          <dgm:bulletEnabled val="1"/>
        </dgm:presLayoutVars>
      </dgm:prSet>
      <dgm:spPr/>
    </dgm:pt>
    <dgm:pt modelId="{203B7904-E7C5-402D-B470-C36F03482310}" type="pres">
      <dgm:prSet presAssocID="{85E82BC1-B011-4B74-9328-90D1A89B540F}" presName="spacer" presStyleCnt="0"/>
      <dgm:spPr/>
    </dgm:pt>
    <dgm:pt modelId="{203FFFDD-366E-4258-9476-5CAEF3B2CFEB}" type="pres">
      <dgm:prSet presAssocID="{D4B1E770-F22A-48E5-8951-521F4A3A96C0}" presName="parentText" presStyleLbl="node1" presStyleIdx="1" presStyleCnt="3">
        <dgm:presLayoutVars>
          <dgm:chMax val="0"/>
          <dgm:bulletEnabled val="1"/>
        </dgm:presLayoutVars>
      </dgm:prSet>
      <dgm:spPr/>
    </dgm:pt>
    <dgm:pt modelId="{892F845D-580F-4730-BA9A-3AD800832897}" type="pres">
      <dgm:prSet presAssocID="{5A13C8BA-3395-48E1-8775-F42D3CBF18AC}" presName="spacer" presStyleCnt="0"/>
      <dgm:spPr/>
    </dgm:pt>
    <dgm:pt modelId="{51A28360-C719-4CAF-8C07-036A3D64126C}" type="pres">
      <dgm:prSet presAssocID="{DA9DE364-B82D-469E-8BF6-067575C58769}" presName="parentText" presStyleLbl="node1" presStyleIdx="2" presStyleCnt="3">
        <dgm:presLayoutVars>
          <dgm:chMax val="0"/>
          <dgm:bulletEnabled val="1"/>
        </dgm:presLayoutVars>
      </dgm:prSet>
      <dgm:spPr/>
    </dgm:pt>
  </dgm:ptLst>
  <dgm:cxnLst>
    <dgm:cxn modelId="{3745360C-97CF-4636-A2E3-5185D06BBC91}" srcId="{223F5AF8-8ADC-46BE-97AB-71CBA08C4364}" destId="{303D63F0-15A7-41F6-80B1-9386DC08E9CD}" srcOrd="0" destOrd="0" parTransId="{23A06B30-8813-4843-BE25-EC7C2D94200A}" sibTransId="{85E82BC1-B011-4B74-9328-90D1A89B540F}"/>
    <dgm:cxn modelId="{A7B4A432-1FBE-4DCC-B2DB-C14A15D7A3D2}" type="presOf" srcId="{303D63F0-15A7-41F6-80B1-9386DC08E9CD}" destId="{829B2B51-2357-4406-9841-93759F337F5C}" srcOrd="0" destOrd="0" presId="urn:microsoft.com/office/officeart/2005/8/layout/vList2"/>
    <dgm:cxn modelId="{C91D4352-E654-4B69-A0F0-FA5436022C58}" type="presOf" srcId="{223F5AF8-8ADC-46BE-97AB-71CBA08C4364}" destId="{B547A7F9-A06E-4ACD-B4EA-FCE212FE642A}" srcOrd="0" destOrd="0" presId="urn:microsoft.com/office/officeart/2005/8/layout/vList2"/>
    <dgm:cxn modelId="{884F2E8A-A4C8-4C11-86D9-8650F4CF1214}" srcId="{223F5AF8-8ADC-46BE-97AB-71CBA08C4364}" destId="{D4B1E770-F22A-48E5-8951-521F4A3A96C0}" srcOrd="1" destOrd="0" parTransId="{7479C31E-E4E2-4385-A276-B3109A0DF829}" sibTransId="{5A13C8BA-3395-48E1-8775-F42D3CBF18AC}"/>
    <dgm:cxn modelId="{E129B8B9-DAF2-45DE-9D70-F696A4E2806D}" srcId="{223F5AF8-8ADC-46BE-97AB-71CBA08C4364}" destId="{DA9DE364-B82D-469E-8BF6-067575C58769}" srcOrd="2" destOrd="0" parTransId="{B76848E8-3D60-4DE6-A641-D148538FD7B5}" sibTransId="{9B1A5DD1-101B-4306-8C65-CE45EDE9292B}"/>
    <dgm:cxn modelId="{7A22D3C9-77C2-4EDD-96C9-2FEF968C6867}" type="presOf" srcId="{D4B1E770-F22A-48E5-8951-521F4A3A96C0}" destId="{203FFFDD-366E-4258-9476-5CAEF3B2CFEB}" srcOrd="0" destOrd="0" presId="urn:microsoft.com/office/officeart/2005/8/layout/vList2"/>
    <dgm:cxn modelId="{5518AEEB-0285-4EF1-AD82-01EF48E55BBD}" type="presOf" srcId="{DA9DE364-B82D-469E-8BF6-067575C58769}" destId="{51A28360-C719-4CAF-8C07-036A3D64126C}" srcOrd="0" destOrd="0" presId="urn:microsoft.com/office/officeart/2005/8/layout/vList2"/>
    <dgm:cxn modelId="{05DBF95F-9724-4A3E-92EF-156960FBB285}" type="presParOf" srcId="{B547A7F9-A06E-4ACD-B4EA-FCE212FE642A}" destId="{829B2B51-2357-4406-9841-93759F337F5C}" srcOrd="0" destOrd="0" presId="urn:microsoft.com/office/officeart/2005/8/layout/vList2"/>
    <dgm:cxn modelId="{1FCFC1FD-5EF6-44BE-9126-D682B1DC8E4E}" type="presParOf" srcId="{B547A7F9-A06E-4ACD-B4EA-FCE212FE642A}" destId="{203B7904-E7C5-402D-B470-C36F03482310}" srcOrd="1" destOrd="0" presId="urn:microsoft.com/office/officeart/2005/8/layout/vList2"/>
    <dgm:cxn modelId="{16C41A82-A542-475D-9842-9F0F7B4183C6}" type="presParOf" srcId="{B547A7F9-A06E-4ACD-B4EA-FCE212FE642A}" destId="{203FFFDD-366E-4258-9476-5CAEF3B2CFEB}" srcOrd="2" destOrd="0" presId="urn:microsoft.com/office/officeart/2005/8/layout/vList2"/>
    <dgm:cxn modelId="{2763E8E8-3D83-48F1-AAC1-AE5145C467AD}" type="presParOf" srcId="{B547A7F9-A06E-4ACD-B4EA-FCE212FE642A}" destId="{892F845D-580F-4730-BA9A-3AD800832897}" srcOrd="3" destOrd="0" presId="urn:microsoft.com/office/officeart/2005/8/layout/vList2"/>
    <dgm:cxn modelId="{FFBB8B3C-3591-4EF2-AC43-58042FD24DAB}" type="presParOf" srcId="{B547A7F9-A06E-4ACD-B4EA-FCE212FE642A}" destId="{51A28360-C719-4CAF-8C07-036A3D64126C}"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2677512-1230-4794-B874-15A88363548F}" type="doc">
      <dgm:prSet loTypeId="urn:microsoft.com/office/officeart/2005/8/layout/vProcess5" loCatId="process" qsTypeId="urn:microsoft.com/office/officeart/2005/8/quickstyle/simple1" qsCatId="simple" csTypeId="urn:microsoft.com/office/officeart/2005/8/colors/accent1_2" csCatId="accent1"/>
      <dgm:spPr/>
      <dgm:t>
        <a:bodyPr/>
        <a:lstStyle/>
        <a:p>
          <a:endParaRPr lang="en-US"/>
        </a:p>
      </dgm:t>
    </dgm:pt>
    <dgm:pt modelId="{94E876C1-748F-44C5-8403-C54E696E18A2}">
      <dgm:prSet/>
      <dgm:spPr/>
      <dgm:t>
        <a:bodyPr/>
        <a:lstStyle/>
        <a:p>
          <a:r>
            <a:rPr lang="en-US" baseline="0"/>
            <a:t>Розвідка (вивчення) родовища</a:t>
          </a:r>
          <a:endParaRPr lang="en-US"/>
        </a:p>
      </dgm:t>
    </dgm:pt>
    <dgm:pt modelId="{DF59DFC4-E005-46DD-87C5-01F7A799EB3A}" type="parTrans" cxnId="{A1C1D4BA-6C91-459C-991D-84B4B56FCEC5}">
      <dgm:prSet/>
      <dgm:spPr/>
      <dgm:t>
        <a:bodyPr/>
        <a:lstStyle/>
        <a:p>
          <a:endParaRPr lang="en-US"/>
        </a:p>
      </dgm:t>
    </dgm:pt>
    <dgm:pt modelId="{BE2F4D2E-74F0-46DB-AE05-365D6B285B01}" type="sibTrans" cxnId="{A1C1D4BA-6C91-459C-991D-84B4B56FCEC5}">
      <dgm:prSet/>
      <dgm:spPr/>
      <dgm:t>
        <a:bodyPr/>
        <a:lstStyle/>
        <a:p>
          <a:endParaRPr lang="en-US"/>
        </a:p>
      </dgm:t>
    </dgm:pt>
    <dgm:pt modelId="{EE702D5C-ED27-4C4B-AE62-9473557CB9AA}">
      <dgm:prSet/>
      <dgm:spPr/>
      <dgm:t>
        <a:bodyPr/>
        <a:lstStyle/>
        <a:p>
          <a:r>
            <a:rPr lang="en-US" baseline="0"/>
            <a:t>Проектування підприємств та визначення способу розробки</a:t>
          </a:r>
          <a:endParaRPr lang="en-US"/>
        </a:p>
      </dgm:t>
    </dgm:pt>
    <dgm:pt modelId="{310B5185-0B20-4E9B-9671-831C53DCFF64}" type="parTrans" cxnId="{46315017-A486-4485-AEB3-30938F847556}">
      <dgm:prSet/>
      <dgm:spPr/>
      <dgm:t>
        <a:bodyPr/>
        <a:lstStyle/>
        <a:p>
          <a:endParaRPr lang="en-US"/>
        </a:p>
      </dgm:t>
    </dgm:pt>
    <dgm:pt modelId="{ED4DBC3F-A88E-47F8-AD0A-8AE259F55CD4}" type="sibTrans" cxnId="{46315017-A486-4485-AEB3-30938F847556}">
      <dgm:prSet/>
      <dgm:spPr/>
      <dgm:t>
        <a:bodyPr/>
        <a:lstStyle/>
        <a:p>
          <a:endParaRPr lang="en-US"/>
        </a:p>
      </dgm:t>
    </dgm:pt>
    <dgm:pt modelId="{8AF9C9E7-4A27-495B-B6AD-5B3D32EA5C6D}">
      <dgm:prSet/>
      <dgm:spPr/>
      <dgm:t>
        <a:bodyPr/>
        <a:lstStyle/>
        <a:p>
          <a:r>
            <a:rPr lang="en-US" baseline="0"/>
            <a:t>Будівництво гірничого підприємства</a:t>
          </a:r>
          <a:endParaRPr lang="en-US"/>
        </a:p>
      </dgm:t>
    </dgm:pt>
    <dgm:pt modelId="{8A60117E-B115-48DA-BCEB-8B08BB48CFD6}" type="parTrans" cxnId="{F5ADC6B6-2751-4150-8D57-F18E6033F46B}">
      <dgm:prSet/>
      <dgm:spPr/>
      <dgm:t>
        <a:bodyPr/>
        <a:lstStyle/>
        <a:p>
          <a:endParaRPr lang="en-US"/>
        </a:p>
      </dgm:t>
    </dgm:pt>
    <dgm:pt modelId="{1CE81A3D-4E78-4F5E-9E7B-2D03B44AACD4}" type="sibTrans" cxnId="{F5ADC6B6-2751-4150-8D57-F18E6033F46B}">
      <dgm:prSet/>
      <dgm:spPr/>
      <dgm:t>
        <a:bodyPr/>
        <a:lstStyle/>
        <a:p>
          <a:endParaRPr lang="en-US"/>
        </a:p>
      </dgm:t>
    </dgm:pt>
    <dgm:pt modelId="{63DC64A7-0934-4355-9BEE-884B3F017FBE}">
      <dgm:prSet/>
      <dgm:spPr/>
      <dgm:t>
        <a:bodyPr/>
        <a:lstStyle/>
        <a:p>
          <a:r>
            <a:rPr lang="en-US" baseline="0"/>
            <a:t>Розробка (експлуатація) родовища</a:t>
          </a:r>
          <a:endParaRPr lang="en-US"/>
        </a:p>
      </dgm:t>
    </dgm:pt>
    <dgm:pt modelId="{11D425EF-6864-4E39-AE13-678EEAE0BCA9}" type="parTrans" cxnId="{64014033-4472-43BD-A2D2-B465ADAD9C46}">
      <dgm:prSet/>
      <dgm:spPr/>
      <dgm:t>
        <a:bodyPr/>
        <a:lstStyle/>
        <a:p>
          <a:endParaRPr lang="en-US"/>
        </a:p>
      </dgm:t>
    </dgm:pt>
    <dgm:pt modelId="{343BDEC1-FBFC-4A72-86DA-CC0ABF0D989D}" type="sibTrans" cxnId="{64014033-4472-43BD-A2D2-B465ADAD9C46}">
      <dgm:prSet/>
      <dgm:spPr/>
      <dgm:t>
        <a:bodyPr/>
        <a:lstStyle/>
        <a:p>
          <a:endParaRPr lang="en-US"/>
        </a:p>
      </dgm:t>
    </dgm:pt>
    <dgm:pt modelId="{B0AA8A18-AA3E-4D4F-82AD-18AC2BD4F37F}">
      <dgm:prSet/>
      <dgm:spPr/>
      <dgm:t>
        <a:bodyPr/>
        <a:lstStyle/>
        <a:p>
          <a:r>
            <a:rPr lang="en-US" baseline="0"/>
            <a:t>Ліквідація (консервація) гірничого підприємства</a:t>
          </a:r>
          <a:endParaRPr lang="en-US"/>
        </a:p>
      </dgm:t>
    </dgm:pt>
    <dgm:pt modelId="{04DAF21B-6BF7-46D2-BDB9-D6A52AB61AEA}" type="parTrans" cxnId="{337EBC9C-7AEF-44A0-B2C1-D357A4E8BC28}">
      <dgm:prSet/>
      <dgm:spPr/>
      <dgm:t>
        <a:bodyPr/>
        <a:lstStyle/>
        <a:p>
          <a:endParaRPr lang="en-US"/>
        </a:p>
      </dgm:t>
    </dgm:pt>
    <dgm:pt modelId="{1C1F0B64-1406-4314-9A30-815E9B52594F}" type="sibTrans" cxnId="{337EBC9C-7AEF-44A0-B2C1-D357A4E8BC28}">
      <dgm:prSet/>
      <dgm:spPr/>
      <dgm:t>
        <a:bodyPr/>
        <a:lstStyle/>
        <a:p>
          <a:endParaRPr lang="en-US"/>
        </a:p>
      </dgm:t>
    </dgm:pt>
    <dgm:pt modelId="{C7142F4F-93B3-4019-9679-C0702E1E0D17}" type="pres">
      <dgm:prSet presAssocID="{32677512-1230-4794-B874-15A88363548F}" presName="outerComposite" presStyleCnt="0">
        <dgm:presLayoutVars>
          <dgm:chMax val="5"/>
          <dgm:dir/>
          <dgm:resizeHandles val="exact"/>
        </dgm:presLayoutVars>
      </dgm:prSet>
      <dgm:spPr/>
    </dgm:pt>
    <dgm:pt modelId="{E68F3487-41AF-4AA2-A741-DEEF488D39A2}" type="pres">
      <dgm:prSet presAssocID="{32677512-1230-4794-B874-15A88363548F}" presName="dummyMaxCanvas" presStyleCnt="0">
        <dgm:presLayoutVars/>
      </dgm:prSet>
      <dgm:spPr/>
    </dgm:pt>
    <dgm:pt modelId="{BF8F2B5F-2B12-44A9-A899-DF5CAF46F61D}" type="pres">
      <dgm:prSet presAssocID="{32677512-1230-4794-B874-15A88363548F}" presName="FiveNodes_1" presStyleLbl="node1" presStyleIdx="0" presStyleCnt="5">
        <dgm:presLayoutVars>
          <dgm:bulletEnabled val="1"/>
        </dgm:presLayoutVars>
      </dgm:prSet>
      <dgm:spPr/>
    </dgm:pt>
    <dgm:pt modelId="{AE5F3166-14D3-4DD9-8AA5-F4A7658E1661}" type="pres">
      <dgm:prSet presAssocID="{32677512-1230-4794-B874-15A88363548F}" presName="FiveNodes_2" presStyleLbl="node1" presStyleIdx="1" presStyleCnt="5">
        <dgm:presLayoutVars>
          <dgm:bulletEnabled val="1"/>
        </dgm:presLayoutVars>
      </dgm:prSet>
      <dgm:spPr/>
    </dgm:pt>
    <dgm:pt modelId="{9EF6441D-F4ED-4E49-8F3C-2DA644ECEED3}" type="pres">
      <dgm:prSet presAssocID="{32677512-1230-4794-B874-15A88363548F}" presName="FiveNodes_3" presStyleLbl="node1" presStyleIdx="2" presStyleCnt="5">
        <dgm:presLayoutVars>
          <dgm:bulletEnabled val="1"/>
        </dgm:presLayoutVars>
      </dgm:prSet>
      <dgm:spPr/>
    </dgm:pt>
    <dgm:pt modelId="{9397F815-9B88-49ED-89C9-C057BD868CA9}" type="pres">
      <dgm:prSet presAssocID="{32677512-1230-4794-B874-15A88363548F}" presName="FiveNodes_4" presStyleLbl="node1" presStyleIdx="3" presStyleCnt="5">
        <dgm:presLayoutVars>
          <dgm:bulletEnabled val="1"/>
        </dgm:presLayoutVars>
      </dgm:prSet>
      <dgm:spPr/>
    </dgm:pt>
    <dgm:pt modelId="{E040AE88-EB42-4F2B-A226-6C7767D9EB60}" type="pres">
      <dgm:prSet presAssocID="{32677512-1230-4794-B874-15A88363548F}" presName="FiveNodes_5" presStyleLbl="node1" presStyleIdx="4" presStyleCnt="5">
        <dgm:presLayoutVars>
          <dgm:bulletEnabled val="1"/>
        </dgm:presLayoutVars>
      </dgm:prSet>
      <dgm:spPr/>
    </dgm:pt>
    <dgm:pt modelId="{91EA84B9-8DFA-427B-9835-864024CC08E1}" type="pres">
      <dgm:prSet presAssocID="{32677512-1230-4794-B874-15A88363548F}" presName="FiveConn_1-2" presStyleLbl="fgAccFollowNode1" presStyleIdx="0" presStyleCnt="4">
        <dgm:presLayoutVars>
          <dgm:bulletEnabled val="1"/>
        </dgm:presLayoutVars>
      </dgm:prSet>
      <dgm:spPr/>
    </dgm:pt>
    <dgm:pt modelId="{D73AEF6C-24EE-47D3-8B07-C755F8C57E9B}" type="pres">
      <dgm:prSet presAssocID="{32677512-1230-4794-B874-15A88363548F}" presName="FiveConn_2-3" presStyleLbl="fgAccFollowNode1" presStyleIdx="1" presStyleCnt="4">
        <dgm:presLayoutVars>
          <dgm:bulletEnabled val="1"/>
        </dgm:presLayoutVars>
      </dgm:prSet>
      <dgm:spPr/>
    </dgm:pt>
    <dgm:pt modelId="{EC2776DA-1352-4CFD-940D-77FC41A48148}" type="pres">
      <dgm:prSet presAssocID="{32677512-1230-4794-B874-15A88363548F}" presName="FiveConn_3-4" presStyleLbl="fgAccFollowNode1" presStyleIdx="2" presStyleCnt="4">
        <dgm:presLayoutVars>
          <dgm:bulletEnabled val="1"/>
        </dgm:presLayoutVars>
      </dgm:prSet>
      <dgm:spPr/>
    </dgm:pt>
    <dgm:pt modelId="{08D2516A-4470-4124-8EB3-078861142A74}" type="pres">
      <dgm:prSet presAssocID="{32677512-1230-4794-B874-15A88363548F}" presName="FiveConn_4-5" presStyleLbl="fgAccFollowNode1" presStyleIdx="3" presStyleCnt="4">
        <dgm:presLayoutVars>
          <dgm:bulletEnabled val="1"/>
        </dgm:presLayoutVars>
      </dgm:prSet>
      <dgm:spPr/>
    </dgm:pt>
    <dgm:pt modelId="{E95CEC0C-8B1C-49AA-AC91-27080EF391EC}" type="pres">
      <dgm:prSet presAssocID="{32677512-1230-4794-B874-15A88363548F}" presName="FiveNodes_1_text" presStyleLbl="node1" presStyleIdx="4" presStyleCnt="5">
        <dgm:presLayoutVars>
          <dgm:bulletEnabled val="1"/>
        </dgm:presLayoutVars>
      </dgm:prSet>
      <dgm:spPr/>
    </dgm:pt>
    <dgm:pt modelId="{0FC97820-8A41-47AE-984A-282FCC7BB52E}" type="pres">
      <dgm:prSet presAssocID="{32677512-1230-4794-B874-15A88363548F}" presName="FiveNodes_2_text" presStyleLbl="node1" presStyleIdx="4" presStyleCnt="5">
        <dgm:presLayoutVars>
          <dgm:bulletEnabled val="1"/>
        </dgm:presLayoutVars>
      </dgm:prSet>
      <dgm:spPr/>
    </dgm:pt>
    <dgm:pt modelId="{5C1FAAC7-F1C9-4D65-BF6C-726E251187C0}" type="pres">
      <dgm:prSet presAssocID="{32677512-1230-4794-B874-15A88363548F}" presName="FiveNodes_3_text" presStyleLbl="node1" presStyleIdx="4" presStyleCnt="5">
        <dgm:presLayoutVars>
          <dgm:bulletEnabled val="1"/>
        </dgm:presLayoutVars>
      </dgm:prSet>
      <dgm:spPr/>
    </dgm:pt>
    <dgm:pt modelId="{2B833747-5E46-4495-A737-5DA6C6738E88}" type="pres">
      <dgm:prSet presAssocID="{32677512-1230-4794-B874-15A88363548F}" presName="FiveNodes_4_text" presStyleLbl="node1" presStyleIdx="4" presStyleCnt="5">
        <dgm:presLayoutVars>
          <dgm:bulletEnabled val="1"/>
        </dgm:presLayoutVars>
      </dgm:prSet>
      <dgm:spPr/>
    </dgm:pt>
    <dgm:pt modelId="{EE0B22F2-2643-49ED-8B42-D2DC5B14E975}" type="pres">
      <dgm:prSet presAssocID="{32677512-1230-4794-B874-15A88363548F}" presName="FiveNodes_5_text" presStyleLbl="node1" presStyleIdx="4" presStyleCnt="5">
        <dgm:presLayoutVars>
          <dgm:bulletEnabled val="1"/>
        </dgm:presLayoutVars>
      </dgm:prSet>
      <dgm:spPr/>
    </dgm:pt>
  </dgm:ptLst>
  <dgm:cxnLst>
    <dgm:cxn modelId="{EACED810-E502-48C1-9C22-083B2E7C58E0}" type="presOf" srcId="{94E876C1-748F-44C5-8403-C54E696E18A2}" destId="{E95CEC0C-8B1C-49AA-AC91-27080EF391EC}" srcOrd="1" destOrd="0" presId="urn:microsoft.com/office/officeart/2005/8/layout/vProcess5"/>
    <dgm:cxn modelId="{46315017-A486-4485-AEB3-30938F847556}" srcId="{32677512-1230-4794-B874-15A88363548F}" destId="{EE702D5C-ED27-4C4B-AE62-9473557CB9AA}" srcOrd="1" destOrd="0" parTransId="{310B5185-0B20-4E9B-9671-831C53DCFF64}" sibTransId="{ED4DBC3F-A88E-47F8-AD0A-8AE259F55CD4}"/>
    <dgm:cxn modelId="{E7849D20-7256-4482-B429-EFA77DF05818}" type="presOf" srcId="{8AF9C9E7-4A27-495B-B6AD-5B3D32EA5C6D}" destId="{9EF6441D-F4ED-4E49-8F3C-2DA644ECEED3}" srcOrd="0" destOrd="0" presId="urn:microsoft.com/office/officeart/2005/8/layout/vProcess5"/>
    <dgm:cxn modelId="{193AAD27-35FE-4C24-ADC1-6124B5B5D6BC}" type="presOf" srcId="{B0AA8A18-AA3E-4D4F-82AD-18AC2BD4F37F}" destId="{EE0B22F2-2643-49ED-8B42-D2DC5B14E975}" srcOrd="1" destOrd="0" presId="urn:microsoft.com/office/officeart/2005/8/layout/vProcess5"/>
    <dgm:cxn modelId="{64014033-4472-43BD-A2D2-B465ADAD9C46}" srcId="{32677512-1230-4794-B874-15A88363548F}" destId="{63DC64A7-0934-4355-9BEE-884B3F017FBE}" srcOrd="3" destOrd="0" parTransId="{11D425EF-6864-4E39-AE13-678EEAE0BCA9}" sibTransId="{343BDEC1-FBFC-4A72-86DA-CC0ABF0D989D}"/>
    <dgm:cxn modelId="{5F83395C-3FAB-4705-8925-830B775441DF}" type="presOf" srcId="{EE702D5C-ED27-4C4B-AE62-9473557CB9AA}" destId="{0FC97820-8A41-47AE-984A-282FCC7BB52E}" srcOrd="1" destOrd="0" presId="urn:microsoft.com/office/officeart/2005/8/layout/vProcess5"/>
    <dgm:cxn modelId="{88698C45-38B6-496F-97DF-66A1A0233C49}" type="presOf" srcId="{B0AA8A18-AA3E-4D4F-82AD-18AC2BD4F37F}" destId="{E040AE88-EB42-4F2B-A226-6C7767D9EB60}" srcOrd="0" destOrd="0" presId="urn:microsoft.com/office/officeart/2005/8/layout/vProcess5"/>
    <dgm:cxn modelId="{497AA348-36EE-4D08-B30F-5DABC30093F4}" type="presOf" srcId="{EE702D5C-ED27-4C4B-AE62-9473557CB9AA}" destId="{AE5F3166-14D3-4DD9-8AA5-F4A7658E1661}" srcOrd="0" destOrd="0" presId="urn:microsoft.com/office/officeart/2005/8/layout/vProcess5"/>
    <dgm:cxn modelId="{37B96C73-02FA-4CB5-821B-E1A73C55CF54}" type="presOf" srcId="{63DC64A7-0934-4355-9BEE-884B3F017FBE}" destId="{2B833747-5E46-4495-A737-5DA6C6738E88}" srcOrd="1" destOrd="0" presId="urn:microsoft.com/office/officeart/2005/8/layout/vProcess5"/>
    <dgm:cxn modelId="{97E23E77-82F1-4CB3-92CC-A107F5EA084A}" type="presOf" srcId="{343BDEC1-FBFC-4A72-86DA-CC0ABF0D989D}" destId="{08D2516A-4470-4124-8EB3-078861142A74}" srcOrd="0" destOrd="0" presId="urn:microsoft.com/office/officeart/2005/8/layout/vProcess5"/>
    <dgm:cxn modelId="{86822B79-846F-4809-9CEC-42A439797221}" type="presOf" srcId="{94E876C1-748F-44C5-8403-C54E696E18A2}" destId="{BF8F2B5F-2B12-44A9-A899-DF5CAF46F61D}" srcOrd="0" destOrd="0" presId="urn:microsoft.com/office/officeart/2005/8/layout/vProcess5"/>
    <dgm:cxn modelId="{BD0DAC80-A2B7-48C1-8B1D-05ABBD561542}" type="presOf" srcId="{1CE81A3D-4E78-4F5E-9E7B-2D03B44AACD4}" destId="{EC2776DA-1352-4CFD-940D-77FC41A48148}" srcOrd="0" destOrd="0" presId="urn:microsoft.com/office/officeart/2005/8/layout/vProcess5"/>
    <dgm:cxn modelId="{337EBC9C-7AEF-44A0-B2C1-D357A4E8BC28}" srcId="{32677512-1230-4794-B874-15A88363548F}" destId="{B0AA8A18-AA3E-4D4F-82AD-18AC2BD4F37F}" srcOrd="4" destOrd="0" parTransId="{04DAF21B-6BF7-46D2-BDB9-D6A52AB61AEA}" sibTransId="{1C1F0B64-1406-4314-9A30-815E9B52594F}"/>
    <dgm:cxn modelId="{A99B72A8-56F3-4E4C-833B-D74D37658917}" type="presOf" srcId="{63DC64A7-0934-4355-9BEE-884B3F017FBE}" destId="{9397F815-9B88-49ED-89C9-C057BD868CA9}" srcOrd="0" destOrd="0" presId="urn:microsoft.com/office/officeart/2005/8/layout/vProcess5"/>
    <dgm:cxn modelId="{F5ADC6B6-2751-4150-8D57-F18E6033F46B}" srcId="{32677512-1230-4794-B874-15A88363548F}" destId="{8AF9C9E7-4A27-495B-B6AD-5B3D32EA5C6D}" srcOrd="2" destOrd="0" parTransId="{8A60117E-B115-48DA-BCEB-8B08BB48CFD6}" sibTransId="{1CE81A3D-4E78-4F5E-9E7B-2D03B44AACD4}"/>
    <dgm:cxn modelId="{A1C1D4BA-6C91-459C-991D-84B4B56FCEC5}" srcId="{32677512-1230-4794-B874-15A88363548F}" destId="{94E876C1-748F-44C5-8403-C54E696E18A2}" srcOrd="0" destOrd="0" parTransId="{DF59DFC4-E005-46DD-87C5-01F7A799EB3A}" sibTransId="{BE2F4D2E-74F0-46DB-AE05-365D6B285B01}"/>
    <dgm:cxn modelId="{F8C252CC-2EE4-4836-9D68-E5971B03610D}" type="presOf" srcId="{8AF9C9E7-4A27-495B-B6AD-5B3D32EA5C6D}" destId="{5C1FAAC7-F1C9-4D65-BF6C-726E251187C0}" srcOrd="1" destOrd="0" presId="urn:microsoft.com/office/officeart/2005/8/layout/vProcess5"/>
    <dgm:cxn modelId="{623084CD-2004-43C6-B1A2-86600C7EF1E3}" type="presOf" srcId="{32677512-1230-4794-B874-15A88363548F}" destId="{C7142F4F-93B3-4019-9679-C0702E1E0D17}" srcOrd="0" destOrd="0" presId="urn:microsoft.com/office/officeart/2005/8/layout/vProcess5"/>
    <dgm:cxn modelId="{A34A8ACE-86AF-4DFF-98FC-684C58A0AF01}" type="presOf" srcId="{BE2F4D2E-74F0-46DB-AE05-365D6B285B01}" destId="{91EA84B9-8DFA-427B-9835-864024CC08E1}" srcOrd="0" destOrd="0" presId="urn:microsoft.com/office/officeart/2005/8/layout/vProcess5"/>
    <dgm:cxn modelId="{1C3BF1D1-3727-45AB-BBA1-0F8E2F56622A}" type="presOf" srcId="{ED4DBC3F-A88E-47F8-AD0A-8AE259F55CD4}" destId="{D73AEF6C-24EE-47D3-8B07-C755F8C57E9B}" srcOrd="0" destOrd="0" presId="urn:microsoft.com/office/officeart/2005/8/layout/vProcess5"/>
    <dgm:cxn modelId="{0DC3B5FA-831B-4686-A50F-ED8A971D5BFA}" type="presParOf" srcId="{C7142F4F-93B3-4019-9679-C0702E1E0D17}" destId="{E68F3487-41AF-4AA2-A741-DEEF488D39A2}" srcOrd="0" destOrd="0" presId="urn:microsoft.com/office/officeart/2005/8/layout/vProcess5"/>
    <dgm:cxn modelId="{749A5F55-16F7-4FA8-96FD-F5FE5D277055}" type="presParOf" srcId="{C7142F4F-93B3-4019-9679-C0702E1E0D17}" destId="{BF8F2B5F-2B12-44A9-A899-DF5CAF46F61D}" srcOrd="1" destOrd="0" presId="urn:microsoft.com/office/officeart/2005/8/layout/vProcess5"/>
    <dgm:cxn modelId="{20A853ED-2472-4767-94B4-E57FEA8E7F17}" type="presParOf" srcId="{C7142F4F-93B3-4019-9679-C0702E1E0D17}" destId="{AE5F3166-14D3-4DD9-8AA5-F4A7658E1661}" srcOrd="2" destOrd="0" presId="urn:microsoft.com/office/officeart/2005/8/layout/vProcess5"/>
    <dgm:cxn modelId="{D88F80F6-5F48-4536-B9C2-EC6B9FBFD375}" type="presParOf" srcId="{C7142F4F-93B3-4019-9679-C0702E1E0D17}" destId="{9EF6441D-F4ED-4E49-8F3C-2DA644ECEED3}" srcOrd="3" destOrd="0" presId="urn:microsoft.com/office/officeart/2005/8/layout/vProcess5"/>
    <dgm:cxn modelId="{3C69D1EA-89A8-487B-92DA-A61270FFDDD6}" type="presParOf" srcId="{C7142F4F-93B3-4019-9679-C0702E1E0D17}" destId="{9397F815-9B88-49ED-89C9-C057BD868CA9}" srcOrd="4" destOrd="0" presId="urn:microsoft.com/office/officeart/2005/8/layout/vProcess5"/>
    <dgm:cxn modelId="{013C7AF1-F3B0-4F68-81CA-C19B658E5E67}" type="presParOf" srcId="{C7142F4F-93B3-4019-9679-C0702E1E0D17}" destId="{E040AE88-EB42-4F2B-A226-6C7767D9EB60}" srcOrd="5" destOrd="0" presId="urn:microsoft.com/office/officeart/2005/8/layout/vProcess5"/>
    <dgm:cxn modelId="{43364702-9E70-46BF-9AE7-227A5F07CDA1}" type="presParOf" srcId="{C7142F4F-93B3-4019-9679-C0702E1E0D17}" destId="{91EA84B9-8DFA-427B-9835-864024CC08E1}" srcOrd="6" destOrd="0" presId="urn:microsoft.com/office/officeart/2005/8/layout/vProcess5"/>
    <dgm:cxn modelId="{482764E1-1BA1-44BA-9870-9C8372C3D44D}" type="presParOf" srcId="{C7142F4F-93B3-4019-9679-C0702E1E0D17}" destId="{D73AEF6C-24EE-47D3-8B07-C755F8C57E9B}" srcOrd="7" destOrd="0" presId="urn:microsoft.com/office/officeart/2005/8/layout/vProcess5"/>
    <dgm:cxn modelId="{409B7C12-8C9A-40AD-899A-9ADBA411DDC0}" type="presParOf" srcId="{C7142F4F-93B3-4019-9679-C0702E1E0D17}" destId="{EC2776DA-1352-4CFD-940D-77FC41A48148}" srcOrd="8" destOrd="0" presId="urn:microsoft.com/office/officeart/2005/8/layout/vProcess5"/>
    <dgm:cxn modelId="{D1B99B9E-B9AB-4EF6-BA26-10D9C9E65A87}" type="presParOf" srcId="{C7142F4F-93B3-4019-9679-C0702E1E0D17}" destId="{08D2516A-4470-4124-8EB3-078861142A74}" srcOrd="9" destOrd="0" presId="urn:microsoft.com/office/officeart/2005/8/layout/vProcess5"/>
    <dgm:cxn modelId="{23BBC423-E360-4DF9-AEAF-1908C128ED35}" type="presParOf" srcId="{C7142F4F-93B3-4019-9679-C0702E1E0D17}" destId="{E95CEC0C-8B1C-49AA-AC91-27080EF391EC}" srcOrd="10" destOrd="0" presId="urn:microsoft.com/office/officeart/2005/8/layout/vProcess5"/>
    <dgm:cxn modelId="{75907EA8-5C52-4020-95F5-6E5064E008CB}" type="presParOf" srcId="{C7142F4F-93B3-4019-9679-C0702E1E0D17}" destId="{0FC97820-8A41-47AE-984A-282FCC7BB52E}" srcOrd="11" destOrd="0" presId="urn:microsoft.com/office/officeart/2005/8/layout/vProcess5"/>
    <dgm:cxn modelId="{8D3DEF5D-09FE-4E59-82DF-929E25C44C5D}" type="presParOf" srcId="{C7142F4F-93B3-4019-9679-C0702E1E0D17}" destId="{5C1FAAC7-F1C9-4D65-BF6C-726E251187C0}" srcOrd="12" destOrd="0" presId="urn:microsoft.com/office/officeart/2005/8/layout/vProcess5"/>
    <dgm:cxn modelId="{D6449194-6632-4A54-BBAF-0E17D1F9D582}" type="presParOf" srcId="{C7142F4F-93B3-4019-9679-C0702E1E0D17}" destId="{2B833747-5E46-4495-A737-5DA6C6738E88}" srcOrd="13" destOrd="0" presId="urn:microsoft.com/office/officeart/2005/8/layout/vProcess5"/>
    <dgm:cxn modelId="{FEA9E621-5A4C-404B-A914-BB1D3EFFB756}" type="presParOf" srcId="{C7142F4F-93B3-4019-9679-C0702E1E0D17}" destId="{EE0B22F2-2643-49ED-8B42-D2DC5B14E975}"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573F041-386B-43C5-AF5F-1F22790BEEAF}" type="doc">
      <dgm:prSet loTypeId="urn:microsoft.com/office/officeart/2005/8/layout/vList2" loCatId="list" qsTypeId="urn:microsoft.com/office/officeart/2005/8/quickstyle/simple2" qsCatId="simple" csTypeId="urn:microsoft.com/office/officeart/2005/8/colors/accent1_2" csCatId="accent1" phldr="1"/>
      <dgm:spPr/>
      <dgm:t>
        <a:bodyPr/>
        <a:lstStyle/>
        <a:p>
          <a:endParaRPr lang="ru-RU"/>
        </a:p>
      </dgm:t>
    </dgm:pt>
    <dgm:pt modelId="{D03E3DC7-E6C7-49B5-8DFB-199F5D4B82B7}">
      <dgm:prSet phldrT="[Текст]" custT="1"/>
      <dgm:spPr/>
      <dgm:t>
        <a:bodyPr/>
        <a:lstStyle/>
        <a:p>
          <a:r>
            <a:rPr lang="uk-UA" sz="2200" dirty="0"/>
            <a:t>побудова та розвиток </a:t>
          </a:r>
          <a:r>
            <a:rPr lang="uk-UA" sz="2200" dirty="0" err="1"/>
            <a:t>маркшейдерсько</a:t>
          </a:r>
          <a:r>
            <a:rPr lang="uk-UA" sz="2200" dirty="0"/>
            <a:t>-геодезичних опорних і знімальних мереж;</a:t>
          </a:r>
          <a:endParaRPr lang="ru-RU" sz="2200" dirty="0"/>
        </a:p>
      </dgm:t>
    </dgm:pt>
    <dgm:pt modelId="{3CB39842-C4DB-47BA-99F6-1903E651673C}" type="parTrans" cxnId="{6095B085-A85D-425C-A85F-98A2D7F8BA82}">
      <dgm:prSet/>
      <dgm:spPr/>
      <dgm:t>
        <a:bodyPr/>
        <a:lstStyle/>
        <a:p>
          <a:endParaRPr lang="ru-RU" sz="2200"/>
        </a:p>
      </dgm:t>
    </dgm:pt>
    <dgm:pt modelId="{3086A486-2432-4BD8-8B36-3AD78E0F48FB}" type="sibTrans" cxnId="{6095B085-A85D-425C-A85F-98A2D7F8BA82}">
      <dgm:prSet/>
      <dgm:spPr/>
      <dgm:t>
        <a:bodyPr/>
        <a:lstStyle/>
        <a:p>
          <a:endParaRPr lang="ru-RU" sz="2200"/>
        </a:p>
      </dgm:t>
    </dgm:pt>
    <dgm:pt modelId="{2C0647C8-82E7-4825-A42C-BCA4556C488B}">
      <dgm:prSet custT="1"/>
      <dgm:spPr/>
      <dgm:t>
        <a:bodyPr/>
        <a:lstStyle/>
        <a:p>
          <a:r>
            <a:rPr lang="uk-UA" sz="2200"/>
            <a:t>зйомка земної поверхні і гірничих виробок, складання графічної документації, що відображує стан гірничих робіт;</a:t>
          </a:r>
          <a:endParaRPr lang="ru-RU" sz="2200"/>
        </a:p>
      </dgm:t>
    </dgm:pt>
    <dgm:pt modelId="{5E761DB5-B253-4B28-BAFC-C811ECF2B02C}" type="parTrans" cxnId="{288D9772-E65C-4724-B95E-E5CCD0FB8ADF}">
      <dgm:prSet/>
      <dgm:spPr/>
      <dgm:t>
        <a:bodyPr/>
        <a:lstStyle/>
        <a:p>
          <a:endParaRPr lang="ru-RU" sz="2200"/>
        </a:p>
      </dgm:t>
    </dgm:pt>
    <dgm:pt modelId="{43D3704E-65DD-46A3-851F-4F009CD914FA}" type="sibTrans" cxnId="{288D9772-E65C-4724-B95E-E5CCD0FB8ADF}">
      <dgm:prSet/>
      <dgm:spPr/>
      <dgm:t>
        <a:bodyPr/>
        <a:lstStyle/>
        <a:p>
          <a:endParaRPr lang="ru-RU" sz="2200"/>
        </a:p>
      </dgm:t>
    </dgm:pt>
    <dgm:pt modelId="{265384C3-2153-4E09-B22D-DE35D12F5157}">
      <dgm:prSet custT="1"/>
      <dgm:spPr/>
      <dgm:t>
        <a:bodyPr/>
        <a:lstStyle/>
        <a:p>
          <a:r>
            <a:rPr lang="uk-UA" sz="2200" dirty="0"/>
            <a:t>складання разом з геологічною службою графічної документації, що відображає характер залягання корисної копалини і </a:t>
          </a:r>
          <a:r>
            <a:rPr lang="uk-UA" sz="2200" dirty="0" err="1"/>
            <a:t>вміщуючих</a:t>
          </a:r>
          <a:r>
            <a:rPr lang="uk-UA" sz="2200" dirty="0"/>
            <a:t> гірничих порід (</a:t>
          </a:r>
          <a:r>
            <a:rPr lang="uk-UA" sz="2200" b="1" i="1" dirty="0" err="1"/>
            <a:t>геометризація</a:t>
          </a:r>
          <a:r>
            <a:rPr lang="uk-UA" sz="2200" b="1" i="1" dirty="0"/>
            <a:t> родовищ</a:t>
          </a:r>
          <a:r>
            <a:rPr lang="uk-UA" sz="2200" dirty="0"/>
            <a:t>);</a:t>
          </a:r>
          <a:endParaRPr lang="ru-RU" sz="2200" dirty="0"/>
        </a:p>
      </dgm:t>
    </dgm:pt>
    <dgm:pt modelId="{709410E5-3A35-4DF5-ACEE-4FEA6C10F056}" type="parTrans" cxnId="{9EAACE18-5731-4899-A385-CCBD1CB83A59}">
      <dgm:prSet/>
      <dgm:spPr/>
      <dgm:t>
        <a:bodyPr/>
        <a:lstStyle/>
        <a:p>
          <a:endParaRPr lang="ru-RU" sz="2200"/>
        </a:p>
      </dgm:t>
    </dgm:pt>
    <dgm:pt modelId="{6818B7F8-B664-483E-AA1F-924FC82AEB00}" type="sibTrans" cxnId="{9EAACE18-5731-4899-A385-CCBD1CB83A59}">
      <dgm:prSet/>
      <dgm:spPr/>
      <dgm:t>
        <a:bodyPr/>
        <a:lstStyle/>
        <a:p>
          <a:endParaRPr lang="ru-RU" sz="2200"/>
        </a:p>
      </dgm:t>
    </dgm:pt>
    <dgm:pt modelId="{0640A68E-95C8-417A-BB03-50E8396EE0C5}">
      <dgm:prSet custT="1"/>
      <dgm:spPr/>
      <dgm:t>
        <a:bodyPr/>
        <a:lstStyle/>
        <a:p>
          <a:r>
            <a:rPr lang="uk-UA" sz="2200"/>
            <a:t>ведення обліку стану і руху запасів корисних копалин, облік їх втрат у надрах, складання звітної документації, участь у складанні програми розвитку гірничих робіт;</a:t>
          </a:r>
          <a:endParaRPr lang="ru-RU" sz="2200"/>
        </a:p>
      </dgm:t>
    </dgm:pt>
    <dgm:pt modelId="{AF7C2193-8B25-4DBA-9D65-F1C8BBB91DE6}" type="parTrans" cxnId="{FBCDD12F-C5F8-45B9-A088-CB164081F3BB}">
      <dgm:prSet/>
      <dgm:spPr/>
      <dgm:t>
        <a:bodyPr/>
        <a:lstStyle/>
        <a:p>
          <a:endParaRPr lang="ru-RU" sz="2200"/>
        </a:p>
      </dgm:t>
    </dgm:pt>
    <dgm:pt modelId="{BF8F7128-5AF0-4B67-89D6-8C8291CD59E8}" type="sibTrans" cxnId="{FBCDD12F-C5F8-45B9-A088-CB164081F3BB}">
      <dgm:prSet/>
      <dgm:spPr/>
      <dgm:t>
        <a:bodyPr/>
        <a:lstStyle/>
        <a:p>
          <a:endParaRPr lang="ru-RU" sz="2200"/>
        </a:p>
      </dgm:t>
    </dgm:pt>
    <dgm:pt modelId="{233C5C79-37E9-46C9-A661-B22896229707}">
      <dgm:prSet custT="1"/>
      <dgm:spPr/>
      <dgm:t>
        <a:bodyPr/>
        <a:lstStyle/>
        <a:p>
          <a:r>
            <a:rPr lang="uk-UA" sz="2200" dirty="0"/>
            <a:t>контроль за дотриманням геометричних параметрів уступів, укосів, бортів і транспортних шляхів кар’єру (розрізу) відповідно до </a:t>
          </a:r>
          <a:r>
            <a:rPr lang="uk-UA" sz="2200" dirty="0" err="1"/>
            <a:t>проєкту</a:t>
          </a:r>
          <a:r>
            <a:rPr lang="uk-UA" sz="2200" dirty="0"/>
            <a:t> та програми розвитку гірничих робіт;</a:t>
          </a:r>
          <a:endParaRPr lang="ru-RU" sz="2200" dirty="0"/>
        </a:p>
      </dgm:t>
    </dgm:pt>
    <dgm:pt modelId="{F98448D4-3C68-4541-87A4-606F6FFEFAE5}" type="parTrans" cxnId="{6213196E-D18A-4F17-9B8A-B71ED8A11327}">
      <dgm:prSet/>
      <dgm:spPr/>
      <dgm:t>
        <a:bodyPr/>
        <a:lstStyle/>
        <a:p>
          <a:endParaRPr lang="ru-RU" sz="2200"/>
        </a:p>
      </dgm:t>
    </dgm:pt>
    <dgm:pt modelId="{0BA1103D-A800-4CD6-833A-4479F121B2C1}" type="sibTrans" cxnId="{6213196E-D18A-4F17-9B8A-B71ED8A11327}">
      <dgm:prSet/>
      <dgm:spPr/>
      <dgm:t>
        <a:bodyPr/>
        <a:lstStyle/>
        <a:p>
          <a:endParaRPr lang="ru-RU" sz="2200"/>
        </a:p>
      </dgm:t>
    </dgm:pt>
    <dgm:pt modelId="{FC410CD4-990B-4AD8-A4F7-3B728539B3F1}" type="pres">
      <dgm:prSet presAssocID="{3573F041-386B-43C5-AF5F-1F22790BEEAF}" presName="linear" presStyleCnt="0">
        <dgm:presLayoutVars>
          <dgm:animLvl val="lvl"/>
          <dgm:resizeHandles val="exact"/>
        </dgm:presLayoutVars>
      </dgm:prSet>
      <dgm:spPr/>
    </dgm:pt>
    <dgm:pt modelId="{7A15D8D7-5FCE-43AD-81CB-2AFBE2B7EA53}" type="pres">
      <dgm:prSet presAssocID="{D03E3DC7-E6C7-49B5-8DFB-199F5D4B82B7}" presName="parentText" presStyleLbl="node1" presStyleIdx="0" presStyleCnt="5">
        <dgm:presLayoutVars>
          <dgm:chMax val="0"/>
          <dgm:bulletEnabled val="1"/>
        </dgm:presLayoutVars>
      </dgm:prSet>
      <dgm:spPr/>
    </dgm:pt>
    <dgm:pt modelId="{82D16F1C-087E-4CF9-98AA-2AFBFE52A117}" type="pres">
      <dgm:prSet presAssocID="{3086A486-2432-4BD8-8B36-3AD78E0F48FB}" presName="spacer" presStyleCnt="0"/>
      <dgm:spPr/>
    </dgm:pt>
    <dgm:pt modelId="{433C8D5A-5D58-4106-9278-6FF4592EFFCE}" type="pres">
      <dgm:prSet presAssocID="{2C0647C8-82E7-4825-A42C-BCA4556C488B}" presName="parentText" presStyleLbl="node1" presStyleIdx="1" presStyleCnt="5">
        <dgm:presLayoutVars>
          <dgm:chMax val="0"/>
          <dgm:bulletEnabled val="1"/>
        </dgm:presLayoutVars>
      </dgm:prSet>
      <dgm:spPr/>
    </dgm:pt>
    <dgm:pt modelId="{EF70D8C9-AF6B-40CF-AB9B-51DE9FC3CF39}" type="pres">
      <dgm:prSet presAssocID="{43D3704E-65DD-46A3-851F-4F009CD914FA}" presName="spacer" presStyleCnt="0"/>
      <dgm:spPr/>
    </dgm:pt>
    <dgm:pt modelId="{12A3C012-3930-4015-AB6B-AEFA149C94AF}" type="pres">
      <dgm:prSet presAssocID="{265384C3-2153-4E09-B22D-DE35D12F5157}" presName="parentText" presStyleLbl="node1" presStyleIdx="2" presStyleCnt="5">
        <dgm:presLayoutVars>
          <dgm:chMax val="0"/>
          <dgm:bulletEnabled val="1"/>
        </dgm:presLayoutVars>
      </dgm:prSet>
      <dgm:spPr/>
    </dgm:pt>
    <dgm:pt modelId="{72AB96B5-2382-449D-9A7E-238B0A52F6EF}" type="pres">
      <dgm:prSet presAssocID="{6818B7F8-B664-483E-AA1F-924FC82AEB00}" presName="spacer" presStyleCnt="0"/>
      <dgm:spPr/>
    </dgm:pt>
    <dgm:pt modelId="{36E7B8CF-F245-4E12-A937-A4DCC31AD0CE}" type="pres">
      <dgm:prSet presAssocID="{0640A68E-95C8-417A-BB03-50E8396EE0C5}" presName="parentText" presStyleLbl="node1" presStyleIdx="3" presStyleCnt="5">
        <dgm:presLayoutVars>
          <dgm:chMax val="0"/>
          <dgm:bulletEnabled val="1"/>
        </dgm:presLayoutVars>
      </dgm:prSet>
      <dgm:spPr/>
    </dgm:pt>
    <dgm:pt modelId="{0260C9B6-A8AE-48F3-8257-673CF8B3A6BB}" type="pres">
      <dgm:prSet presAssocID="{BF8F7128-5AF0-4B67-89D6-8C8291CD59E8}" presName="spacer" presStyleCnt="0"/>
      <dgm:spPr/>
    </dgm:pt>
    <dgm:pt modelId="{EFE636A1-9FE4-4E25-B07E-043E6274FEDF}" type="pres">
      <dgm:prSet presAssocID="{233C5C79-37E9-46C9-A661-B22896229707}" presName="parentText" presStyleLbl="node1" presStyleIdx="4" presStyleCnt="5">
        <dgm:presLayoutVars>
          <dgm:chMax val="0"/>
          <dgm:bulletEnabled val="1"/>
        </dgm:presLayoutVars>
      </dgm:prSet>
      <dgm:spPr/>
    </dgm:pt>
  </dgm:ptLst>
  <dgm:cxnLst>
    <dgm:cxn modelId="{3FD2A103-10CB-4D5E-9292-3F9BC1C4877E}" type="presOf" srcId="{265384C3-2153-4E09-B22D-DE35D12F5157}" destId="{12A3C012-3930-4015-AB6B-AEFA149C94AF}" srcOrd="0" destOrd="0" presId="urn:microsoft.com/office/officeart/2005/8/layout/vList2"/>
    <dgm:cxn modelId="{9EAACE18-5731-4899-A385-CCBD1CB83A59}" srcId="{3573F041-386B-43C5-AF5F-1F22790BEEAF}" destId="{265384C3-2153-4E09-B22D-DE35D12F5157}" srcOrd="2" destOrd="0" parTransId="{709410E5-3A35-4DF5-ACEE-4FEA6C10F056}" sibTransId="{6818B7F8-B664-483E-AA1F-924FC82AEB00}"/>
    <dgm:cxn modelId="{FBCDD12F-C5F8-45B9-A088-CB164081F3BB}" srcId="{3573F041-386B-43C5-AF5F-1F22790BEEAF}" destId="{0640A68E-95C8-417A-BB03-50E8396EE0C5}" srcOrd="3" destOrd="0" parTransId="{AF7C2193-8B25-4DBA-9D65-F1C8BBB91DE6}" sibTransId="{BF8F7128-5AF0-4B67-89D6-8C8291CD59E8}"/>
    <dgm:cxn modelId="{EE3A0641-B8FC-4393-B444-50CC43C6E1C9}" type="presOf" srcId="{D03E3DC7-E6C7-49B5-8DFB-199F5D4B82B7}" destId="{7A15D8D7-5FCE-43AD-81CB-2AFBE2B7EA53}" srcOrd="0" destOrd="0" presId="urn:microsoft.com/office/officeart/2005/8/layout/vList2"/>
    <dgm:cxn modelId="{A22EB349-3CD3-446D-B5DF-A77F0B9C67F5}" type="presOf" srcId="{3573F041-386B-43C5-AF5F-1F22790BEEAF}" destId="{FC410CD4-990B-4AD8-A4F7-3B728539B3F1}" srcOrd="0" destOrd="0" presId="urn:microsoft.com/office/officeart/2005/8/layout/vList2"/>
    <dgm:cxn modelId="{6213196E-D18A-4F17-9B8A-B71ED8A11327}" srcId="{3573F041-386B-43C5-AF5F-1F22790BEEAF}" destId="{233C5C79-37E9-46C9-A661-B22896229707}" srcOrd="4" destOrd="0" parTransId="{F98448D4-3C68-4541-87A4-606F6FFEFAE5}" sibTransId="{0BA1103D-A800-4CD6-833A-4479F121B2C1}"/>
    <dgm:cxn modelId="{288D9772-E65C-4724-B95E-E5CCD0FB8ADF}" srcId="{3573F041-386B-43C5-AF5F-1F22790BEEAF}" destId="{2C0647C8-82E7-4825-A42C-BCA4556C488B}" srcOrd="1" destOrd="0" parTransId="{5E761DB5-B253-4B28-BAFC-C811ECF2B02C}" sibTransId="{43D3704E-65DD-46A3-851F-4F009CD914FA}"/>
    <dgm:cxn modelId="{6095B085-A85D-425C-A85F-98A2D7F8BA82}" srcId="{3573F041-386B-43C5-AF5F-1F22790BEEAF}" destId="{D03E3DC7-E6C7-49B5-8DFB-199F5D4B82B7}" srcOrd="0" destOrd="0" parTransId="{3CB39842-C4DB-47BA-99F6-1903E651673C}" sibTransId="{3086A486-2432-4BD8-8B36-3AD78E0F48FB}"/>
    <dgm:cxn modelId="{E3A5ADDE-F45B-4E2A-83AE-C4D8B5DF306A}" type="presOf" srcId="{2C0647C8-82E7-4825-A42C-BCA4556C488B}" destId="{433C8D5A-5D58-4106-9278-6FF4592EFFCE}" srcOrd="0" destOrd="0" presId="urn:microsoft.com/office/officeart/2005/8/layout/vList2"/>
    <dgm:cxn modelId="{F5CB17E5-C9CB-457B-ADD1-6E1F2DFAB8BE}" type="presOf" srcId="{0640A68E-95C8-417A-BB03-50E8396EE0C5}" destId="{36E7B8CF-F245-4E12-A937-A4DCC31AD0CE}" srcOrd="0" destOrd="0" presId="urn:microsoft.com/office/officeart/2005/8/layout/vList2"/>
    <dgm:cxn modelId="{C23295EE-4CE4-43B5-9BF2-89A741231919}" type="presOf" srcId="{233C5C79-37E9-46C9-A661-B22896229707}" destId="{EFE636A1-9FE4-4E25-B07E-043E6274FEDF}" srcOrd="0" destOrd="0" presId="urn:microsoft.com/office/officeart/2005/8/layout/vList2"/>
    <dgm:cxn modelId="{56E90798-D739-4DC4-A1FD-0D9F39D3412F}" type="presParOf" srcId="{FC410CD4-990B-4AD8-A4F7-3B728539B3F1}" destId="{7A15D8D7-5FCE-43AD-81CB-2AFBE2B7EA53}" srcOrd="0" destOrd="0" presId="urn:microsoft.com/office/officeart/2005/8/layout/vList2"/>
    <dgm:cxn modelId="{A1A1DBEB-FB68-4CE8-964A-3755EC0B225C}" type="presParOf" srcId="{FC410CD4-990B-4AD8-A4F7-3B728539B3F1}" destId="{82D16F1C-087E-4CF9-98AA-2AFBFE52A117}" srcOrd="1" destOrd="0" presId="urn:microsoft.com/office/officeart/2005/8/layout/vList2"/>
    <dgm:cxn modelId="{9283A9A8-0C1B-4975-8ED7-54F1F1339293}" type="presParOf" srcId="{FC410CD4-990B-4AD8-A4F7-3B728539B3F1}" destId="{433C8D5A-5D58-4106-9278-6FF4592EFFCE}" srcOrd="2" destOrd="0" presId="urn:microsoft.com/office/officeart/2005/8/layout/vList2"/>
    <dgm:cxn modelId="{807A87DB-C178-411C-AC79-A0908F263B8F}" type="presParOf" srcId="{FC410CD4-990B-4AD8-A4F7-3B728539B3F1}" destId="{EF70D8C9-AF6B-40CF-AB9B-51DE9FC3CF39}" srcOrd="3" destOrd="0" presId="urn:microsoft.com/office/officeart/2005/8/layout/vList2"/>
    <dgm:cxn modelId="{2286EDD1-A967-4E45-AC59-1B7492003E66}" type="presParOf" srcId="{FC410CD4-990B-4AD8-A4F7-3B728539B3F1}" destId="{12A3C012-3930-4015-AB6B-AEFA149C94AF}" srcOrd="4" destOrd="0" presId="urn:microsoft.com/office/officeart/2005/8/layout/vList2"/>
    <dgm:cxn modelId="{E834C575-9E08-4BE1-B18D-CDAF96CC5A4B}" type="presParOf" srcId="{FC410CD4-990B-4AD8-A4F7-3B728539B3F1}" destId="{72AB96B5-2382-449D-9A7E-238B0A52F6EF}" srcOrd="5" destOrd="0" presId="urn:microsoft.com/office/officeart/2005/8/layout/vList2"/>
    <dgm:cxn modelId="{98199A58-A99C-409D-8F95-40C11BA5562B}" type="presParOf" srcId="{FC410CD4-990B-4AD8-A4F7-3B728539B3F1}" destId="{36E7B8CF-F245-4E12-A937-A4DCC31AD0CE}" srcOrd="6" destOrd="0" presId="urn:microsoft.com/office/officeart/2005/8/layout/vList2"/>
    <dgm:cxn modelId="{F5CFFE70-FF91-4014-B84C-BAE54F3BEF2E}" type="presParOf" srcId="{FC410CD4-990B-4AD8-A4F7-3B728539B3F1}" destId="{0260C9B6-A8AE-48F3-8257-673CF8B3A6BB}" srcOrd="7" destOrd="0" presId="urn:microsoft.com/office/officeart/2005/8/layout/vList2"/>
    <dgm:cxn modelId="{31CEB74F-B6E7-4C1D-BBB2-524E0D55E6FA}" type="presParOf" srcId="{FC410CD4-990B-4AD8-A4F7-3B728539B3F1}" destId="{EFE636A1-9FE4-4E25-B07E-043E6274FEDF}"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573F041-386B-43C5-AF5F-1F22790BEEAF}" type="doc">
      <dgm:prSet loTypeId="urn:microsoft.com/office/officeart/2005/8/layout/vList2" loCatId="list" qsTypeId="urn:microsoft.com/office/officeart/2005/8/quickstyle/3d3" qsCatId="3D" csTypeId="urn:microsoft.com/office/officeart/2005/8/colors/accent1_2" csCatId="accent1" phldr="1"/>
      <dgm:spPr/>
      <dgm:t>
        <a:bodyPr/>
        <a:lstStyle/>
        <a:p>
          <a:endParaRPr lang="ru-RU"/>
        </a:p>
      </dgm:t>
    </dgm:pt>
    <dgm:pt modelId="{64E98959-60E2-4227-942B-FA67498E7B4F}">
      <dgm:prSet custT="1"/>
      <dgm:spPr/>
      <dgm:t>
        <a:bodyPr/>
        <a:lstStyle/>
        <a:p>
          <a:r>
            <a:rPr lang="uk-UA" sz="2200" dirty="0"/>
            <a:t>маркшейдерське забезпечення розкривних і вибухових робіт, </a:t>
          </a:r>
          <a:r>
            <a:rPr lang="uk-UA" sz="2200" dirty="0" err="1"/>
            <a:t>відвалоутворення</a:t>
          </a:r>
          <a:r>
            <a:rPr lang="uk-UA" sz="2200" dirty="0"/>
            <a:t> та гірничотехнічної рекультивації земель, порушених гірничими роботами;</a:t>
          </a:r>
          <a:endParaRPr lang="ru-RU" sz="2200" dirty="0"/>
        </a:p>
      </dgm:t>
    </dgm:pt>
    <dgm:pt modelId="{54BC8D39-FE03-474B-835B-1AA3135A2D0E}" type="parTrans" cxnId="{976E2C36-BA6C-46B9-B360-6219F3124FCB}">
      <dgm:prSet/>
      <dgm:spPr/>
      <dgm:t>
        <a:bodyPr/>
        <a:lstStyle/>
        <a:p>
          <a:endParaRPr lang="ru-RU" sz="2200"/>
        </a:p>
      </dgm:t>
    </dgm:pt>
    <dgm:pt modelId="{E8F42BAA-5866-4E0D-987C-E26043575589}" type="sibTrans" cxnId="{976E2C36-BA6C-46B9-B360-6219F3124FCB}">
      <dgm:prSet/>
      <dgm:spPr/>
      <dgm:t>
        <a:bodyPr/>
        <a:lstStyle/>
        <a:p>
          <a:endParaRPr lang="ru-RU" sz="2200"/>
        </a:p>
      </dgm:t>
    </dgm:pt>
    <dgm:pt modelId="{CE39C2EB-4CDC-4AEB-BBC6-BCDCDAD31EFB}">
      <dgm:prSet custT="1"/>
      <dgm:spPr/>
      <dgm:t>
        <a:bodyPr/>
        <a:lstStyle/>
        <a:p>
          <a:r>
            <a:rPr lang="uk-UA" sz="2200"/>
            <a:t>контроль за правильністю проведення гірничих виробок та дотриманням меж ділянки надр, наданої в користування (технічних меж), меж гірничого відводу на поверхні та меж земельної ділянки в натурі (на місцевості), визначеної на підставі відповідної документації із землеустрою;</a:t>
          </a:r>
          <a:endParaRPr lang="ru-RU" sz="2200"/>
        </a:p>
      </dgm:t>
    </dgm:pt>
    <dgm:pt modelId="{E687C923-8E25-4D51-9C44-C5BA481D49C8}" type="parTrans" cxnId="{8F5B8121-3C9C-4BAB-A998-EB9BAA834A1B}">
      <dgm:prSet/>
      <dgm:spPr/>
      <dgm:t>
        <a:bodyPr/>
        <a:lstStyle/>
        <a:p>
          <a:endParaRPr lang="ru-RU" sz="2200"/>
        </a:p>
      </dgm:t>
    </dgm:pt>
    <dgm:pt modelId="{4E2BD077-1C86-47E0-AAA7-A0B7BE997797}" type="sibTrans" cxnId="{8F5B8121-3C9C-4BAB-A998-EB9BAA834A1B}">
      <dgm:prSet/>
      <dgm:spPr/>
      <dgm:t>
        <a:bodyPr/>
        <a:lstStyle/>
        <a:p>
          <a:endParaRPr lang="ru-RU" sz="2200"/>
        </a:p>
      </dgm:t>
    </dgm:pt>
    <dgm:pt modelId="{5CC1789D-1061-4FFA-BC02-510CD7107A87}">
      <dgm:prSet custT="1"/>
      <dgm:spPr/>
      <dgm:t>
        <a:bodyPr/>
        <a:lstStyle/>
        <a:p>
          <a:r>
            <a:rPr lang="uk-UA" sz="2200"/>
            <a:t>спостереження за деформаціями уступів, укосів, бортів кар’єру, відвалів;</a:t>
          </a:r>
          <a:endParaRPr lang="ru-RU" sz="2200"/>
        </a:p>
      </dgm:t>
    </dgm:pt>
    <dgm:pt modelId="{0DBFD4AB-3BCA-4C41-BD32-946865E87132}" type="parTrans" cxnId="{7155745A-C095-4192-8CB8-68D1B97184D9}">
      <dgm:prSet/>
      <dgm:spPr/>
      <dgm:t>
        <a:bodyPr/>
        <a:lstStyle/>
        <a:p>
          <a:endParaRPr lang="ru-RU" sz="2200"/>
        </a:p>
      </dgm:t>
    </dgm:pt>
    <dgm:pt modelId="{2318C7C4-F2BD-4C6A-A573-A247889C067F}" type="sibTrans" cxnId="{7155745A-C095-4192-8CB8-68D1B97184D9}">
      <dgm:prSet/>
      <dgm:spPr/>
      <dgm:t>
        <a:bodyPr/>
        <a:lstStyle/>
        <a:p>
          <a:endParaRPr lang="ru-RU" sz="2200"/>
        </a:p>
      </dgm:t>
    </dgm:pt>
    <dgm:pt modelId="{4AB1414D-F4CF-4FD6-A291-C2657008EED3}">
      <dgm:prSet custT="1"/>
      <dgm:spPr/>
      <dgm:t>
        <a:bodyPr/>
        <a:lstStyle/>
        <a:p>
          <a:r>
            <a:rPr lang="uk-UA" sz="2200"/>
            <a:t>спостереження за станом рейкових шляхів, відвалоутворювачів, транспортно-відвалювальних мостів, конвеєрів, екскаваторів та інших об’єктів промислового устаткування;</a:t>
          </a:r>
          <a:endParaRPr lang="ru-RU" sz="2200"/>
        </a:p>
      </dgm:t>
    </dgm:pt>
    <dgm:pt modelId="{624FFCFF-45E5-440B-B72A-AAD52FC9890E}" type="parTrans" cxnId="{F4571E89-BA6A-4785-8CE0-D4393311F3FA}">
      <dgm:prSet/>
      <dgm:spPr/>
      <dgm:t>
        <a:bodyPr/>
        <a:lstStyle/>
        <a:p>
          <a:endParaRPr lang="ru-RU" sz="2200"/>
        </a:p>
      </dgm:t>
    </dgm:pt>
    <dgm:pt modelId="{32BC4B00-9787-4557-B783-15976D8D7F43}" type="sibTrans" cxnId="{F4571E89-BA6A-4785-8CE0-D4393311F3FA}">
      <dgm:prSet/>
      <dgm:spPr/>
      <dgm:t>
        <a:bodyPr/>
        <a:lstStyle/>
        <a:p>
          <a:endParaRPr lang="ru-RU" sz="2200"/>
        </a:p>
      </dgm:t>
    </dgm:pt>
    <dgm:pt modelId="{882EC3B2-C86C-4827-83C6-20E5D6DD419F}">
      <dgm:prSet custT="1"/>
      <dgm:spPr/>
      <dgm:t>
        <a:bodyPr/>
        <a:lstStyle/>
        <a:p>
          <a:r>
            <a:rPr lang="uk-UA" sz="2200"/>
            <a:t>забезпечення маркшейдерського контролю за оперативним обліком видобутку корисних копалин за маркшейдерськими вимірюваннями гірничих виробок і замірами їх залишків на складах;</a:t>
          </a:r>
          <a:endParaRPr lang="ru-RU" sz="2200"/>
        </a:p>
      </dgm:t>
    </dgm:pt>
    <dgm:pt modelId="{171FF5CE-84D1-4685-9AAB-9764DA75E7EA}" type="parTrans" cxnId="{57073027-8D8A-402D-91F6-7A5671048B5A}">
      <dgm:prSet/>
      <dgm:spPr/>
      <dgm:t>
        <a:bodyPr/>
        <a:lstStyle/>
        <a:p>
          <a:endParaRPr lang="ru-RU" sz="2200"/>
        </a:p>
      </dgm:t>
    </dgm:pt>
    <dgm:pt modelId="{5160D09C-0A6C-4D8C-B8BA-D58BD93123BC}" type="sibTrans" cxnId="{57073027-8D8A-402D-91F6-7A5671048B5A}">
      <dgm:prSet/>
      <dgm:spPr/>
      <dgm:t>
        <a:bodyPr/>
        <a:lstStyle/>
        <a:p>
          <a:endParaRPr lang="ru-RU" sz="2200"/>
        </a:p>
      </dgm:t>
    </dgm:pt>
    <dgm:pt modelId="{8D0F9B35-BD6B-4008-9435-4D2586525D17}">
      <dgm:prSet custT="1"/>
      <dgm:spPr/>
      <dgm:t>
        <a:bodyPr/>
        <a:lstStyle/>
        <a:p>
          <a:r>
            <a:rPr lang="uk-UA" sz="2200"/>
            <a:t>маркшейдерське забезпечення робіт під час ліквідації та консервації гірничого підприємства, гірничотехнічної рекультивації наслідків гірничих робіт, визначення повноти виїмки корисної копалини, ведення всієї маркшейдерської документації і передання її на зберігання до архіву</a:t>
          </a:r>
          <a:endParaRPr lang="ru-RU" sz="2200"/>
        </a:p>
      </dgm:t>
    </dgm:pt>
    <dgm:pt modelId="{C70C2784-2E27-448F-A018-5671C36F4EB0}" type="parTrans" cxnId="{9E866B32-37B9-41B8-82B2-D024C4924884}">
      <dgm:prSet/>
      <dgm:spPr/>
      <dgm:t>
        <a:bodyPr/>
        <a:lstStyle/>
        <a:p>
          <a:endParaRPr lang="ru-RU" sz="2200"/>
        </a:p>
      </dgm:t>
    </dgm:pt>
    <dgm:pt modelId="{A300912F-F222-47E5-83B5-0B19E80D17E0}" type="sibTrans" cxnId="{9E866B32-37B9-41B8-82B2-D024C4924884}">
      <dgm:prSet/>
      <dgm:spPr/>
      <dgm:t>
        <a:bodyPr/>
        <a:lstStyle/>
        <a:p>
          <a:endParaRPr lang="ru-RU" sz="2200"/>
        </a:p>
      </dgm:t>
    </dgm:pt>
    <dgm:pt modelId="{FC410CD4-990B-4AD8-A4F7-3B728539B3F1}" type="pres">
      <dgm:prSet presAssocID="{3573F041-386B-43C5-AF5F-1F22790BEEAF}" presName="linear" presStyleCnt="0">
        <dgm:presLayoutVars>
          <dgm:animLvl val="lvl"/>
          <dgm:resizeHandles val="exact"/>
        </dgm:presLayoutVars>
      </dgm:prSet>
      <dgm:spPr/>
    </dgm:pt>
    <dgm:pt modelId="{A17937D2-7610-4FEA-90E4-91F185D18C05}" type="pres">
      <dgm:prSet presAssocID="{64E98959-60E2-4227-942B-FA67498E7B4F}" presName="parentText" presStyleLbl="node1" presStyleIdx="0" presStyleCnt="6" custLinFactY="-46276" custLinFactNeighborY="-100000">
        <dgm:presLayoutVars>
          <dgm:chMax val="0"/>
          <dgm:bulletEnabled val="1"/>
        </dgm:presLayoutVars>
      </dgm:prSet>
      <dgm:spPr/>
    </dgm:pt>
    <dgm:pt modelId="{1F239FB1-61D2-46A4-AAEA-BB916BDCB8BB}" type="pres">
      <dgm:prSet presAssocID="{E8F42BAA-5866-4E0D-987C-E26043575589}" presName="spacer" presStyleCnt="0"/>
      <dgm:spPr/>
    </dgm:pt>
    <dgm:pt modelId="{5661BD99-ACF4-440B-A7D9-3B48225E147C}" type="pres">
      <dgm:prSet presAssocID="{CE39C2EB-4CDC-4AEB-BBC6-BCDCDAD31EFB}" presName="parentText" presStyleLbl="node1" presStyleIdx="1" presStyleCnt="6">
        <dgm:presLayoutVars>
          <dgm:chMax val="0"/>
          <dgm:bulletEnabled val="1"/>
        </dgm:presLayoutVars>
      </dgm:prSet>
      <dgm:spPr/>
    </dgm:pt>
    <dgm:pt modelId="{C85BA1F4-BF05-40B6-9070-605D178CC844}" type="pres">
      <dgm:prSet presAssocID="{4E2BD077-1C86-47E0-AAA7-A0B7BE997797}" presName="spacer" presStyleCnt="0"/>
      <dgm:spPr/>
    </dgm:pt>
    <dgm:pt modelId="{F5858195-71B9-4857-9FF0-50EC37588224}" type="pres">
      <dgm:prSet presAssocID="{5CC1789D-1061-4FFA-BC02-510CD7107A87}" presName="parentText" presStyleLbl="node1" presStyleIdx="2" presStyleCnt="6" custScaleY="62853">
        <dgm:presLayoutVars>
          <dgm:chMax val="0"/>
          <dgm:bulletEnabled val="1"/>
        </dgm:presLayoutVars>
      </dgm:prSet>
      <dgm:spPr/>
    </dgm:pt>
    <dgm:pt modelId="{123A0F13-05A9-47DB-AC64-0808F5B30C2E}" type="pres">
      <dgm:prSet presAssocID="{2318C7C4-F2BD-4C6A-A573-A247889C067F}" presName="spacer" presStyleCnt="0"/>
      <dgm:spPr/>
    </dgm:pt>
    <dgm:pt modelId="{44799130-4A24-4903-9641-FA51A692880C}" type="pres">
      <dgm:prSet presAssocID="{4AB1414D-F4CF-4FD6-A291-C2657008EED3}" presName="parentText" presStyleLbl="node1" presStyleIdx="3" presStyleCnt="6">
        <dgm:presLayoutVars>
          <dgm:chMax val="0"/>
          <dgm:bulletEnabled val="1"/>
        </dgm:presLayoutVars>
      </dgm:prSet>
      <dgm:spPr/>
    </dgm:pt>
    <dgm:pt modelId="{97866EB1-07E0-4AA9-8F44-2560BB423877}" type="pres">
      <dgm:prSet presAssocID="{32BC4B00-9787-4557-B783-15976D8D7F43}" presName="spacer" presStyleCnt="0"/>
      <dgm:spPr/>
    </dgm:pt>
    <dgm:pt modelId="{9C116F3F-8190-479F-B0E3-189BAB4B2EAB}" type="pres">
      <dgm:prSet presAssocID="{882EC3B2-C86C-4827-83C6-20E5D6DD419F}" presName="parentText" presStyleLbl="node1" presStyleIdx="4" presStyleCnt="6">
        <dgm:presLayoutVars>
          <dgm:chMax val="0"/>
          <dgm:bulletEnabled val="1"/>
        </dgm:presLayoutVars>
      </dgm:prSet>
      <dgm:spPr/>
    </dgm:pt>
    <dgm:pt modelId="{AC989493-4498-4974-87C7-B157FA1C3F24}" type="pres">
      <dgm:prSet presAssocID="{5160D09C-0A6C-4D8C-B8BA-D58BD93123BC}" presName="spacer" presStyleCnt="0"/>
      <dgm:spPr/>
    </dgm:pt>
    <dgm:pt modelId="{2E60CF8A-52F8-4A0D-A728-974750D7A18E}" type="pres">
      <dgm:prSet presAssocID="{8D0F9B35-BD6B-4008-9435-4D2586525D17}" presName="parentText" presStyleLbl="node1" presStyleIdx="5" presStyleCnt="6">
        <dgm:presLayoutVars>
          <dgm:chMax val="0"/>
          <dgm:bulletEnabled val="1"/>
        </dgm:presLayoutVars>
      </dgm:prSet>
      <dgm:spPr/>
    </dgm:pt>
  </dgm:ptLst>
  <dgm:cxnLst>
    <dgm:cxn modelId="{97EBF01E-4AFF-4E9C-84AF-E176BDDEA903}" type="presOf" srcId="{64E98959-60E2-4227-942B-FA67498E7B4F}" destId="{A17937D2-7610-4FEA-90E4-91F185D18C05}" srcOrd="0" destOrd="0" presId="urn:microsoft.com/office/officeart/2005/8/layout/vList2"/>
    <dgm:cxn modelId="{8F5B8121-3C9C-4BAB-A998-EB9BAA834A1B}" srcId="{3573F041-386B-43C5-AF5F-1F22790BEEAF}" destId="{CE39C2EB-4CDC-4AEB-BBC6-BCDCDAD31EFB}" srcOrd="1" destOrd="0" parTransId="{E687C923-8E25-4D51-9C44-C5BA481D49C8}" sibTransId="{4E2BD077-1C86-47E0-AAA7-A0B7BE997797}"/>
    <dgm:cxn modelId="{57073027-8D8A-402D-91F6-7A5671048B5A}" srcId="{3573F041-386B-43C5-AF5F-1F22790BEEAF}" destId="{882EC3B2-C86C-4827-83C6-20E5D6DD419F}" srcOrd="4" destOrd="0" parTransId="{171FF5CE-84D1-4685-9AAB-9764DA75E7EA}" sibTransId="{5160D09C-0A6C-4D8C-B8BA-D58BD93123BC}"/>
    <dgm:cxn modelId="{9E866B32-37B9-41B8-82B2-D024C4924884}" srcId="{3573F041-386B-43C5-AF5F-1F22790BEEAF}" destId="{8D0F9B35-BD6B-4008-9435-4D2586525D17}" srcOrd="5" destOrd="0" parTransId="{C70C2784-2E27-448F-A018-5671C36F4EB0}" sibTransId="{A300912F-F222-47E5-83B5-0B19E80D17E0}"/>
    <dgm:cxn modelId="{976E2C36-BA6C-46B9-B360-6219F3124FCB}" srcId="{3573F041-386B-43C5-AF5F-1F22790BEEAF}" destId="{64E98959-60E2-4227-942B-FA67498E7B4F}" srcOrd="0" destOrd="0" parTransId="{54BC8D39-FE03-474B-835B-1AA3135A2D0E}" sibTransId="{E8F42BAA-5866-4E0D-987C-E26043575589}"/>
    <dgm:cxn modelId="{3C1E723C-42DF-4BB5-B1B6-AA53F99B2ACF}" type="presOf" srcId="{4AB1414D-F4CF-4FD6-A291-C2657008EED3}" destId="{44799130-4A24-4903-9641-FA51A692880C}" srcOrd="0" destOrd="0" presId="urn:microsoft.com/office/officeart/2005/8/layout/vList2"/>
    <dgm:cxn modelId="{AE072366-53C3-4B36-8672-6B7EB23AD66D}" type="presOf" srcId="{CE39C2EB-4CDC-4AEB-BBC6-BCDCDAD31EFB}" destId="{5661BD99-ACF4-440B-A7D9-3B48225E147C}" srcOrd="0" destOrd="0" presId="urn:microsoft.com/office/officeart/2005/8/layout/vList2"/>
    <dgm:cxn modelId="{A22EB349-3CD3-446D-B5DF-A77F0B9C67F5}" type="presOf" srcId="{3573F041-386B-43C5-AF5F-1F22790BEEAF}" destId="{FC410CD4-990B-4AD8-A4F7-3B728539B3F1}" srcOrd="0" destOrd="0" presId="urn:microsoft.com/office/officeart/2005/8/layout/vList2"/>
    <dgm:cxn modelId="{7155745A-C095-4192-8CB8-68D1B97184D9}" srcId="{3573F041-386B-43C5-AF5F-1F22790BEEAF}" destId="{5CC1789D-1061-4FFA-BC02-510CD7107A87}" srcOrd="2" destOrd="0" parTransId="{0DBFD4AB-3BCA-4C41-BD32-946865E87132}" sibTransId="{2318C7C4-F2BD-4C6A-A573-A247889C067F}"/>
    <dgm:cxn modelId="{F4571E89-BA6A-4785-8CE0-D4393311F3FA}" srcId="{3573F041-386B-43C5-AF5F-1F22790BEEAF}" destId="{4AB1414D-F4CF-4FD6-A291-C2657008EED3}" srcOrd="3" destOrd="0" parTransId="{624FFCFF-45E5-440B-B72A-AAD52FC9890E}" sibTransId="{32BC4B00-9787-4557-B783-15976D8D7F43}"/>
    <dgm:cxn modelId="{19BAEDB7-2435-4A0B-83B7-05512A7EEE93}" type="presOf" srcId="{8D0F9B35-BD6B-4008-9435-4D2586525D17}" destId="{2E60CF8A-52F8-4A0D-A728-974750D7A18E}" srcOrd="0" destOrd="0" presId="urn:microsoft.com/office/officeart/2005/8/layout/vList2"/>
    <dgm:cxn modelId="{8CB724C1-E7E3-4660-8F65-A35D12180465}" type="presOf" srcId="{882EC3B2-C86C-4827-83C6-20E5D6DD419F}" destId="{9C116F3F-8190-479F-B0E3-189BAB4B2EAB}" srcOrd="0" destOrd="0" presId="urn:microsoft.com/office/officeart/2005/8/layout/vList2"/>
    <dgm:cxn modelId="{A91272C7-F145-4B60-915A-DE86CA3414A2}" type="presOf" srcId="{5CC1789D-1061-4FFA-BC02-510CD7107A87}" destId="{F5858195-71B9-4857-9FF0-50EC37588224}" srcOrd="0" destOrd="0" presId="urn:microsoft.com/office/officeart/2005/8/layout/vList2"/>
    <dgm:cxn modelId="{827E8D78-7D48-4413-B2BC-800B1094F407}" type="presParOf" srcId="{FC410CD4-990B-4AD8-A4F7-3B728539B3F1}" destId="{A17937D2-7610-4FEA-90E4-91F185D18C05}" srcOrd="0" destOrd="0" presId="urn:microsoft.com/office/officeart/2005/8/layout/vList2"/>
    <dgm:cxn modelId="{65BB2288-02E3-4578-A7EA-E7ECD8716D20}" type="presParOf" srcId="{FC410CD4-990B-4AD8-A4F7-3B728539B3F1}" destId="{1F239FB1-61D2-46A4-AAEA-BB916BDCB8BB}" srcOrd="1" destOrd="0" presId="urn:microsoft.com/office/officeart/2005/8/layout/vList2"/>
    <dgm:cxn modelId="{423DA2B1-054B-4510-AF08-C8D5D81FBCC5}" type="presParOf" srcId="{FC410CD4-990B-4AD8-A4F7-3B728539B3F1}" destId="{5661BD99-ACF4-440B-A7D9-3B48225E147C}" srcOrd="2" destOrd="0" presId="urn:microsoft.com/office/officeart/2005/8/layout/vList2"/>
    <dgm:cxn modelId="{F8FEF693-2987-4990-A2F9-E8B55C9CC24D}" type="presParOf" srcId="{FC410CD4-990B-4AD8-A4F7-3B728539B3F1}" destId="{C85BA1F4-BF05-40B6-9070-605D178CC844}" srcOrd="3" destOrd="0" presId="urn:microsoft.com/office/officeart/2005/8/layout/vList2"/>
    <dgm:cxn modelId="{6469E0F3-DE90-4A69-B6FD-E357814AA5BE}" type="presParOf" srcId="{FC410CD4-990B-4AD8-A4F7-3B728539B3F1}" destId="{F5858195-71B9-4857-9FF0-50EC37588224}" srcOrd="4" destOrd="0" presId="urn:microsoft.com/office/officeart/2005/8/layout/vList2"/>
    <dgm:cxn modelId="{73B69001-45E2-4521-9806-3BB4637E39DA}" type="presParOf" srcId="{FC410CD4-990B-4AD8-A4F7-3B728539B3F1}" destId="{123A0F13-05A9-47DB-AC64-0808F5B30C2E}" srcOrd="5" destOrd="0" presId="urn:microsoft.com/office/officeart/2005/8/layout/vList2"/>
    <dgm:cxn modelId="{309E6AEC-2029-49E6-885D-0F616E14A8D5}" type="presParOf" srcId="{FC410CD4-990B-4AD8-A4F7-3B728539B3F1}" destId="{44799130-4A24-4903-9641-FA51A692880C}" srcOrd="6" destOrd="0" presId="urn:microsoft.com/office/officeart/2005/8/layout/vList2"/>
    <dgm:cxn modelId="{B4DB3340-E579-465D-A8A1-0E6A952105FE}" type="presParOf" srcId="{FC410CD4-990B-4AD8-A4F7-3B728539B3F1}" destId="{97866EB1-07E0-4AA9-8F44-2560BB423877}" srcOrd="7" destOrd="0" presId="urn:microsoft.com/office/officeart/2005/8/layout/vList2"/>
    <dgm:cxn modelId="{4C334C73-61A9-4128-9F3B-B367709C7ADA}" type="presParOf" srcId="{FC410CD4-990B-4AD8-A4F7-3B728539B3F1}" destId="{9C116F3F-8190-479F-B0E3-189BAB4B2EAB}" srcOrd="8" destOrd="0" presId="urn:microsoft.com/office/officeart/2005/8/layout/vList2"/>
    <dgm:cxn modelId="{1E734DD2-4018-4DC5-B56D-DC4BF9B9E027}" type="presParOf" srcId="{FC410CD4-990B-4AD8-A4F7-3B728539B3F1}" destId="{AC989493-4498-4974-87C7-B157FA1C3F24}" srcOrd="9" destOrd="0" presId="urn:microsoft.com/office/officeart/2005/8/layout/vList2"/>
    <dgm:cxn modelId="{7D143394-16BA-40C5-88D5-12296F3B3FE9}" type="presParOf" srcId="{FC410CD4-990B-4AD8-A4F7-3B728539B3F1}" destId="{2E60CF8A-52F8-4A0D-A728-974750D7A18E}"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1610792-5D98-42CE-B9F4-3C17829AB244}" type="doc">
      <dgm:prSet loTypeId="urn:microsoft.com/office/officeart/2005/8/layout/chevron2" loCatId="process" qsTypeId="urn:microsoft.com/office/officeart/2005/8/quickstyle/3d2" qsCatId="3D" csTypeId="urn:microsoft.com/office/officeart/2005/8/colors/accent1_2" csCatId="accent1" phldr="1"/>
      <dgm:spPr/>
      <dgm:t>
        <a:bodyPr/>
        <a:lstStyle/>
        <a:p>
          <a:endParaRPr lang="ru-RU"/>
        </a:p>
      </dgm:t>
    </dgm:pt>
    <dgm:pt modelId="{110537EB-4C03-4AF6-94C2-6EAB85C16D47}">
      <dgm:prSet phldrT="[Текст]"/>
      <dgm:spPr/>
      <dgm:t>
        <a:bodyPr/>
        <a:lstStyle/>
        <a:p>
          <a:pPr>
            <a:buFont typeface="Symbol" panose="05050102010706020507" pitchFamily="18" charset="2"/>
            <a:buChar char=""/>
          </a:pPr>
          <a:r>
            <a:rPr lang="uk-UA" b="1" i="1"/>
            <a:t>капітальні маркшейдерські роботи</a:t>
          </a:r>
          <a:endParaRPr lang="ru-RU" b="1" dirty="0"/>
        </a:p>
      </dgm:t>
    </dgm:pt>
    <dgm:pt modelId="{ADFFE59C-5FF0-483F-B5B1-C3ED4BFEF770}" type="parTrans" cxnId="{ACE505C9-2A77-423B-8BA4-C16E52C2D890}">
      <dgm:prSet/>
      <dgm:spPr/>
      <dgm:t>
        <a:bodyPr/>
        <a:lstStyle/>
        <a:p>
          <a:endParaRPr lang="ru-RU"/>
        </a:p>
      </dgm:t>
    </dgm:pt>
    <dgm:pt modelId="{5952192D-37F2-4575-8D48-853ACF7F4C12}" type="sibTrans" cxnId="{ACE505C9-2A77-423B-8BA4-C16E52C2D890}">
      <dgm:prSet/>
      <dgm:spPr/>
      <dgm:t>
        <a:bodyPr/>
        <a:lstStyle/>
        <a:p>
          <a:endParaRPr lang="ru-RU"/>
        </a:p>
      </dgm:t>
    </dgm:pt>
    <dgm:pt modelId="{996F196D-CEEE-4312-BD73-3ABEDF9AE3BE}">
      <dgm:prSet/>
      <dgm:spPr/>
      <dgm:t>
        <a:bodyPr/>
        <a:lstStyle/>
        <a:p>
          <a:pPr>
            <a:buFont typeface="Symbol" panose="05050102010706020507" pitchFamily="18" charset="2"/>
            <a:buChar char=""/>
          </a:pPr>
          <a:r>
            <a:rPr lang="uk-UA" b="1" i="1"/>
            <a:t>основні</a:t>
          </a:r>
          <a:br>
            <a:rPr lang="uk-UA" b="1" i="1"/>
          </a:br>
          <a:r>
            <a:rPr lang="uk-UA" b="1" i="1"/>
            <a:t> маркшейдерські роботи</a:t>
          </a:r>
          <a:endParaRPr lang="ru-RU" b="1" dirty="0"/>
        </a:p>
      </dgm:t>
    </dgm:pt>
    <dgm:pt modelId="{0EE1152B-AF75-47A2-A585-4F6DAF195B6A}" type="parTrans" cxnId="{234661FA-44EB-459F-BEDE-DE4CB352B374}">
      <dgm:prSet/>
      <dgm:spPr/>
      <dgm:t>
        <a:bodyPr/>
        <a:lstStyle/>
        <a:p>
          <a:endParaRPr lang="ru-RU"/>
        </a:p>
      </dgm:t>
    </dgm:pt>
    <dgm:pt modelId="{927A90EC-DEBC-4C74-8B30-0A9F1ED3C53E}" type="sibTrans" cxnId="{234661FA-44EB-459F-BEDE-DE4CB352B374}">
      <dgm:prSet/>
      <dgm:spPr/>
      <dgm:t>
        <a:bodyPr/>
        <a:lstStyle/>
        <a:p>
          <a:endParaRPr lang="ru-RU"/>
        </a:p>
      </dgm:t>
    </dgm:pt>
    <dgm:pt modelId="{1600D070-8C56-4A10-A2EC-E4353338FED6}">
      <dgm:prSet/>
      <dgm:spPr/>
      <dgm:t>
        <a:bodyPr/>
        <a:lstStyle/>
        <a:p>
          <a:r>
            <a:rPr lang="uk-UA" b="1" i="1"/>
            <a:t>поточні </a:t>
          </a:r>
          <a:br>
            <a:rPr lang="uk-UA" b="1" i="1"/>
          </a:br>
          <a:r>
            <a:rPr lang="uk-UA" b="1" i="1"/>
            <a:t>маркшейдерські роботи</a:t>
          </a:r>
          <a:endParaRPr lang="ru-RU" b="1" dirty="0"/>
        </a:p>
      </dgm:t>
    </dgm:pt>
    <dgm:pt modelId="{AD449CA3-D630-4077-AFFF-716EC09604EF}" type="parTrans" cxnId="{4D588681-F5CD-449B-9FC7-74AC40F35761}">
      <dgm:prSet/>
      <dgm:spPr/>
      <dgm:t>
        <a:bodyPr/>
        <a:lstStyle/>
        <a:p>
          <a:endParaRPr lang="ru-RU"/>
        </a:p>
      </dgm:t>
    </dgm:pt>
    <dgm:pt modelId="{878A81BA-EA1E-431F-91AB-19E85CD0E381}" type="sibTrans" cxnId="{4D588681-F5CD-449B-9FC7-74AC40F35761}">
      <dgm:prSet/>
      <dgm:spPr/>
      <dgm:t>
        <a:bodyPr/>
        <a:lstStyle/>
        <a:p>
          <a:endParaRPr lang="ru-RU"/>
        </a:p>
      </dgm:t>
    </dgm:pt>
    <dgm:pt modelId="{CDB2E51F-4CA2-4496-88D6-637215BA6B74}">
      <dgm:prSet phldrT="[Текст]"/>
      <dgm:spPr/>
      <dgm:t>
        <a:bodyPr/>
        <a:lstStyle/>
        <a:p>
          <a:pPr>
            <a:buFont typeface="Symbol" panose="05050102010706020507" pitchFamily="18" charset="2"/>
            <a:buNone/>
          </a:pPr>
          <a:r>
            <a:rPr lang="uk-UA" dirty="0"/>
            <a:t>об’ємні маркшейдерські роботи разового характеру:</a:t>
          </a:r>
          <a:endParaRPr lang="ru-RU" dirty="0"/>
        </a:p>
      </dgm:t>
    </dgm:pt>
    <dgm:pt modelId="{63BDB184-86FF-4CF6-BE90-7DF6753A3102}" type="parTrans" cxnId="{0EB8367E-5959-43AA-ADB4-87AD7986B42C}">
      <dgm:prSet/>
      <dgm:spPr/>
      <dgm:t>
        <a:bodyPr/>
        <a:lstStyle/>
        <a:p>
          <a:endParaRPr lang="ru-RU"/>
        </a:p>
      </dgm:t>
    </dgm:pt>
    <dgm:pt modelId="{61D6756A-92FA-41F8-A5D7-3E5BD8BE1343}" type="sibTrans" cxnId="{0EB8367E-5959-43AA-ADB4-87AD7986B42C}">
      <dgm:prSet/>
      <dgm:spPr/>
      <dgm:t>
        <a:bodyPr/>
        <a:lstStyle/>
        <a:p>
          <a:endParaRPr lang="ru-RU"/>
        </a:p>
      </dgm:t>
    </dgm:pt>
    <dgm:pt modelId="{49A2D85A-0359-47F9-8206-7E95186A11B2}">
      <dgm:prSet/>
      <dgm:spPr/>
      <dgm:t>
        <a:bodyPr/>
        <a:lstStyle/>
        <a:p>
          <a:pPr>
            <a:buFont typeface="Symbol" panose="05050102010706020507" pitchFamily="18" charset="2"/>
            <a:buNone/>
          </a:pPr>
          <a:r>
            <a:rPr lang="uk-UA" dirty="0"/>
            <a:t>базові роботи, що систематично повторюються</a:t>
          </a:r>
          <a:endParaRPr lang="ru-RU" dirty="0"/>
        </a:p>
      </dgm:t>
    </dgm:pt>
    <dgm:pt modelId="{9E093395-BC84-44B1-A514-FF44CD7ACAF7}" type="parTrans" cxnId="{A0DD4760-9541-4019-A76D-92B7E0552EAA}">
      <dgm:prSet/>
      <dgm:spPr/>
      <dgm:t>
        <a:bodyPr/>
        <a:lstStyle/>
        <a:p>
          <a:endParaRPr lang="ru-RU"/>
        </a:p>
      </dgm:t>
    </dgm:pt>
    <dgm:pt modelId="{0BC65044-7448-4E89-99A6-229C1023934A}" type="sibTrans" cxnId="{A0DD4760-9541-4019-A76D-92B7E0552EAA}">
      <dgm:prSet/>
      <dgm:spPr/>
      <dgm:t>
        <a:bodyPr/>
        <a:lstStyle/>
        <a:p>
          <a:endParaRPr lang="ru-RU"/>
        </a:p>
      </dgm:t>
    </dgm:pt>
    <dgm:pt modelId="{01522AD9-7864-4778-B66B-5017511B9E45}">
      <dgm:prSet/>
      <dgm:spPr/>
      <dgm:t>
        <a:bodyPr/>
        <a:lstStyle/>
        <a:p>
          <a:pPr>
            <a:buNone/>
          </a:pPr>
          <a:r>
            <a:rPr lang="uk-UA" dirty="0"/>
            <a:t>виробничі роботи, що виконуються постійно з відповідною періодичністю:</a:t>
          </a:r>
          <a:endParaRPr lang="ru-RU" dirty="0"/>
        </a:p>
      </dgm:t>
    </dgm:pt>
    <dgm:pt modelId="{557DA546-4907-43BF-A8DF-54CAE1EAA2FF}" type="parTrans" cxnId="{8CBA4949-A8AA-4864-A2A7-B4666C9B50F2}">
      <dgm:prSet/>
      <dgm:spPr/>
      <dgm:t>
        <a:bodyPr/>
        <a:lstStyle/>
        <a:p>
          <a:endParaRPr lang="ru-RU"/>
        </a:p>
      </dgm:t>
    </dgm:pt>
    <dgm:pt modelId="{7865C0DE-9649-4A18-AD81-E3F82C3C43E4}" type="sibTrans" cxnId="{8CBA4949-A8AA-4864-A2A7-B4666C9B50F2}">
      <dgm:prSet/>
      <dgm:spPr/>
      <dgm:t>
        <a:bodyPr/>
        <a:lstStyle/>
        <a:p>
          <a:endParaRPr lang="ru-RU"/>
        </a:p>
      </dgm:t>
    </dgm:pt>
    <dgm:pt modelId="{0F43789E-C401-4AB9-97FD-918476792D2F}">
      <dgm:prSet phldrT="[Текст]"/>
      <dgm:spPr/>
      <dgm:t>
        <a:bodyPr/>
        <a:lstStyle/>
        <a:p>
          <a:pPr>
            <a:buFont typeface="Arial" panose="020B0604020202020204" pitchFamily="34" charset="0"/>
            <a:buChar char="•"/>
          </a:pPr>
          <a:r>
            <a:rPr lang="uk-UA" dirty="0"/>
            <a:t>створення або реконструкція опорної мережі на земній поверхні; </a:t>
          </a:r>
          <a:endParaRPr lang="ru-RU" dirty="0"/>
        </a:p>
      </dgm:t>
    </dgm:pt>
    <dgm:pt modelId="{8C7DA8E0-781E-4995-955A-4F6FED935181}" type="parTrans" cxnId="{B9584AF1-6273-46C3-88B5-F5A9B730AE1D}">
      <dgm:prSet/>
      <dgm:spPr/>
      <dgm:t>
        <a:bodyPr/>
        <a:lstStyle/>
        <a:p>
          <a:endParaRPr lang="ru-RU"/>
        </a:p>
      </dgm:t>
    </dgm:pt>
    <dgm:pt modelId="{BE6DB61E-71EE-4174-B4AC-CE6A8179D00F}" type="sibTrans" cxnId="{B9584AF1-6273-46C3-88B5-F5A9B730AE1D}">
      <dgm:prSet/>
      <dgm:spPr/>
      <dgm:t>
        <a:bodyPr/>
        <a:lstStyle/>
        <a:p>
          <a:endParaRPr lang="ru-RU"/>
        </a:p>
      </dgm:t>
    </dgm:pt>
    <dgm:pt modelId="{F492FD99-1DBA-4412-B06E-C31FE29E0749}">
      <dgm:prSet phldrT="[Текст]"/>
      <dgm:spPr/>
      <dgm:t>
        <a:bodyPr/>
        <a:lstStyle/>
        <a:p>
          <a:pPr>
            <a:buFont typeface="Arial" panose="020B0604020202020204" pitchFamily="34" charset="0"/>
            <a:buChar char="•"/>
          </a:pPr>
          <a:r>
            <a:rPr lang="uk-UA" dirty="0"/>
            <a:t>орієнтування та центрування, реконструкція підземних опорних мереж;</a:t>
          </a:r>
          <a:endParaRPr lang="ru-RU" dirty="0"/>
        </a:p>
      </dgm:t>
    </dgm:pt>
    <dgm:pt modelId="{D4EA06F0-6AFB-47A0-A555-D616FBB95196}" type="parTrans" cxnId="{1113A358-B8BD-4983-95B9-542283DD6BC8}">
      <dgm:prSet/>
      <dgm:spPr/>
      <dgm:t>
        <a:bodyPr/>
        <a:lstStyle/>
        <a:p>
          <a:endParaRPr lang="ru-RU"/>
        </a:p>
      </dgm:t>
    </dgm:pt>
    <dgm:pt modelId="{7DB56F92-3440-4D03-979E-261A49F54B41}" type="sibTrans" cxnId="{1113A358-B8BD-4983-95B9-542283DD6BC8}">
      <dgm:prSet/>
      <dgm:spPr/>
      <dgm:t>
        <a:bodyPr/>
        <a:lstStyle/>
        <a:p>
          <a:endParaRPr lang="ru-RU"/>
        </a:p>
      </dgm:t>
    </dgm:pt>
    <dgm:pt modelId="{17BF5DC0-7B0B-4153-979C-253EC5F508A8}">
      <dgm:prSet phldrT="[Текст]"/>
      <dgm:spPr/>
      <dgm:t>
        <a:bodyPr/>
        <a:lstStyle/>
        <a:p>
          <a:pPr>
            <a:buFont typeface="Arial" panose="020B0604020202020204" pitchFamily="34" charset="0"/>
            <a:buChar char="•"/>
          </a:pPr>
          <a:r>
            <a:rPr lang="uk-UA" dirty="0"/>
            <a:t> забезпечення робіт під час проведення гірничих виробок зустрічними </a:t>
          </a:r>
          <a:r>
            <a:rPr lang="uk-UA" dirty="0" err="1"/>
            <a:t>вибоями</a:t>
          </a:r>
          <a:endParaRPr lang="ru-RU" dirty="0"/>
        </a:p>
      </dgm:t>
    </dgm:pt>
    <dgm:pt modelId="{A6F92E11-D293-42AF-A1B4-EB4EE20B9C52}" type="parTrans" cxnId="{B659E2E2-8C86-450E-A8C3-2CB640D94D49}">
      <dgm:prSet/>
      <dgm:spPr/>
      <dgm:t>
        <a:bodyPr/>
        <a:lstStyle/>
        <a:p>
          <a:endParaRPr lang="ru-RU"/>
        </a:p>
      </dgm:t>
    </dgm:pt>
    <dgm:pt modelId="{F5DF2970-DDA5-467C-A52C-1EE4773C5BDD}" type="sibTrans" cxnId="{B659E2E2-8C86-450E-A8C3-2CB640D94D49}">
      <dgm:prSet/>
      <dgm:spPr/>
      <dgm:t>
        <a:bodyPr/>
        <a:lstStyle/>
        <a:p>
          <a:endParaRPr lang="ru-RU"/>
        </a:p>
      </dgm:t>
    </dgm:pt>
    <dgm:pt modelId="{C39459ED-1B59-4BC0-A3B1-42EF83FE719C}">
      <dgm:prSet/>
      <dgm:spPr/>
      <dgm:t>
        <a:bodyPr/>
        <a:lstStyle/>
        <a:p>
          <a:pPr>
            <a:buFont typeface="Arial" panose="020B0604020202020204" pitchFamily="34" charset="0"/>
            <a:buChar char="•"/>
          </a:pPr>
          <a:r>
            <a:rPr lang="uk-UA" dirty="0"/>
            <a:t>виконання з’єднувальних знімань і побудова підземних маркшейдерських опорних мереж; </a:t>
          </a:r>
          <a:endParaRPr lang="ru-RU" dirty="0"/>
        </a:p>
      </dgm:t>
    </dgm:pt>
    <dgm:pt modelId="{4F6E1BBA-C6BA-4453-8D3E-76ACF2E56BD8}" type="parTrans" cxnId="{F2B37A5B-1FF7-4375-B9A1-01F5DFF7792C}">
      <dgm:prSet/>
      <dgm:spPr/>
      <dgm:t>
        <a:bodyPr/>
        <a:lstStyle/>
        <a:p>
          <a:endParaRPr lang="ru-RU"/>
        </a:p>
      </dgm:t>
    </dgm:pt>
    <dgm:pt modelId="{233E5EDA-6698-43C6-920E-4A6F681D4374}" type="sibTrans" cxnId="{F2B37A5B-1FF7-4375-B9A1-01F5DFF7792C}">
      <dgm:prSet/>
      <dgm:spPr/>
      <dgm:t>
        <a:bodyPr/>
        <a:lstStyle/>
        <a:p>
          <a:endParaRPr lang="ru-RU"/>
        </a:p>
      </dgm:t>
    </dgm:pt>
    <dgm:pt modelId="{CC0AB9FE-F03B-463D-A7B7-C691FA0AB920}">
      <dgm:prSet/>
      <dgm:spPr/>
      <dgm:t>
        <a:bodyPr/>
        <a:lstStyle/>
        <a:p>
          <a:pPr>
            <a:buFont typeface="Arial" panose="020B0604020202020204" pitchFamily="34" charset="0"/>
            <a:buChar char="•"/>
          </a:pPr>
          <a:r>
            <a:rPr lang="uk-UA" dirty="0"/>
            <a:t>фотограмметричні зйомки;</a:t>
          </a:r>
          <a:endParaRPr lang="ru-RU" dirty="0"/>
        </a:p>
      </dgm:t>
    </dgm:pt>
    <dgm:pt modelId="{AF276E6C-E165-439B-81D5-482DB9922CA6}" type="parTrans" cxnId="{2CA9328B-783F-4D79-AB4D-7D2C35686D97}">
      <dgm:prSet/>
      <dgm:spPr/>
      <dgm:t>
        <a:bodyPr/>
        <a:lstStyle/>
        <a:p>
          <a:endParaRPr lang="ru-RU"/>
        </a:p>
      </dgm:t>
    </dgm:pt>
    <dgm:pt modelId="{98144041-6934-42A1-A6C1-487CC2B8E59F}" type="sibTrans" cxnId="{2CA9328B-783F-4D79-AB4D-7D2C35686D97}">
      <dgm:prSet/>
      <dgm:spPr/>
      <dgm:t>
        <a:bodyPr/>
        <a:lstStyle/>
        <a:p>
          <a:endParaRPr lang="ru-RU"/>
        </a:p>
      </dgm:t>
    </dgm:pt>
    <dgm:pt modelId="{348089F2-B055-4452-A52F-F31ADAE9A4A0}">
      <dgm:prSet/>
      <dgm:spPr/>
      <dgm:t>
        <a:bodyPr/>
        <a:lstStyle/>
        <a:p>
          <a:pPr>
            <a:buFont typeface="Arial" panose="020B0604020202020204" pitchFamily="34" charset="0"/>
            <a:buChar char="•"/>
          </a:pPr>
          <a:r>
            <a:rPr lang="uk-UA" dirty="0"/>
            <a:t>спостереження за зрушеннями і деформаціями земної поверхні</a:t>
          </a:r>
          <a:endParaRPr lang="ru-RU" dirty="0"/>
        </a:p>
      </dgm:t>
    </dgm:pt>
    <dgm:pt modelId="{BDAB4ADD-4F41-4102-8E0A-585DD9541452}" type="parTrans" cxnId="{599C8FAD-A5A8-42D0-B5DE-AB1F8ABB1A14}">
      <dgm:prSet/>
      <dgm:spPr/>
      <dgm:t>
        <a:bodyPr/>
        <a:lstStyle/>
        <a:p>
          <a:endParaRPr lang="ru-RU"/>
        </a:p>
      </dgm:t>
    </dgm:pt>
    <dgm:pt modelId="{EF72A5C2-D612-458F-B077-2DAB3F0517C6}" type="sibTrans" cxnId="{599C8FAD-A5A8-42D0-B5DE-AB1F8ABB1A14}">
      <dgm:prSet/>
      <dgm:spPr/>
      <dgm:t>
        <a:bodyPr/>
        <a:lstStyle/>
        <a:p>
          <a:endParaRPr lang="ru-RU"/>
        </a:p>
      </dgm:t>
    </dgm:pt>
    <dgm:pt modelId="{CDDDA585-54FE-485C-9C68-6FD7F67FEEE6}">
      <dgm:prSet/>
      <dgm:spPr/>
      <dgm:t>
        <a:bodyPr/>
        <a:lstStyle/>
        <a:p>
          <a:pPr>
            <a:buFont typeface="Arial" panose="020B0604020202020204" pitchFamily="34" charset="0"/>
            <a:buChar char="•"/>
          </a:pPr>
          <a:r>
            <a:rPr lang="uk-UA" dirty="0" err="1"/>
            <a:t>поповнювальні</a:t>
          </a:r>
          <a:r>
            <a:rPr lang="uk-UA" dirty="0"/>
            <a:t> зйомки;</a:t>
          </a:r>
          <a:endParaRPr lang="ru-RU" dirty="0"/>
        </a:p>
      </dgm:t>
    </dgm:pt>
    <dgm:pt modelId="{A718B5B8-CAA0-498B-A714-D2CFEB17FCC5}" type="parTrans" cxnId="{6892AD77-9DC7-4E33-A4AB-F01528F07834}">
      <dgm:prSet/>
      <dgm:spPr/>
      <dgm:t>
        <a:bodyPr/>
        <a:lstStyle/>
        <a:p>
          <a:endParaRPr lang="ru-RU"/>
        </a:p>
      </dgm:t>
    </dgm:pt>
    <dgm:pt modelId="{7B2F36F7-B208-4CBC-BFF8-411470A63AEF}" type="sibTrans" cxnId="{6892AD77-9DC7-4E33-A4AB-F01528F07834}">
      <dgm:prSet/>
      <dgm:spPr/>
      <dgm:t>
        <a:bodyPr/>
        <a:lstStyle/>
        <a:p>
          <a:endParaRPr lang="ru-RU"/>
        </a:p>
      </dgm:t>
    </dgm:pt>
    <dgm:pt modelId="{77F53F2A-14B9-4AB6-8BEA-4688656DF619}">
      <dgm:prSet/>
      <dgm:spPr/>
      <dgm:t>
        <a:bodyPr/>
        <a:lstStyle/>
        <a:p>
          <a:pPr>
            <a:buFont typeface="Arial" panose="020B0604020202020204" pitchFamily="34" charset="0"/>
            <a:buChar char="•"/>
          </a:pPr>
          <a:r>
            <a:rPr lang="uk-UA" dirty="0"/>
            <a:t> задавання напрямків виробкам;</a:t>
          </a:r>
          <a:endParaRPr lang="ru-RU" dirty="0"/>
        </a:p>
      </dgm:t>
    </dgm:pt>
    <dgm:pt modelId="{AE4632A2-6F5A-4148-A40B-2F04F29DCD84}" type="parTrans" cxnId="{E147E1A6-3DA5-46D6-91F0-A779016BB7BF}">
      <dgm:prSet/>
      <dgm:spPr/>
      <dgm:t>
        <a:bodyPr/>
        <a:lstStyle/>
        <a:p>
          <a:endParaRPr lang="ru-RU"/>
        </a:p>
      </dgm:t>
    </dgm:pt>
    <dgm:pt modelId="{927783E8-A062-45EF-9ED2-C224411B32AE}" type="sibTrans" cxnId="{E147E1A6-3DA5-46D6-91F0-A779016BB7BF}">
      <dgm:prSet/>
      <dgm:spPr/>
      <dgm:t>
        <a:bodyPr/>
        <a:lstStyle/>
        <a:p>
          <a:endParaRPr lang="ru-RU"/>
        </a:p>
      </dgm:t>
    </dgm:pt>
    <dgm:pt modelId="{348E875F-AEE6-4666-9056-AEA3538D91EA}">
      <dgm:prSet/>
      <dgm:spPr/>
      <dgm:t>
        <a:bodyPr/>
        <a:lstStyle/>
        <a:p>
          <a:pPr>
            <a:buFont typeface="Arial" panose="020B0604020202020204" pitchFamily="34" charset="0"/>
            <a:buChar char="•"/>
          </a:pPr>
          <a:r>
            <a:rPr lang="uk-UA" dirty="0"/>
            <a:t>поповнення планів гірничих виробок актуалізованою інформацією</a:t>
          </a:r>
          <a:endParaRPr lang="ru-RU" dirty="0"/>
        </a:p>
      </dgm:t>
    </dgm:pt>
    <dgm:pt modelId="{32788625-E5E9-48BF-BEBB-5E8305773328}" type="parTrans" cxnId="{2CACC2DD-E800-4376-8428-6E1A9CF35DB4}">
      <dgm:prSet/>
      <dgm:spPr/>
      <dgm:t>
        <a:bodyPr/>
        <a:lstStyle/>
        <a:p>
          <a:endParaRPr lang="ru-RU"/>
        </a:p>
      </dgm:t>
    </dgm:pt>
    <dgm:pt modelId="{39836978-7644-43EA-918F-6EBF65664E0A}" type="sibTrans" cxnId="{2CACC2DD-E800-4376-8428-6E1A9CF35DB4}">
      <dgm:prSet/>
      <dgm:spPr/>
      <dgm:t>
        <a:bodyPr/>
        <a:lstStyle/>
        <a:p>
          <a:endParaRPr lang="ru-RU"/>
        </a:p>
      </dgm:t>
    </dgm:pt>
    <dgm:pt modelId="{C21A4EA8-9EE9-44B2-A9F3-CCE579663DA0}">
      <dgm:prSet/>
      <dgm:spPr/>
      <dgm:t>
        <a:bodyPr/>
        <a:lstStyle/>
        <a:p>
          <a:pPr>
            <a:buFont typeface="Arial" panose="020B0604020202020204" pitchFamily="34" charset="0"/>
            <a:buChar char="•"/>
          </a:pPr>
          <a:r>
            <a:rPr lang="uk-UA" dirty="0"/>
            <a:t>контроль за веденням обліку видобутих корисних копалин;</a:t>
          </a:r>
          <a:endParaRPr lang="ru-RU" dirty="0"/>
        </a:p>
      </dgm:t>
    </dgm:pt>
    <dgm:pt modelId="{6D97EEA2-1E46-4A4C-B9EA-1B43AE1E7479}" type="parTrans" cxnId="{057E24BF-BD18-4960-B131-7AF69A981A75}">
      <dgm:prSet/>
      <dgm:spPr/>
      <dgm:t>
        <a:bodyPr/>
        <a:lstStyle/>
        <a:p>
          <a:endParaRPr lang="ru-RU"/>
        </a:p>
      </dgm:t>
    </dgm:pt>
    <dgm:pt modelId="{1BE3C38F-F932-44E8-8418-2FDA411B24FF}" type="sibTrans" cxnId="{057E24BF-BD18-4960-B131-7AF69A981A75}">
      <dgm:prSet/>
      <dgm:spPr/>
      <dgm:t>
        <a:bodyPr/>
        <a:lstStyle/>
        <a:p>
          <a:endParaRPr lang="ru-RU"/>
        </a:p>
      </dgm:t>
    </dgm:pt>
    <dgm:pt modelId="{43C650E2-D576-4BCB-87CA-4D9F9B6BAED5}" type="pres">
      <dgm:prSet presAssocID="{C1610792-5D98-42CE-B9F4-3C17829AB244}" presName="linearFlow" presStyleCnt="0">
        <dgm:presLayoutVars>
          <dgm:dir/>
          <dgm:animLvl val="lvl"/>
          <dgm:resizeHandles val="exact"/>
        </dgm:presLayoutVars>
      </dgm:prSet>
      <dgm:spPr/>
    </dgm:pt>
    <dgm:pt modelId="{BBB1EFC4-69E8-44C8-A930-BB08BE45880B}" type="pres">
      <dgm:prSet presAssocID="{110537EB-4C03-4AF6-94C2-6EAB85C16D47}" presName="composite" presStyleCnt="0"/>
      <dgm:spPr/>
    </dgm:pt>
    <dgm:pt modelId="{072F0516-8A0C-41A9-8B55-7E815F5CA434}" type="pres">
      <dgm:prSet presAssocID="{110537EB-4C03-4AF6-94C2-6EAB85C16D47}" presName="parentText" presStyleLbl="alignNode1" presStyleIdx="0" presStyleCnt="3">
        <dgm:presLayoutVars>
          <dgm:chMax val="1"/>
          <dgm:bulletEnabled val="1"/>
        </dgm:presLayoutVars>
      </dgm:prSet>
      <dgm:spPr/>
    </dgm:pt>
    <dgm:pt modelId="{45696445-8CA7-4FA9-8AE0-DBB5427947E1}" type="pres">
      <dgm:prSet presAssocID="{110537EB-4C03-4AF6-94C2-6EAB85C16D47}" presName="descendantText" presStyleLbl="alignAcc1" presStyleIdx="0" presStyleCnt="3">
        <dgm:presLayoutVars>
          <dgm:bulletEnabled val="1"/>
        </dgm:presLayoutVars>
      </dgm:prSet>
      <dgm:spPr/>
    </dgm:pt>
    <dgm:pt modelId="{4111396B-226C-4982-936C-184306796D60}" type="pres">
      <dgm:prSet presAssocID="{5952192D-37F2-4575-8D48-853ACF7F4C12}" presName="sp" presStyleCnt="0"/>
      <dgm:spPr/>
    </dgm:pt>
    <dgm:pt modelId="{5BABBE13-179B-4804-84B6-BFD36CC8F20A}" type="pres">
      <dgm:prSet presAssocID="{996F196D-CEEE-4312-BD73-3ABEDF9AE3BE}" presName="composite" presStyleCnt="0"/>
      <dgm:spPr/>
    </dgm:pt>
    <dgm:pt modelId="{4E1D129C-57A4-43D2-A094-4DEF96DA46E1}" type="pres">
      <dgm:prSet presAssocID="{996F196D-CEEE-4312-BD73-3ABEDF9AE3BE}" presName="parentText" presStyleLbl="alignNode1" presStyleIdx="1" presStyleCnt="3">
        <dgm:presLayoutVars>
          <dgm:chMax val="1"/>
          <dgm:bulletEnabled val="1"/>
        </dgm:presLayoutVars>
      </dgm:prSet>
      <dgm:spPr/>
    </dgm:pt>
    <dgm:pt modelId="{716A5A08-D871-4FDE-9495-A5332A46D49C}" type="pres">
      <dgm:prSet presAssocID="{996F196D-CEEE-4312-BD73-3ABEDF9AE3BE}" presName="descendantText" presStyleLbl="alignAcc1" presStyleIdx="1" presStyleCnt="3">
        <dgm:presLayoutVars>
          <dgm:bulletEnabled val="1"/>
        </dgm:presLayoutVars>
      </dgm:prSet>
      <dgm:spPr/>
    </dgm:pt>
    <dgm:pt modelId="{33956069-ED7F-4F24-98FA-117C9738AF27}" type="pres">
      <dgm:prSet presAssocID="{927A90EC-DEBC-4C74-8B30-0A9F1ED3C53E}" presName="sp" presStyleCnt="0"/>
      <dgm:spPr/>
    </dgm:pt>
    <dgm:pt modelId="{87ED8AB5-ADEA-425C-88AA-5A7C46AAD859}" type="pres">
      <dgm:prSet presAssocID="{1600D070-8C56-4A10-A2EC-E4353338FED6}" presName="composite" presStyleCnt="0"/>
      <dgm:spPr/>
    </dgm:pt>
    <dgm:pt modelId="{B6B9D436-29F9-415D-9DAE-71A61A752D84}" type="pres">
      <dgm:prSet presAssocID="{1600D070-8C56-4A10-A2EC-E4353338FED6}" presName="parentText" presStyleLbl="alignNode1" presStyleIdx="2" presStyleCnt="3">
        <dgm:presLayoutVars>
          <dgm:chMax val="1"/>
          <dgm:bulletEnabled val="1"/>
        </dgm:presLayoutVars>
      </dgm:prSet>
      <dgm:spPr/>
    </dgm:pt>
    <dgm:pt modelId="{94E2FB2C-1D6F-41C9-951D-C0816E962164}" type="pres">
      <dgm:prSet presAssocID="{1600D070-8C56-4A10-A2EC-E4353338FED6}" presName="descendantText" presStyleLbl="alignAcc1" presStyleIdx="2" presStyleCnt="3">
        <dgm:presLayoutVars>
          <dgm:bulletEnabled val="1"/>
        </dgm:presLayoutVars>
      </dgm:prSet>
      <dgm:spPr/>
    </dgm:pt>
  </dgm:ptLst>
  <dgm:cxnLst>
    <dgm:cxn modelId="{46A5C603-3D3E-4353-B9A1-4337B059AA4D}" type="presOf" srcId="{1600D070-8C56-4A10-A2EC-E4353338FED6}" destId="{B6B9D436-29F9-415D-9DAE-71A61A752D84}" srcOrd="0" destOrd="0" presId="urn:microsoft.com/office/officeart/2005/8/layout/chevron2"/>
    <dgm:cxn modelId="{09C57B07-D0FF-4A94-893F-3EE72A0D383E}" type="presOf" srcId="{CDB2E51F-4CA2-4496-88D6-637215BA6B74}" destId="{45696445-8CA7-4FA9-8AE0-DBB5427947E1}" srcOrd="0" destOrd="0" presId="urn:microsoft.com/office/officeart/2005/8/layout/chevron2"/>
    <dgm:cxn modelId="{2F42D81E-E62C-4A3A-BDED-9CBE191CD1A1}" type="presOf" srcId="{17BF5DC0-7B0B-4153-979C-253EC5F508A8}" destId="{45696445-8CA7-4FA9-8AE0-DBB5427947E1}" srcOrd="0" destOrd="3" presId="urn:microsoft.com/office/officeart/2005/8/layout/chevron2"/>
    <dgm:cxn modelId="{87CEB322-639F-4433-97F7-8761AA2757C4}" type="presOf" srcId="{77F53F2A-14B9-4AB6-8BEA-4688656DF619}" destId="{94E2FB2C-1D6F-41C9-951D-C0816E962164}" srcOrd="0" destOrd="2" presId="urn:microsoft.com/office/officeart/2005/8/layout/chevron2"/>
    <dgm:cxn modelId="{62641028-FA7C-42F5-95B9-77267FCABF5B}" type="presOf" srcId="{01522AD9-7864-4778-B66B-5017511B9E45}" destId="{94E2FB2C-1D6F-41C9-951D-C0816E962164}" srcOrd="0" destOrd="0" presId="urn:microsoft.com/office/officeart/2005/8/layout/chevron2"/>
    <dgm:cxn modelId="{B5613E28-50D5-49E4-B9B1-B2105FD3AB8E}" type="presOf" srcId="{C21A4EA8-9EE9-44B2-A9F3-CCE579663DA0}" destId="{94E2FB2C-1D6F-41C9-951D-C0816E962164}" srcOrd="0" destOrd="3" presId="urn:microsoft.com/office/officeart/2005/8/layout/chevron2"/>
    <dgm:cxn modelId="{7F2F4129-9423-4B8F-98A5-480BF93F0924}" type="presOf" srcId="{348E875F-AEE6-4666-9056-AEA3538D91EA}" destId="{94E2FB2C-1D6F-41C9-951D-C0816E962164}" srcOrd="0" destOrd="4" presId="urn:microsoft.com/office/officeart/2005/8/layout/chevron2"/>
    <dgm:cxn modelId="{084DE534-B4AD-42BE-9E5A-77F8C9F71390}" type="presOf" srcId="{C1610792-5D98-42CE-B9F4-3C17829AB244}" destId="{43C650E2-D576-4BCB-87CA-4D9F9B6BAED5}" srcOrd="0" destOrd="0" presId="urn:microsoft.com/office/officeart/2005/8/layout/chevron2"/>
    <dgm:cxn modelId="{E4B39B3A-57AF-464A-BFE9-6423776BF495}" type="presOf" srcId="{C39459ED-1B59-4BC0-A3B1-42EF83FE719C}" destId="{716A5A08-D871-4FDE-9495-A5332A46D49C}" srcOrd="0" destOrd="1" presId="urn:microsoft.com/office/officeart/2005/8/layout/chevron2"/>
    <dgm:cxn modelId="{F2B37A5B-1FF7-4375-B9A1-01F5DFF7792C}" srcId="{996F196D-CEEE-4312-BD73-3ABEDF9AE3BE}" destId="{C39459ED-1B59-4BC0-A3B1-42EF83FE719C}" srcOrd="1" destOrd="0" parTransId="{4F6E1BBA-C6BA-4453-8D3E-76ACF2E56BD8}" sibTransId="{233E5EDA-6698-43C6-920E-4A6F681D4374}"/>
    <dgm:cxn modelId="{A0DD4760-9541-4019-A76D-92B7E0552EAA}" srcId="{996F196D-CEEE-4312-BD73-3ABEDF9AE3BE}" destId="{49A2D85A-0359-47F9-8206-7E95186A11B2}" srcOrd="0" destOrd="0" parTransId="{9E093395-BC84-44B1-A514-FF44CD7ACAF7}" sibTransId="{0BC65044-7448-4E89-99A6-229C1023934A}"/>
    <dgm:cxn modelId="{1C818447-3715-41FB-8183-A0E3AFE78F2A}" type="presOf" srcId="{49A2D85A-0359-47F9-8206-7E95186A11B2}" destId="{716A5A08-D871-4FDE-9495-A5332A46D49C}" srcOrd="0" destOrd="0" presId="urn:microsoft.com/office/officeart/2005/8/layout/chevron2"/>
    <dgm:cxn modelId="{8CBA4949-A8AA-4864-A2A7-B4666C9B50F2}" srcId="{1600D070-8C56-4A10-A2EC-E4353338FED6}" destId="{01522AD9-7864-4778-B66B-5017511B9E45}" srcOrd="0" destOrd="0" parTransId="{557DA546-4907-43BF-A8DF-54CAE1EAA2FF}" sibTransId="{7865C0DE-9649-4A18-AD81-E3F82C3C43E4}"/>
    <dgm:cxn modelId="{6892AD77-9DC7-4E33-A4AB-F01528F07834}" srcId="{1600D070-8C56-4A10-A2EC-E4353338FED6}" destId="{CDDDA585-54FE-485C-9C68-6FD7F67FEEE6}" srcOrd="1" destOrd="0" parTransId="{A718B5B8-CAA0-498B-A714-D2CFEB17FCC5}" sibTransId="{7B2F36F7-B208-4CBC-BFF8-411470A63AEF}"/>
    <dgm:cxn modelId="{1113A358-B8BD-4983-95B9-542283DD6BC8}" srcId="{110537EB-4C03-4AF6-94C2-6EAB85C16D47}" destId="{F492FD99-1DBA-4412-B06E-C31FE29E0749}" srcOrd="2" destOrd="0" parTransId="{D4EA06F0-6AFB-47A0-A555-D616FBB95196}" sibTransId="{7DB56F92-3440-4D03-979E-261A49F54B41}"/>
    <dgm:cxn modelId="{0EB8367E-5959-43AA-ADB4-87AD7986B42C}" srcId="{110537EB-4C03-4AF6-94C2-6EAB85C16D47}" destId="{CDB2E51F-4CA2-4496-88D6-637215BA6B74}" srcOrd="0" destOrd="0" parTransId="{63BDB184-86FF-4CF6-BE90-7DF6753A3102}" sibTransId="{61D6756A-92FA-41F8-A5D7-3E5BD8BE1343}"/>
    <dgm:cxn modelId="{4D588681-F5CD-449B-9FC7-74AC40F35761}" srcId="{C1610792-5D98-42CE-B9F4-3C17829AB244}" destId="{1600D070-8C56-4A10-A2EC-E4353338FED6}" srcOrd="2" destOrd="0" parTransId="{AD449CA3-D630-4077-AFFF-716EC09604EF}" sibTransId="{878A81BA-EA1E-431F-91AB-19E85CD0E381}"/>
    <dgm:cxn modelId="{2CA9328B-783F-4D79-AB4D-7D2C35686D97}" srcId="{996F196D-CEEE-4312-BD73-3ABEDF9AE3BE}" destId="{CC0AB9FE-F03B-463D-A7B7-C691FA0AB920}" srcOrd="2" destOrd="0" parTransId="{AF276E6C-E165-439B-81D5-482DB9922CA6}" sibTransId="{98144041-6934-42A1-A6C1-487CC2B8E59F}"/>
    <dgm:cxn modelId="{E147E1A6-3DA5-46D6-91F0-A779016BB7BF}" srcId="{1600D070-8C56-4A10-A2EC-E4353338FED6}" destId="{77F53F2A-14B9-4AB6-8BEA-4688656DF619}" srcOrd="2" destOrd="0" parTransId="{AE4632A2-6F5A-4148-A40B-2F04F29DCD84}" sibTransId="{927783E8-A062-45EF-9ED2-C224411B32AE}"/>
    <dgm:cxn modelId="{F4F686AD-AD16-4814-B896-374472A75DDD}" type="presOf" srcId="{CDDDA585-54FE-485C-9C68-6FD7F67FEEE6}" destId="{94E2FB2C-1D6F-41C9-951D-C0816E962164}" srcOrd="0" destOrd="1" presId="urn:microsoft.com/office/officeart/2005/8/layout/chevron2"/>
    <dgm:cxn modelId="{599C8FAD-A5A8-42D0-B5DE-AB1F8ABB1A14}" srcId="{996F196D-CEEE-4312-BD73-3ABEDF9AE3BE}" destId="{348089F2-B055-4452-A52F-F31ADAE9A4A0}" srcOrd="3" destOrd="0" parTransId="{BDAB4ADD-4F41-4102-8E0A-585DD9541452}" sibTransId="{EF72A5C2-D612-458F-B077-2DAB3F0517C6}"/>
    <dgm:cxn modelId="{22F97DB1-3029-4D15-A6B8-FCCE76E40504}" type="presOf" srcId="{996F196D-CEEE-4312-BD73-3ABEDF9AE3BE}" destId="{4E1D129C-57A4-43D2-A094-4DEF96DA46E1}" srcOrd="0" destOrd="0" presId="urn:microsoft.com/office/officeart/2005/8/layout/chevron2"/>
    <dgm:cxn modelId="{61A161B2-D754-490C-B57C-35F55776DA69}" type="presOf" srcId="{348089F2-B055-4452-A52F-F31ADAE9A4A0}" destId="{716A5A08-D871-4FDE-9495-A5332A46D49C}" srcOrd="0" destOrd="3" presId="urn:microsoft.com/office/officeart/2005/8/layout/chevron2"/>
    <dgm:cxn modelId="{DCB73CB9-6FCB-497A-8738-77AC11480779}" type="presOf" srcId="{110537EB-4C03-4AF6-94C2-6EAB85C16D47}" destId="{072F0516-8A0C-41A9-8B55-7E815F5CA434}" srcOrd="0" destOrd="0" presId="urn:microsoft.com/office/officeart/2005/8/layout/chevron2"/>
    <dgm:cxn modelId="{057E24BF-BD18-4960-B131-7AF69A981A75}" srcId="{1600D070-8C56-4A10-A2EC-E4353338FED6}" destId="{C21A4EA8-9EE9-44B2-A9F3-CCE579663DA0}" srcOrd="3" destOrd="0" parTransId="{6D97EEA2-1E46-4A4C-B9EA-1B43AE1E7479}" sibTransId="{1BE3C38F-F932-44E8-8418-2FDA411B24FF}"/>
    <dgm:cxn modelId="{9ADC2AC6-FC79-4F34-BF26-E88807EE2C7F}" type="presOf" srcId="{0F43789E-C401-4AB9-97FD-918476792D2F}" destId="{45696445-8CA7-4FA9-8AE0-DBB5427947E1}" srcOrd="0" destOrd="1" presId="urn:microsoft.com/office/officeart/2005/8/layout/chevron2"/>
    <dgm:cxn modelId="{ACE505C9-2A77-423B-8BA4-C16E52C2D890}" srcId="{C1610792-5D98-42CE-B9F4-3C17829AB244}" destId="{110537EB-4C03-4AF6-94C2-6EAB85C16D47}" srcOrd="0" destOrd="0" parTransId="{ADFFE59C-5FF0-483F-B5B1-C3ED4BFEF770}" sibTransId="{5952192D-37F2-4575-8D48-853ACF7F4C12}"/>
    <dgm:cxn modelId="{9CD399CE-8F09-4A33-A92B-EAD8E218E78D}" type="presOf" srcId="{F492FD99-1DBA-4412-B06E-C31FE29E0749}" destId="{45696445-8CA7-4FA9-8AE0-DBB5427947E1}" srcOrd="0" destOrd="2" presId="urn:microsoft.com/office/officeart/2005/8/layout/chevron2"/>
    <dgm:cxn modelId="{123FD5DB-1A1B-417E-BC36-81DF6973145C}" type="presOf" srcId="{CC0AB9FE-F03B-463D-A7B7-C691FA0AB920}" destId="{716A5A08-D871-4FDE-9495-A5332A46D49C}" srcOrd="0" destOrd="2" presId="urn:microsoft.com/office/officeart/2005/8/layout/chevron2"/>
    <dgm:cxn modelId="{2CACC2DD-E800-4376-8428-6E1A9CF35DB4}" srcId="{1600D070-8C56-4A10-A2EC-E4353338FED6}" destId="{348E875F-AEE6-4666-9056-AEA3538D91EA}" srcOrd="4" destOrd="0" parTransId="{32788625-E5E9-48BF-BEBB-5E8305773328}" sibTransId="{39836978-7644-43EA-918F-6EBF65664E0A}"/>
    <dgm:cxn modelId="{B659E2E2-8C86-450E-A8C3-2CB640D94D49}" srcId="{110537EB-4C03-4AF6-94C2-6EAB85C16D47}" destId="{17BF5DC0-7B0B-4153-979C-253EC5F508A8}" srcOrd="3" destOrd="0" parTransId="{A6F92E11-D293-42AF-A1B4-EB4EE20B9C52}" sibTransId="{F5DF2970-DDA5-467C-A52C-1EE4773C5BDD}"/>
    <dgm:cxn modelId="{B9584AF1-6273-46C3-88B5-F5A9B730AE1D}" srcId="{110537EB-4C03-4AF6-94C2-6EAB85C16D47}" destId="{0F43789E-C401-4AB9-97FD-918476792D2F}" srcOrd="1" destOrd="0" parTransId="{8C7DA8E0-781E-4995-955A-4F6FED935181}" sibTransId="{BE6DB61E-71EE-4174-B4AC-CE6A8179D00F}"/>
    <dgm:cxn modelId="{234661FA-44EB-459F-BEDE-DE4CB352B374}" srcId="{C1610792-5D98-42CE-B9F4-3C17829AB244}" destId="{996F196D-CEEE-4312-BD73-3ABEDF9AE3BE}" srcOrd="1" destOrd="0" parTransId="{0EE1152B-AF75-47A2-A585-4F6DAF195B6A}" sibTransId="{927A90EC-DEBC-4C74-8B30-0A9F1ED3C53E}"/>
    <dgm:cxn modelId="{19989C6C-E44A-4E12-899F-C213A3E32982}" type="presParOf" srcId="{43C650E2-D576-4BCB-87CA-4D9F9B6BAED5}" destId="{BBB1EFC4-69E8-44C8-A930-BB08BE45880B}" srcOrd="0" destOrd="0" presId="urn:microsoft.com/office/officeart/2005/8/layout/chevron2"/>
    <dgm:cxn modelId="{7A4B4963-709F-43C0-B47D-D43E99AE6D55}" type="presParOf" srcId="{BBB1EFC4-69E8-44C8-A930-BB08BE45880B}" destId="{072F0516-8A0C-41A9-8B55-7E815F5CA434}" srcOrd="0" destOrd="0" presId="urn:microsoft.com/office/officeart/2005/8/layout/chevron2"/>
    <dgm:cxn modelId="{23B9E93B-A199-4804-AC18-764601FF7193}" type="presParOf" srcId="{BBB1EFC4-69E8-44C8-A930-BB08BE45880B}" destId="{45696445-8CA7-4FA9-8AE0-DBB5427947E1}" srcOrd="1" destOrd="0" presId="urn:microsoft.com/office/officeart/2005/8/layout/chevron2"/>
    <dgm:cxn modelId="{E624C383-C1A3-42E8-BB4B-2A31158D183F}" type="presParOf" srcId="{43C650E2-D576-4BCB-87CA-4D9F9B6BAED5}" destId="{4111396B-226C-4982-936C-184306796D60}" srcOrd="1" destOrd="0" presId="urn:microsoft.com/office/officeart/2005/8/layout/chevron2"/>
    <dgm:cxn modelId="{18F2A1A2-124D-4B4E-A177-1081EE2A7A2A}" type="presParOf" srcId="{43C650E2-D576-4BCB-87CA-4D9F9B6BAED5}" destId="{5BABBE13-179B-4804-84B6-BFD36CC8F20A}" srcOrd="2" destOrd="0" presId="urn:microsoft.com/office/officeart/2005/8/layout/chevron2"/>
    <dgm:cxn modelId="{5F0AC6BA-D25E-4DD4-9627-52249B54D720}" type="presParOf" srcId="{5BABBE13-179B-4804-84B6-BFD36CC8F20A}" destId="{4E1D129C-57A4-43D2-A094-4DEF96DA46E1}" srcOrd="0" destOrd="0" presId="urn:microsoft.com/office/officeart/2005/8/layout/chevron2"/>
    <dgm:cxn modelId="{9B13B815-896E-4C75-8115-035B897DE51D}" type="presParOf" srcId="{5BABBE13-179B-4804-84B6-BFD36CC8F20A}" destId="{716A5A08-D871-4FDE-9495-A5332A46D49C}" srcOrd="1" destOrd="0" presId="urn:microsoft.com/office/officeart/2005/8/layout/chevron2"/>
    <dgm:cxn modelId="{6C49539C-02D2-440F-A60E-334E8900756B}" type="presParOf" srcId="{43C650E2-D576-4BCB-87CA-4D9F9B6BAED5}" destId="{33956069-ED7F-4F24-98FA-117C9738AF27}" srcOrd="3" destOrd="0" presId="urn:microsoft.com/office/officeart/2005/8/layout/chevron2"/>
    <dgm:cxn modelId="{C43D20E6-9F3C-4E81-9B94-615A4A78A4CD}" type="presParOf" srcId="{43C650E2-D576-4BCB-87CA-4D9F9B6BAED5}" destId="{87ED8AB5-ADEA-425C-88AA-5A7C46AAD859}" srcOrd="4" destOrd="0" presId="urn:microsoft.com/office/officeart/2005/8/layout/chevron2"/>
    <dgm:cxn modelId="{8CF2FDFB-8E27-4FCC-AD8B-FE1636E24B17}" type="presParOf" srcId="{87ED8AB5-ADEA-425C-88AA-5A7C46AAD859}" destId="{B6B9D436-29F9-415D-9DAE-71A61A752D84}" srcOrd="0" destOrd="0" presId="urn:microsoft.com/office/officeart/2005/8/layout/chevron2"/>
    <dgm:cxn modelId="{55809028-5CA4-43E7-B14D-558F2F3EBBF1}" type="presParOf" srcId="{87ED8AB5-ADEA-425C-88AA-5A7C46AAD859}" destId="{94E2FB2C-1D6F-41C9-951D-C0816E962164}"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9B2B51-2357-4406-9841-93759F337F5C}">
      <dsp:nvSpPr>
        <dsp:cNvPr id="0" name=""/>
        <dsp:cNvSpPr/>
      </dsp:nvSpPr>
      <dsp:spPr>
        <a:xfrm>
          <a:off x="0" y="3067"/>
          <a:ext cx="6797675" cy="184669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uk-UA" sz="1800" kern="1200"/>
            <a:t>Головна мета маркшейдерського забезпечення гірничого підприємства та маркшейдерської служби – забезпечення керівництва гірничого підприємства необхідною інформацією для ефективного і безпечного введення гірничих робіт. </a:t>
          </a:r>
          <a:endParaRPr lang="en-US" sz="1800" kern="1200"/>
        </a:p>
      </dsp:txBody>
      <dsp:txXfrm>
        <a:off x="90148" y="93215"/>
        <a:ext cx="6617379" cy="1666402"/>
      </dsp:txXfrm>
    </dsp:sp>
    <dsp:sp modelId="{203FFFDD-366E-4258-9476-5CAEF3B2CFEB}">
      <dsp:nvSpPr>
        <dsp:cNvPr id="0" name=""/>
        <dsp:cNvSpPr/>
      </dsp:nvSpPr>
      <dsp:spPr>
        <a:xfrm>
          <a:off x="0" y="1901606"/>
          <a:ext cx="6797675" cy="184669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uk-UA" sz="1800" kern="1200"/>
            <a:t>Для маркшейдерського забезпечення робіт гірничі підприємства утворюють </a:t>
          </a:r>
          <a:r>
            <a:rPr lang="uk-UA" sz="1800" b="1" i="1" kern="1200"/>
            <a:t>маркшейдерську службу</a:t>
          </a:r>
          <a:r>
            <a:rPr lang="uk-UA" sz="1800" kern="1200"/>
            <a:t>, укомплектовану необхідними спеціалістами та робітниками, забезпечену спеціально обладнаними приміщеннями, оснащену інструментами, приладами, матеріалами та засобами обробки інформації і тиражування маркшейд. документів.</a:t>
          </a:r>
          <a:endParaRPr lang="en-US" sz="1800" kern="1200"/>
        </a:p>
      </dsp:txBody>
      <dsp:txXfrm>
        <a:off x="90148" y="1991754"/>
        <a:ext cx="6617379" cy="1666402"/>
      </dsp:txXfrm>
    </dsp:sp>
    <dsp:sp modelId="{51A28360-C719-4CAF-8C07-036A3D64126C}">
      <dsp:nvSpPr>
        <dsp:cNvPr id="0" name=""/>
        <dsp:cNvSpPr/>
      </dsp:nvSpPr>
      <dsp:spPr>
        <a:xfrm>
          <a:off x="0" y="3800145"/>
          <a:ext cx="6797675" cy="184669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uk-UA" sz="1800" kern="1200"/>
            <a:t>Інструменти і прилади, що використовуються під час виконання вимірювань, досліджують і перевіряють з метою встановлення їх придатності для виконання робіт з дотриманням вимог інструкцій з експлуатації інструментів і приладів. Зазначені інструменти і прилади повинні пройти державну метрологічну експертизу.</a:t>
          </a:r>
          <a:endParaRPr lang="en-US" sz="1800" kern="1200"/>
        </a:p>
      </dsp:txBody>
      <dsp:txXfrm>
        <a:off x="90148" y="3890293"/>
        <a:ext cx="6617379" cy="16664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8F2B5F-2B12-44A9-A899-DF5CAF46F61D}">
      <dsp:nvSpPr>
        <dsp:cNvPr id="0" name=""/>
        <dsp:cNvSpPr/>
      </dsp:nvSpPr>
      <dsp:spPr>
        <a:xfrm>
          <a:off x="0" y="0"/>
          <a:ext cx="8580155" cy="88787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baseline="0"/>
            <a:t>Розвідка (вивчення) родовища</a:t>
          </a:r>
          <a:endParaRPr lang="en-US" sz="2300" kern="1200"/>
        </a:p>
      </dsp:txBody>
      <dsp:txXfrm>
        <a:off x="26005" y="26005"/>
        <a:ext cx="7518191" cy="835861"/>
      </dsp:txXfrm>
    </dsp:sp>
    <dsp:sp modelId="{AE5F3166-14D3-4DD9-8AA5-F4A7658E1661}">
      <dsp:nvSpPr>
        <dsp:cNvPr id="0" name=""/>
        <dsp:cNvSpPr/>
      </dsp:nvSpPr>
      <dsp:spPr>
        <a:xfrm>
          <a:off x="640725" y="1011186"/>
          <a:ext cx="8580155" cy="88787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baseline="0"/>
            <a:t>Проектування підприємств та визначення способу розробки</a:t>
          </a:r>
          <a:endParaRPr lang="en-US" sz="2300" kern="1200"/>
        </a:p>
      </dsp:txBody>
      <dsp:txXfrm>
        <a:off x="666730" y="1037191"/>
        <a:ext cx="7310303" cy="835861"/>
      </dsp:txXfrm>
    </dsp:sp>
    <dsp:sp modelId="{9EF6441D-F4ED-4E49-8F3C-2DA644ECEED3}">
      <dsp:nvSpPr>
        <dsp:cNvPr id="0" name=""/>
        <dsp:cNvSpPr/>
      </dsp:nvSpPr>
      <dsp:spPr>
        <a:xfrm>
          <a:off x="1281451" y="2022373"/>
          <a:ext cx="8580155" cy="88787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baseline="0"/>
            <a:t>Будівництво гірничого підприємства</a:t>
          </a:r>
          <a:endParaRPr lang="en-US" sz="2300" kern="1200"/>
        </a:p>
      </dsp:txBody>
      <dsp:txXfrm>
        <a:off x="1307456" y="2048378"/>
        <a:ext cx="7310303" cy="835861"/>
      </dsp:txXfrm>
    </dsp:sp>
    <dsp:sp modelId="{9397F815-9B88-49ED-89C9-C057BD868CA9}">
      <dsp:nvSpPr>
        <dsp:cNvPr id="0" name=""/>
        <dsp:cNvSpPr/>
      </dsp:nvSpPr>
      <dsp:spPr>
        <a:xfrm>
          <a:off x="1922177" y="3033560"/>
          <a:ext cx="8580155" cy="88787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baseline="0"/>
            <a:t>Розробка (експлуатація) родовища</a:t>
          </a:r>
          <a:endParaRPr lang="en-US" sz="2300" kern="1200"/>
        </a:p>
      </dsp:txBody>
      <dsp:txXfrm>
        <a:off x="1948182" y="3059565"/>
        <a:ext cx="7310303" cy="835861"/>
      </dsp:txXfrm>
    </dsp:sp>
    <dsp:sp modelId="{E040AE88-EB42-4F2B-A226-6C7767D9EB60}">
      <dsp:nvSpPr>
        <dsp:cNvPr id="0" name=""/>
        <dsp:cNvSpPr/>
      </dsp:nvSpPr>
      <dsp:spPr>
        <a:xfrm>
          <a:off x="2562903" y="4044746"/>
          <a:ext cx="8580155" cy="88787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baseline="0"/>
            <a:t>Ліквідація (консервація) гірничого підприємства</a:t>
          </a:r>
          <a:endParaRPr lang="en-US" sz="2300" kern="1200"/>
        </a:p>
      </dsp:txBody>
      <dsp:txXfrm>
        <a:off x="2588908" y="4070751"/>
        <a:ext cx="7310303" cy="835861"/>
      </dsp:txXfrm>
    </dsp:sp>
    <dsp:sp modelId="{91EA84B9-8DFA-427B-9835-864024CC08E1}">
      <dsp:nvSpPr>
        <dsp:cNvPr id="0" name=""/>
        <dsp:cNvSpPr/>
      </dsp:nvSpPr>
      <dsp:spPr>
        <a:xfrm>
          <a:off x="8003039" y="648639"/>
          <a:ext cx="577116" cy="577116"/>
        </a:xfrm>
        <a:prstGeom prst="downArrow">
          <a:avLst>
            <a:gd name="adj1" fmla="val 55000"/>
            <a:gd name="adj2" fmla="val 45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a:p>
      </dsp:txBody>
      <dsp:txXfrm>
        <a:off x="8132890" y="648639"/>
        <a:ext cx="317414" cy="434280"/>
      </dsp:txXfrm>
    </dsp:sp>
    <dsp:sp modelId="{D73AEF6C-24EE-47D3-8B07-C755F8C57E9B}">
      <dsp:nvSpPr>
        <dsp:cNvPr id="0" name=""/>
        <dsp:cNvSpPr/>
      </dsp:nvSpPr>
      <dsp:spPr>
        <a:xfrm>
          <a:off x="8643765" y="1659825"/>
          <a:ext cx="577116" cy="577116"/>
        </a:xfrm>
        <a:prstGeom prst="downArrow">
          <a:avLst>
            <a:gd name="adj1" fmla="val 55000"/>
            <a:gd name="adj2" fmla="val 45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a:p>
      </dsp:txBody>
      <dsp:txXfrm>
        <a:off x="8773616" y="1659825"/>
        <a:ext cx="317414" cy="434280"/>
      </dsp:txXfrm>
    </dsp:sp>
    <dsp:sp modelId="{EC2776DA-1352-4CFD-940D-77FC41A48148}">
      <dsp:nvSpPr>
        <dsp:cNvPr id="0" name=""/>
        <dsp:cNvSpPr/>
      </dsp:nvSpPr>
      <dsp:spPr>
        <a:xfrm>
          <a:off x="9284490" y="2656214"/>
          <a:ext cx="577116" cy="577116"/>
        </a:xfrm>
        <a:prstGeom prst="downArrow">
          <a:avLst>
            <a:gd name="adj1" fmla="val 55000"/>
            <a:gd name="adj2" fmla="val 45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a:p>
      </dsp:txBody>
      <dsp:txXfrm>
        <a:off x="9414341" y="2656214"/>
        <a:ext cx="317414" cy="434280"/>
      </dsp:txXfrm>
    </dsp:sp>
    <dsp:sp modelId="{08D2516A-4470-4124-8EB3-078861142A74}">
      <dsp:nvSpPr>
        <dsp:cNvPr id="0" name=""/>
        <dsp:cNvSpPr/>
      </dsp:nvSpPr>
      <dsp:spPr>
        <a:xfrm>
          <a:off x="9925216" y="3677266"/>
          <a:ext cx="577116" cy="577116"/>
        </a:xfrm>
        <a:prstGeom prst="downArrow">
          <a:avLst>
            <a:gd name="adj1" fmla="val 55000"/>
            <a:gd name="adj2" fmla="val 45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a:p>
      </dsp:txBody>
      <dsp:txXfrm>
        <a:off x="10055067" y="3677266"/>
        <a:ext cx="317414" cy="4342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15D8D7-5FCE-43AD-81CB-2AFBE2B7EA53}">
      <dsp:nvSpPr>
        <dsp:cNvPr id="0" name=""/>
        <dsp:cNvSpPr/>
      </dsp:nvSpPr>
      <dsp:spPr>
        <a:xfrm>
          <a:off x="0" y="50038"/>
          <a:ext cx="11779184" cy="973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uk-UA" sz="2200" kern="1200" dirty="0"/>
            <a:t>побудова та розвиток </a:t>
          </a:r>
          <a:r>
            <a:rPr lang="uk-UA" sz="2200" kern="1200" dirty="0" err="1"/>
            <a:t>маркшейдерсько</a:t>
          </a:r>
          <a:r>
            <a:rPr lang="uk-UA" sz="2200" kern="1200" dirty="0"/>
            <a:t>-геодезичних опорних і знімальних мереж;</a:t>
          </a:r>
          <a:endParaRPr lang="ru-RU" sz="2200" kern="1200" dirty="0"/>
        </a:p>
      </dsp:txBody>
      <dsp:txXfrm>
        <a:off x="47519" y="97557"/>
        <a:ext cx="11684146" cy="878402"/>
      </dsp:txXfrm>
    </dsp:sp>
    <dsp:sp modelId="{433C8D5A-5D58-4106-9278-6FF4592EFFCE}">
      <dsp:nvSpPr>
        <dsp:cNvPr id="0" name=""/>
        <dsp:cNvSpPr/>
      </dsp:nvSpPr>
      <dsp:spPr>
        <a:xfrm>
          <a:off x="0" y="1173238"/>
          <a:ext cx="11779184" cy="973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uk-UA" sz="2200" kern="1200"/>
            <a:t>зйомка земної поверхні і гірничих виробок, складання графічної документації, що відображує стан гірничих робіт;</a:t>
          </a:r>
          <a:endParaRPr lang="ru-RU" sz="2200" kern="1200"/>
        </a:p>
      </dsp:txBody>
      <dsp:txXfrm>
        <a:off x="47519" y="1220757"/>
        <a:ext cx="11684146" cy="878402"/>
      </dsp:txXfrm>
    </dsp:sp>
    <dsp:sp modelId="{12A3C012-3930-4015-AB6B-AEFA149C94AF}">
      <dsp:nvSpPr>
        <dsp:cNvPr id="0" name=""/>
        <dsp:cNvSpPr/>
      </dsp:nvSpPr>
      <dsp:spPr>
        <a:xfrm>
          <a:off x="0" y="2296438"/>
          <a:ext cx="11779184" cy="973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uk-UA" sz="2200" kern="1200" dirty="0"/>
            <a:t>складання разом з геологічною службою графічної документації, що відображає характер залягання корисної копалини і </a:t>
          </a:r>
          <a:r>
            <a:rPr lang="uk-UA" sz="2200" kern="1200" dirty="0" err="1"/>
            <a:t>вміщуючих</a:t>
          </a:r>
          <a:r>
            <a:rPr lang="uk-UA" sz="2200" kern="1200" dirty="0"/>
            <a:t> гірничих порід (</a:t>
          </a:r>
          <a:r>
            <a:rPr lang="uk-UA" sz="2200" b="1" i="1" kern="1200" dirty="0" err="1"/>
            <a:t>геометризація</a:t>
          </a:r>
          <a:r>
            <a:rPr lang="uk-UA" sz="2200" b="1" i="1" kern="1200" dirty="0"/>
            <a:t> родовищ</a:t>
          </a:r>
          <a:r>
            <a:rPr lang="uk-UA" sz="2200" kern="1200" dirty="0"/>
            <a:t>);</a:t>
          </a:r>
          <a:endParaRPr lang="ru-RU" sz="2200" kern="1200" dirty="0"/>
        </a:p>
      </dsp:txBody>
      <dsp:txXfrm>
        <a:off x="47519" y="2343957"/>
        <a:ext cx="11684146" cy="878402"/>
      </dsp:txXfrm>
    </dsp:sp>
    <dsp:sp modelId="{36E7B8CF-F245-4E12-A937-A4DCC31AD0CE}">
      <dsp:nvSpPr>
        <dsp:cNvPr id="0" name=""/>
        <dsp:cNvSpPr/>
      </dsp:nvSpPr>
      <dsp:spPr>
        <a:xfrm>
          <a:off x="0" y="3419638"/>
          <a:ext cx="11779184" cy="973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uk-UA" sz="2200" kern="1200"/>
            <a:t>ведення обліку стану і руху запасів корисних копалин, облік їх втрат у надрах, складання звітної документації, участь у складанні програми розвитку гірничих робіт;</a:t>
          </a:r>
          <a:endParaRPr lang="ru-RU" sz="2200" kern="1200"/>
        </a:p>
      </dsp:txBody>
      <dsp:txXfrm>
        <a:off x="47519" y="3467157"/>
        <a:ext cx="11684146" cy="878402"/>
      </dsp:txXfrm>
    </dsp:sp>
    <dsp:sp modelId="{EFE636A1-9FE4-4E25-B07E-043E6274FEDF}">
      <dsp:nvSpPr>
        <dsp:cNvPr id="0" name=""/>
        <dsp:cNvSpPr/>
      </dsp:nvSpPr>
      <dsp:spPr>
        <a:xfrm>
          <a:off x="0" y="4542838"/>
          <a:ext cx="11779184" cy="973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uk-UA" sz="2200" kern="1200" dirty="0"/>
            <a:t>контроль за дотриманням геометричних параметрів уступів, укосів, бортів і транспортних шляхів кар’єру (розрізу) відповідно до </a:t>
          </a:r>
          <a:r>
            <a:rPr lang="uk-UA" sz="2200" kern="1200" dirty="0" err="1"/>
            <a:t>проєкту</a:t>
          </a:r>
          <a:r>
            <a:rPr lang="uk-UA" sz="2200" kern="1200" dirty="0"/>
            <a:t> та програми розвитку гірничих робіт;</a:t>
          </a:r>
          <a:endParaRPr lang="ru-RU" sz="2200" kern="1200" dirty="0"/>
        </a:p>
      </dsp:txBody>
      <dsp:txXfrm>
        <a:off x="47519" y="4590357"/>
        <a:ext cx="11684146" cy="8784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7937D2-7610-4FEA-90E4-91F185D18C05}">
      <dsp:nvSpPr>
        <dsp:cNvPr id="0" name=""/>
        <dsp:cNvSpPr/>
      </dsp:nvSpPr>
      <dsp:spPr>
        <a:xfrm>
          <a:off x="0" y="0"/>
          <a:ext cx="11779184" cy="982267"/>
        </a:xfrm>
        <a:prstGeom prst="roundRect">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uk-UA" sz="2200" kern="1200" dirty="0"/>
            <a:t>маркшейдерське забезпечення розкривних і вибухових робіт, </a:t>
          </a:r>
          <a:r>
            <a:rPr lang="uk-UA" sz="2200" kern="1200" dirty="0" err="1"/>
            <a:t>відвалоутворення</a:t>
          </a:r>
          <a:r>
            <a:rPr lang="uk-UA" sz="2200" kern="1200" dirty="0"/>
            <a:t> та гірничотехнічної рекультивації земель, порушених гірничими роботами;</a:t>
          </a:r>
          <a:endParaRPr lang="ru-RU" sz="2200" kern="1200" dirty="0"/>
        </a:p>
      </dsp:txBody>
      <dsp:txXfrm>
        <a:off x="47950" y="47950"/>
        <a:ext cx="11683284" cy="886367"/>
      </dsp:txXfrm>
    </dsp:sp>
    <dsp:sp modelId="{5661BD99-ACF4-440B-A7D9-3B48225E147C}">
      <dsp:nvSpPr>
        <dsp:cNvPr id="0" name=""/>
        <dsp:cNvSpPr/>
      </dsp:nvSpPr>
      <dsp:spPr>
        <a:xfrm>
          <a:off x="0" y="988054"/>
          <a:ext cx="11779184" cy="982267"/>
        </a:xfrm>
        <a:prstGeom prst="roundRect">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uk-UA" sz="2200" kern="1200"/>
            <a:t>контроль за правильністю проведення гірничих виробок та дотриманням меж ділянки надр, наданої в користування (технічних меж), меж гірничого відводу на поверхні та меж земельної ділянки в натурі (на місцевості), визначеної на підставі відповідної документації із землеустрою;</a:t>
          </a:r>
          <a:endParaRPr lang="ru-RU" sz="2200" kern="1200"/>
        </a:p>
      </dsp:txBody>
      <dsp:txXfrm>
        <a:off x="47950" y="1036004"/>
        <a:ext cx="11683284" cy="886367"/>
      </dsp:txXfrm>
    </dsp:sp>
    <dsp:sp modelId="{F5858195-71B9-4857-9FF0-50EC37588224}">
      <dsp:nvSpPr>
        <dsp:cNvPr id="0" name=""/>
        <dsp:cNvSpPr/>
      </dsp:nvSpPr>
      <dsp:spPr>
        <a:xfrm>
          <a:off x="0" y="1976035"/>
          <a:ext cx="11779184" cy="617384"/>
        </a:xfrm>
        <a:prstGeom prst="roundRect">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uk-UA" sz="2200" kern="1200"/>
            <a:t>спостереження за деформаціями уступів, укосів, бортів кар’єру, відвалів;</a:t>
          </a:r>
          <a:endParaRPr lang="ru-RU" sz="2200" kern="1200"/>
        </a:p>
      </dsp:txBody>
      <dsp:txXfrm>
        <a:off x="30138" y="2006173"/>
        <a:ext cx="11718908" cy="557108"/>
      </dsp:txXfrm>
    </dsp:sp>
    <dsp:sp modelId="{44799130-4A24-4903-9641-FA51A692880C}">
      <dsp:nvSpPr>
        <dsp:cNvPr id="0" name=""/>
        <dsp:cNvSpPr/>
      </dsp:nvSpPr>
      <dsp:spPr>
        <a:xfrm>
          <a:off x="0" y="2599134"/>
          <a:ext cx="11779184" cy="982267"/>
        </a:xfrm>
        <a:prstGeom prst="roundRect">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uk-UA" sz="2200" kern="1200"/>
            <a:t>спостереження за станом рейкових шляхів, відвалоутворювачів, транспортно-відвалювальних мостів, конвеєрів, екскаваторів та інших об’єктів промислового устаткування;</a:t>
          </a:r>
          <a:endParaRPr lang="ru-RU" sz="2200" kern="1200"/>
        </a:p>
      </dsp:txBody>
      <dsp:txXfrm>
        <a:off x="47950" y="2647084"/>
        <a:ext cx="11683284" cy="886367"/>
      </dsp:txXfrm>
    </dsp:sp>
    <dsp:sp modelId="{9C116F3F-8190-479F-B0E3-189BAB4B2EAB}">
      <dsp:nvSpPr>
        <dsp:cNvPr id="0" name=""/>
        <dsp:cNvSpPr/>
      </dsp:nvSpPr>
      <dsp:spPr>
        <a:xfrm>
          <a:off x="0" y="3587115"/>
          <a:ext cx="11779184" cy="982267"/>
        </a:xfrm>
        <a:prstGeom prst="roundRect">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uk-UA" sz="2200" kern="1200"/>
            <a:t>забезпечення маркшейдерського контролю за оперативним обліком видобутку корисних копалин за маркшейдерськими вимірюваннями гірничих виробок і замірами їх залишків на складах;</a:t>
          </a:r>
          <a:endParaRPr lang="ru-RU" sz="2200" kern="1200"/>
        </a:p>
      </dsp:txBody>
      <dsp:txXfrm>
        <a:off x="47950" y="3635065"/>
        <a:ext cx="11683284" cy="886367"/>
      </dsp:txXfrm>
    </dsp:sp>
    <dsp:sp modelId="{2E60CF8A-52F8-4A0D-A728-974750D7A18E}">
      <dsp:nvSpPr>
        <dsp:cNvPr id="0" name=""/>
        <dsp:cNvSpPr/>
      </dsp:nvSpPr>
      <dsp:spPr>
        <a:xfrm>
          <a:off x="0" y="4575096"/>
          <a:ext cx="11779184" cy="982267"/>
        </a:xfrm>
        <a:prstGeom prst="roundRect">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uk-UA" sz="2200" kern="1200"/>
            <a:t>маркшейдерське забезпечення робіт під час ліквідації та консервації гірничого підприємства, гірничотехнічної рекультивації наслідків гірничих робіт, визначення повноти виїмки корисної копалини, ведення всієї маркшейдерської документації і передання її на зберігання до архіву</a:t>
          </a:r>
          <a:endParaRPr lang="ru-RU" sz="2200" kern="1200"/>
        </a:p>
      </dsp:txBody>
      <dsp:txXfrm>
        <a:off x="47950" y="4623046"/>
        <a:ext cx="11683284" cy="88636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2F0516-8A0C-41A9-8B55-7E815F5CA434}">
      <dsp:nvSpPr>
        <dsp:cNvPr id="0" name=""/>
        <dsp:cNvSpPr/>
      </dsp:nvSpPr>
      <dsp:spPr>
        <a:xfrm rot="5400000">
          <a:off x="-286137" y="288146"/>
          <a:ext cx="1907580" cy="1335306"/>
        </a:xfrm>
        <a:prstGeom prst="chevron">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Font typeface="Symbol" panose="05050102010706020507" pitchFamily="18" charset="2"/>
            <a:buNone/>
          </a:pPr>
          <a:r>
            <a:rPr lang="uk-UA" sz="1300" b="1" i="1" kern="1200"/>
            <a:t>капітальні маркшейдерські роботи</a:t>
          </a:r>
          <a:endParaRPr lang="ru-RU" sz="1300" b="1" kern="1200" dirty="0"/>
        </a:p>
      </dsp:txBody>
      <dsp:txXfrm rot="-5400000">
        <a:off x="0" y="669662"/>
        <a:ext cx="1335306" cy="572274"/>
      </dsp:txXfrm>
    </dsp:sp>
    <dsp:sp modelId="{45696445-8CA7-4FA9-8AE0-DBB5427947E1}">
      <dsp:nvSpPr>
        <dsp:cNvPr id="0" name=""/>
        <dsp:cNvSpPr/>
      </dsp:nvSpPr>
      <dsp:spPr>
        <a:xfrm rot="5400000">
          <a:off x="5840299" y="-4502983"/>
          <a:ext cx="1239927" cy="1024991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Font typeface="Symbol" panose="05050102010706020507" pitchFamily="18" charset="2"/>
            <a:buNone/>
          </a:pPr>
          <a:r>
            <a:rPr lang="uk-UA" sz="1300" kern="1200" dirty="0"/>
            <a:t>об’ємні маркшейдерські роботи разового характеру:</a:t>
          </a:r>
          <a:endParaRPr lang="ru-RU" sz="1300" kern="1200" dirty="0"/>
        </a:p>
        <a:p>
          <a:pPr marL="114300" lvl="1" indent="-114300" algn="l" defTabSz="577850">
            <a:lnSpc>
              <a:spcPct val="90000"/>
            </a:lnSpc>
            <a:spcBef>
              <a:spcPct val="0"/>
            </a:spcBef>
            <a:spcAft>
              <a:spcPct val="15000"/>
            </a:spcAft>
            <a:buFont typeface="Arial" panose="020B0604020202020204" pitchFamily="34" charset="0"/>
            <a:buChar char="•"/>
          </a:pPr>
          <a:r>
            <a:rPr lang="uk-UA" sz="1300" kern="1200" dirty="0"/>
            <a:t>створення або реконструкція опорної мережі на земній поверхні; </a:t>
          </a:r>
          <a:endParaRPr lang="ru-RU" sz="1300" kern="1200" dirty="0"/>
        </a:p>
        <a:p>
          <a:pPr marL="114300" lvl="1" indent="-114300" algn="l" defTabSz="577850">
            <a:lnSpc>
              <a:spcPct val="90000"/>
            </a:lnSpc>
            <a:spcBef>
              <a:spcPct val="0"/>
            </a:spcBef>
            <a:spcAft>
              <a:spcPct val="15000"/>
            </a:spcAft>
            <a:buFont typeface="Arial" panose="020B0604020202020204" pitchFamily="34" charset="0"/>
            <a:buChar char="•"/>
          </a:pPr>
          <a:r>
            <a:rPr lang="uk-UA" sz="1300" kern="1200" dirty="0"/>
            <a:t>орієнтування та центрування, реконструкція підземних опорних мереж;</a:t>
          </a:r>
          <a:endParaRPr lang="ru-RU" sz="1300" kern="1200" dirty="0"/>
        </a:p>
        <a:p>
          <a:pPr marL="114300" lvl="1" indent="-114300" algn="l" defTabSz="577850">
            <a:lnSpc>
              <a:spcPct val="90000"/>
            </a:lnSpc>
            <a:spcBef>
              <a:spcPct val="0"/>
            </a:spcBef>
            <a:spcAft>
              <a:spcPct val="15000"/>
            </a:spcAft>
            <a:buFont typeface="Arial" panose="020B0604020202020204" pitchFamily="34" charset="0"/>
            <a:buChar char="•"/>
          </a:pPr>
          <a:r>
            <a:rPr lang="uk-UA" sz="1300" kern="1200" dirty="0"/>
            <a:t> забезпечення робіт під час проведення гірничих виробок зустрічними </a:t>
          </a:r>
          <a:r>
            <a:rPr lang="uk-UA" sz="1300" kern="1200" dirty="0" err="1"/>
            <a:t>вибоями</a:t>
          </a:r>
          <a:endParaRPr lang="ru-RU" sz="1300" kern="1200" dirty="0"/>
        </a:p>
      </dsp:txBody>
      <dsp:txXfrm rot="-5400000">
        <a:off x="1335306" y="62538"/>
        <a:ext cx="10189385" cy="1118871"/>
      </dsp:txXfrm>
    </dsp:sp>
    <dsp:sp modelId="{4E1D129C-57A4-43D2-A094-4DEF96DA46E1}">
      <dsp:nvSpPr>
        <dsp:cNvPr id="0" name=""/>
        <dsp:cNvSpPr/>
      </dsp:nvSpPr>
      <dsp:spPr>
        <a:xfrm rot="5400000">
          <a:off x="-286137" y="2004525"/>
          <a:ext cx="1907580" cy="1335306"/>
        </a:xfrm>
        <a:prstGeom prst="chevron">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Font typeface="Symbol" panose="05050102010706020507" pitchFamily="18" charset="2"/>
            <a:buNone/>
          </a:pPr>
          <a:r>
            <a:rPr lang="uk-UA" sz="1300" b="1" i="1" kern="1200"/>
            <a:t>основні</a:t>
          </a:r>
          <a:br>
            <a:rPr lang="uk-UA" sz="1300" b="1" i="1" kern="1200"/>
          </a:br>
          <a:r>
            <a:rPr lang="uk-UA" sz="1300" b="1" i="1" kern="1200"/>
            <a:t> маркшейдерські роботи</a:t>
          </a:r>
          <a:endParaRPr lang="ru-RU" sz="1300" b="1" kern="1200" dirty="0"/>
        </a:p>
      </dsp:txBody>
      <dsp:txXfrm rot="-5400000">
        <a:off x="0" y="2386041"/>
        <a:ext cx="1335306" cy="572274"/>
      </dsp:txXfrm>
    </dsp:sp>
    <dsp:sp modelId="{716A5A08-D871-4FDE-9495-A5332A46D49C}">
      <dsp:nvSpPr>
        <dsp:cNvPr id="0" name=""/>
        <dsp:cNvSpPr/>
      </dsp:nvSpPr>
      <dsp:spPr>
        <a:xfrm rot="5400000">
          <a:off x="5840299" y="-2786604"/>
          <a:ext cx="1239927" cy="1024991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Font typeface="Symbol" panose="05050102010706020507" pitchFamily="18" charset="2"/>
            <a:buNone/>
          </a:pPr>
          <a:r>
            <a:rPr lang="uk-UA" sz="1300" kern="1200" dirty="0"/>
            <a:t>базові роботи, що систематично повторюються</a:t>
          </a:r>
          <a:endParaRPr lang="ru-RU" sz="1300" kern="1200" dirty="0"/>
        </a:p>
        <a:p>
          <a:pPr marL="114300" lvl="1" indent="-114300" algn="l" defTabSz="577850">
            <a:lnSpc>
              <a:spcPct val="90000"/>
            </a:lnSpc>
            <a:spcBef>
              <a:spcPct val="0"/>
            </a:spcBef>
            <a:spcAft>
              <a:spcPct val="15000"/>
            </a:spcAft>
            <a:buFont typeface="Arial" panose="020B0604020202020204" pitchFamily="34" charset="0"/>
            <a:buChar char="•"/>
          </a:pPr>
          <a:r>
            <a:rPr lang="uk-UA" sz="1300" kern="1200" dirty="0"/>
            <a:t>виконання з’єднувальних знімань і побудова підземних маркшейдерських опорних мереж; </a:t>
          </a:r>
          <a:endParaRPr lang="ru-RU" sz="1300" kern="1200" dirty="0"/>
        </a:p>
        <a:p>
          <a:pPr marL="114300" lvl="1" indent="-114300" algn="l" defTabSz="577850">
            <a:lnSpc>
              <a:spcPct val="90000"/>
            </a:lnSpc>
            <a:spcBef>
              <a:spcPct val="0"/>
            </a:spcBef>
            <a:spcAft>
              <a:spcPct val="15000"/>
            </a:spcAft>
            <a:buFont typeface="Arial" panose="020B0604020202020204" pitchFamily="34" charset="0"/>
            <a:buChar char="•"/>
          </a:pPr>
          <a:r>
            <a:rPr lang="uk-UA" sz="1300" kern="1200" dirty="0"/>
            <a:t>фотограмметричні зйомки;</a:t>
          </a:r>
          <a:endParaRPr lang="ru-RU" sz="1300" kern="1200" dirty="0"/>
        </a:p>
        <a:p>
          <a:pPr marL="114300" lvl="1" indent="-114300" algn="l" defTabSz="577850">
            <a:lnSpc>
              <a:spcPct val="90000"/>
            </a:lnSpc>
            <a:spcBef>
              <a:spcPct val="0"/>
            </a:spcBef>
            <a:spcAft>
              <a:spcPct val="15000"/>
            </a:spcAft>
            <a:buFont typeface="Arial" panose="020B0604020202020204" pitchFamily="34" charset="0"/>
            <a:buChar char="•"/>
          </a:pPr>
          <a:r>
            <a:rPr lang="uk-UA" sz="1300" kern="1200" dirty="0"/>
            <a:t>спостереження за зрушеннями і деформаціями земної поверхні</a:t>
          </a:r>
          <a:endParaRPr lang="ru-RU" sz="1300" kern="1200" dirty="0"/>
        </a:p>
      </dsp:txBody>
      <dsp:txXfrm rot="-5400000">
        <a:off x="1335306" y="1778917"/>
        <a:ext cx="10189385" cy="1118871"/>
      </dsp:txXfrm>
    </dsp:sp>
    <dsp:sp modelId="{B6B9D436-29F9-415D-9DAE-71A61A752D84}">
      <dsp:nvSpPr>
        <dsp:cNvPr id="0" name=""/>
        <dsp:cNvSpPr/>
      </dsp:nvSpPr>
      <dsp:spPr>
        <a:xfrm rot="5400000">
          <a:off x="-286137" y="3720903"/>
          <a:ext cx="1907580" cy="1335306"/>
        </a:xfrm>
        <a:prstGeom prst="chevron">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uk-UA" sz="1300" b="1" i="1" kern="1200"/>
            <a:t>поточні </a:t>
          </a:r>
          <a:br>
            <a:rPr lang="uk-UA" sz="1300" b="1" i="1" kern="1200"/>
          </a:br>
          <a:r>
            <a:rPr lang="uk-UA" sz="1300" b="1" i="1" kern="1200"/>
            <a:t>маркшейдерські роботи</a:t>
          </a:r>
          <a:endParaRPr lang="ru-RU" sz="1300" b="1" kern="1200" dirty="0"/>
        </a:p>
      </dsp:txBody>
      <dsp:txXfrm rot="-5400000">
        <a:off x="0" y="4102419"/>
        <a:ext cx="1335306" cy="572274"/>
      </dsp:txXfrm>
    </dsp:sp>
    <dsp:sp modelId="{94E2FB2C-1D6F-41C9-951D-C0816E962164}">
      <dsp:nvSpPr>
        <dsp:cNvPr id="0" name=""/>
        <dsp:cNvSpPr/>
      </dsp:nvSpPr>
      <dsp:spPr>
        <a:xfrm rot="5400000">
          <a:off x="5840299" y="-1070226"/>
          <a:ext cx="1239927" cy="1024991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None/>
          </a:pPr>
          <a:r>
            <a:rPr lang="uk-UA" sz="1300" kern="1200" dirty="0"/>
            <a:t>виробничі роботи, що виконуються постійно з відповідною періодичністю:</a:t>
          </a:r>
          <a:endParaRPr lang="ru-RU" sz="1300" kern="1200" dirty="0"/>
        </a:p>
        <a:p>
          <a:pPr marL="114300" lvl="1" indent="-114300" algn="l" defTabSz="577850">
            <a:lnSpc>
              <a:spcPct val="90000"/>
            </a:lnSpc>
            <a:spcBef>
              <a:spcPct val="0"/>
            </a:spcBef>
            <a:spcAft>
              <a:spcPct val="15000"/>
            </a:spcAft>
            <a:buFont typeface="Arial" panose="020B0604020202020204" pitchFamily="34" charset="0"/>
            <a:buChar char="•"/>
          </a:pPr>
          <a:r>
            <a:rPr lang="uk-UA" sz="1300" kern="1200" dirty="0" err="1"/>
            <a:t>поповнювальні</a:t>
          </a:r>
          <a:r>
            <a:rPr lang="uk-UA" sz="1300" kern="1200" dirty="0"/>
            <a:t> зйомки;</a:t>
          </a:r>
          <a:endParaRPr lang="ru-RU" sz="1300" kern="1200" dirty="0"/>
        </a:p>
        <a:p>
          <a:pPr marL="114300" lvl="1" indent="-114300" algn="l" defTabSz="577850">
            <a:lnSpc>
              <a:spcPct val="90000"/>
            </a:lnSpc>
            <a:spcBef>
              <a:spcPct val="0"/>
            </a:spcBef>
            <a:spcAft>
              <a:spcPct val="15000"/>
            </a:spcAft>
            <a:buFont typeface="Arial" panose="020B0604020202020204" pitchFamily="34" charset="0"/>
            <a:buChar char="•"/>
          </a:pPr>
          <a:r>
            <a:rPr lang="uk-UA" sz="1300" kern="1200" dirty="0"/>
            <a:t> задавання напрямків виробкам;</a:t>
          </a:r>
          <a:endParaRPr lang="ru-RU" sz="1300" kern="1200" dirty="0"/>
        </a:p>
        <a:p>
          <a:pPr marL="114300" lvl="1" indent="-114300" algn="l" defTabSz="577850">
            <a:lnSpc>
              <a:spcPct val="90000"/>
            </a:lnSpc>
            <a:spcBef>
              <a:spcPct val="0"/>
            </a:spcBef>
            <a:spcAft>
              <a:spcPct val="15000"/>
            </a:spcAft>
            <a:buFont typeface="Arial" panose="020B0604020202020204" pitchFamily="34" charset="0"/>
            <a:buChar char="•"/>
          </a:pPr>
          <a:r>
            <a:rPr lang="uk-UA" sz="1300" kern="1200" dirty="0"/>
            <a:t>контроль за веденням обліку видобутих корисних копалин;</a:t>
          </a:r>
          <a:endParaRPr lang="ru-RU" sz="1300" kern="1200" dirty="0"/>
        </a:p>
        <a:p>
          <a:pPr marL="114300" lvl="1" indent="-114300" algn="l" defTabSz="577850">
            <a:lnSpc>
              <a:spcPct val="90000"/>
            </a:lnSpc>
            <a:spcBef>
              <a:spcPct val="0"/>
            </a:spcBef>
            <a:spcAft>
              <a:spcPct val="15000"/>
            </a:spcAft>
            <a:buFont typeface="Arial" panose="020B0604020202020204" pitchFamily="34" charset="0"/>
            <a:buChar char="•"/>
          </a:pPr>
          <a:r>
            <a:rPr lang="uk-UA" sz="1300" kern="1200" dirty="0"/>
            <a:t>поповнення планів гірничих виробок актуалізованою інформацією</a:t>
          </a:r>
          <a:endParaRPr lang="ru-RU" sz="1300" kern="1200" dirty="0"/>
        </a:p>
      </dsp:txBody>
      <dsp:txXfrm rot="-5400000">
        <a:off x="1335306" y="3495295"/>
        <a:ext cx="10189385" cy="111887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F7452EDF-BF8B-402D-BDDC-D63D8C36E428}" type="datetimeFigureOut">
              <a:rPr lang="uk-UA" smtClean="0"/>
              <a:t>23.01.2026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5E87933-31B3-4225-9329-1557E12DC8FE}" type="slidenum">
              <a:rPr lang="uk-UA" smtClean="0"/>
              <a:t>‹№›</a:t>
            </a:fld>
            <a:endParaRPr lang="uk-U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376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F7452EDF-BF8B-402D-BDDC-D63D8C36E428}" type="datetimeFigureOut">
              <a:rPr lang="uk-UA" smtClean="0"/>
              <a:t>23.01.2026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5E87933-31B3-4225-9329-1557E12DC8FE}" type="slidenum">
              <a:rPr lang="uk-UA" smtClean="0"/>
              <a:t>‹№›</a:t>
            </a:fld>
            <a:endParaRPr lang="uk-UA"/>
          </a:p>
        </p:txBody>
      </p:sp>
    </p:spTree>
    <p:extLst>
      <p:ext uri="{BB962C8B-B14F-4D97-AF65-F5344CB8AC3E}">
        <p14:creationId xmlns:p14="http://schemas.microsoft.com/office/powerpoint/2010/main" val="187589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ий заголовок і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F7452EDF-BF8B-402D-BDDC-D63D8C36E428}" type="datetimeFigureOut">
              <a:rPr lang="uk-UA" smtClean="0"/>
              <a:t>23.01.2026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5E87933-31B3-4225-9329-1557E12DC8FE}" type="slidenum">
              <a:rPr lang="uk-UA" smtClean="0"/>
              <a:t>‹№›</a:t>
            </a:fld>
            <a:endParaRPr lang="uk-UA"/>
          </a:p>
        </p:txBody>
      </p:sp>
    </p:spTree>
    <p:extLst>
      <p:ext uri="{BB962C8B-B14F-4D97-AF65-F5344CB8AC3E}">
        <p14:creationId xmlns:p14="http://schemas.microsoft.com/office/powerpoint/2010/main" val="1384500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F7452EDF-BF8B-402D-BDDC-D63D8C36E428}" type="datetimeFigureOut">
              <a:rPr lang="uk-UA" smtClean="0"/>
              <a:t>23.01.2026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5E87933-31B3-4225-9329-1557E12DC8FE}" type="slidenum">
              <a:rPr lang="uk-UA" smtClean="0"/>
              <a:t>‹№›</a:t>
            </a:fld>
            <a:endParaRPr lang="uk-UA"/>
          </a:p>
        </p:txBody>
      </p:sp>
    </p:spTree>
    <p:extLst>
      <p:ext uri="{BB962C8B-B14F-4D97-AF65-F5344CB8AC3E}">
        <p14:creationId xmlns:p14="http://schemas.microsoft.com/office/powerpoint/2010/main" val="2686529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Назва розділу">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F7452EDF-BF8B-402D-BDDC-D63D8C36E428}" type="datetimeFigureOut">
              <a:rPr lang="uk-UA" smtClean="0"/>
              <a:t>23.01.2026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5E87933-31B3-4225-9329-1557E12DC8FE}" type="slidenum">
              <a:rPr lang="uk-UA" smtClean="0"/>
              <a:t>‹№›</a:t>
            </a:fld>
            <a:endParaRPr lang="uk-U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1396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F7452EDF-BF8B-402D-BDDC-D63D8C36E428}" type="datetimeFigureOut">
              <a:rPr lang="uk-UA" smtClean="0"/>
              <a:t>23.01.2026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15E87933-31B3-4225-9329-1557E12DC8FE}" type="slidenum">
              <a:rPr lang="uk-UA" smtClean="0"/>
              <a:t>‹№›</a:t>
            </a:fld>
            <a:endParaRPr lang="uk-UA"/>
          </a:p>
        </p:txBody>
      </p:sp>
    </p:spTree>
    <p:extLst>
      <p:ext uri="{BB962C8B-B14F-4D97-AF65-F5344CB8AC3E}">
        <p14:creationId xmlns:p14="http://schemas.microsoft.com/office/powerpoint/2010/main" val="1538462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097280" y="2582334"/>
            <a:ext cx="4937760" cy="33782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217920" y="2582334"/>
            <a:ext cx="4937760" cy="33782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F7452EDF-BF8B-402D-BDDC-D63D8C36E428}" type="datetimeFigureOut">
              <a:rPr lang="uk-UA" smtClean="0"/>
              <a:t>23.01.2026</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15E87933-31B3-4225-9329-1557E12DC8FE}" type="slidenum">
              <a:rPr lang="uk-UA" smtClean="0"/>
              <a:t>‹№›</a:t>
            </a:fld>
            <a:endParaRPr lang="uk-UA"/>
          </a:p>
        </p:txBody>
      </p:sp>
    </p:spTree>
    <p:extLst>
      <p:ext uri="{BB962C8B-B14F-4D97-AF65-F5344CB8AC3E}">
        <p14:creationId xmlns:p14="http://schemas.microsoft.com/office/powerpoint/2010/main" val="3091366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F7452EDF-BF8B-402D-BDDC-D63D8C36E428}" type="datetimeFigureOut">
              <a:rPr lang="uk-UA" smtClean="0"/>
              <a:t>23.01.2026</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15E87933-31B3-4225-9329-1557E12DC8FE}" type="slidenum">
              <a:rPr lang="uk-UA" smtClean="0"/>
              <a:t>‹№›</a:t>
            </a:fld>
            <a:endParaRPr lang="uk-UA"/>
          </a:p>
        </p:txBody>
      </p:sp>
    </p:spTree>
    <p:extLst>
      <p:ext uri="{BB962C8B-B14F-4D97-AF65-F5344CB8AC3E}">
        <p14:creationId xmlns:p14="http://schemas.microsoft.com/office/powerpoint/2010/main" val="22203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и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uk-UA"/>
          </a:p>
        </p:txBody>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uk-UA"/>
          </a:p>
        </p:txBody>
      </p:sp>
      <p:sp>
        <p:nvSpPr>
          <p:cNvPr id="7" name="Date Placeholder 6"/>
          <p:cNvSpPr>
            <a:spLocks noGrp="1"/>
          </p:cNvSpPr>
          <p:nvPr>
            <p:ph type="dt" sz="half" idx="10"/>
          </p:nvPr>
        </p:nvSpPr>
        <p:spPr/>
        <p:txBody>
          <a:bodyPr/>
          <a:lstStyle/>
          <a:p>
            <a:fld id="{F7452EDF-BF8B-402D-BDDC-D63D8C36E428}" type="datetimeFigureOut">
              <a:rPr lang="uk-UA" smtClean="0"/>
              <a:t>23.01.2026</a:t>
            </a:fld>
            <a:endParaRPr lang="uk-UA"/>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uk-UA"/>
          </a:p>
        </p:txBody>
      </p:sp>
      <p:sp>
        <p:nvSpPr>
          <p:cNvPr id="9" name="Slide Number Placeholder 8"/>
          <p:cNvSpPr>
            <a:spLocks noGrp="1"/>
          </p:cNvSpPr>
          <p:nvPr>
            <p:ph type="sldNum" sz="quarter" idx="12"/>
          </p:nvPr>
        </p:nvSpPr>
        <p:spPr/>
        <p:txBody>
          <a:bodyPr/>
          <a:lstStyle/>
          <a:p>
            <a:fld id="{15E87933-31B3-4225-9329-1557E12DC8FE}" type="slidenum">
              <a:rPr lang="uk-UA" smtClean="0"/>
              <a:t>‹№›</a:t>
            </a:fld>
            <a:endParaRPr lang="uk-UA"/>
          </a:p>
        </p:txBody>
      </p:sp>
    </p:spTree>
    <p:extLst>
      <p:ext uri="{BB962C8B-B14F-4D97-AF65-F5344CB8AC3E}">
        <p14:creationId xmlns:p14="http://schemas.microsoft.com/office/powerpoint/2010/main" val="2702644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Вміст і підпис">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7452EDF-BF8B-402D-BDDC-D63D8C36E428}" type="datetimeFigureOut">
              <a:rPr lang="uk-UA" smtClean="0"/>
              <a:t>23.01.2026</a:t>
            </a:fld>
            <a:endParaRPr lang="uk-UA"/>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uk-UA"/>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5E87933-31B3-4225-9329-1557E12DC8FE}" type="slidenum">
              <a:rPr lang="uk-UA" smtClean="0"/>
              <a:t>‹№›</a:t>
            </a:fld>
            <a:endParaRPr lang="uk-UA"/>
          </a:p>
        </p:txBody>
      </p:sp>
    </p:spTree>
    <p:extLst>
      <p:ext uri="{BB962C8B-B14F-4D97-AF65-F5344CB8AC3E}">
        <p14:creationId xmlns:p14="http://schemas.microsoft.com/office/powerpoint/2010/main" val="1601126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і підпис">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F7452EDF-BF8B-402D-BDDC-D63D8C36E428}" type="datetimeFigureOut">
              <a:rPr lang="uk-UA" smtClean="0"/>
              <a:t>23.01.2026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15E87933-31B3-4225-9329-1557E12DC8FE}" type="slidenum">
              <a:rPr lang="uk-UA" smtClean="0"/>
              <a:t>‹№›</a:t>
            </a:fld>
            <a:endParaRPr lang="uk-UA"/>
          </a:p>
        </p:txBody>
      </p:sp>
    </p:spTree>
    <p:extLst>
      <p:ext uri="{BB962C8B-B14F-4D97-AF65-F5344CB8AC3E}">
        <p14:creationId xmlns:p14="http://schemas.microsoft.com/office/powerpoint/2010/main" val="241558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uk-UA"/>
          </a:p>
        </p:txBody>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uk-UA"/>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7452EDF-BF8B-402D-BDDC-D63D8C36E428}" type="datetimeFigureOut">
              <a:rPr lang="uk-UA" smtClean="0"/>
              <a:t>23.01.2026</a:t>
            </a:fld>
            <a:endParaRPr lang="uk-UA"/>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uk-UA"/>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5E87933-31B3-4225-9329-1557E12DC8FE}" type="slidenum">
              <a:rPr lang="uk-UA" smtClean="0"/>
              <a:t>‹№›</a:t>
            </a:fld>
            <a:endParaRPr lang="uk-UA"/>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135544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6000"/>
                <a:shade val="99000"/>
                <a:satMod val="140000"/>
              </a:schemeClr>
            </a:gs>
            <a:gs pos="65000">
              <a:schemeClr val="bg1">
                <a:tint val="100000"/>
                <a:shade val="80000"/>
                <a:satMod val="130000"/>
              </a:schemeClr>
            </a:gs>
            <a:gs pos="100000">
              <a:schemeClr val="bg1">
                <a:tint val="100000"/>
                <a:shade val="48000"/>
                <a:satMod val="120000"/>
              </a:schemeClr>
            </a:gs>
          </a:gsLst>
          <a:lin ang="16200000" scaled="0"/>
        </a:gradFill>
        <a:effectLst/>
      </p:bgPr>
    </p:bg>
    <p:spTree>
      <p:nvGrpSpPr>
        <p:cNvPr id="1" name=""/>
        <p:cNvGrpSpPr/>
        <p:nvPr/>
      </p:nvGrpSpPr>
      <p:grpSpPr>
        <a:xfrm>
          <a:off x="0" y="0"/>
          <a:ext cx="0" cy="0"/>
          <a:chOff x="0" y="0"/>
          <a:chExt cx="0" cy="0"/>
        </a:xfrm>
      </p:grpSpPr>
      <p:sp>
        <p:nvSpPr>
          <p:cNvPr id="22" name="Rectangle 10">
            <a:extLst>
              <a:ext uri="{FF2B5EF4-FFF2-40B4-BE49-F238E27FC236}">
                <a16:creationId xmlns:a16="http://schemas.microsoft.com/office/drawing/2014/main" id="{25C8D2C1-DA83-420D-9635-D52CE066B5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uk-UA"/>
          </a:p>
        </p:txBody>
      </p:sp>
      <p:sp>
        <p:nvSpPr>
          <p:cNvPr id="23" name="Rectangle 12">
            <a:extLst>
              <a:ext uri="{FF2B5EF4-FFF2-40B4-BE49-F238E27FC236}">
                <a16:creationId xmlns:a16="http://schemas.microsoft.com/office/drawing/2014/main" id="{434F74C9-6A0B-409E-AD1C-45B58BE91B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uk-UA"/>
          </a:p>
        </p:txBody>
      </p:sp>
      <p:cxnSp>
        <p:nvCxnSpPr>
          <p:cNvPr id="24" name="Straight Connector 14">
            <a:extLst>
              <a:ext uri="{FF2B5EF4-FFF2-40B4-BE49-F238E27FC236}">
                <a16:creationId xmlns:a16="http://schemas.microsoft.com/office/drawing/2014/main" id="{F5486A9D-1265-4B57-91E6-68E666B978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6" name="Рисунок 5" descr="Зображення, що містить рівень геодезиста, особа, просто неба, штатив&#10;&#10;Вміст на основі ШІ може бути неправильним.">
            <a:extLst>
              <a:ext uri="{FF2B5EF4-FFF2-40B4-BE49-F238E27FC236}">
                <a16:creationId xmlns:a16="http://schemas.microsoft.com/office/drawing/2014/main" id="{5D805211-6E05-C220-C823-B04E634847A8}"/>
              </a:ext>
            </a:extLst>
          </p:cNvPr>
          <p:cNvPicPr>
            <a:picLocks noChangeAspect="1"/>
          </p:cNvPicPr>
          <p:nvPr/>
        </p:nvPicPr>
        <p:blipFill>
          <a:blip r:embed="rId2">
            <a:alphaModFix amt="35000"/>
            <a:extLst>
              <a:ext uri="{28A0092B-C50C-407E-A947-70E740481C1C}">
                <a14:useLocalDpi xmlns:a14="http://schemas.microsoft.com/office/drawing/2010/main" val="0"/>
              </a:ext>
            </a:extLst>
          </a:blip>
          <a:srcRect t="11016" b="11664"/>
          <a:stretch>
            <a:fillRect/>
          </a:stretch>
        </p:blipFill>
        <p:spPr>
          <a:xfrm>
            <a:off x="20" y="10"/>
            <a:ext cx="12191980" cy="6857990"/>
          </a:xfrm>
          <a:prstGeom prst="rect">
            <a:avLst/>
          </a:prstGeom>
        </p:spPr>
      </p:pic>
      <p:sp>
        <p:nvSpPr>
          <p:cNvPr id="4" name="TextBox 3">
            <a:extLst>
              <a:ext uri="{FF2B5EF4-FFF2-40B4-BE49-F238E27FC236}">
                <a16:creationId xmlns:a16="http://schemas.microsoft.com/office/drawing/2014/main" id="{AD16E4A0-B591-86D7-8874-5A3286029034}"/>
              </a:ext>
            </a:extLst>
          </p:cNvPr>
          <p:cNvSpPr txBox="1"/>
          <p:nvPr/>
        </p:nvSpPr>
        <p:spPr>
          <a:xfrm>
            <a:off x="1097280" y="758952"/>
            <a:ext cx="10058400" cy="3566160"/>
          </a:xfrm>
          <a:prstGeom prst="rect">
            <a:avLst/>
          </a:prstGeom>
        </p:spPr>
        <p:txBody>
          <a:bodyPr vert="horz" lIns="91440" tIns="45720" rIns="91440" bIns="45720" rtlCol="0" anchor="b">
            <a:normAutofit fontScale="92500"/>
          </a:bodyPr>
          <a:lstStyle/>
          <a:p>
            <a:pPr algn="ctr" defTabSz="914400">
              <a:lnSpc>
                <a:spcPct val="85000"/>
              </a:lnSpc>
              <a:spcBef>
                <a:spcPct val="0"/>
              </a:spcBef>
              <a:spcAft>
                <a:spcPts val="600"/>
              </a:spcAft>
            </a:pPr>
            <a:r>
              <a:rPr lang="en-US" sz="6200" b="1" spc="-50">
                <a:effectLst/>
                <a:latin typeface="ADLaM Display" panose="020F0502020204030204" pitchFamily="2" charset="0"/>
                <a:ea typeface="ADLaM Display" panose="020F0502020204030204" pitchFamily="2" charset="0"/>
                <a:cs typeface="ADLaM Display" panose="020F0502020204030204" pitchFamily="2" charset="0"/>
              </a:rPr>
              <a:t>Тема 1. Вступ. </a:t>
            </a:r>
            <a:endParaRPr lang="uk-UA" sz="6200" b="1" spc="-50">
              <a:effectLst/>
              <a:latin typeface="ADLaM Display" panose="020F0502020204030204" pitchFamily="2" charset="0"/>
              <a:ea typeface="ADLaM Display" panose="020F0502020204030204" pitchFamily="2" charset="0"/>
              <a:cs typeface="ADLaM Display" panose="020F0502020204030204" pitchFamily="2" charset="0"/>
            </a:endParaRPr>
          </a:p>
          <a:p>
            <a:pPr algn="ctr" defTabSz="914400">
              <a:lnSpc>
                <a:spcPct val="85000"/>
              </a:lnSpc>
              <a:spcBef>
                <a:spcPct val="0"/>
              </a:spcBef>
              <a:spcAft>
                <a:spcPts val="600"/>
              </a:spcAft>
            </a:pPr>
            <a:r>
              <a:rPr lang="en-US" sz="6200" b="1" spc="-50">
                <a:effectLst/>
                <a:latin typeface="ADLaM Display" panose="020F0502020204030204" pitchFamily="2" charset="0"/>
                <a:ea typeface="ADLaM Display" panose="020F0502020204030204" pitchFamily="2" charset="0"/>
                <a:cs typeface="ADLaM Display" panose="020F0502020204030204" pitchFamily="2" charset="0"/>
              </a:rPr>
              <a:t>Загальні питання, основні поняття і терміни з маркшейдерської справи </a:t>
            </a:r>
            <a:endParaRPr lang="en-US" sz="6200" b="1" spc="-50">
              <a:latin typeface="ADLaM Display" panose="020F0502020204030204" pitchFamily="2" charset="0"/>
              <a:ea typeface="ADLaM Display" panose="020F0502020204030204" pitchFamily="2" charset="0"/>
              <a:cs typeface="ADLaM Display" panose="020F0502020204030204" pitchFamily="2" charset="0"/>
            </a:endParaRPr>
          </a:p>
        </p:txBody>
      </p:sp>
      <p:cxnSp>
        <p:nvCxnSpPr>
          <p:cNvPr id="25" name="Straight Connector 16">
            <a:extLst>
              <a:ext uri="{FF2B5EF4-FFF2-40B4-BE49-F238E27FC236}">
                <a16:creationId xmlns:a16="http://schemas.microsoft.com/office/drawing/2014/main" id="{4071767D-5FF7-4508-B8B7-BB60FF3AB2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alpha val="80000"/>
              </a:schemeClr>
            </a:solidFill>
          </a:ln>
        </p:spPr>
        <p:style>
          <a:lnRef idx="1">
            <a:schemeClr val="accent1"/>
          </a:lnRef>
          <a:fillRef idx="0">
            <a:schemeClr val="accent1"/>
          </a:fillRef>
          <a:effectRef idx="0">
            <a:schemeClr val="accent1"/>
          </a:effectRef>
          <a:fontRef idx="minor">
            <a:schemeClr val="tx1"/>
          </a:fontRef>
        </p:style>
      </p:cxnSp>
      <p:sp>
        <p:nvSpPr>
          <p:cNvPr id="26" name="Rectangle 18">
            <a:extLst>
              <a:ext uri="{FF2B5EF4-FFF2-40B4-BE49-F238E27FC236}">
                <a16:creationId xmlns:a16="http://schemas.microsoft.com/office/drawing/2014/main" id="{C4E89C94-E462-4566-A15A-32835FD68B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uk-UA"/>
          </a:p>
        </p:txBody>
      </p:sp>
      <p:sp>
        <p:nvSpPr>
          <p:cNvPr id="21" name="Rectangle 20">
            <a:extLst>
              <a:ext uri="{FF2B5EF4-FFF2-40B4-BE49-F238E27FC236}">
                <a16:creationId xmlns:a16="http://schemas.microsoft.com/office/drawing/2014/main" id="{E25F4A20-71FB-4A26-92E2-89DED49264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uk-UA"/>
          </a:p>
        </p:txBody>
      </p:sp>
      <p:sp>
        <p:nvSpPr>
          <p:cNvPr id="3" name="TextBox 2">
            <a:extLst>
              <a:ext uri="{FF2B5EF4-FFF2-40B4-BE49-F238E27FC236}">
                <a16:creationId xmlns:a16="http://schemas.microsoft.com/office/drawing/2014/main" id="{FFF6E874-9092-A7E9-EB9B-6EF199438F5F}"/>
              </a:ext>
            </a:extLst>
          </p:cNvPr>
          <p:cNvSpPr txBox="1"/>
          <p:nvPr/>
        </p:nvSpPr>
        <p:spPr>
          <a:xfrm>
            <a:off x="1981200" y="3001282"/>
            <a:ext cx="5558489" cy="4351338"/>
          </a:xfrm>
          <a:prstGeom prst="rect">
            <a:avLst/>
          </a:prstGeom>
        </p:spPr>
        <p:txBody>
          <a:bodyPr vert="horz" lIns="91440" tIns="45720" rIns="91440" bIns="45720" rtlCol="0">
            <a:normAutofit/>
          </a:bodyPr>
          <a:lstStyle/>
          <a:p>
            <a:pPr indent="-228600">
              <a:lnSpc>
                <a:spcPct val="90000"/>
              </a:lnSpc>
              <a:spcAft>
                <a:spcPts val="800"/>
              </a:spcAft>
              <a:buFont typeface="Arial" panose="020B0604020202020204" pitchFamily="34" charset="0"/>
              <a:buChar char="•"/>
            </a:pPr>
            <a:endParaRPr lang="en-US">
              <a:effectLst/>
            </a:endParaRPr>
          </a:p>
        </p:txBody>
      </p:sp>
    </p:spTree>
    <p:extLst>
      <p:ext uri="{BB962C8B-B14F-4D97-AF65-F5344CB8AC3E}">
        <p14:creationId xmlns:p14="http://schemas.microsoft.com/office/powerpoint/2010/main" val="548573091"/>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D379150-F6B4-45C8-BE10-6B278AD400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uk-UA"/>
          </a:p>
        </p:txBody>
      </p:sp>
      <p:sp>
        <p:nvSpPr>
          <p:cNvPr id="13" name="Rectangle 12">
            <a:extLst>
              <a:ext uri="{FF2B5EF4-FFF2-40B4-BE49-F238E27FC236}">
                <a16:creationId xmlns:a16="http://schemas.microsoft.com/office/drawing/2014/main" id="{5FFCF544-A370-4A5D-A95F-CA6E0E7191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uk-UA"/>
          </a:p>
        </p:txBody>
      </p:sp>
      <p:cxnSp>
        <p:nvCxnSpPr>
          <p:cNvPr id="15" name="Straight Connector 14">
            <a:extLst>
              <a:ext uri="{FF2B5EF4-FFF2-40B4-BE49-F238E27FC236}">
                <a16:creationId xmlns:a16="http://schemas.microsoft.com/office/drawing/2014/main" id="{6EEB3B97-A638-498B-8083-54191CE71E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7" name="Rectangle 16">
            <a:extLst>
              <a:ext uri="{FF2B5EF4-FFF2-40B4-BE49-F238E27FC236}">
                <a16:creationId xmlns:a16="http://schemas.microsoft.com/office/drawing/2014/main" id="{C33BF9DD-8A45-4EEE-B231-0A14D322E5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Рисунок 5" descr="Зображення, що містить особа, одежа, стіна, рівень геодезиста&#10;&#10;Вміст на основі ШІ може бути неправильним.">
            <a:extLst>
              <a:ext uri="{FF2B5EF4-FFF2-40B4-BE49-F238E27FC236}">
                <a16:creationId xmlns:a16="http://schemas.microsoft.com/office/drawing/2014/main" id="{9ED8562A-7A0B-F547-5D39-6F43E21B04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1754" y="640081"/>
            <a:ext cx="3985804" cy="5314406"/>
          </a:xfrm>
          <a:prstGeom prst="rect">
            <a:avLst/>
          </a:prstGeom>
        </p:spPr>
      </p:pic>
      <p:cxnSp>
        <p:nvCxnSpPr>
          <p:cNvPr id="19" name="Straight Connector 18">
            <a:extLst>
              <a:ext uri="{FF2B5EF4-FFF2-40B4-BE49-F238E27FC236}">
                <a16:creationId xmlns:a16="http://schemas.microsoft.com/office/drawing/2014/main" id="{9020DCC9-F851-4562-BB20-1AB3C51BFD0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74770" y="2086188"/>
            <a:ext cx="6089768"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45596665-2105-9C7A-D097-23DA260AF588}"/>
              </a:ext>
            </a:extLst>
          </p:cNvPr>
          <p:cNvSpPr txBox="1"/>
          <p:nvPr/>
        </p:nvSpPr>
        <p:spPr>
          <a:xfrm>
            <a:off x="4974770" y="554688"/>
            <a:ext cx="7053945" cy="5563077"/>
          </a:xfrm>
          <a:prstGeom prst="rect">
            <a:avLst/>
          </a:prstGeom>
        </p:spPr>
        <p:txBody>
          <a:bodyPr vert="horz" lIns="0" tIns="45720" rIns="0" bIns="45720" rtlCol="0">
            <a:normAutofit fontScale="85000" lnSpcReduction="10000"/>
          </a:bodyPr>
          <a:lstStyle/>
          <a:p>
            <a:pPr algn="just" defTabSz="914400">
              <a:lnSpc>
                <a:spcPct val="150000"/>
              </a:lnSpc>
              <a:spcAft>
                <a:spcPts val="600"/>
              </a:spcAft>
              <a:buClr>
                <a:schemeClr val="accent1"/>
              </a:buClr>
              <a:buFont typeface="Calibri" panose="020F0502020204030204" pitchFamily="34" charset="0"/>
            </a:pPr>
            <a:r>
              <a:rPr lang="en-US" sz="1600">
                <a:solidFill>
                  <a:schemeClr val="tx1">
                    <a:lumMod val="75000"/>
                    <a:lumOff val="25000"/>
                  </a:schemeClr>
                </a:solidFill>
                <a:latin typeface="Times New Roman" panose="02020603050405020304" pitchFamily="18" charset="0"/>
                <a:cs typeface="Times New Roman" panose="02020603050405020304" pitchFamily="18" charset="0"/>
              </a:rPr>
              <a:t>Маркшейдерські роботи мають свої особливості і основні принципи організації робіт так як вони поділяються на польові і камеральні. Якість виконання маркшейдерських робіт в значній мірі залежить від того, як правильно вони організовані. Головна задача організації всіх маркшейдерських робіт полягає у виконанні їх у встановлений термін, оскільки несвоєчасне виконання призводить до браку гірничих виробок і додаткових витрат. </a:t>
            </a:r>
          </a:p>
          <a:p>
            <a:pPr marL="0" indent="0" algn="just" defTabSz="914400">
              <a:lnSpc>
                <a:spcPct val="150000"/>
              </a:lnSpc>
              <a:spcAft>
                <a:spcPts val="600"/>
              </a:spcAft>
              <a:buClr>
                <a:schemeClr val="accent1"/>
              </a:buClr>
              <a:buFont typeface="Calibri" panose="020F0502020204030204" pitchFamily="34" charset="0"/>
              <a:buNone/>
            </a:pPr>
            <a:r>
              <a:rPr lang="en-US" sz="1600">
                <a:solidFill>
                  <a:schemeClr val="tx1">
                    <a:lumMod val="75000"/>
                    <a:lumOff val="25000"/>
                  </a:schemeClr>
                </a:solidFill>
                <a:latin typeface="Times New Roman" panose="02020603050405020304" pitchFamily="18" charset="0"/>
                <a:cs typeface="Times New Roman" panose="02020603050405020304" pitchFamily="18" charset="0"/>
              </a:rPr>
              <a:t>Раціональна організація виконання маркшейдерських робіт вимагає вирішення наступних задач: </a:t>
            </a:r>
          </a:p>
          <a:p>
            <a:pPr marL="285750" indent="-285750" algn="just" defTabSz="914400">
              <a:lnSpc>
                <a:spcPct val="150000"/>
              </a:lnSpc>
              <a:spcAft>
                <a:spcPts val="600"/>
              </a:spcAft>
              <a:buClr>
                <a:schemeClr val="accent1"/>
              </a:buClr>
              <a:buFont typeface="Calibri" panose="020F0502020204030204" pitchFamily="34" charset="0"/>
              <a:buChar char="q"/>
            </a:pPr>
            <a:r>
              <a:rPr lang="en-US" sz="1600">
                <a:solidFill>
                  <a:schemeClr val="tx1">
                    <a:lumMod val="75000"/>
                    <a:lumOff val="25000"/>
                  </a:schemeClr>
                </a:solidFill>
                <a:latin typeface="Times New Roman" panose="02020603050405020304" pitchFamily="18" charset="0"/>
                <a:cs typeface="Times New Roman" panose="02020603050405020304" pitchFamily="18" charset="0"/>
              </a:rPr>
              <a:t>вибір найбільш доцільної методики робіт з врахуванням умов місця роботи, заданої точності і наявності відповідного інструментарію, приладів і обладнання; </a:t>
            </a:r>
          </a:p>
          <a:p>
            <a:pPr marL="285750" indent="-285750" algn="just" defTabSz="914400">
              <a:lnSpc>
                <a:spcPct val="150000"/>
              </a:lnSpc>
              <a:spcAft>
                <a:spcPts val="600"/>
              </a:spcAft>
              <a:buClr>
                <a:schemeClr val="accent1"/>
              </a:buClr>
              <a:buFont typeface="Calibri" panose="020F0502020204030204" pitchFamily="34" charset="0"/>
              <a:buChar char="q"/>
            </a:pPr>
            <a:r>
              <a:rPr lang="en-US" sz="1600">
                <a:solidFill>
                  <a:schemeClr val="tx1">
                    <a:lumMod val="75000"/>
                    <a:lumOff val="25000"/>
                  </a:schemeClr>
                </a:solidFill>
                <a:latin typeface="Times New Roman" panose="02020603050405020304" pitchFamily="18" charset="0"/>
                <a:cs typeface="Times New Roman" panose="02020603050405020304" pitchFamily="18" charset="0"/>
              </a:rPr>
              <a:t>впровадження найбільш досконалої техніки і організації виконання робіт на основі передового досвіду і сучасних прийомів виробництва; </a:t>
            </a:r>
          </a:p>
          <a:p>
            <a:pPr marL="285750" indent="-285750" algn="just" defTabSz="914400">
              <a:lnSpc>
                <a:spcPct val="150000"/>
              </a:lnSpc>
              <a:spcAft>
                <a:spcPts val="600"/>
              </a:spcAft>
              <a:buClr>
                <a:schemeClr val="accent1"/>
              </a:buClr>
              <a:buFont typeface="Calibri" panose="020F0502020204030204" pitchFamily="34" charset="0"/>
              <a:buChar char="q"/>
            </a:pPr>
            <a:r>
              <a:rPr lang="en-US" sz="1600">
                <a:solidFill>
                  <a:schemeClr val="tx1">
                    <a:lumMod val="75000"/>
                    <a:lumOff val="25000"/>
                  </a:schemeClr>
                </a:solidFill>
                <a:latin typeface="Times New Roman" panose="02020603050405020304" pitchFamily="18" charset="0"/>
                <a:cs typeface="Times New Roman" panose="02020603050405020304" pitchFamily="18" charset="0"/>
              </a:rPr>
              <a:t>забезпечення безпеки робіт на робочому місці. </a:t>
            </a:r>
          </a:p>
          <a:p>
            <a:pPr algn="just" defTabSz="914400">
              <a:lnSpc>
                <a:spcPct val="150000"/>
              </a:lnSpc>
              <a:spcAft>
                <a:spcPts val="600"/>
              </a:spcAft>
              <a:buClr>
                <a:schemeClr val="accent1"/>
              </a:buClr>
              <a:buFont typeface="Calibri" panose="020F0502020204030204" pitchFamily="34" charset="0"/>
            </a:pPr>
            <a:endParaRPr lang="en-US" sz="1600">
              <a:solidFill>
                <a:schemeClr val="tx1">
                  <a:lumMod val="75000"/>
                  <a:lumOff val="25000"/>
                </a:schemeClr>
              </a:solidFill>
              <a:latin typeface="Times New Roman" panose="02020603050405020304" pitchFamily="18" charset="0"/>
              <a:cs typeface="Times New Roman" panose="02020603050405020304" pitchFamily="18" charset="0"/>
            </a:endParaRPr>
          </a:p>
          <a:p>
            <a:pPr marL="0" indent="0" algn="just" defTabSz="914400">
              <a:lnSpc>
                <a:spcPct val="150000"/>
              </a:lnSpc>
              <a:spcAft>
                <a:spcPts val="600"/>
              </a:spcAft>
              <a:buClr>
                <a:schemeClr val="accent1"/>
              </a:buClr>
              <a:buFont typeface="Calibri" panose="020F0502020204030204" pitchFamily="34" charset="0"/>
              <a:buNone/>
            </a:pPr>
            <a:r>
              <a:rPr lang="en-US" sz="1600">
                <a:solidFill>
                  <a:schemeClr val="tx1">
                    <a:lumMod val="75000"/>
                    <a:lumOff val="25000"/>
                  </a:schemeClr>
                </a:solidFill>
                <a:latin typeface="Times New Roman" panose="02020603050405020304" pitchFamily="18" charset="0"/>
                <a:cs typeface="Times New Roman" panose="02020603050405020304" pitchFamily="18" charset="0"/>
              </a:rPr>
              <a:t>Маркшейдерські роботи поділяються на капітальні, основні і поточні. </a:t>
            </a:r>
          </a:p>
          <a:p>
            <a:pPr marL="0" indent="0" algn="just" defTabSz="914400">
              <a:lnSpc>
                <a:spcPct val="150000"/>
              </a:lnSpc>
              <a:spcAft>
                <a:spcPts val="600"/>
              </a:spcAft>
              <a:buClr>
                <a:schemeClr val="accent1"/>
              </a:buClr>
              <a:buFont typeface="Calibri" panose="020F0502020204030204" pitchFamily="34" charset="0"/>
              <a:buNone/>
            </a:pPr>
            <a:r>
              <a:rPr lang="en-US" sz="1600">
                <a:solidFill>
                  <a:schemeClr val="tx1">
                    <a:lumMod val="75000"/>
                    <a:lumOff val="25000"/>
                  </a:schemeClr>
                </a:solidFill>
                <a:latin typeface="Times New Roman" panose="02020603050405020304" pitchFamily="18" charset="0"/>
                <a:cs typeface="Times New Roman" panose="02020603050405020304" pitchFamily="18" charset="0"/>
              </a:rPr>
              <a:t>Перед виконанням основних маркшейдерських робіт потрібно ретельно продумати і скласти графік організації виконання основних і допоміжних операцій. </a:t>
            </a:r>
          </a:p>
        </p:txBody>
      </p:sp>
      <p:sp>
        <p:nvSpPr>
          <p:cNvPr id="21" name="Rectangle 20">
            <a:extLst>
              <a:ext uri="{FF2B5EF4-FFF2-40B4-BE49-F238E27FC236}">
                <a16:creationId xmlns:a16="http://schemas.microsoft.com/office/drawing/2014/main" id="{D5FBCAC9-BD8B-4F3B-AD74-EF37D421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uk-UA"/>
          </a:p>
        </p:txBody>
      </p:sp>
      <p:sp>
        <p:nvSpPr>
          <p:cNvPr id="23" name="Rectangle 22">
            <a:extLst>
              <a:ext uri="{FF2B5EF4-FFF2-40B4-BE49-F238E27FC236}">
                <a16:creationId xmlns:a16="http://schemas.microsoft.com/office/drawing/2014/main" id="{9556C5A8-AD7E-4CE7-87BE-9EA3B5E178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uk-UA"/>
          </a:p>
        </p:txBody>
      </p:sp>
    </p:spTree>
    <p:extLst>
      <p:ext uri="{BB962C8B-B14F-4D97-AF65-F5344CB8AC3E}">
        <p14:creationId xmlns:p14="http://schemas.microsoft.com/office/powerpoint/2010/main" val="21530817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2762" y="257676"/>
            <a:ext cx="11585220" cy="778817"/>
          </a:xfrm>
        </p:spPr>
        <p:txBody>
          <a:bodyPr>
            <a:normAutofit/>
          </a:bodyPr>
          <a:lstStyle/>
          <a:p>
            <a:pPr marL="0" indent="360000" algn="ctr">
              <a:lnSpc>
                <a:spcPct val="120000"/>
              </a:lnSpc>
              <a:buNone/>
            </a:pPr>
            <a:r>
              <a:rPr lang="uk-UA" sz="3200" b="1" dirty="0">
                <a:solidFill>
                  <a:schemeClr val="tx1"/>
                </a:solidFill>
              </a:rPr>
              <a:t>Види маркшейдерських робіт</a:t>
            </a:r>
            <a:endParaRPr lang="ru-RU" sz="3200" dirty="0">
              <a:solidFill>
                <a:schemeClr val="tx1"/>
              </a:solidFill>
            </a:endParaRPr>
          </a:p>
        </p:txBody>
      </p:sp>
      <p:graphicFrame>
        <p:nvGraphicFramePr>
          <p:cNvPr id="4" name="Схема 3">
            <a:extLst>
              <a:ext uri="{FF2B5EF4-FFF2-40B4-BE49-F238E27FC236}">
                <a16:creationId xmlns:a16="http://schemas.microsoft.com/office/drawing/2014/main" id="{09B59E91-F86E-4806-A056-C0BDE1F9EF7E}"/>
              </a:ext>
            </a:extLst>
          </p:cNvPr>
          <p:cNvGraphicFramePr/>
          <p:nvPr>
            <p:extLst>
              <p:ext uri="{D42A27DB-BD31-4B8C-83A1-F6EECF244321}">
                <p14:modId xmlns:p14="http://schemas.microsoft.com/office/powerpoint/2010/main" val="3661552349"/>
              </p:ext>
            </p:extLst>
          </p:nvPr>
        </p:nvGraphicFramePr>
        <p:xfrm>
          <a:off x="303390" y="887026"/>
          <a:ext cx="11585220" cy="53443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778680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8C369F3-8060-FB57-40DA-F0ADA0711A23}"/>
              </a:ext>
            </a:extLst>
          </p:cNvPr>
          <p:cNvSpPr txBox="1"/>
          <p:nvPr/>
        </p:nvSpPr>
        <p:spPr>
          <a:xfrm>
            <a:off x="92528" y="0"/>
            <a:ext cx="12006943" cy="6001643"/>
          </a:xfrm>
          <a:prstGeom prst="rect">
            <a:avLst/>
          </a:prstGeom>
          <a:noFill/>
        </p:spPr>
        <p:txBody>
          <a:bodyPr wrap="square">
            <a:spAutoFit/>
          </a:bodyPr>
          <a:lstStyle/>
          <a:p>
            <a:pPr algn="just">
              <a:buNone/>
            </a:pPr>
            <a:r>
              <a:rPr lang="uk-UA" sz="2400" b="0" i="0">
                <a:effectLst/>
                <a:latin typeface="Times New Roman" panose="02020603050405020304" pitchFamily="18" charset="0"/>
                <a:cs typeface="Times New Roman" panose="02020603050405020304" pitchFamily="18" charset="0"/>
              </a:rPr>
              <a:t>Маркшейдерська служба гірничого підприємства повинна вести журнал обліку стану маркшейдерської опорної геодезичної мережі в довільній формі та картограму відповідності топографічних планів дійсному стану місцевості.</a:t>
            </a:r>
          </a:p>
          <a:p>
            <a:pPr algn="just">
              <a:buNone/>
            </a:pPr>
            <a:r>
              <a:rPr lang="uk-UA" sz="2400" b="0" i="0">
                <a:effectLst/>
                <a:latin typeface="Times New Roman" panose="02020603050405020304" pitchFamily="18" charset="0"/>
                <a:cs typeface="Times New Roman" panose="02020603050405020304" pitchFamily="18" charset="0"/>
              </a:rPr>
              <a:t>Усі маркшейдерські роботи повинні виконуватися під контролем відповідальної особи, на яку покладено обов’язки здійснення контролю за безпечним виконанням робіт, або відповідального працівника за її дорученням. Інструменти і прилади, що використовуються під час виконання вимірювань, досліджують і перевіряють з метою встановлення їх придатності для виконання робіт з дотриманням вимог інструкцій з експлуатації інструментів і приладів. Зазначені інструменти і прилади повинні пройти державну метрологічну експертизу.</a:t>
            </a:r>
          </a:p>
          <a:p>
            <a:pPr algn="just">
              <a:buNone/>
            </a:pPr>
            <a:r>
              <a:rPr lang="uk-UA" sz="2400" b="0" i="0">
                <a:effectLst/>
                <a:latin typeface="Times New Roman" panose="02020603050405020304" pitchFamily="18" charset="0"/>
                <a:cs typeface="Times New Roman" panose="02020603050405020304" pitchFamily="18" charset="0"/>
              </a:rPr>
              <a:t>Обробка маркшейдерських вимірювань і ведення гірничої графічної документації може здійснюватися з використанням комп’ютерних технологій або без їх використання. Камеральна обробка результатів вимірювань, що здійснюється без використання комп’ютерних технологій, повинна проводитися шляхом обчислення двома виконавцями. Комп’ютерна обробка результатів вимірювань повинна проводитися із застосуванням ліцензованого (сертифікованого) програмного забезпечення</a:t>
            </a:r>
            <a:r>
              <a:rPr lang="uk-UA" sz="2400" b="0" i="0">
                <a:solidFill>
                  <a:srgbClr val="2F4858"/>
                </a:solidFill>
                <a:effectLst/>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285178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97892C6-3ED1-F7A3-43B8-1A2B05D01A5B}"/>
              </a:ext>
            </a:extLst>
          </p:cNvPr>
          <p:cNvSpPr txBox="1"/>
          <p:nvPr/>
        </p:nvSpPr>
        <p:spPr>
          <a:xfrm>
            <a:off x="511628" y="87086"/>
            <a:ext cx="11495314" cy="6232475"/>
          </a:xfrm>
          <a:prstGeom prst="rect">
            <a:avLst/>
          </a:prstGeom>
          <a:noFill/>
        </p:spPr>
        <p:txBody>
          <a:bodyPr wrap="square">
            <a:spAutoFit/>
          </a:bodyPr>
          <a:lstStyle/>
          <a:p>
            <a:pPr indent="342900" algn="just">
              <a:buNone/>
            </a:pPr>
            <a:r>
              <a:rPr lang="uk-UA" sz="1900" b="1">
                <a:effectLst/>
                <a:latin typeface="Times New Roman" panose="02020603050405020304" pitchFamily="18" charset="0"/>
                <a:ea typeface="Times New Roman" panose="02020603050405020304" pitchFamily="18" charset="0"/>
              </a:rPr>
              <a:t>Мета вивчення дисципліни</a:t>
            </a:r>
            <a:r>
              <a:rPr lang="uk-UA" sz="1900">
                <a:effectLst/>
                <a:latin typeface="Times New Roman" panose="02020603050405020304" pitchFamily="18" charset="0"/>
                <a:ea typeface="Times New Roman" panose="02020603050405020304" pitchFamily="18" charset="0"/>
              </a:rPr>
              <a:t> – формування у здобувачів вищої освіти </a:t>
            </a:r>
            <a:r>
              <a:rPr lang="uk-UA" sz="1900">
                <a:solidFill>
                  <a:srgbClr val="000000"/>
                </a:solidFill>
                <a:effectLst/>
                <a:latin typeface="Times New Roman" panose="02020603050405020304" pitchFamily="18" charset="0"/>
                <a:ea typeface="Times New Roman" panose="02020603050405020304" pitchFamily="18" charset="0"/>
              </a:rPr>
              <a:t>системи теоретичних знань, практичних умінь і професійних здатностей (компетентностей), необхідних для здійснення маркшейдерського забезпечення гірничих робіт на підприємствах гірничої промисловості.</a:t>
            </a:r>
            <a:endParaRPr lang="uk-UA" sz="1900">
              <a:effectLst/>
              <a:latin typeface="Times New Roman" panose="02020603050405020304" pitchFamily="18" charset="0"/>
              <a:ea typeface="Times New Roman" panose="02020603050405020304" pitchFamily="18" charset="0"/>
            </a:endParaRPr>
          </a:p>
          <a:p>
            <a:pPr indent="342900" algn="just">
              <a:buNone/>
            </a:pPr>
            <a:r>
              <a:rPr lang="uk-UA" sz="1900" b="1">
                <a:solidFill>
                  <a:srgbClr val="000000"/>
                </a:solidFill>
                <a:effectLst/>
                <a:latin typeface="Times New Roman" panose="02020603050405020304" pitchFamily="18" charset="0"/>
                <a:ea typeface="Times New Roman" panose="02020603050405020304" pitchFamily="18" charset="0"/>
              </a:rPr>
              <a:t>Завдання вивчення кредитного модулю </a:t>
            </a:r>
            <a:r>
              <a:rPr lang="uk-UA" sz="1900">
                <a:solidFill>
                  <a:srgbClr val="000000"/>
                </a:solidFill>
                <a:effectLst/>
                <a:latin typeface="Times New Roman" panose="02020603050405020304" pitchFamily="18" charset="0"/>
                <a:ea typeface="Times New Roman" panose="02020603050405020304" pitchFamily="18" charset="0"/>
              </a:rPr>
              <a:t> </a:t>
            </a:r>
            <a:r>
              <a:rPr lang="uk-UA" sz="1900" b="1">
                <a:solidFill>
                  <a:srgbClr val="000000"/>
                </a:solidFill>
                <a:effectLst/>
                <a:latin typeface="Times New Roman" panose="02020603050405020304" pitchFamily="18" charset="0"/>
                <a:ea typeface="Times New Roman" panose="02020603050405020304" pitchFamily="18" charset="0"/>
              </a:rPr>
              <a:t>полягає</a:t>
            </a:r>
            <a:r>
              <a:rPr lang="uk-UA" sz="1900">
                <a:solidFill>
                  <a:srgbClr val="000000"/>
                </a:solidFill>
                <a:effectLst/>
                <a:latin typeface="Times New Roman" panose="02020603050405020304" pitchFamily="18" charset="0"/>
                <a:ea typeface="Times New Roman" panose="02020603050405020304" pitchFamily="18" charset="0"/>
              </a:rPr>
              <a:t> у набутті студентами знань, умінь і професійних здатностей (компетентностей), необхідних для розв’язання практичних завдань маркшейдерського забезпечення відкритих і підземних гірничих робіт, виконання маркшейдерських зйомок, контролю геометричних параметрів гірничих об’єктів та ведення маркшейдерської документації.</a:t>
            </a:r>
          </a:p>
          <a:p>
            <a:pPr algn="just">
              <a:buNone/>
            </a:pPr>
            <a:r>
              <a:rPr lang="uk-UA" sz="1900">
                <a:effectLst/>
                <a:latin typeface="Times New Roman" panose="02020603050405020304" pitchFamily="18" charset="0"/>
                <a:ea typeface="Times New Roman" panose="02020603050405020304" pitchFamily="18" charset="0"/>
              </a:rPr>
              <a:t>Зміст навчальної</a:t>
            </a:r>
            <a:r>
              <a:rPr lang="uk-UA" sz="1900">
                <a:solidFill>
                  <a:srgbClr val="000000"/>
                </a:solidFill>
                <a:effectLst/>
                <a:latin typeface="Times New Roman" panose="02020603050405020304" pitchFamily="18" charset="0"/>
                <a:ea typeface="Times New Roman" panose="02020603050405020304" pitchFamily="18" charset="0"/>
              </a:rPr>
              <a:t> дисципліни</a:t>
            </a:r>
            <a:r>
              <a:rPr lang="uk-UA" sz="1900">
                <a:effectLst/>
                <a:latin typeface="Times New Roman" panose="02020603050405020304" pitchFamily="18" charset="0"/>
                <a:ea typeface="Times New Roman" panose="02020603050405020304" pitchFamily="18" charset="0"/>
              </a:rPr>
              <a:t> направлений на формування наступних </a:t>
            </a:r>
            <a:r>
              <a:rPr lang="uk-UA" sz="1900" b="1">
                <a:effectLst/>
                <a:latin typeface="Times New Roman" panose="02020603050405020304" pitchFamily="18" charset="0"/>
                <a:ea typeface="Times New Roman" panose="02020603050405020304" pitchFamily="18" charset="0"/>
              </a:rPr>
              <a:t>компетентностей</a:t>
            </a:r>
            <a:r>
              <a:rPr lang="uk-UA" sz="1900">
                <a:effectLst/>
                <a:latin typeface="Times New Roman" panose="02020603050405020304" pitchFamily="18" charset="0"/>
                <a:ea typeface="Times New Roman" panose="02020603050405020304" pitchFamily="18" charset="0"/>
              </a:rPr>
              <a:t>, визначених освітньо-професійною програмою «Гірництво» спеціальності 184 «Гірництво»:</a:t>
            </a:r>
          </a:p>
          <a:p>
            <a:pPr algn="just">
              <a:buNone/>
              <a:tabLst>
                <a:tab pos="571500" algn="l"/>
              </a:tabLst>
            </a:pPr>
            <a:r>
              <a:rPr lang="uk-UA" sz="1900" b="1">
                <a:solidFill>
                  <a:srgbClr val="000000"/>
                </a:solidFill>
                <a:effectLst/>
                <a:latin typeface="Times New Roman" panose="02020603050405020304" pitchFamily="18" charset="0"/>
                <a:ea typeface="Times New Roman" panose="02020603050405020304" pitchFamily="18" charset="0"/>
              </a:rPr>
              <a:t>ЗК4</a:t>
            </a:r>
            <a:r>
              <a:rPr lang="uk-UA" sz="1900">
                <a:solidFill>
                  <a:srgbClr val="000000"/>
                </a:solidFill>
                <a:effectLst/>
                <a:latin typeface="Times New Roman" panose="02020603050405020304" pitchFamily="18" charset="0"/>
                <a:ea typeface="Times New Roman" panose="02020603050405020304" pitchFamily="18" charset="0"/>
              </a:rPr>
              <a:t>. Здійснення безпечної діяльності.</a:t>
            </a:r>
            <a:endParaRPr lang="uk-UA" sz="1900">
              <a:effectLst/>
              <a:latin typeface="Times New Roman" panose="02020603050405020304" pitchFamily="18" charset="0"/>
              <a:ea typeface="Times New Roman" panose="02020603050405020304" pitchFamily="18" charset="0"/>
            </a:endParaRPr>
          </a:p>
          <a:p>
            <a:pPr algn="just">
              <a:buNone/>
              <a:tabLst>
                <a:tab pos="571500" algn="l"/>
              </a:tabLst>
            </a:pPr>
            <a:r>
              <a:rPr lang="uk-UA" sz="1900" b="1">
                <a:solidFill>
                  <a:srgbClr val="000000"/>
                </a:solidFill>
                <a:effectLst/>
                <a:latin typeface="Times New Roman" panose="02020603050405020304" pitchFamily="18" charset="0"/>
                <a:ea typeface="Times New Roman" panose="02020603050405020304" pitchFamily="18" charset="0"/>
              </a:rPr>
              <a:t>ЗК8</a:t>
            </a:r>
            <a:r>
              <a:rPr lang="uk-UA" sz="1900">
                <a:solidFill>
                  <a:srgbClr val="000000"/>
                </a:solidFill>
                <a:effectLst/>
                <a:latin typeface="Times New Roman" panose="02020603050405020304" pitchFamily="18" charset="0"/>
                <a:ea typeface="Times New Roman" panose="02020603050405020304" pitchFamily="18" charset="0"/>
              </a:rPr>
              <a:t>. Здатність зберігати та примножувати моральні, культурні, наукові цінності і досягнення суспільства на основі розуміння історії та закономірностей  розвитку предметної області, її місця у загальній системі знань про природу і суспільство та у розвитку суспільства, техніки і технологій, використовувати різні види та форми рухової активності для активного відпочинку та ведення здорового способу життя.</a:t>
            </a:r>
            <a:endParaRPr lang="uk-UA" sz="1900">
              <a:effectLst/>
              <a:latin typeface="Times New Roman" panose="02020603050405020304" pitchFamily="18" charset="0"/>
              <a:ea typeface="Times New Roman" panose="02020603050405020304" pitchFamily="18" charset="0"/>
            </a:endParaRPr>
          </a:p>
          <a:p>
            <a:pPr algn="just">
              <a:buNone/>
              <a:tabLst>
                <a:tab pos="571500" algn="l"/>
              </a:tabLst>
            </a:pPr>
            <a:r>
              <a:rPr lang="uk-UA" sz="1900" b="1">
                <a:solidFill>
                  <a:srgbClr val="000000"/>
                </a:solidFill>
                <a:effectLst/>
                <a:latin typeface="Times New Roman" panose="02020603050405020304" pitchFamily="18" charset="0"/>
                <a:ea typeface="Times New Roman" panose="02020603050405020304" pitchFamily="18" charset="0"/>
              </a:rPr>
              <a:t>СК4</a:t>
            </a:r>
            <a:r>
              <a:rPr lang="uk-UA" sz="1900">
                <a:solidFill>
                  <a:srgbClr val="000000"/>
                </a:solidFill>
                <a:effectLst/>
                <a:latin typeface="Times New Roman" panose="02020603050405020304" pitchFamily="18" charset="0"/>
                <a:ea typeface="Times New Roman" panose="02020603050405020304" pitchFamily="18" charset="0"/>
              </a:rPr>
              <a:t>. Здатність до гірничо-геометричного маркшейдерсько-геодезичного забезпечення технологій видобутку корисних копалин, будівництва гірничих підприємств і підземних споруд, розроблення геолого-маркшейдерської, технічної та обліково-контрольної документації.</a:t>
            </a:r>
            <a:endParaRPr lang="uk-UA" sz="1900">
              <a:effectLst/>
              <a:latin typeface="Times New Roman" panose="02020603050405020304" pitchFamily="18" charset="0"/>
              <a:ea typeface="Times New Roman" panose="02020603050405020304" pitchFamily="18" charset="0"/>
            </a:endParaRPr>
          </a:p>
          <a:p>
            <a:pPr algn="just">
              <a:buNone/>
              <a:tabLst>
                <a:tab pos="571500" algn="l"/>
              </a:tabLst>
            </a:pPr>
            <a:r>
              <a:rPr lang="uk-UA" sz="1900" b="1">
                <a:solidFill>
                  <a:srgbClr val="000000"/>
                </a:solidFill>
                <a:effectLst/>
                <a:latin typeface="Times New Roman" panose="02020603050405020304" pitchFamily="18" charset="0"/>
                <a:ea typeface="Times New Roman" panose="02020603050405020304" pitchFamily="18" charset="0"/>
              </a:rPr>
              <a:t>СК15.</a:t>
            </a:r>
            <a:r>
              <a:rPr lang="uk-UA" sz="1900">
                <a:solidFill>
                  <a:srgbClr val="000000"/>
                </a:solidFill>
                <a:effectLst/>
                <a:latin typeface="Times New Roman" panose="02020603050405020304" pitchFamily="18" charset="0"/>
                <a:ea typeface="Times New Roman" panose="02020603050405020304" pitchFamily="18" charset="0"/>
              </a:rPr>
              <a:t> Здатність використовувати сучасні прикладні програмні продукти та геоінформаційні системи для автоматизації маркшейдерських робіт та планування гірничих робіт.</a:t>
            </a:r>
            <a:endParaRPr lang="uk-UA" sz="1900">
              <a:effectLst/>
              <a:latin typeface="Times New Roman" panose="02020603050405020304" pitchFamily="18" charset="0"/>
              <a:ea typeface="Times New Roman" panose="02020603050405020304" pitchFamily="18" charset="0"/>
            </a:endParaRPr>
          </a:p>
          <a:p>
            <a:pPr indent="342900" algn="just">
              <a:buNone/>
            </a:pPr>
            <a:endParaRPr lang="uk-UA" sz="1900">
              <a:solidFill>
                <a:srgbClr val="000000"/>
              </a:solidFill>
              <a:effectLst/>
              <a:latin typeface="Times New Roman" panose="02020603050405020304" pitchFamily="18" charset="0"/>
              <a:ea typeface="Times New Roman" panose="02020603050405020304" pitchFamily="18" charset="0"/>
            </a:endParaRPr>
          </a:p>
          <a:p>
            <a:pPr indent="342900" algn="just">
              <a:buNone/>
            </a:pPr>
            <a:endParaRPr lang="uk-UA" sz="19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12074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7D567F0-7439-E8FC-0E87-44732F9F8A0C}"/>
              </a:ext>
            </a:extLst>
          </p:cNvPr>
          <p:cNvSpPr txBox="1"/>
          <p:nvPr/>
        </p:nvSpPr>
        <p:spPr>
          <a:xfrm>
            <a:off x="239486" y="344222"/>
            <a:ext cx="11713028" cy="5539978"/>
          </a:xfrm>
          <a:prstGeom prst="rect">
            <a:avLst/>
          </a:prstGeom>
          <a:noFill/>
        </p:spPr>
        <p:txBody>
          <a:bodyPr wrap="square">
            <a:spAutoFit/>
          </a:bodyPr>
          <a:lstStyle/>
          <a:p>
            <a:pPr algn="just">
              <a:buNone/>
            </a:pPr>
            <a:r>
              <a:rPr lang="uk-UA" sz="2400">
                <a:effectLst/>
                <a:latin typeface="Times New Roman" panose="02020603050405020304" pitchFamily="18" charset="0"/>
                <a:ea typeface="Times New Roman" panose="02020603050405020304" pitchFamily="18" charset="0"/>
              </a:rPr>
              <a:t>Отримані знання з навчальної дисципліни стануть складовими наступних </a:t>
            </a:r>
            <a:r>
              <a:rPr lang="uk-UA" sz="2400" b="1">
                <a:effectLst/>
                <a:latin typeface="Times New Roman" panose="02020603050405020304" pitchFamily="18" charset="0"/>
                <a:ea typeface="Times New Roman" panose="02020603050405020304" pitchFamily="18" charset="0"/>
              </a:rPr>
              <a:t>програмних результатів</a:t>
            </a:r>
            <a:r>
              <a:rPr lang="uk-UA" sz="2400">
                <a:effectLst/>
                <a:latin typeface="Times New Roman" panose="02020603050405020304" pitchFamily="18" charset="0"/>
                <a:ea typeface="Times New Roman" panose="02020603050405020304" pitchFamily="18" charset="0"/>
              </a:rPr>
              <a:t> навчання за спеціальністю 184 «Гірництво»:</a:t>
            </a:r>
          </a:p>
          <a:p>
            <a:pPr algn="just">
              <a:buNone/>
            </a:pPr>
            <a:r>
              <a:rPr lang="uk-UA" sz="2400" b="1">
                <a:effectLst/>
                <a:latin typeface="Times New Roman" panose="02020603050405020304" pitchFamily="18" charset="0"/>
                <a:ea typeface="Times New Roman" panose="02020603050405020304" pitchFamily="18" charset="0"/>
              </a:rPr>
              <a:t>РН4</a:t>
            </a:r>
            <a:r>
              <a:rPr lang="uk-UA" sz="2400">
                <a:effectLst/>
                <a:latin typeface="Times New Roman" panose="02020603050405020304" pitchFamily="18" charset="0"/>
                <a:ea typeface="Times New Roman" panose="02020603050405020304" pitchFamily="18" charset="0"/>
              </a:rPr>
              <a:t>. Приймати рішення з професійних питань у  важкопрогнозованих особливо небезпечних умовах з урахуванням цілей, строків, ресурсних та законодавчих обмежень, екологічних та етичних аспектів.</a:t>
            </a:r>
          </a:p>
          <a:p>
            <a:pPr algn="just">
              <a:buNone/>
            </a:pPr>
            <a:r>
              <a:rPr lang="uk-UA" sz="2400" b="1">
                <a:effectLst/>
                <a:latin typeface="Times New Roman" panose="02020603050405020304" pitchFamily="18" charset="0"/>
                <a:ea typeface="Times New Roman" panose="02020603050405020304" pitchFamily="18" charset="0"/>
              </a:rPr>
              <a:t>РН11</a:t>
            </a:r>
            <a:r>
              <a:rPr lang="uk-UA" sz="2400">
                <a:effectLst/>
                <a:latin typeface="Times New Roman" panose="02020603050405020304" pitchFamily="18" charset="0"/>
                <a:ea typeface="Times New Roman" panose="02020603050405020304" pitchFamily="18" charset="0"/>
              </a:rPr>
              <a:t>. Знати вимоги законодавства щодо безпечного ведення робіт і експлуатації обладнання у сфері професійної діяльності, вміти забезпечувати виконання цих вимог у практичних ситуаціях.</a:t>
            </a:r>
          </a:p>
          <a:p>
            <a:pPr algn="just">
              <a:buNone/>
            </a:pPr>
            <a:r>
              <a:rPr lang="uk-UA" sz="2400" b="1">
                <a:effectLst/>
                <a:latin typeface="Times New Roman" panose="02020603050405020304" pitchFamily="18" charset="0"/>
                <a:ea typeface="Times New Roman" panose="02020603050405020304" pitchFamily="18" charset="0"/>
              </a:rPr>
              <a:t>РН12</a:t>
            </a:r>
            <a:r>
              <a:rPr lang="uk-UA" sz="2400">
                <a:effectLst/>
                <a:latin typeface="Times New Roman" panose="02020603050405020304" pitchFamily="18" charset="0"/>
                <a:ea typeface="Times New Roman" panose="02020603050405020304" pitchFamily="18" charset="0"/>
              </a:rPr>
              <a:t>. Здійснювати технічні  й  організаційні заходи щодо запобігання аваріям і катастрофам та забезпечення екологічної безпеки проведення гірничих та інших робіт.</a:t>
            </a:r>
          </a:p>
          <a:p>
            <a:pPr algn="just">
              <a:buNone/>
            </a:pPr>
            <a:r>
              <a:rPr lang="uk-UA" sz="2400" b="1">
                <a:effectLst/>
                <a:latin typeface="Times New Roman" panose="02020603050405020304" pitchFamily="18" charset="0"/>
                <a:ea typeface="Times New Roman" panose="02020603050405020304" pitchFamily="18" charset="0"/>
              </a:rPr>
              <a:t>РН15</a:t>
            </a:r>
            <a:r>
              <a:rPr lang="uk-UA" sz="2400">
                <a:effectLst/>
                <a:latin typeface="Times New Roman" panose="02020603050405020304" pitchFamily="18" charset="0"/>
                <a:ea typeface="Times New Roman" panose="02020603050405020304" pitchFamily="18" charset="0"/>
              </a:rPr>
              <a:t>.</a:t>
            </a:r>
            <a:r>
              <a:rPr lang="uk-UA" sz="2400" b="1">
                <a:solidFill>
                  <a:srgbClr val="000000"/>
                </a:solidFill>
                <a:effectLst/>
                <a:latin typeface="Times New Roman" panose="02020603050405020304" pitchFamily="18" charset="0"/>
                <a:ea typeface="Times New Roman" panose="02020603050405020304" pitchFamily="18" charset="0"/>
              </a:rPr>
              <a:t> </a:t>
            </a:r>
            <a:r>
              <a:rPr lang="uk-UA" sz="2400">
                <a:effectLst/>
                <a:latin typeface="Times New Roman" panose="02020603050405020304" pitchFamily="18" charset="0"/>
                <a:ea typeface="Times New Roman" panose="02020603050405020304" pitchFamily="18" charset="0"/>
              </a:rPr>
              <a:t>Здійснювати гірничо-геометричне маркшейдерсько-геодезичне забезпечення технологій видобутку корисних копалин і будівництва гірничих підприємств і підземних споруд та розробляти геолого-маркшейдерську, технічну та обліково-контрольну документацію.</a:t>
            </a:r>
          </a:p>
          <a:p>
            <a:pPr algn="just">
              <a:buNone/>
            </a:pPr>
            <a:r>
              <a:rPr lang="uk-UA">
                <a:effectLst/>
                <a:latin typeface="Times New Roman" panose="02020603050405020304" pitchFamily="18" charset="0"/>
                <a:ea typeface="Times New Roman" panose="02020603050405020304" pitchFamily="18" charset="0"/>
              </a:rPr>
              <a:t> </a:t>
            </a:r>
            <a:endParaRPr lang="uk-UA" sz="11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63849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79CFB29-B760-5A0D-E187-85D38673DA25}"/>
              </a:ext>
            </a:extLst>
          </p:cNvPr>
          <p:cNvSpPr txBox="1"/>
          <p:nvPr/>
        </p:nvSpPr>
        <p:spPr>
          <a:xfrm>
            <a:off x="1253700" y="3652023"/>
            <a:ext cx="4463143" cy="2209964"/>
          </a:xfrm>
          <a:prstGeom prst="rect">
            <a:avLst/>
          </a:prstGeom>
          <a:noFill/>
        </p:spPr>
        <p:txBody>
          <a:bodyPr wrap="square">
            <a:spAutoFit/>
          </a:bodyPr>
          <a:lstStyle/>
          <a:p>
            <a:pPr marL="0" indent="360000" algn="ctr">
              <a:lnSpc>
                <a:spcPct val="110000"/>
              </a:lnSpc>
              <a:buNone/>
            </a:pPr>
            <a:r>
              <a:rPr lang="uk-UA" sz="1800"/>
              <a:t>Назва «</a:t>
            </a:r>
            <a:r>
              <a:rPr lang="uk-UA" sz="1800" b="1"/>
              <a:t>МАРКШЕЙДЕРСЬКА СПРАВА</a:t>
            </a:r>
            <a:r>
              <a:rPr lang="uk-UA" b="1"/>
              <a:t>»</a:t>
            </a:r>
            <a:br>
              <a:rPr lang="uk-UA" sz="1800"/>
            </a:br>
            <a:r>
              <a:rPr lang="uk-UA" sz="1800"/>
              <a:t>походить від німецького слова </a:t>
            </a:r>
            <a:br>
              <a:rPr lang="uk-UA" sz="1800"/>
            </a:br>
            <a:r>
              <a:rPr lang="en-US" sz="1800" b="1"/>
              <a:t>die Markscheidenkunst </a:t>
            </a:r>
            <a:br>
              <a:rPr lang="uk-UA" sz="1800"/>
            </a:br>
            <a:r>
              <a:rPr lang="en-US" sz="1800"/>
              <a:t>(die Marke – </a:t>
            </a:r>
            <a:r>
              <a:rPr lang="uk-UA" sz="1800"/>
              <a:t>кордон, межа, знак; </a:t>
            </a:r>
            <a:br>
              <a:rPr lang="uk-UA" sz="1800"/>
            </a:br>
            <a:r>
              <a:rPr lang="en-US" sz="1800"/>
              <a:t>scheiden – </a:t>
            </a:r>
            <a:r>
              <a:rPr lang="uk-UA" sz="1800"/>
              <a:t>розрізняти, встановлювати, позначати; </a:t>
            </a:r>
            <a:br>
              <a:rPr lang="uk-UA" sz="1800"/>
            </a:br>
            <a:r>
              <a:rPr lang="en-US" sz="1800"/>
              <a:t>die Kunst – </a:t>
            </a:r>
            <a:r>
              <a:rPr lang="uk-UA" sz="1800"/>
              <a:t>мистецтво).</a:t>
            </a:r>
            <a:endParaRPr lang="uk-UA" sz="1800" dirty="0"/>
          </a:p>
        </p:txBody>
      </p:sp>
      <p:sp>
        <p:nvSpPr>
          <p:cNvPr id="5" name="TextBox 4">
            <a:extLst>
              <a:ext uri="{FF2B5EF4-FFF2-40B4-BE49-F238E27FC236}">
                <a16:creationId xmlns:a16="http://schemas.microsoft.com/office/drawing/2014/main" id="{F8673EF1-3BF1-3B1A-00D4-806E3CB6220C}"/>
              </a:ext>
            </a:extLst>
          </p:cNvPr>
          <p:cNvSpPr txBox="1"/>
          <p:nvPr/>
        </p:nvSpPr>
        <p:spPr>
          <a:xfrm>
            <a:off x="1253700" y="155137"/>
            <a:ext cx="10842172" cy="3108543"/>
          </a:xfrm>
          <a:prstGeom prst="rect">
            <a:avLst/>
          </a:prstGeom>
          <a:noFill/>
        </p:spPr>
        <p:txBody>
          <a:bodyPr wrap="square">
            <a:spAutoFit/>
          </a:bodyPr>
          <a:lstStyle/>
          <a:p>
            <a:pPr marL="0" indent="457200" algn="just">
              <a:lnSpc>
                <a:spcPct val="100000"/>
              </a:lnSpc>
              <a:buNone/>
            </a:pPr>
            <a:r>
              <a:rPr lang="uk-UA" sz="2800" b="1" i="1"/>
              <a:t>Маркшейдерська справа</a:t>
            </a:r>
            <a:r>
              <a:rPr lang="uk-UA" sz="2800"/>
              <a:t> – галузь гірничої науки і техніки, що займається комплексом вимірів, обчислень і геометричних побудов всіх видів для збору і документування даних, які виконуються на всіх стадіях пошуку, розвідки родовищ корисних копалин, їх видобутку відкритим і підземним способами, а також будівництва і експлуатації підземних споруд, не пов'язаних з видобуванням корисних копалин. (Статут Міжнародного товариства по маркшейдерській справі).</a:t>
            </a:r>
            <a:endParaRPr lang="uk-UA" sz="2800" dirty="0"/>
          </a:p>
        </p:txBody>
      </p:sp>
      <p:sp>
        <p:nvSpPr>
          <p:cNvPr id="7" name="TextBox 6">
            <a:extLst>
              <a:ext uri="{FF2B5EF4-FFF2-40B4-BE49-F238E27FC236}">
                <a16:creationId xmlns:a16="http://schemas.microsoft.com/office/drawing/2014/main" id="{9A63D1E5-FF72-CF30-5C49-6A61335138E2}"/>
              </a:ext>
            </a:extLst>
          </p:cNvPr>
          <p:cNvSpPr txBox="1"/>
          <p:nvPr/>
        </p:nvSpPr>
        <p:spPr>
          <a:xfrm>
            <a:off x="5999872" y="3274566"/>
            <a:ext cx="6096000" cy="2862322"/>
          </a:xfrm>
          <a:prstGeom prst="rect">
            <a:avLst/>
          </a:prstGeom>
          <a:noFill/>
        </p:spPr>
        <p:txBody>
          <a:bodyPr wrap="square">
            <a:spAutoFit/>
          </a:bodyPr>
          <a:lstStyle/>
          <a:p>
            <a:pPr marL="0" indent="457200">
              <a:buNone/>
            </a:pPr>
            <a:r>
              <a:rPr lang="uk-UA" sz="2000" b="1" i="1"/>
              <a:t>Маркшейдерська справа</a:t>
            </a:r>
            <a:r>
              <a:rPr lang="uk-UA" sz="2000"/>
              <a:t> – галузь гірничої науки і техніки, що займається просторово геометричними вимірами і обчисленнями з метою графічного зображення на планах і розрізах гірничих виробок, елементів і форми залягання корисних копалин, їх властивостей, а також земної поверхні в межах гірничого відводу (шахтного поля) (Ларченко В.Г. Конспект лекцій з дисципліни «Маркшейдерська справа». – Алчевськ: ДонДТУ, 2005).</a:t>
            </a:r>
            <a:endParaRPr lang="ru-RU" sz="2000" dirty="0"/>
          </a:p>
        </p:txBody>
      </p:sp>
      <p:sp>
        <p:nvSpPr>
          <p:cNvPr id="9" name="TextBox 8">
            <a:extLst>
              <a:ext uri="{FF2B5EF4-FFF2-40B4-BE49-F238E27FC236}">
                <a16:creationId xmlns:a16="http://schemas.microsoft.com/office/drawing/2014/main" id="{0D2666C8-8C89-6B67-4623-3B9356687E74}"/>
              </a:ext>
            </a:extLst>
          </p:cNvPr>
          <p:cNvSpPr txBox="1"/>
          <p:nvPr/>
        </p:nvSpPr>
        <p:spPr>
          <a:xfrm rot="16200000">
            <a:off x="-1385862" y="3409382"/>
            <a:ext cx="4348975" cy="1384995"/>
          </a:xfrm>
          <a:prstGeom prst="rect">
            <a:avLst/>
          </a:prstGeom>
          <a:noFill/>
        </p:spPr>
        <p:txBody>
          <a:bodyPr wrap="square">
            <a:spAutoFit/>
          </a:bodyPr>
          <a:lstStyle/>
          <a:p>
            <a:pPr algn="ctr"/>
            <a:r>
              <a:rPr lang="uk-UA" sz="2800" b="1" i="1">
                <a:solidFill>
                  <a:schemeClr val="accent1"/>
                </a:solidFill>
                <a:latin typeface="Aptos ExtraBold" panose="020F0502020204030204" pitchFamily="34" charset="0"/>
                <a:cs typeface="Dreaming Outloud Pro" panose="020F0502020204030204" pitchFamily="66" charset="0"/>
              </a:rPr>
              <a:t>Що таке маркшейдерська</a:t>
            </a:r>
            <a:r>
              <a:rPr lang="uk-UA" sz="2800" b="1" i="1">
                <a:latin typeface="Aptos ExtraBold" panose="020F0502020204030204" pitchFamily="34" charset="0"/>
                <a:cs typeface="Dreaming Outloud Pro" panose="020F0502020204030204" pitchFamily="66" charset="0"/>
              </a:rPr>
              <a:t> </a:t>
            </a:r>
            <a:r>
              <a:rPr lang="uk-UA" sz="2800" b="1" i="1">
                <a:solidFill>
                  <a:schemeClr val="accent1"/>
                </a:solidFill>
                <a:latin typeface="Aptos ExtraBold" panose="020F0502020204030204" pitchFamily="34" charset="0"/>
                <a:cs typeface="Dreaming Outloud Pro" panose="020F0502020204030204" pitchFamily="66" charset="0"/>
              </a:rPr>
              <a:t>справа</a:t>
            </a:r>
            <a:r>
              <a:rPr lang="uk-UA" sz="2800" b="1">
                <a:solidFill>
                  <a:schemeClr val="accent1"/>
                </a:solidFill>
                <a:latin typeface="Aptos ExtraBold" panose="020F0502020204030204" pitchFamily="34" charset="0"/>
                <a:cs typeface="Dreaming Outloud Pro" panose="020F0502020204030204" pitchFamily="66" charset="0"/>
              </a:rPr>
              <a:t>?</a:t>
            </a:r>
            <a:endParaRPr lang="ru-RU" sz="2800" b="1" dirty="0">
              <a:solidFill>
                <a:schemeClr val="accent1"/>
              </a:solidFill>
              <a:latin typeface="Aptos ExtraBold" panose="020F0502020204030204" pitchFamily="34" charset="0"/>
              <a:cs typeface="Dreaming Outloud Pro" panose="020F0502020204030204" pitchFamily="66" charset="0"/>
            </a:endParaRPr>
          </a:p>
        </p:txBody>
      </p:sp>
    </p:spTree>
    <p:extLst>
      <p:ext uri="{BB962C8B-B14F-4D97-AF65-F5344CB8AC3E}">
        <p14:creationId xmlns:p14="http://schemas.microsoft.com/office/powerpoint/2010/main" val="2243113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uk-UA"/>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uk-UA"/>
          </a:p>
        </p:txBody>
      </p:sp>
      <p:graphicFrame>
        <p:nvGraphicFramePr>
          <p:cNvPr id="7" name="Объект 2">
            <a:extLst>
              <a:ext uri="{FF2B5EF4-FFF2-40B4-BE49-F238E27FC236}">
                <a16:creationId xmlns:a16="http://schemas.microsoft.com/office/drawing/2014/main" id="{F057484B-62D0-F31D-9086-8C274FA1FBBB}"/>
              </a:ext>
            </a:extLst>
          </p:cNvPr>
          <p:cNvGraphicFramePr>
            <a:graphicFrameLocks noGrp="1"/>
          </p:cNvGraphicFramePr>
          <p:nvPr>
            <p:ph idx="1"/>
            <p:extLst>
              <p:ext uri="{D42A27DB-BD31-4B8C-83A1-F6EECF244321}">
                <p14:modId xmlns:p14="http://schemas.microsoft.com/office/powerpoint/2010/main" val="895133060"/>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7B56D2B5-054E-EF7E-1A15-9320B8AE68B7}"/>
              </a:ext>
            </a:extLst>
          </p:cNvPr>
          <p:cNvSpPr txBox="1"/>
          <p:nvPr/>
        </p:nvSpPr>
        <p:spPr>
          <a:xfrm rot="16200000">
            <a:off x="-1295400" y="2447836"/>
            <a:ext cx="6096000" cy="1200329"/>
          </a:xfrm>
          <a:prstGeom prst="rect">
            <a:avLst/>
          </a:prstGeom>
          <a:noFill/>
        </p:spPr>
        <p:txBody>
          <a:bodyPr wrap="square">
            <a:spAutoFit/>
          </a:bodyPr>
          <a:lstStyle/>
          <a:p>
            <a:pPr lvl="0" algn="ctr"/>
            <a:r>
              <a:rPr lang="uk-UA" sz="3600" b="1" i="1">
                <a:solidFill>
                  <a:schemeClr val="bg1"/>
                </a:solidFill>
              </a:rPr>
              <a:t>Маркшейдерська</a:t>
            </a:r>
          </a:p>
          <a:p>
            <a:pPr lvl="0" algn="ctr"/>
            <a:r>
              <a:rPr lang="uk-UA" sz="3600" b="1" i="1">
                <a:solidFill>
                  <a:schemeClr val="bg1"/>
                </a:solidFill>
              </a:rPr>
              <a:t> служба</a:t>
            </a:r>
            <a:endParaRPr lang="uk-UA" sz="3600">
              <a:solidFill>
                <a:schemeClr val="bg1"/>
              </a:solidFill>
            </a:endParaRPr>
          </a:p>
        </p:txBody>
      </p:sp>
    </p:spTree>
    <p:extLst>
      <p:ext uri="{BB962C8B-B14F-4D97-AF65-F5344CB8AC3E}">
        <p14:creationId xmlns:p14="http://schemas.microsoft.com/office/powerpoint/2010/main" val="22269425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12">
            <a:extLst>
              <a:ext uri="{FF2B5EF4-FFF2-40B4-BE49-F238E27FC236}">
                <a16:creationId xmlns:a16="http://schemas.microsoft.com/office/drawing/2014/main" id="{52C0B2E1-0268-42EC-ABD3-94F81A05B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uk-UA"/>
          </a:p>
        </p:txBody>
      </p:sp>
      <p:sp>
        <p:nvSpPr>
          <p:cNvPr id="27" name="Rectangle 14">
            <a:extLst>
              <a:ext uri="{FF2B5EF4-FFF2-40B4-BE49-F238E27FC236}">
                <a16:creationId xmlns:a16="http://schemas.microsoft.com/office/drawing/2014/main" id="{7D2256B4-48EA-40FC-BBC0-AA1EE6E00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uk-UA"/>
          </a:p>
        </p:txBody>
      </p:sp>
      <p:cxnSp>
        <p:nvCxnSpPr>
          <p:cNvPr id="28" name="Straight Connector 16">
            <a:extLst>
              <a:ext uri="{FF2B5EF4-FFF2-40B4-BE49-F238E27FC236}">
                <a16:creationId xmlns:a16="http://schemas.microsoft.com/office/drawing/2014/main" id="{3D44BCCA-102D-4A9D-B1E4-2450CAF0B0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29" name="Rectangle 18">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0">
            <a:extLst>
              <a:ext uri="{FF2B5EF4-FFF2-40B4-BE49-F238E27FC236}">
                <a16:creationId xmlns:a16="http://schemas.microsoft.com/office/drawing/2014/main" id="{09525C9A-1972-4836-BA7A-706C946EF4D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391367"/>
            <a:ext cx="0" cy="355820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1" name="Rectangle 22">
            <a:extLst>
              <a:ext uri="{FF2B5EF4-FFF2-40B4-BE49-F238E27FC236}">
                <a16:creationId xmlns:a16="http://schemas.microsoft.com/office/drawing/2014/main" id="{8A549DE7-671D-4575-AF43-858FD9998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uk-UA"/>
          </a:p>
        </p:txBody>
      </p:sp>
      <p:sp>
        <p:nvSpPr>
          <p:cNvPr id="25" name="Rectangle 24">
            <a:extLst>
              <a:ext uri="{FF2B5EF4-FFF2-40B4-BE49-F238E27FC236}">
                <a16:creationId xmlns:a16="http://schemas.microsoft.com/office/drawing/2014/main" id="{C22D9B36-9BE7-472B-8808-7E0D681073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40942"/>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uk-UA"/>
          </a:p>
        </p:txBody>
      </p:sp>
      <p:graphicFrame>
        <p:nvGraphicFramePr>
          <p:cNvPr id="33" name="Текст 7">
            <a:extLst>
              <a:ext uri="{FF2B5EF4-FFF2-40B4-BE49-F238E27FC236}">
                <a16:creationId xmlns:a16="http://schemas.microsoft.com/office/drawing/2014/main" id="{9C626F86-65B7-6D2A-3E24-C71BA038965B}"/>
              </a:ext>
            </a:extLst>
          </p:cNvPr>
          <p:cNvGraphicFramePr/>
          <p:nvPr>
            <p:extLst>
              <p:ext uri="{D42A27DB-BD31-4B8C-83A1-F6EECF244321}">
                <p14:modId xmlns:p14="http://schemas.microsoft.com/office/powerpoint/2010/main" val="1383023850"/>
              </p:ext>
            </p:extLst>
          </p:nvPr>
        </p:nvGraphicFramePr>
        <p:xfrm>
          <a:off x="101884" y="1013581"/>
          <a:ext cx="11143059" cy="49326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89F8B539-B529-FB6E-ABFC-D2D959A8189C}"/>
              </a:ext>
            </a:extLst>
          </p:cNvPr>
          <p:cNvSpPr txBox="1"/>
          <p:nvPr/>
        </p:nvSpPr>
        <p:spPr>
          <a:xfrm>
            <a:off x="1926115" y="137459"/>
            <a:ext cx="9318828" cy="954107"/>
          </a:xfrm>
          <a:prstGeom prst="rect">
            <a:avLst/>
          </a:prstGeom>
          <a:noFill/>
        </p:spPr>
        <p:txBody>
          <a:bodyPr wrap="square">
            <a:spAutoFit/>
          </a:bodyPr>
          <a:lstStyle/>
          <a:p>
            <a:pPr algn="ctr"/>
            <a:r>
              <a:rPr lang="uk-UA" sz="2800" b="1"/>
              <a:t>Весь процес освоєння родовищ можна розділити на п’ять основних стадій</a:t>
            </a:r>
          </a:p>
        </p:txBody>
      </p:sp>
    </p:spTree>
    <p:extLst>
      <p:ext uri="{BB962C8B-B14F-4D97-AF65-F5344CB8AC3E}">
        <p14:creationId xmlns:p14="http://schemas.microsoft.com/office/powerpoint/2010/main" val="3244162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3390" y="171199"/>
            <a:ext cx="11585220" cy="653938"/>
          </a:xfrm>
        </p:spPr>
        <p:txBody>
          <a:bodyPr>
            <a:normAutofit/>
          </a:bodyPr>
          <a:lstStyle/>
          <a:p>
            <a:pPr marL="0" indent="457200" algn="ctr">
              <a:buNone/>
            </a:pPr>
            <a:r>
              <a:rPr lang="uk-UA" sz="3200" b="1" dirty="0"/>
              <a:t>Основні завдання маркшейдерської служби на кар’єрах</a:t>
            </a:r>
          </a:p>
        </p:txBody>
      </p:sp>
      <p:graphicFrame>
        <p:nvGraphicFramePr>
          <p:cNvPr id="4" name="Схема 3">
            <a:extLst>
              <a:ext uri="{FF2B5EF4-FFF2-40B4-BE49-F238E27FC236}">
                <a16:creationId xmlns:a16="http://schemas.microsoft.com/office/drawing/2014/main" id="{4782BCE0-2BCA-4C6D-B24C-225572907ACB}"/>
              </a:ext>
            </a:extLst>
          </p:cNvPr>
          <p:cNvGraphicFramePr/>
          <p:nvPr>
            <p:extLst>
              <p:ext uri="{D42A27DB-BD31-4B8C-83A1-F6EECF244321}">
                <p14:modId xmlns:p14="http://schemas.microsoft.com/office/powerpoint/2010/main" val="3151003004"/>
              </p:ext>
            </p:extLst>
          </p:nvPr>
        </p:nvGraphicFramePr>
        <p:xfrm>
          <a:off x="206408" y="825137"/>
          <a:ext cx="11779184" cy="55663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13703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graphicEl>
                                              <a:dgm id="{7A15D8D7-5FCE-43AD-81CB-2AFBE2B7EA53}"/>
                                            </p:graphicEl>
                                          </p:spTgt>
                                        </p:tgtEl>
                                        <p:attrNameLst>
                                          <p:attrName>style.visibility</p:attrName>
                                        </p:attrNameLst>
                                      </p:cBhvr>
                                      <p:to>
                                        <p:strVal val="visible"/>
                                      </p:to>
                                    </p:set>
                                    <p:animEffect transition="in" filter="wipe(up)">
                                      <p:cBhvr>
                                        <p:cTn id="7" dur="500"/>
                                        <p:tgtEl>
                                          <p:spTgt spid="4">
                                            <p:graphicEl>
                                              <a:dgm id="{7A15D8D7-5FCE-43AD-81CB-2AFBE2B7EA53}"/>
                                            </p:graphicEl>
                                          </p:spTgt>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4">
                                            <p:graphicEl>
                                              <a:dgm id="{433C8D5A-5D58-4106-9278-6FF4592EFFCE}"/>
                                            </p:graphicEl>
                                          </p:spTgt>
                                        </p:tgtEl>
                                        <p:attrNameLst>
                                          <p:attrName>style.visibility</p:attrName>
                                        </p:attrNameLst>
                                      </p:cBhvr>
                                      <p:to>
                                        <p:strVal val="visible"/>
                                      </p:to>
                                    </p:set>
                                    <p:animEffect transition="in" filter="wipe(up)">
                                      <p:cBhvr>
                                        <p:cTn id="11" dur="500"/>
                                        <p:tgtEl>
                                          <p:spTgt spid="4">
                                            <p:graphicEl>
                                              <a:dgm id="{433C8D5A-5D58-4106-9278-6FF4592EFFCE}"/>
                                            </p:graphicEl>
                                          </p:spTgt>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4">
                                            <p:graphicEl>
                                              <a:dgm id="{12A3C012-3930-4015-AB6B-AEFA149C94AF}"/>
                                            </p:graphicEl>
                                          </p:spTgt>
                                        </p:tgtEl>
                                        <p:attrNameLst>
                                          <p:attrName>style.visibility</p:attrName>
                                        </p:attrNameLst>
                                      </p:cBhvr>
                                      <p:to>
                                        <p:strVal val="visible"/>
                                      </p:to>
                                    </p:set>
                                    <p:animEffect transition="in" filter="wipe(up)">
                                      <p:cBhvr>
                                        <p:cTn id="15" dur="500"/>
                                        <p:tgtEl>
                                          <p:spTgt spid="4">
                                            <p:graphicEl>
                                              <a:dgm id="{12A3C012-3930-4015-AB6B-AEFA149C94AF}"/>
                                            </p:graphicEl>
                                          </p:spTgt>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4">
                                            <p:graphicEl>
                                              <a:dgm id="{36E7B8CF-F245-4E12-A937-A4DCC31AD0CE}"/>
                                            </p:graphicEl>
                                          </p:spTgt>
                                        </p:tgtEl>
                                        <p:attrNameLst>
                                          <p:attrName>style.visibility</p:attrName>
                                        </p:attrNameLst>
                                      </p:cBhvr>
                                      <p:to>
                                        <p:strVal val="visible"/>
                                      </p:to>
                                    </p:set>
                                    <p:animEffect transition="in" filter="wipe(up)">
                                      <p:cBhvr>
                                        <p:cTn id="19" dur="500"/>
                                        <p:tgtEl>
                                          <p:spTgt spid="4">
                                            <p:graphicEl>
                                              <a:dgm id="{36E7B8CF-F245-4E12-A937-A4DCC31AD0CE}"/>
                                            </p:graphicEl>
                                          </p:spTgt>
                                        </p:tgtEl>
                                      </p:cBhvr>
                                    </p:animEffect>
                                  </p:childTnLst>
                                </p:cTn>
                              </p:par>
                            </p:childTnLst>
                          </p:cTn>
                        </p:par>
                        <p:par>
                          <p:cTn id="20" fill="hold">
                            <p:stCondLst>
                              <p:cond delay="2000"/>
                            </p:stCondLst>
                            <p:childTnLst>
                              <p:par>
                                <p:cTn id="21" presetID="22" presetClass="entr" presetSubtype="1" fill="hold" grpId="0" nodeType="afterEffect">
                                  <p:stCondLst>
                                    <p:cond delay="0"/>
                                  </p:stCondLst>
                                  <p:childTnLst>
                                    <p:set>
                                      <p:cBhvr>
                                        <p:cTn id="22" dur="1" fill="hold">
                                          <p:stCondLst>
                                            <p:cond delay="0"/>
                                          </p:stCondLst>
                                        </p:cTn>
                                        <p:tgtEl>
                                          <p:spTgt spid="4">
                                            <p:graphicEl>
                                              <a:dgm id="{EFE636A1-9FE4-4E25-B07E-043E6274FEDF}"/>
                                            </p:graphicEl>
                                          </p:spTgt>
                                        </p:tgtEl>
                                        <p:attrNameLst>
                                          <p:attrName>style.visibility</p:attrName>
                                        </p:attrNameLst>
                                      </p:cBhvr>
                                      <p:to>
                                        <p:strVal val="visible"/>
                                      </p:to>
                                    </p:set>
                                    <p:animEffect transition="in" filter="wipe(up)">
                                      <p:cBhvr>
                                        <p:cTn id="23" dur="500"/>
                                        <p:tgtEl>
                                          <p:spTgt spid="4">
                                            <p:graphicEl>
                                              <a:dgm id="{EFE636A1-9FE4-4E25-B07E-043E6274FEDF}"/>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on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06408" y="93216"/>
            <a:ext cx="11585220" cy="653938"/>
          </a:xfrm>
        </p:spPr>
        <p:txBody>
          <a:bodyPr>
            <a:normAutofit/>
          </a:bodyPr>
          <a:lstStyle/>
          <a:p>
            <a:pPr marL="0" indent="457200" algn="ctr">
              <a:buNone/>
            </a:pPr>
            <a:r>
              <a:rPr lang="uk-UA" sz="3200" b="1" dirty="0"/>
              <a:t>Основні завдання маркшейдерської служби на кар’єрах</a:t>
            </a:r>
          </a:p>
        </p:txBody>
      </p:sp>
      <p:graphicFrame>
        <p:nvGraphicFramePr>
          <p:cNvPr id="4" name="Схема 3">
            <a:extLst>
              <a:ext uri="{FF2B5EF4-FFF2-40B4-BE49-F238E27FC236}">
                <a16:creationId xmlns:a16="http://schemas.microsoft.com/office/drawing/2014/main" id="{4782BCE0-2BCA-4C6D-B24C-225572907ACB}"/>
              </a:ext>
            </a:extLst>
          </p:cNvPr>
          <p:cNvGraphicFramePr/>
          <p:nvPr>
            <p:extLst>
              <p:ext uri="{D42A27DB-BD31-4B8C-83A1-F6EECF244321}">
                <p14:modId xmlns:p14="http://schemas.microsoft.com/office/powerpoint/2010/main" val="2743965506"/>
              </p:ext>
            </p:extLst>
          </p:nvPr>
        </p:nvGraphicFramePr>
        <p:xfrm>
          <a:off x="206408" y="747154"/>
          <a:ext cx="11779184" cy="55574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52508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graphicEl>
                                              <a:dgm id="{A17937D2-7610-4FEA-90E4-91F185D18C05}"/>
                                            </p:graphicEl>
                                          </p:spTgt>
                                        </p:tgtEl>
                                        <p:attrNameLst>
                                          <p:attrName>style.visibility</p:attrName>
                                        </p:attrNameLst>
                                      </p:cBhvr>
                                      <p:to>
                                        <p:strVal val="visible"/>
                                      </p:to>
                                    </p:set>
                                    <p:animEffect transition="in" filter="wipe(up)">
                                      <p:cBhvr>
                                        <p:cTn id="7" dur="500"/>
                                        <p:tgtEl>
                                          <p:spTgt spid="4">
                                            <p:graphicEl>
                                              <a:dgm id="{A17937D2-7610-4FEA-90E4-91F185D18C05}"/>
                                            </p:graphicEl>
                                          </p:spTgt>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4">
                                            <p:graphicEl>
                                              <a:dgm id="{5661BD99-ACF4-440B-A7D9-3B48225E147C}"/>
                                            </p:graphicEl>
                                          </p:spTgt>
                                        </p:tgtEl>
                                        <p:attrNameLst>
                                          <p:attrName>style.visibility</p:attrName>
                                        </p:attrNameLst>
                                      </p:cBhvr>
                                      <p:to>
                                        <p:strVal val="visible"/>
                                      </p:to>
                                    </p:set>
                                    <p:animEffect transition="in" filter="wipe(up)">
                                      <p:cBhvr>
                                        <p:cTn id="11" dur="500"/>
                                        <p:tgtEl>
                                          <p:spTgt spid="4">
                                            <p:graphicEl>
                                              <a:dgm id="{5661BD99-ACF4-440B-A7D9-3B48225E147C}"/>
                                            </p:graphicEl>
                                          </p:spTgt>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4">
                                            <p:graphicEl>
                                              <a:dgm id="{F5858195-71B9-4857-9FF0-50EC37588224}"/>
                                            </p:graphicEl>
                                          </p:spTgt>
                                        </p:tgtEl>
                                        <p:attrNameLst>
                                          <p:attrName>style.visibility</p:attrName>
                                        </p:attrNameLst>
                                      </p:cBhvr>
                                      <p:to>
                                        <p:strVal val="visible"/>
                                      </p:to>
                                    </p:set>
                                    <p:animEffect transition="in" filter="wipe(up)">
                                      <p:cBhvr>
                                        <p:cTn id="15" dur="500"/>
                                        <p:tgtEl>
                                          <p:spTgt spid="4">
                                            <p:graphicEl>
                                              <a:dgm id="{F5858195-71B9-4857-9FF0-50EC37588224}"/>
                                            </p:graphicEl>
                                          </p:spTgt>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4">
                                            <p:graphicEl>
                                              <a:dgm id="{44799130-4A24-4903-9641-FA51A692880C}"/>
                                            </p:graphicEl>
                                          </p:spTgt>
                                        </p:tgtEl>
                                        <p:attrNameLst>
                                          <p:attrName>style.visibility</p:attrName>
                                        </p:attrNameLst>
                                      </p:cBhvr>
                                      <p:to>
                                        <p:strVal val="visible"/>
                                      </p:to>
                                    </p:set>
                                    <p:animEffect transition="in" filter="wipe(up)">
                                      <p:cBhvr>
                                        <p:cTn id="19" dur="500"/>
                                        <p:tgtEl>
                                          <p:spTgt spid="4">
                                            <p:graphicEl>
                                              <a:dgm id="{44799130-4A24-4903-9641-FA51A692880C}"/>
                                            </p:graphicEl>
                                          </p:spTgt>
                                        </p:tgtEl>
                                      </p:cBhvr>
                                    </p:animEffect>
                                  </p:childTnLst>
                                </p:cTn>
                              </p:par>
                            </p:childTnLst>
                          </p:cTn>
                        </p:par>
                        <p:par>
                          <p:cTn id="20" fill="hold">
                            <p:stCondLst>
                              <p:cond delay="2000"/>
                            </p:stCondLst>
                            <p:childTnLst>
                              <p:par>
                                <p:cTn id="21" presetID="22" presetClass="entr" presetSubtype="1" fill="hold" grpId="0" nodeType="afterEffect">
                                  <p:stCondLst>
                                    <p:cond delay="0"/>
                                  </p:stCondLst>
                                  <p:childTnLst>
                                    <p:set>
                                      <p:cBhvr>
                                        <p:cTn id="22" dur="1" fill="hold">
                                          <p:stCondLst>
                                            <p:cond delay="0"/>
                                          </p:stCondLst>
                                        </p:cTn>
                                        <p:tgtEl>
                                          <p:spTgt spid="4">
                                            <p:graphicEl>
                                              <a:dgm id="{9C116F3F-8190-479F-B0E3-189BAB4B2EAB}"/>
                                            </p:graphicEl>
                                          </p:spTgt>
                                        </p:tgtEl>
                                        <p:attrNameLst>
                                          <p:attrName>style.visibility</p:attrName>
                                        </p:attrNameLst>
                                      </p:cBhvr>
                                      <p:to>
                                        <p:strVal val="visible"/>
                                      </p:to>
                                    </p:set>
                                    <p:animEffect transition="in" filter="wipe(up)">
                                      <p:cBhvr>
                                        <p:cTn id="23" dur="500"/>
                                        <p:tgtEl>
                                          <p:spTgt spid="4">
                                            <p:graphicEl>
                                              <a:dgm id="{9C116F3F-8190-479F-B0E3-189BAB4B2EAB}"/>
                                            </p:graphicEl>
                                          </p:spTgt>
                                        </p:tgtEl>
                                      </p:cBhvr>
                                    </p:animEffect>
                                  </p:childTnLst>
                                </p:cTn>
                              </p:par>
                            </p:childTnLst>
                          </p:cTn>
                        </p:par>
                        <p:par>
                          <p:cTn id="24" fill="hold">
                            <p:stCondLst>
                              <p:cond delay="2500"/>
                            </p:stCondLst>
                            <p:childTnLst>
                              <p:par>
                                <p:cTn id="25" presetID="22" presetClass="entr" presetSubtype="1" fill="hold" grpId="0" nodeType="afterEffect">
                                  <p:stCondLst>
                                    <p:cond delay="0"/>
                                  </p:stCondLst>
                                  <p:childTnLst>
                                    <p:set>
                                      <p:cBhvr>
                                        <p:cTn id="26" dur="1" fill="hold">
                                          <p:stCondLst>
                                            <p:cond delay="0"/>
                                          </p:stCondLst>
                                        </p:cTn>
                                        <p:tgtEl>
                                          <p:spTgt spid="4">
                                            <p:graphicEl>
                                              <a:dgm id="{2E60CF8A-52F8-4A0D-A728-974750D7A18E}"/>
                                            </p:graphicEl>
                                          </p:spTgt>
                                        </p:tgtEl>
                                        <p:attrNameLst>
                                          <p:attrName>style.visibility</p:attrName>
                                        </p:attrNameLst>
                                      </p:cBhvr>
                                      <p:to>
                                        <p:strVal val="visible"/>
                                      </p:to>
                                    </p:set>
                                    <p:animEffect transition="in" filter="wipe(up)">
                                      <p:cBhvr>
                                        <p:cTn id="27" dur="500"/>
                                        <p:tgtEl>
                                          <p:spTgt spid="4">
                                            <p:graphicEl>
                                              <a:dgm id="{2E60CF8A-52F8-4A0D-A728-974750D7A18E}"/>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one"/>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7">
            <a:extLst>
              <a:ext uri="{FF2B5EF4-FFF2-40B4-BE49-F238E27FC236}">
                <a16:creationId xmlns:a16="http://schemas.microsoft.com/office/drawing/2014/main" id="{3558DB37-9FEE-48A2-8578-ED04015739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9">
            <a:extLst>
              <a:ext uri="{FF2B5EF4-FFF2-40B4-BE49-F238E27FC236}">
                <a16:creationId xmlns:a16="http://schemas.microsoft.com/office/drawing/2014/main" id="{5F7FCCA6-00E2-4F74-A105-0D769872F2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uk-UA"/>
          </a:p>
        </p:txBody>
      </p:sp>
      <p:sp>
        <p:nvSpPr>
          <p:cNvPr id="3" name="Объект 2"/>
          <p:cNvSpPr>
            <a:spLocks noGrp="1"/>
          </p:cNvSpPr>
          <p:nvPr>
            <p:ph idx="1"/>
          </p:nvPr>
        </p:nvSpPr>
        <p:spPr>
          <a:xfrm>
            <a:off x="1097279" y="1086678"/>
            <a:ext cx="10691949" cy="3443085"/>
          </a:xfrm>
        </p:spPr>
        <p:txBody>
          <a:bodyPr>
            <a:noAutofit/>
          </a:bodyPr>
          <a:lstStyle/>
          <a:p>
            <a:pPr marL="0" indent="360000" algn="just">
              <a:buNone/>
            </a:pPr>
            <a:r>
              <a:rPr lang="uk-UA" sz="2800" b="1" i="1"/>
              <a:t>Маркшейдерські роботи</a:t>
            </a:r>
            <a:r>
              <a:rPr lang="uk-UA" sz="2800"/>
              <a:t> – комплекс вимірювально-обчислювальних та графічних робіт, що виконуються фахівцями з маркшейдерської справи на всіх етапах освоєння родовищ корисних копалин, а також будівництва та експлуатації підземних об’єктів (геологічного вивчення, будівництва гірничих підприємств, експлуатації підземних об’єктів, розробки родовищ корисних копалин, консервації та ліквідації об’єктів </a:t>
            </a:r>
            <a:r>
              <a:rPr lang="uk-UA" sz="2800" err="1"/>
              <a:t>надрокористування</a:t>
            </a:r>
            <a:r>
              <a:rPr lang="uk-UA" sz="2800"/>
              <a:t>) для забезпечення правильного і безпечного ведення гірничих робіт.</a:t>
            </a:r>
            <a:endParaRPr lang="ru-RU" sz="2800"/>
          </a:p>
        </p:txBody>
      </p:sp>
      <p:sp>
        <p:nvSpPr>
          <p:cNvPr id="16" name="Rectangle 11">
            <a:extLst>
              <a:ext uri="{FF2B5EF4-FFF2-40B4-BE49-F238E27FC236}">
                <a16:creationId xmlns:a16="http://schemas.microsoft.com/office/drawing/2014/main" id="{5E1ED12F-9F06-4B37-87B7-F98F52937F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uk-UA"/>
          </a:p>
        </p:txBody>
      </p:sp>
    </p:spTree>
    <p:extLst>
      <p:ext uri="{BB962C8B-B14F-4D97-AF65-F5344CB8AC3E}">
        <p14:creationId xmlns:p14="http://schemas.microsoft.com/office/powerpoint/2010/main" val="16106511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theme/theme1.xml><?xml version="1.0" encoding="utf-8"?>
<a:theme xmlns:a="http://schemas.openxmlformats.org/drawingml/2006/main" name="Ретроспектива">
  <a:themeElements>
    <a:clrScheme name="Ретроспектива">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спектива">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спектива">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438" row="2">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2799D9B5-7CF0-4197-BA99-5F1F8C9FBA4F}">
  <we:reference id="wa200005566" version="3.0.0.2" store="uk-UA" storeType="OMEX"/>
  <we:alternateReferences>
    <we:reference id="WA200005566" version="3.0.0.2" stor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Retrospect</Template>
  <TotalTime>71</TotalTime>
  <Words>1389</Words>
  <Application>Microsoft Office PowerPoint</Application>
  <PresentationFormat>Широкий екран</PresentationFormat>
  <Paragraphs>72</Paragraphs>
  <Slides>12</Slides>
  <Notes>0</Notes>
  <HiddenSlides>0</HiddenSlides>
  <MMClips>0</MMClips>
  <ScaleCrop>false</ScaleCrop>
  <HeadingPairs>
    <vt:vector size="6" baseType="variant">
      <vt:variant>
        <vt:lpstr>Використані шрифти</vt:lpstr>
      </vt:variant>
      <vt:variant>
        <vt:i4>7</vt:i4>
      </vt:variant>
      <vt:variant>
        <vt:lpstr>Тема</vt:lpstr>
      </vt:variant>
      <vt:variant>
        <vt:i4>1</vt:i4>
      </vt:variant>
      <vt:variant>
        <vt:lpstr>Заголовки слайдів</vt:lpstr>
      </vt:variant>
      <vt:variant>
        <vt:i4>12</vt:i4>
      </vt:variant>
    </vt:vector>
  </HeadingPairs>
  <TitlesOfParts>
    <vt:vector size="20" baseType="lpstr">
      <vt:lpstr>ADLaM Display</vt:lpstr>
      <vt:lpstr>Aptos ExtraBold</vt:lpstr>
      <vt:lpstr>Arial</vt:lpstr>
      <vt:lpstr>Calibri</vt:lpstr>
      <vt:lpstr>Calibri Light</vt:lpstr>
      <vt:lpstr>Symbol</vt:lpstr>
      <vt:lpstr>Times New Roman</vt:lpstr>
      <vt:lpstr>Ретроспектива</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Марина Куницька</dc:creator>
  <cp:lastModifiedBy>Марина Куницька</cp:lastModifiedBy>
  <cp:revision>22</cp:revision>
  <dcterms:created xsi:type="dcterms:W3CDTF">2024-12-08T18:41:32Z</dcterms:created>
  <dcterms:modified xsi:type="dcterms:W3CDTF">2026-01-23T11:43:28Z</dcterms:modified>
</cp:coreProperties>
</file>