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66" r:id="rId2"/>
    <p:sldId id="260" r:id="rId3"/>
    <p:sldId id="265" r:id="rId4"/>
    <p:sldId id="267" r:id="rId5"/>
    <p:sldId id="268" r:id="rId6"/>
    <p:sldId id="270" r:id="rId7"/>
    <p:sldId id="27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4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Вставка рисунка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14" y="428604"/>
            <a:ext cx="74733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 smtClean="0"/>
              <a:t>ХАРАКТЕРИСТИКИ ВИМІРЮВАНЬ</a:t>
            </a:r>
            <a:endParaRPr lang="uk-UA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1285860"/>
            <a:ext cx="4668201" cy="50783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5400" dirty="0"/>
              <a:t>п</a:t>
            </a:r>
            <a:r>
              <a:rPr lang="uk-UA" sz="5400" dirty="0" smtClean="0"/>
              <a:t>ринцип</a:t>
            </a:r>
          </a:p>
          <a:p>
            <a:pPr>
              <a:buFont typeface="Wingdings" pitchFamily="2" charset="2"/>
              <a:buChar char="Ø"/>
            </a:pPr>
            <a:r>
              <a:rPr lang="uk-UA" sz="5400" dirty="0"/>
              <a:t>м</a:t>
            </a:r>
            <a:r>
              <a:rPr lang="uk-UA" sz="5400" dirty="0" smtClean="0"/>
              <a:t>етод</a:t>
            </a:r>
          </a:p>
          <a:p>
            <a:pPr>
              <a:buFont typeface="Wingdings" pitchFamily="2" charset="2"/>
              <a:buChar char="Ø"/>
            </a:pPr>
            <a:r>
              <a:rPr lang="uk-UA" sz="5400" dirty="0"/>
              <a:t>п</a:t>
            </a:r>
            <a:r>
              <a:rPr lang="uk-UA" sz="5400" dirty="0" smtClean="0"/>
              <a:t>охибка</a:t>
            </a:r>
          </a:p>
          <a:p>
            <a:pPr>
              <a:buFont typeface="Wingdings" pitchFamily="2" charset="2"/>
              <a:buChar char="Ø"/>
            </a:pPr>
            <a:r>
              <a:rPr lang="uk-UA" sz="5400" dirty="0"/>
              <a:t>т</a:t>
            </a:r>
            <a:r>
              <a:rPr lang="uk-UA" sz="5400" dirty="0" smtClean="0"/>
              <a:t>очність</a:t>
            </a:r>
          </a:p>
          <a:p>
            <a:pPr>
              <a:buFont typeface="Wingdings" pitchFamily="2" charset="2"/>
              <a:buChar char="Ø"/>
            </a:pPr>
            <a:r>
              <a:rPr lang="uk-UA" sz="5400" dirty="0"/>
              <a:t>в</a:t>
            </a:r>
            <a:r>
              <a:rPr lang="uk-UA" sz="5400" dirty="0" smtClean="0"/>
              <a:t>ірність</a:t>
            </a:r>
          </a:p>
          <a:p>
            <a:pPr>
              <a:buFont typeface="Wingdings" pitchFamily="2" charset="2"/>
              <a:buChar char="Ø"/>
            </a:pPr>
            <a:r>
              <a:rPr lang="uk-UA" sz="5400" dirty="0"/>
              <a:t>д</a:t>
            </a:r>
            <a:r>
              <a:rPr lang="uk-UA" sz="5400" dirty="0" smtClean="0"/>
              <a:t>остовірність</a:t>
            </a:r>
            <a:endParaRPr lang="uk-UA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00042"/>
            <a:ext cx="81439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4800" b="1" i="1" dirty="0"/>
              <a:t>Принцип вимірювань</a:t>
            </a:r>
            <a:r>
              <a:rPr lang="uk-UA" sz="4800" dirty="0"/>
              <a:t> - фізичне явище або сукупність фізичних явищ, що покладені в основу вимірювань. Наприклад, вимірювання температури з використанням термоелектричного ефекту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807249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4400" b="1" i="1" dirty="0"/>
              <a:t>Метод вимірювань</a:t>
            </a:r>
            <a:r>
              <a:rPr lang="uk-UA" sz="4400" dirty="0"/>
              <a:t> - сукупність прийомів використання </a:t>
            </a:r>
            <a:r>
              <a:rPr lang="uk-UA" sz="4400" dirty="0" err="1" smtClean="0"/>
              <a:t>прин-ципів</a:t>
            </a:r>
            <a:r>
              <a:rPr lang="uk-UA" sz="4400" dirty="0" smtClean="0"/>
              <a:t> </a:t>
            </a:r>
            <a:r>
              <a:rPr lang="uk-UA" sz="4400" dirty="0"/>
              <a:t>і засобів </a:t>
            </a:r>
            <a:r>
              <a:rPr lang="uk-UA" sz="4400" dirty="0" smtClean="0"/>
              <a:t>вимірювання</a:t>
            </a:r>
            <a:r>
              <a:rPr lang="uk-UA" sz="4400" dirty="0"/>
              <a:t>. Засобами </a:t>
            </a:r>
            <a:r>
              <a:rPr lang="uk-UA" sz="4400" dirty="0" smtClean="0"/>
              <a:t>вимірювань </a:t>
            </a:r>
            <a:r>
              <a:rPr lang="uk-UA" sz="4400" dirty="0"/>
              <a:t>є вживані технічні засоби, що мають нормовані метрологічні </a:t>
            </a:r>
            <a:r>
              <a:rPr lang="uk-UA" sz="4400" dirty="0" err="1" smtClean="0"/>
              <a:t>характе-ристики</a:t>
            </a:r>
            <a:endParaRPr lang="uk-UA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85794"/>
            <a:ext cx="800105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5400" b="1" i="1" dirty="0"/>
              <a:t>Похибка вимірювання</a:t>
            </a:r>
            <a:r>
              <a:rPr lang="uk-UA" sz="5400" dirty="0"/>
              <a:t> - це відхилення результату вимірювань від істинного значення вимірюваної величини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14356"/>
            <a:ext cx="814393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5400" b="1" i="1" dirty="0"/>
              <a:t>Точність вимірювань</a:t>
            </a:r>
            <a:r>
              <a:rPr lang="uk-UA" sz="5400" dirty="0"/>
              <a:t> характеризується близькістю їх результатів до дійсного значення вимірюваної величини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428604"/>
            <a:ext cx="78581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4000" b="1" i="1" dirty="0"/>
              <a:t>Вірність вимірювань</a:t>
            </a:r>
            <a:r>
              <a:rPr lang="uk-UA" sz="4000" dirty="0"/>
              <a:t> - це якість вимірювання, що відображає близькість до нуля систематичних похибок результатів (тобто таких похибок, які залишаються постійними або закономірно змінюються при повторних вимірюваннях однієї і тієї ж величини)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642918"/>
            <a:ext cx="792961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b="1" i="1" dirty="0"/>
              <a:t>Достовірність вимірювань</a:t>
            </a:r>
            <a:r>
              <a:rPr lang="uk-UA" sz="3200" dirty="0"/>
              <a:t> - це довіра до результатів вимірювання. Вимірювання можуть бути достовірними і недостовірними залежно від того, відомі чи невідомі ймовірні характеристики їх відхилень від дійсних значень відповідних величин. Результати вимірювань, ймовірність яких невідома, не мають ніякої цінності і в деяких випадках можуть служити джерелом </a:t>
            </a:r>
            <a:r>
              <a:rPr lang="uk-UA" sz="3200" dirty="0" err="1"/>
              <a:t>дез</a:t>
            </a:r>
            <a:r>
              <a:rPr lang="ru-RU" sz="3200" dirty="0"/>
              <a:t>и</a:t>
            </a:r>
            <a:r>
              <a:rPr lang="uk-UA" sz="3200" dirty="0" err="1"/>
              <a:t>нформації</a:t>
            </a:r>
            <a:endParaRPr lang="uk-U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0188609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TF01886093</Template>
  <TotalTime>0</TotalTime>
  <Words>166</Words>
  <Application>Microsoft Office PowerPoint</Application>
  <PresentationFormat>Экран (4:3)</PresentationFormat>
  <Paragraphs>13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TF01886093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sofiane</cp:lastModifiedBy>
  <cp:revision>14</cp:revision>
  <dcterms:created xsi:type="dcterms:W3CDTF">2019-02-11T09:00:37Z</dcterms:created>
  <dcterms:modified xsi:type="dcterms:W3CDTF">2020-02-10T09:54:59Z</dcterms:modified>
</cp:coreProperties>
</file>