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2" r:id="rId7"/>
    <p:sldId id="261" r:id="rId8"/>
    <p:sldId id="263" r:id="rId9"/>
    <p:sldId id="265" r:id="rId10"/>
    <p:sldId id="266" r:id="rId11"/>
    <p:sldId id="264" r:id="rId1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34F636-DCA8-4D45-898E-1C27F5B02BE4}" type="datetimeFigureOut">
              <a:rPr lang="uk-UA" smtClean="0"/>
              <a:t>06.10.2023</a:t>
            </a:fld>
            <a:endParaRPr lang="uk-UA"/>
          </a:p>
        </p:txBody>
      </p:sp>
      <p:sp>
        <p:nvSpPr>
          <p:cNvPr id="4" name="Місце для зображення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B538BB-6C23-44E3-92C6-1211A3E2A4BD}" type="slidenum">
              <a:rPr lang="uk-UA" smtClean="0"/>
              <a:t>‹№›</a:t>
            </a:fld>
            <a:endParaRPr lang="uk-UA"/>
          </a:p>
        </p:txBody>
      </p:sp>
    </p:spTree>
    <p:extLst>
      <p:ext uri="{BB962C8B-B14F-4D97-AF65-F5344CB8AC3E}">
        <p14:creationId xmlns:p14="http://schemas.microsoft.com/office/powerpoint/2010/main" val="2789249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CB538BB-6C23-44E3-92C6-1211A3E2A4BD}" type="slidenum">
              <a:rPr lang="uk-UA" smtClean="0"/>
              <a:t>8</a:t>
            </a:fld>
            <a:endParaRPr lang="uk-UA"/>
          </a:p>
        </p:txBody>
      </p:sp>
    </p:spTree>
    <p:extLst>
      <p:ext uri="{BB962C8B-B14F-4D97-AF65-F5344CB8AC3E}">
        <p14:creationId xmlns:p14="http://schemas.microsoft.com/office/powerpoint/2010/main" val="197125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uk-UA"/>
              <a:t>Зразок заголовка</a:t>
            </a:r>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Зразок підзаголовка</a:t>
            </a:r>
          </a:p>
        </p:txBody>
      </p:sp>
      <p:sp>
        <p:nvSpPr>
          <p:cNvPr id="4" name="Місце для дати 3"/>
          <p:cNvSpPr>
            <a:spLocks noGrp="1"/>
          </p:cNvSpPr>
          <p:nvPr>
            <p:ph type="dt" sz="half" idx="10"/>
          </p:nvPr>
        </p:nvSpPr>
        <p:spPr/>
        <p:txBody>
          <a:bodyPr/>
          <a:lstStyle/>
          <a:p>
            <a:fld id="{4C8D877F-3BF1-47ED-96CE-861BCE54D157}" type="datetimeFigureOut">
              <a:rPr lang="uk-UA" smtClean="0"/>
              <a:t>06.10.2023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29DD78E-E309-4736-A6EA-6F53FDE67B0B}"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4C8D877F-3BF1-47ED-96CE-861BCE54D157}" type="datetimeFigureOut">
              <a:rPr lang="uk-UA" smtClean="0"/>
              <a:t>06.10.2023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29DD78E-E309-4736-A6EA-6F53FDE67B0B}"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uk-UA"/>
              <a:t>Зразок заголовка</a:t>
            </a:r>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4C8D877F-3BF1-47ED-96CE-861BCE54D157}" type="datetimeFigureOut">
              <a:rPr lang="uk-UA" smtClean="0"/>
              <a:t>06.10.2023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29DD78E-E309-4736-A6EA-6F53FDE67B0B}"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idx="1"/>
          </p:nvPr>
        </p:nvSpPr>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4C8D877F-3BF1-47ED-96CE-861BCE54D157}" type="datetimeFigureOut">
              <a:rPr lang="uk-UA" smtClean="0"/>
              <a:t>06.10.2023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29DD78E-E309-4736-A6EA-6F53FDE67B0B}"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a:t>Зразок заголовка</a:t>
            </a:r>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Зразок тексту</a:t>
            </a:r>
          </a:p>
        </p:txBody>
      </p:sp>
      <p:sp>
        <p:nvSpPr>
          <p:cNvPr id="4" name="Місце для дати 3"/>
          <p:cNvSpPr>
            <a:spLocks noGrp="1"/>
          </p:cNvSpPr>
          <p:nvPr>
            <p:ph type="dt" sz="half" idx="10"/>
          </p:nvPr>
        </p:nvSpPr>
        <p:spPr/>
        <p:txBody>
          <a:bodyPr/>
          <a:lstStyle/>
          <a:p>
            <a:fld id="{4C8D877F-3BF1-47ED-96CE-861BCE54D157}" type="datetimeFigureOut">
              <a:rPr lang="uk-UA" smtClean="0"/>
              <a:t>06.10.2023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29DD78E-E309-4736-A6EA-6F53FDE67B0B}"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p:cNvSpPr>
            <a:spLocks noGrp="1"/>
          </p:cNvSpPr>
          <p:nvPr>
            <p:ph type="dt" sz="half" idx="10"/>
          </p:nvPr>
        </p:nvSpPr>
        <p:spPr/>
        <p:txBody>
          <a:bodyPr/>
          <a:lstStyle/>
          <a:p>
            <a:fld id="{4C8D877F-3BF1-47ED-96CE-861BCE54D157}" type="datetimeFigureOut">
              <a:rPr lang="uk-UA" smtClean="0"/>
              <a:t>06.10.2023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E29DD78E-E309-4736-A6EA-6F53FDE67B0B}"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a:t>Зразок заголовка</a:t>
            </a:r>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p:cNvSpPr>
            <a:spLocks noGrp="1"/>
          </p:cNvSpPr>
          <p:nvPr>
            <p:ph type="dt" sz="half" idx="10"/>
          </p:nvPr>
        </p:nvSpPr>
        <p:spPr/>
        <p:txBody>
          <a:bodyPr/>
          <a:lstStyle/>
          <a:p>
            <a:fld id="{4C8D877F-3BF1-47ED-96CE-861BCE54D157}" type="datetimeFigureOut">
              <a:rPr lang="uk-UA" smtClean="0"/>
              <a:t>06.10.2023</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E29DD78E-E309-4736-A6EA-6F53FDE67B0B}"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дати 2"/>
          <p:cNvSpPr>
            <a:spLocks noGrp="1"/>
          </p:cNvSpPr>
          <p:nvPr>
            <p:ph type="dt" sz="half" idx="10"/>
          </p:nvPr>
        </p:nvSpPr>
        <p:spPr/>
        <p:txBody>
          <a:bodyPr/>
          <a:lstStyle/>
          <a:p>
            <a:fld id="{4C8D877F-3BF1-47ED-96CE-861BCE54D157}" type="datetimeFigureOut">
              <a:rPr lang="uk-UA" smtClean="0"/>
              <a:t>06.10.2023</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E29DD78E-E309-4736-A6EA-6F53FDE67B0B}"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4C8D877F-3BF1-47ED-96CE-861BCE54D157}" type="datetimeFigureOut">
              <a:rPr lang="uk-UA" smtClean="0"/>
              <a:t>06.10.2023</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E29DD78E-E309-4736-A6EA-6F53FDE67B0B}"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a:t>Зразок заголовка</a:t>
            </a:r>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Зразок тексту</a:t>
            </a:r>
          </a:p>
        </p:txBody>
      </p:sp>
      <p:sp>
        <p:nvSpPr>
          <p:cNvPr id="5" name="Місце для дати 4"/>
          <p:cNvSpPr>
            <a:spLocks noGrp="1"/>
          </p:cNvSpPr>
          <p:nvPr>
            <p:ph type="dt" sz="half" idx="10"/>
          </p:nvPr>
        </p:nvSpPr>
        <p:spPr/>
        <p:txBody>
          <a:bodyPr/>
          <a:lstStyle/>
          <a:p>
            <a:fld id="{4C8D877F-3BF1-47ED-96CE-861BCE54D157}" type="datetimeFigureOut">
              <a:rPr lang="uk-UA" smtClean="0"/>
              <a:t>06.10.2023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E29DD78E-E309-4736-A6EA-6F53FDE67B0B}"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a:t>Зразок заголовка</a:t>
            </a:r>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Зразок тексту</a:t>
            </a:r>
          </a:p>
        </p:txBody>
      </p:sp>
      <p:sp>
        <p:nvSpPr>
          <p:cNvPr id="5" name="Місце для дати 4"/>
          <p:cNvSpPr>
            <a:spLocks noGrp="1"/>
          </p:cNvSpPr>
          <p:nvPr>
            <p:ph type="dt" sz="half" idx="10"/>
          </p:nvPr>
        </p:nvSpPr>
        <p:spPr/>
        <p:txBody>
          <a:bodyPr/>
          <a:lstStyle/>
          <a:p>
            <a:fld id="{4C8D877F-3BF1-47ED-96CE-861BCE54D157}" type="datetimeFigureOut">
              <a:rPr lang="uk-UA" smtClean="0"/>
              <a:t>06.10.2023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E29DD78E-E309-4736-A6EA-6F53FDE67B0B}"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a:t>Зразок заголовка</a:t>
            </a:r>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8D877F-3BF1-47ED-96CE-861BCE54D157}" type="datetimeFigureOut">
              <a:rPr lang="uk-UA" smtClean="0"/>
              <a:t>06.10.2023</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9DD78E-E309-4736-A6EA-6F53FDE67B0B}"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71538" y="1142984"/>
            <a:ext cx="6929454" cy="2123658"/>
          </a:xfrm>
          <a:prstGeom prst="rect">
            <a:avLst/>
          </a:prstGeom>
        </p:spPr>
        <p:txBody>
          <a:bodyPr wrap="square">
            <a:spAutoFit/>
          </a:bodyPr>
          <a:lstStyle/>
          <a:p>
            <a:pPr algn="ctr"/>
            <a:r>
              <a:rPr lang="uk-UA" sz="6600" b="1" dirty="0"/>
              <a:t>Повірка засобів вимірювання</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714348" y="474345"/>
            <a:ext cx="7858180" cy="5509200"/>
          </a:xfrm>
          <a:prstGeom prst="rect">
            <a:avLst/>
          </a:prstGeom>
        </p:spPr>
        <p:txBody>
          <a:bodyPr wrap="square">
            <a:spAutoFit/>
          </a:bodyPr>
          <a:lstStyle/>
          <a:p>
            <a:pPr indent="457200" algn="just"/>
            <a:r>
              <a:rPr lang="uk-UA" sz="2200" b="1" i="1" dirty="0"/>
              <a:t>Позачергова повірка</a:t>
            </a:r>
            <a:r>
              <a:rPr lang="uk-UA" sz="2200" dirty="0"/>
              <a:t> проводиться при експлуатації і зберіганні засобів вимірювання незалежно від строків їх періодичної повірки  здійснюють її при:</a:t>
            </a:r>
          </a:p>
          <a:p>
            <a:pPr lvl="0" indent="457200" algn="just">
              <a:buFont typeface="Wingdings" pitchFamily="2" charset="2"/>
              <a:buChar char="Ø"/>
            </a:pPr>
            <a:r>
              <a:rPr lang="uk-UA" sz="2200" dirty="0"/>
              <a:t>установленні засобів вимірювання, що є комплектуючими виробами, після того, як пройшла половина їх гарантійного строку, якщо строк їх повірки наступає раніше строку повірки засобів вимірювання, в комплект яких вони входять;</a:t>
            </a:r>
          </a:p>
          <a:p>
            <a:pPr lvl="0" indent="457200" algn="just">
              <a:buFont typeface="Wingdings" pitchFamily="2" charset="2"/>
              <a:buChar char="Ø"/>
            </a:pPr>
            <a:r>
              <a:rPr lang="uk-UA" sz="2200" dirty="0"/>
              <a:t>пошкодженні </a:t>
            </a:r>
            <a:r>
              <a:rPr lang="uk-UA" sz="2200" dirty="0" err="1"/>
              <a:t>повірочного</a:t>
            </a:r>
            <a:r>
              <a:rPr lang="uk-UA" sz="2200" dirty="0"/>
              <a:t> клейма, пломби або втраті документів, що підтверджують проходження засобом вимірювання періодичної або первинної повірки;</a:t>
            </a:r>
          </a:p>
          <a:p>
            <a:pPr lvl="0" indent="457200" algn="just">
              <a:buFont typeface="Wingdings" pitchFamily="2" charset="2"/>
              <a:buChar char="Ø"/>
            </a:pPr>
            <a:r>
              <a:rPr lang="uk-UA" sz="2200" dirty="0"/>
              <a:t>впровадженні засобів вимірювання після довгого зберігання, на протязі якого вони не підлягали періодичній повірці;</a:t>
            </a:r>
          </a:p>
          <a:p>
            <a:pPr lvl="0" indent="457200" algn="just">
              <a:buFont typeface="Wingdings" pitchFamily="2" charset="2"/>
              <a:buChar char="Ø"/>
            </a:pPr>
            <a:r>
              <a:rPr lang="uk-UA" sz="2200" dirty="0"/>
              <a:t>необхідності переконатися в справності засобів вимірювання при проведенні вхідного контролю на підприємстві і поверненні на зберігання після експлуатації.</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714348" y="500042"/>
            <a:ext cx="7715304" cy="5693866"/>
          </a:xfrm>
          <a:prstGeom prst="rect">
            <a:avLst/>
          </a:prstGeom>
        </p:spPr>
        <p:txBody>
          <a:bodyPr wrap="square">
            <a:spAutoFit/>
          </a:bodyPr>
          <a:lstStyle/>
          <a:p>
            <a:pPr indent="457200" algn="just"/>
            <a:r>
              <a:rPr lang="uk-UA" sz="2800" b="1" i="1" dirty="0"/>
              <a:t>Експертну повірку</a:t>
            </a:r>
            <a:r>
              <a:rPr lang="uk-UA" sz="2800" dirty="0"/>
              <a:t> проводять органи державної метрологічної служби при метрологічній експертизі засобів вимірювання за вимогою суду, прокуратури, держарбітражу, а також окремих громадян, коли виникають спірні питання.</a:t>
            </a:r>
          </a:p>
          <a:p>
            <a:pPr indent="457200" algn="just"/>
            <a:r>
              <a:rPr lang="uk-UA" sz="2800" b="1" i="1"/>
              <a:t>Інспекційна повірка</a:t>
            </a:r>
            <a:r>
              <a:rPr lang="uk-UA" sz="2800"/>
              <a:t> проводиться при здійсненні на підприємствах і в організаціях метрологічного нагляду або контролю за станом і використанням засобів вимірювання для встановлення їх справності, вірності результатів останньої повірки, відповідності прийнятих </a:t>
            </a:r>
            <a:r>
              <a:rPr lang="uk-UA" sz="2800" dirty="0" err="1"/>
              <a:t>міжповірочних</a:t>
            </a:r>
            <a:r>
              <a:rPr lang="uk-UA" sz="2800" dirty="0"/>
              <a:t> інтервалів умовам експлуатації.</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642910" y="642918"/>
            <a:ext cx="7715304" cy="4524315"/>
          </a:xfrm>
          <a:prstGeom prst="rect">
            <a:avLst/>
          </a:prstGeom>
        </p:spPr>
        <p:txBody>
          <a:bodyPr wrap="square">
            <a:spAutoFit/>
          </a:bodyPr>
          <a:lstStyle/>
          <a:p>
            <a:pPr indent="457200" algn="just"/>
            <a:r>
              <a:rPr lang="uk-UA" sz="3600" b="1" i="1" dirty="0"/>
              <a:t>Повіркою засобів вимірювання</a:t>
            </a:r>
            <a:r>
              <a:rPr lang="uk-UA" sz="3600" dirty="0"/>
              <a:t> називається сукупність дій, що виконуються для визначення і оцінки похибки засобів вимірювання з метою встановлення відповідності </a:t>
            </a:r>
            <a:r>
              <a:rPr lang="uk-UA" sz="3600" dirty="0" err="1"/>
              <a:t>точносних</a:t>
            </a:r>
            <a:r>
              <a:rPr lang="uk-UA" sz="3600" dirty="0"/>
              <a:t> характеристик регламентованим значенням і </a:t>
            </a:r>
            <a:r>
              <a:rPr lang="uk-UA" sz="3600" b="1" dirty="0"/>
              <a:t>придатності засобу вимірювання для використання</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571472" y="571480"/>
            <a:ext cx="8072494" cy="4524315"/>
          </a:xfrm>
          <a:prstGeom prst="rect">
            <a:avLst/>
          </a:prstGeom>
        </p:spPr>
        <p:txBody>
          <a:bodyPr wrap="square">
            <a:spAutoFit/>
          </a:bodyPr>
          <a:lstStyle/>
          <a:p>
            <a:pPr indent="457200" algn="just"/>
            <a:r>
              <a:rPr lang="uk-UA" sz="3600" b="1" dirty="0"/>
              <a:t>Повірці не</a:t>
            </a:r>
            <a:r>
              <a:rPr lang="uk-UA" sz="3600" dirty="0"/>
              <a:t> підлягають засоби вимірювань, що використовуються тільки для встановлення факту зміни значення фізичної величини без якісної оцінки цієї зміни. Вони можуть бути віднесені до індикаторів. На тильній стороні їх наносять позначку "І" (індикатор)</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571472" y="642918"/>
            <a:ext cx="7929618" cy="4524315"/>
          </a:xfrm>
          <a:prstGeom prst="rect">
            <a:avLst/>
          </a:prstGeom>
        </p:spPr>
        <p:txBody>
          <a:bodyPr wrap="square">
            <a:spAutoFit/>
          </a:bodyPr>
          <a:lstStyle/>
          <a:p>
            <a:pPr indent="457200" algn="just"/>
            <a:r>
              <a:rPr lang="uk-UA" sz="3600" b="1" dirty="0"/>
              <a:t>Можуть</a:t>
            </a:r>
            <a:r>
              <a:rPr lang="uk-UA" sz="3600" dirty="0"/>
              <a:t> не</a:t>
            </a:r>
            <a:r>
              <a:rPr lang="uk-UA" sz="3600" b="1" dirty="0"/>
              <a:t> підлягати</a:t>
            </a:r>
            <a:r>
              <a:rPr lang="uk-UA" sz="3600" dirty="0"/>
              <a:t> періодичній повірці засоби вимірювання, що використовуються з метою учбових чи демонстраційних цілей. На них наносяться чіткі позначки "У" (учбовий). Для інших цілей ці засоби вимірювання не можуть бути використані.</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642910" y="500042"/>
            <a:ext cx="7858180" cy="5262979"/>
          </a:xfrm>
          <a:prstGeom prst="rect">
            <a:avLst/>
          </a:prstGeom>
        </p:spPr>
        <p:txBody>
          <a:bodyPr wrap="square">
            <a:spAutoFit/>
          </a:bodyPr>
          <a:lstStyle/>
          <a:p>
            <a:endParaRPr lang="uk-UA" sz="2400" dirty="0"/>
          </a:p>
          <a:p>
            <a:r>
              <a:rPr lang="uk-UA" sz="2400" dirty="0"/>
              <a:t>вид повірки залежить від того, якою метрологічною службою вона проводиться</a:t>
            </a:r>
          </a:p>
          <a:p>
            <a:pPr>
              <a:buFont typeface="Arial" pitchFamily="34" charset="0"/>
              <a:buChar char="•"/>
            </a:pPr>
            <a:r>
              <a:rPr lang="uk-UA" sz="2400" dirty="0"/>
              <a:t>державна</a:t>
            </a:r>
          </a:p>
          <a:p>
            <a:pPr>
              <a:buFont typeface="Arial" pitchFamily="34" charset="0"/>
              <a:buChar char="•"/>
            </a:pPr>
            <a:r>
              <a:rPr lang="uk-UA" sz="2400" dirty="0"/>
              <a:t>відомча</a:t>
            </a:r>
          </a:p>
          <a:p>
            <a:endParaRPr lang="uk-UA" sz="2400" dirty="0"/>
          </a:p>
          <a:p>
            <a:r>
              <a:rPr lang="uk-UA" sz="2400" dirty="0"/>
              <a:t>на якому етапі роботи засобів вимірювання</a:t>
            </a:r>
          </a:p>
          <a:p>
            <a:pPr>
              <a:buFont typeface="Arial" pitchFamily="34" charset="0"/>
              <a:buChar char="•"/>
            </a:pPr>
            <a:r>
              <a:rPr lang="uk-UA" sz="2400" dirty="0"/>
              <a:t>первинна</a:t>
            </a:r>
          </a:p>
          <a:p>
            <a:pPr>
              <a:buFont typeface="Arial" pitchFamily="34" charset="0"/>
              <a:buChar char="•"/>
            </a:pPr>
            <a:r>
              <a:rPr lang="uk-UA" sz="2400" dirty="0"/>
              <a:t>періодична</a:t>
            </a:r>
          </a:p>
          <a:p>
            <a:pPr>
              <a:buFont typeface="Arial" pitchFamily="34" charset="0"/>
              <a:buChar char="•"/>
            </a:pPr>
            <a:r>
              <a:rPr lang="uk-UA" sz="2400" dirty="0"/>
              <a:t>позачергова</a:t>
            </a:r>
          </a:p>
          <a:p>
            <a:endParaRPr lang="uk-UA" sz="2400" dirty="0"/>
          </a:p>
          <a:p>
            <a:r>
              <a:rPr lang="uk-UA" sz="2400" dirty="0"/>
              <a:t>від характеру повірки </a:t>
            </a:r>
          </a:p>
          <a:p>
            <a:pPr>
              <a:buFont typeface="Arial" pitchFamily="34" charset="0"/>
              <a:buChar char="•"/>
            </a:pPr>
            <a:r>
              <a:rPr lang="uk-UA" sz="2400" dirty="0"/>
              <a:t>інспекційна</a:t>
            </a:r>
          </a:p>
          <a:p>
            <a:pPr>
              <a:buFont typeface="Arial" pitchFamily="34" charset="0"/>
              <a:buChar char="•"/>
            </a:pPr>
            <a:r>
              <a:rPr lang="uk-UA" sz="2400" dirty="0"/>
              <a:t>експертна</a:t>
            </a:r>
          </a:p>
        </p:txBody>
      </p:sp>
      <p:sp>
        <p:nvSpPr>
          <p:cNvPr id="3" name="Прямокутник 2"/>
          <p:cNvSpPr/>
          <p:nvPr/>
        </p:nvSpPr>
        <p:spPr>
          <a:xfrm>
            <a:off x="2643174" y="0"/>
            <a:ext cx="3491661" cy="769441"/>
          </a:xfrm>
          <a:prstGeom prst="rect">
            <a:avLst/>
          </a:prstGeom>
        </p:spPr>
        <p:txBody>
          <a:bodyPr wrap="none">
            <a:spAutoFit/>
          </a:bodyPr>
          <a:lstStyle/>
          <a:p>
            <a:pPr lvl="0"/>
            <a:r>
              <a:rPr lang="uk-UA" sz="4400" b="1" dirty="0">
                <a:solidFill>
                  <a:prstClr val="black"/>
                </a:solidFill>
              </a:rPr>
              <a:t>Види повірок</a:t>
            </a:r>
            <a:endParaRPr lang="uk-UA" sz="4400" dirty="0">
              <a:solidFill>
                <a:prstClr val="black"/>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928794" y="0"/>
            <a:ext cx="5280356" cy="769441"/>
          </a:xfrm>
          <a:prstGeom prst="rect">
            <a:avLst/>
          </a:prstGeom>
        </p:spPr>
        <p:txBody>
          <a:bodyPr wrap="none">
            <a:spAutoFit/>
          </a:bodyPr>
          <a:lstStyle/>
          <a:p>
            <a:r>
              <a:rPr lang="uk-UA" sz="4400" dirty="0"/>
              <a:t>Класифікація повірок</a:t>
            </a:r>
          </a:p>
        </p:txBody>
      </p:sp>
      <p:pic>
        <p:nvPicPr>
          <p:cNvPr id="1026" name="Picture 2" descr="image8"/>
          <p:cNvPicPr>
            <a:picLocks noChangeAspect="1" noChangeArrowheads="1"/>
          </p:cNvPicPr>
          <p:nvPr/>
        </p:nvPicPr>
        <p:blipFill>
          <a:blip r:embed="rId2"/>
          <a:srcRect/>
          <a:stretch>
            <a:fillRect/>
          </a:stretch>
        </p:blipFill>
        <p:spPr bwMode="auto">
          <a:xfrm>
            <a:off x="1071538" y="857232"/>
            <a:ext cx="6862494" cy="535785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642910" y="428604"/>
            <a:ext cx="7715304" cy="4832092"/>
          </a:xfrm>
          <a:prstGeom prst="rect">
            <a:avLst/>
          </a:prstGeom>
        </p:spPr>
        <p:txBody>
          <a:bodyPr wrap="square">
            <a:spAutoFit/>
          </a:bodyPr>
          <a:lstStyle/>
          <a:p>
            <a:pPr indent="457200" algn="just"/>
            <a:r>
              <a:rPr lang="uk-UA" sz="2800" b="1" dirty="0"/>
              <a:t>Державну повірку</a:t>
            </a:r>
            <a:r>
              <a:rPr lang="uk-UA" sz="2800" dirty="0"/>
              <a:t> проводять територіальні органи Держстандарту. Державній повірці підлягають засоби вимірювання, що використовуються як вихідні зразкових при проведенні державних випробувань і метрологічної атестації, градуювання і повірки на підприємствах та організаціях тощо. Конкретна номенклатура робочих засобів вимірювання, які повинні проходити обов'язкову державну повірку, регулярно переглядається і публікується Держстандартом.</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571472" y="500042"/>
            <a:ext cx="7858180" cy="4401205"/>
          </a:xfrm>
          <a:prstGeom prst="rect">
            <a:avLst/>
          </a:prstGeom>
        </p:spPr>
        <p:txBody>
          <a:bodyPr wrap="square">
            <a:spAutoFit/>
          </a:bodyPr>
          <a:lstStyle/>
          <a:p>
            <a:pPr indent="457200" algn="just"/>
            <a:r>
              <a:rPr lang="uk-UA" sz="4000" b="1" dirty="0"/>
              <a:t>Відомчій повірці</a:t>
            </a:r>
            <a:r>
              <a:rPr lang="uk-UA" sz="4000" dirty="0"/>
              <a:t> підлягають засоби контролю режимів технологічного процесу, якості матеріалів, півфабрикатів, готових виробів; засоби вимірювання, що використовуються для проведення хімічного аналізу матеріалів тощо.</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571472" y="571480"/>
            <a:ext cx="7858180" cy="5693866"/>
          </a:xfrm>
          <a:prstGeom prst="rect">
            <a:avLst/>
          </a:prstGeom>
        </p:spPr>
        <p:txBody>
          <a:bodyPr wrap="square">
            <a:spAutoFit/>
          </a:bodyPr>
          <a:lstStyle/>
          <a:p>
            <a:pPr indent="457200" algn="just"/>
            <a:r>
              <a:rPr lang="uk-UA" sz="2800" b="1" i="1" dirty="0"/>
              <a:t>Первинну повірку</a:t>
            </a:r>
            <a:r>
              <a:rPr lang="uk-UA" sz="2800" dirty="0"/>
              <a:t> проводять при випуску засобів вимірювання з виробництва і після ремонту.</a:t>
            </a:r>
          </a:p>
          <a:p>
            <a:pPr indent="457200" algn="just"/>
            <a:r>
              <a:rPr lang="uk-UA" sz="2800" b="1" i="1" dirty="0"/>
              <a:t>Періодична повірка</a:t>
            </a:r>
            <a:r>
              <a:rPr lang="uk-UA" sz="2800" dirty="0"/>
              <a:t> проводиться для всіх засобів вимірювання. Для цього метрологічною службою підприємства або організації скла­дається річний план-графік проведення повірки засобів вимірювання, який затверджується керівником підприємства. При значній кількості засобів вимірювання замість річних планів-графіків складається календарний графік у вигляді переліку засобів вимірювання з вказівкою періодичності і строків їх повірки.</a:t>
            </a:r>
          </a:p>
        </p:txBody>
      </p:sp>
    </p:spTree>
  </p:cSld>
  <p:clrMapOvr>
    <a:masterClrMapping/>
  </p:clrMapOvr>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471</Words>
  <Application>Microsoft Office PowerPoint</Application>
  <PresentationFormat>Екран (4:3)</PresentationFormat>
  <Paragraphs>31</Paragraphs>
  <Slides>11</Slides>
  <Notes>1</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11</vt:i4>
      </vt:variant>
    </vt:vector>
  </HeadingPairs>
  <TitlesOfParts>
    <vt:vector size="15" baseType="lpstr">
      <vt:lpstr>Arial</vt:lpstr>
      <vt:lpstr>Calibri</vt:lpstr>
      <vt:lpstr>Wingdings</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Дом</dc:creator>
  <cp:lastModifiedBy>Home</cp:lastModifiedBy>
  <cp:revision>6</cp:revision>
  <dcterms:created xsi:type="dcterms:W3CDTF">2019-03-07T06:09:51Z</dcterms:created>
  <dcterms:modified xsi:type="dcterms:W3CDTF">2023-10-06T09:00:15Z</dcterms:modified>
</cp:coreProperties>
</file>