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69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93777-4D68-487C-B383-87AA639EC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165FB5A-CD87-41B1-86B1-9F9EC3E6D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AD8DE2-1130-4150-B803-474C78781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3BBC-27C0-4E84-95DA-122EF4A0D423}" type="datetimeFigureOut">
              <a:rPr lang="uk-UA" smtClean="0"/>
              <a:t>20.10.2023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E51964-A5B5-49B8-82A1-B33492088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074CE6-CDD1-4D4A-89E1-C4B8C393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D8C8-145D-4E0D-8468-51AC08DD63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684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30EB1-43E9-48EC-A0E1-70531AF1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C5BE752-D233-4EFF-8549-16CE5577F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B9A7D3-C1EC-44CA-8677-388BCEE32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3BBC-27C0-4E84-95DA-122EF4A0D423}" type="datetimeFigureOut">
              <a:rPr lang="uk-UA" smtClean="0"/>
              <a:t>20.10.2023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3E8B9F-2E94-4576-8709-79231C14E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2F2F30-879A-4E13-AAC2-096818E6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D8C8-145D-4E0D-8468-51AC08DD63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3221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A5FBF44-A28B-47D9-B326-C1587D9E4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DCDFFFA-0F7F-4CA7-969A-3B8BBC0D8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78C5BB-402F-4CD7-B5F0-F5FC35BC3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3BBC-27C0-4E84-95DA-122EF4A0D423}" type="datetimeFigureOut">
              <a:rPr lang="uk-UA" smtClean="0"/>
              <a:t>20.10.2023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3C7159-A895-49E5-B934-09EAFA527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3B70243-AAFE-4AEE-B5A4-0C4487D49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D8C8-145D-4E0D-8468-51AC08DD63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412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3CE7D4-E551-46CA-8450-30677609E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8913C09-23FA-42ED-85F6-AA90F0E2C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60B73C7-D211-4119-8390-5D8FB3D05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3BBC-27C0-4E84-95DA-122EF4A0D423}" type="datetimeFigureOut">
              <a:rPr lang="uk-UA" smtClean="0"/>
              <a:t>20.10.2023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FCB725-6664-4039-8F75-5E4462C6A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8FA7C5-DA11-462D-85A6-DFC1336D4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D8C8-145D-4E0D-8468-51AC08DD63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267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28829-3A5B-41E9-A4FC-9A6138CF8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540D25B-52EE-4840-AE18-8F651E684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C56678E-27DA-4849-8EAD-CCE0AC44F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3BBC-27C0-4E84-95DA-122EF4A0D423}" type="datetimeFigureOut">
              <a:rPr lang="uk-UA" smtClean="0"/>
              <a:t>20.10.2023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3969130-CF4B-4D20-8D80-709743BEF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C963F8-BED0-42A2-B278-0FDAD86D4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D8C8-145D-4E0D-8468-51AC08DD63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653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61504-2C68-4AE6-A69F-20206331A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9F5623-D6E6-48D3-B869-7C6A5B89D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D9E6FD-FEE0-4F1A-852A-E8BDDEADD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D5D6255-E4D8-4619-8103-293C5C064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3BBC-27C0-4E84-95DA-122EF4A0D423}" type="datetimeFigureOut">
              <a:rPr lang="uk-UA" smtClean="0"/>
              <a:t>20.10.2023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4B6F388-10B6-476E-A9A3-648CF0BC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FEBBAF-4A51-4210-A3E9-731FC14E9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D8C8-145D-4E0D-8468-51AC08DD63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590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1F1D75-A246-4D66-A7FB-F589E408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6120D25-7B78-4171-AA95-12EC9DC63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26E60D-2599-46C7-A3E4-EDA044647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7D5226A-8F8D-4FC3-AED6-E5A180134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0DE4106-4321-4CC5-BB46-3DF0A913D3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8057EE3-F1AE-40D9-B0ED-FD1811335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3BBC-27C0-4E84-95DA-122EF4A0D423}" type="datetimeFigureOut">
              <a:rPr lang="uk-UA" smtClean="0"/>
              <a:t>20.10.2023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629DCD3-AD56-4A77-B9C5-DFAD5A14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F219374-59E7-4F3E-8D07-F341F96F2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D8C8-145D-4E0D-8468-51AC08DD63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324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9120B-2711-4DB8-BA3E-F0A2767AB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83F80B4-9179-4578-A94C-FDB558FCF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3BBC-27C0-4E84-95DA-122EF4A0D423}" type="datetimeFigureOut">
              <a:rPr lang="uk-UA" smtClean="0"/>
              <a:t>20.10.2023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4ACF1E9-4A1E-498C-B03D-0D7824FD3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646A7C9-743A-442B-B0BF-86F3A949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D8C8-145D-4E0D-8468-51AC08DD63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38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9F538BD-F6F5-4101-97CD-EBFFF25EA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3BBC-27C0-4E84-95DA-122EF4A0D423}" type="datetimeFigureOut">
              <a:rPr lang="uk-UA" smtClean="0"/>
              <a:t>20.10.2023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BCD4EF7-1F8F-47AE-A0FA-EB1DABF4C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E09C285-6781-4955-9B0B-86D00ADE2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D8C8-145D-4E0D-8468-51AC08DD63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060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5C51C-35FA-4BD4-A8F7-9F056E938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8286795-9510-49DA-A0D6-F8B28EE01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D24F702-E74C-4320-83E0-130603083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C61FA9-A116-4D44-9710-342EAA66C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3BBC-27C0-4E84-95DA-122EF4A0D423}" type="datetimeFigureOut">
              <a:rPr lang="uk-UA" smtClean="0"/>
              <a:t>20.10.2023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F628D2-4BC3-4DF6-A8CE-8D4302AE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4BA277D-5FCB-4CDE-BC46-F2F6CD8E2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D8C8-145D-4E0D-8468-51AC08DD63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84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DEEE2-0CFB-4C8C-BABA-F112007F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057DB04-418A-46E2-B246-E045B0E84B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6C1B6A7-6D8C-4D2D-AA0C-81701D530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D2EB986-BC88-4674-B165-026D1B75E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3BBC-27C0-4E84-95DA-122EF4A0D423}" type="datetimeFigureOut">
              <a:rPr lang="uk-UA" smtClean="0"/>
              <a:t>20.10.2023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6487671-636E-4691-970B-EBCA74B4D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2C43F05-D353-4C13-A023-0F98CB541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D8C8-145D-4E0D-8468-51AC08DD63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919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3D33DF0-4BC3-45C9-8CDF-B692AF996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249A9EF-517E-4ACC-AB79-DA409D399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DF0580B-8565-4AC0-8D50-DBCC261961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43BBC-27C0-4E84-95DA-122EF4A0D423}" type="datetimeFigureOut">
              <a:rPr lang="uk-UA" smtClean="0"/>
              <a:t>20.10.2023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D01AD18-31F0-400D-8F16-9EF9BC0112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E5C8356-9207-47CC-ACF0-A75B80CCD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1D8C8-145D-4E0D-8468-51AC08DD63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710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B%D1%96%D0%B1%D0%B5%D1%80%D1%96%D1%8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%D0%A1%D0%BF%D0%BE%D0%BB%D1%83%D1%87%D0%B5%D0%BD%D1%96_%D0%A8%D1%82%D0%B0%D1%82%D0%B8_%D0%90%D0%BC%D0%B5%D1%80%D0%B8%D0%BA%D0%B8" TargetMode="External"/><Relationship Id="rId4" Type="http://schemas.openxmlformats.org/officeDocument/2006/relationships/hyperlink" Target="https://uk.wikipedia.org/wiki/%D0%9C%27%D1%8F%D0%BD%D0%BC%D0%B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74CB1A-CAE6-4D84-BD30-D377B60E6D3A}"/>
              </a:ext>
            </a:extLst>
          </p:cNvPr>
          <p:cNvSpPr txBox="1"/>
          <p:nvPr/>
        </p:nvSpPr>
        <p:spPr>
          <a:xfrm>
            <a:off x="763480" y="104884"/>
            <a:ext cx="11283518" cy="5565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457200" algn="ctr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Міжнародна система одиниць фізичних величин</a:t>
            </a:r>
          </a:p>
          <a:p>
            <a:pPr marL="25400" marR="12700" indent="457200" algn="just">
              <a:lnSpc>
                <a:spcPct val="150000"/>
              </a:lnSpc>
              <a:spcAft>
                <a:spcPts val="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Генеральна конференція з мір та ваг (ГКМВ) у 1954 р. визначила шість основних одиниць фізичних величин для використання у міжна­родних відносинах: метр, кілограм, секунда, ампер, градус кельвіна і світла.</a:t>
            </a:r>
          </a:p>
          <a:p>
            <a:pPr marL="25400" marR="12700" indent="457200" algn="just">
              <a:lnSpc>
                <a:spcPct val="150000"/>
              </a:lnSpc>
              <a:spcAft>
                <a:spcPts val="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11-а Генеральна конференція з мір та ваг у 1960 році затвердила міжнародну систему одиниць, що позначається SI (від початкових лі­тер французької назви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Systeme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International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 '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Unites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українською мовою - СІ. В наступних роках Генеральна конференція прийняла ряд доповнень і змін, у результаті яких в системі стало сім основних оди­ниць, додаткові і похідні одиниці фізичних величин, а також розроби­ла наступне визначення основних одиниць:</a:t>
            </a:r>
          </a:p>
        </p:txBody>
      </p:sp>
    </p:spTree>
    <p:extLst>
      <p:ext uri="{BB962C8B-B14F-4D97-AF65-F5344CB8AC3E}">
        <p14:creationId xmlns:p14="http://schemas.microsoft.com/office/powerpoint/2010/main" val="621346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8BD9ED-ED9E-47CA-BE9C-4C012DA1E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432"/>
            <a:ext cx="12192000" cy="575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63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879A34-0FCB-4D65-9187-630DD3A21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9408"/>
            <a:ext cx="12192000" cy="216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7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2292EA-1D73-4490-9E46-9DDD33C58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1466850"/>
            <a:ext cx="1203007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93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CDCD24-3020-462A-93C9-7FF832F4C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1761"/>
            <a:ext cx="12192000" cy="533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03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620DB1-C1DC-4D8C-B565-C542F8DCD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248"/>
            <a:ext cx="12192000" cy="420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57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A8EC5B-14A3-4C26-B8D7-4A00EDDD5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1676400"/>
            <a:ext cx="118776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36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DC0AE5-6CA0-48FC-B577-172FB558A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11" y="0"/>
            <a:ext cx="11780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809963-4695-4EBB-8595-8D1457161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24" y="676738"/>
            <a:ext cx="9886950" cy="2095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317A9D-46D0-4CE9-90AF-54B553F92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3227958"/>
            <a:ext cx="105918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29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B42ADC8-1BF6-4F5C-B2F0-3C11FB210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666" y="665731"/>
            <a:ext cx="8650667" cy="439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8D7BC7-7C39-4712-9131-55FF1C4B5293}"/>
              </a:ext>
            </a:extLst>
          </p:cNvPr>
          <p:cNvSpPr txBox="1"/>
          <p:nvPr/>
        </p:nvSpPr>
        <p:spPr>
          <a:xfrm>
            <a:off x="1351625" y="5343436"/>
            <a:ext cx="99141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Держави, у яких Міжнародна система одиниць SI ще не прийнята офіційно як єдина практична система одиниць проведення вимірювань: </a:t>
            </a:r>
            <a:r>
              <a:rPr lang="uk-UA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Ліберія"/>
              </a:rPr>
              <a:t>Ліберія</a:t>
            </a:r>
            <a:r>
              <a:rPr lang="uk-UA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uk-UA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М'янма"/>
              </a:rPr>
              <a:t>М'янма</a:t>
            </a:r>
            <a:r>
              <a:rPr lang="uk-UA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та </a:t>
            </a:r>
            <a:r>
              <a:rPr lang="uk-UA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Сполучені Штати Америки"/>
              </a:rPr>
              <a:t>США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62573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379243-978D-4A21-B1B3-373FD3E996BE}"/>
              </a:ext>
            </a:extLst>
          </p:cNvPr>
          <p:cNvSpPr txBox="1"/>
          <p:nvPr/>
        </p:nvSpPr>
        <p:spPr>
          <a:xfrm>
            <a:off x="603683" y="594804"/>
            <a:ext cx="11469948" cy="5185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0" lvl="0" indent="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950"/>
              <a:buFont typeface="Arial" panose="020B0604020202020204" pitchFamily="34" charset="0"/>
              <a:buChar char="•"/>
              <a:tabLst>
                <a:tab pos="463550" algn="l"/>
              </a:tabLst>
            </a:pPr>
            <a:r>
              <a:rPr lang="uk-UA" sz="2800" b="1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одиниця довжини - метр</a:t>
            </a:r>
            <a:r>
              <a:rPr lang="uk-UA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довжина шляху, котру проходить світло у вакуумі за 1/299792458 долю секунди;</a:t>
            </a:r>
          </a:p>
          <a:p>
            <a:pPr marR="12700" lvl="0" indent="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950"/>
              <a:buFont typeface="Arial" panose="020B0604020202020204" pitchFamily="34" charset="0"/>
              <a:buChar char="•"/>
              <a:tabLst>
                <a:tab pos="466725" algn="l"/>
              </a:tabLst>
            </a:pPr>
            <a:r>
              <a:rPr lang="uk-UA" sz="2800" b="1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одиниця маси - кілограм</a:t>
            </a:r>
            <a:r>
              <a:rPr lang="uk-UA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маса, що дорівнює масі міжнаро­дного прототипу кілограма.</a:t>
            </a:r>
          </a:p>
          <a:p>
            <a:pPr marR="12700" lvl="0" indent="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950"/>
              <a:buFont typeface="Arial" panose="020B0604020202020204" pitchFamily="34" charset="0"/>
              <a:buChar char="•"/>
              <a:tabLst>
                <a:tab pos="466725" algn="l"/>
              </a:tabLst>
            </a:pPr>
            <a:r>
              <a:rPr lang="uk-UA" sz="2800" b="1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одиниця часу - секунда</a:t>
            </a:r>
            <a:r>
              <a:rPr lang="uk-UA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тривалість 9192631770 періодів ви­промінювання, яке відповідає переходу між двома надтонкими рівня­ми основного стану атома цезію - 133 при відсутності збурення з боку зовнішніх полів;</a:t>
            </a:r>
          </a:p>
        </p:txBody>
      </p:sp>
    </p:spTree>
    <p:extLst>
      <p:ext uri="{BB962C8B-B14F-4D97-AF65-F5344CB8AC3E}">
        <p14:creationId xmlns:p14="http://schemas.microsoft.com/office/powerpoint/2010/main" val="4001099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5B652E-FF25-4395-BF41-CADB7EFCBC0B}"/>
              </a:ext>
            </a:extLst>
          </p:cNvPr>
          <p:cNvSpPr txBox="1"/>
          <p:nvPr/>
        </p:nvSpPr>
        <p:spPr>
          <a:xfrm>
            <a:off x="763479" y="532659"/>
            <a:ext cx="11159231" cy="5831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0" lvl="0" indent="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950"/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lang="uk-UA" sz="2800" b="1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одиниця сили електричного струму — ампер</a:t>
            </a:r>
            <a:r>
              <a:rPr lang="uk-UA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сила незмін­ного струму, який при проходженні по двох паралельних провідниках безконечної довжини та мізерно малого кругового перерізу, що знахо­дяться на відстані 1 м один від одного у вакуумі, створював би між цими провідниками силу, що дорівнює 2*10(-7) на кожний метр дов­жини;</a:t>
            </a:r>
          </a:p>
          <a:p>
            <a:pPr marR="12700" lvl="0" indent="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950"/>
              <a:buFont typeface="Arial" panose="020B0604020202020204" pitchFamily="34" charset="0"/>
              <a:buChar char="•"/>
              <a:tabLst>
                <a:tab pos="463550" algn="l"/>
              </a:tabLst>
            </a:pPr>
            <a:r>
              <a:rPr lang="uk-UA" sz="2800" b="1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одиниця термодинамічної температури - кельвін</a:t>
            </a:r>
            <a:r>
              <a:rPr lang="uk-UA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-1/273,16 частина термодинамічної температури потрійної точки води. Допуска­ється також застосування шкали Цельсія;</a:t>
            </a:r>
          </a:p>
        </p:txBody>
      </p:sp>
    </p:spTree>
    <p:extLst>
      <p:ext uri="{BB962C8B-B14F-4D97-AF65-F5344CB8AC3E}">
        <p14:creationId xmlns:p14="http://schemas.microsoft.com/office/powerpoint/2010/main" val="3589106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5B652E-FF25-4395-BF41-CADB7EFCBC0B}"/>
              </a:ext>
            </a:extLst>
          </p:cNvPr>
          <p:cNvSpPr txBox="1"/>
          <p:nvPr/>
        </p:nvSpPr>
        <p:spPr>
          <a:xfrm>
            <a:off x="763479" y="532659"/>
            <a:ext cx="11159231" cy="4539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0" lvl="0" indent="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950"/>
              <a:buFont typeface="Arial" panose="020B0604020202020204" pitchFamily="34" charset="0"/>
              <a:buChar char="•"/>
              <a:tabLst>
                <a:tab pos="463550" algn="l"/>
              </a:tabLst>
            </a:pPr>
            <a:r>
              <a:rPr lang="uk-UA" sz="2800" b="1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одиниця кількості речовини - моль</a:t>
            </a:r>
            <a:r>
              <a:rPr lang="uk-UA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кількість речовини си­стеми, що містить стільки ж структурних елементів, скільки атомів мі­стить нуклід вуглецю - 12, масою 0,012 кг;</a:t>
            </a:r>
          </a:p>
          <a:p>
            <a:pPr marR="12700" lvl="0" indent="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950"/>
              <a:buFont typeface="Arial" panose="020B0604020202020204" pitchFamily="34" charset="0"/>
              <a:buChar char="•"/>
              <a:tabLst>
                <a:tab pos="466725" algn="l"/>
              </a:tabLst>
            </a:pPr>
            <a:r>
              <a:rPr lang="uk-UA" sz="2800" b="1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одиниця сили світла - кандела</a:t>
            </a:r>
            <a:r>
              <a:rPr lang="uk-UA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сила світла у заданому на­прямку джерела, що випромінює монохроматичне випромінювання ча­стотою 540*10(12) </a:t>
            </a:r>
            <a:r>
              <a:rPr lang="uk-UA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Гц</a:t>
            </a:r>
            <a:r>
              <a:rPr lang="uk-UA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енергетична сила якого в цьому напрямку скла­дає 1/683  </a:t>
            </a:r>
            <a:r>
              <a:rPr lang="uk-UA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лм·Вт</a:t>
            </a:r>
            <a:r>
              <a:rPr lang="uk-UA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1</a:t>
            </a:r>
          </a:p>
        </p:txBody>
      </p:sp>
    </p:spTree>
    <p:extLst>
      <p:ext uri="{BB962C8B-B14F-4D97-AF65-F5344CB8AC3E}">
        <p14:creationId xmlns:p14="http://schemas.microsoft.com/office/powerpoint/2010/main" val="805616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B862F4-F721-4AD6-A15D-37BC7A52F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6369"/>
            <a:ext cx="12192000" cy="534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34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90AE46-B87A-499B-8F4C-606059B6A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265"/>
            <a:ext cx="12192000" cy="419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42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092BA9E-96BA-478B-B244-6E5C06341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9215"/>
            <a:ext cx="12192000" cy="535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56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4D94FE0-8A52-4D5C-ACA4-8C3264C73178}"/>
              </a:ext>
            </a:extLst>
          </p:cNvPr>
          <p:cNvSpPr txBox="1"/>
          <p:nvPr/>
        </p:nvSpPr>
        <p:spPr>
          <a:xfrm>
            <a:off x="658427" y="220981"/>
            <a:ext cx="10875145" cy="612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Похідна́ одиниця (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derived unit)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міжнародній системі одиниць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—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одиниця вимірювання для похідної фізичної величини.</a:t>
            </a:r>
          </a:p>
          <a:p>
            <a:pPr indent="457200" algn="just">
              <a:lnSpc>
                <a:spcPct val="150000"/>
              </a:lnSpc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похідна фізична величина (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derived quantity) —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величина, яку в Міжнародній системі величин (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System of Quantities, ISQ)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 через основні величини цієї системи. Система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когерентною системою одиниць відносно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ISQ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 система величин (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ISQ) (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System of Quantities, ISQ)  —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величин, заснована на підмножині семи основних величин: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довжини, маси, часу, сили струму, термодинамічної температури, кількості речовини та сили світла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Всі інші величини в цій системі є похідними і можуть бути пов'язані з основними, спираючись на фізичні рівняння, які називають рівняннями зв'язку. На основі Міжнародної системи величин побудовано Міжнародну систему одиниць (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SI)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053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0BDB70-36AA-4B16-82A8-1DDBFE30B321}"/>
              </a:ext>
            </a:extLst>
          </p:cNvPr>
          <p:cNvSpPr txBox="1"/>
          <p:nvPr/>
        </p:nvSpPr>
        <p:spPr>
          <a:xfrm>
            <a:off x="622916" y="551263"/>
            <a:ext cx="10946167" cy="2958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uk-UA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Похідні одиниці </a:t>
            </a:r>
            <a:r>
              <a:rPr lang="en-GB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SI, </a:t>
            </a:r>
            <a:r>
              <a:rPr lang="uk-UA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 мають спеціальні назви та позначення, схвалені </a:t>
            </a:r>
            <a:r>
              <a:rPr lang="en-GB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CGPM (</a:t>
            </a:r>
            <a:r>
              <a:rPr lang="uk-UA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Генеральна конференція мір і ваг, </a:t>
            </a:r>
            <a:r>
              <a:rPr lang="uk-UA" sz="32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</a:t>
            </a:r>
            <a:r>
              <a:rPr lang="uk-UA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GB" sz="32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Conférence</a:t>
            </a:r>
            <a:r>
              <a:rPr lang="en-GB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générale</a:t>
            </a:r>
            <a:r>
              <a:rPr lang="en-GB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GB" sz="32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poids</a:t>
            </a:r>
            <a:r>
              <a:rPr lang="en-GB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GB" sz="32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mesures</a:t>
            </a:r>
            <a:r>
              <a:rPr lang="en-GB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Усього таких похідних одиниць є 22.</a:t>
            </a:r>
          </a:p>
        </p:txBody>
      </p:sp>
    </p:spTree>
    <p:extLst>
      <p:ext uri="{BB962C8B-B14F-4D97-AF65-F5344CB8AC3E}">
        <p14:creationId xmlns:p14="http://schemas.microsoft.com/office/powerpoint/2010/main" val="37619855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Microsoft Office PowerPoint</Application>
  <PresentationFormat>Широкий екран</PresentationFormat>
  <Paragraphs>15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Home</dc:creator>
  <cp:lastModifiedBy>Home</cp:lastModifiedBy>
  <cp:revision>9</cp:revision>
  <dcterms:created xsi:type="dcterms:W3CDTF">2022-10-14T05:48:44Z</dcterms:created>
  <dcterms:modified xsi:type="dcterms:W3CDTF">2023-10-20T08:23:03Z</dcterms:modified>
</cp:coreProperties>
</file>