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</p:sldMasterIdLst>
  <p:sldIdLst>
    <p:sldId id="272" r:id="rId2"/>
    <p:sldId id="273" r:id="rId3"/>
    <p:sldId id="274" r:id="rId4"/>
    <p:sldId id="275" r:id="rId5"/>
    <p:sldId id="276" r:id="rId6"/>
    <p:sldId id="277" r:id="rId7"/>
    <p:sldId id="278" r:id="rId8"/>
    <p:sldId id="281" r:id="rId9"/>
    <p:sldId id="279" r:id="rId10"/>
    <p:sldId id="280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845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uk-UA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C38CB-6BEF-4B96-B48F-C568A204A3F0}" type="datetimeFigureOut">
              <a:rPr lang="ru-RU" smtClean="0"/>
              <a:pPr/>
              <a:t>10.02.2020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EA08-8D63-4C38-9210-947BD9B9892D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Образец текста</a:t>
            </a:r>
          </a:p>
          <a:p>
            <a:pPr lvl="1"/>
            <a:r>
              <a:rPr lang="uk-UA" smtClean="0"/>
              <a:t>Второй уровень</a:t>
            </a:r>
          </a:p>
          <a:p>
            <a:pPr lvl="2"/>
            <a:r>
              <a:rPr lang="uk-UA" smtClean="0"/>
              <a:t>Третий уровень</a:t>
            </a:r>
          </a:p>
          <a:p>
            <a:pPr lvl="3"/>
            <a:r>
              <a:rPr lang="uk-UA" smtClean="0"/>
              <a:t>Четвертый уровень</a:t>
            </a:r>
          </a:p>
          <a:p>
            <a:pPr lvl="4"/>
            <a:r>
              <a:rPr lang="uk-UA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C38CB-6BEF-4B96-B48F-C568A204A3F0}" type="datetimeFigureOut">
              <a:rPr lang="ru-RU" smtClean="0"/>
              <a:pPr/>
              <a:t>10.02.2020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EA08-8D63-4C38-9210-947BD9B9892D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uk-UA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uk-UA" smtClean="0"/>
              <a:t>Образец текста</a:t>
            </a:r>
          </a:p>
          <a:p>
            <a:pPr lvl="1"/>
            <a:r>
              <a:rPr lang="uk-UA" smtClean="0"/>
              <a:t>Второй уровень</a:t>
            </a:r>
          </a:p>
          <a:p>
            <a:pPr lvl="2"/>
            <a:r>
              <a:rPr lang="uk-UA" smtClean="0"/>
              <a:t>Третий уровень</a:t>
            </a:r>
          </a:p>
          <a:p>
            <a:pPr lvl="3"/>
            <a:r>
              <a:rPr lang="uk-UA" smtClean="0"/>
              <a:t>Четвертый уровень</a:t>
            </a:r>
          </a:p>
          <a:p>
            <a:pPr lvl="4"/>
            <a:r>
              <a:rPr lang="uk-UA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C38CB-6BEF-4B96-B48F-C568A204A3F0}" type="datetimeFigureOut">
              <a:rPr lang="ru-RU" smtClean="0"/>
              <a:pPr/>
              <a:t>10.02.2020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EA08-8D63-4C38-9210-947BD9B9892D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Образец текста</a:t>
            </a:r>
          </a:p>
          <a:p>
            <a:pPr lvl="1"/>
            <a:r>
              <a:rPr lang="uk-UA" smtClean="0"/>
              <a:t>Второй уровень</a:t>
            </a:r>
          </a:p>
          <a:p>
            <a:pPr lvl="2"/>
            <a:r>
              <a:rPr lang="uk-UA" smtClean="0"/>
              <a:t>Третий уровень</a:t>
            </a:r>
          </a:p>
          <a:p>
            <a:pPr lvl="3"/>
            <a:r>
              <a:rPr lang="uk-UA" smtClean="0"/>
              <a:t>Четвертый уровень</a:t>
            </a:r>
          </a:p>
          <a:p>
            <a:pPr lvl="4"/>
            <a:r>
              <a:rPr lang="uk-UA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C38CB-6BEF-4B96-B48F-C568A204A3F0}" type="datetimeFigureOut">
              <a:rPr lang="ru-RU" smtClean="0"/>
              <a:pPr/>
              <a:t>10.02.2020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EA08-8D63-4C38-9210-947BD9B9892D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uk-UA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C38CB-6BEF-4B96-B48F-C568A204A3F0}" type="datetimeFigureOut">
              <a:rPr lang="ru-RU" smtClean="0"/>
              <a:pPr/>
              <a:t>10.02.2020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EA08-8D63-4C38-9210-947BD9B9892D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smtClean="0"/>
              <a:t>Образец текста</a:t>
            </a:r>
          </a:p>
          <a:p>
            <a:pPr lvl="1"/>
            <a:r>
              <a:rPr lang="uk-UA" smtClean="0"/>
              <a:t>Второй уровень</a:t>
            </a:r>
          </a:p>
          <a:p>
            <a:pPr lvl="2"/>
            <a:r>
              <a:rPr lang="uk-UA" smtClean="0"/>
              <a:t>Третий уровень</a:t>
            </a:r>
          </a:p>
          <a:p>
            <a:pPr lvl="3"/>
            <a:r>
              <a:rPr lang="uk-UA" smtClean="0"/>
              <a:t>Четвертый уровень</a:t>
            </a:r>
          </a:p>
          <a:p>
            <a:pPr lvl="4"/>
            <a:r>
              <a:rPr lang="uk-UA" smtClean="0"/>
              <a:t>Пятый уровень</a:t>
            </a:r>
            <a:endParaRPr lang="uk-UA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smtClean="0"/>
              <a:t>Образец текста</a:t>
            </a:r>
          </a:p>
          <a:p>
            <a:pPr lvl="1"/>
            <a:r>
              <a:rPr lang="uk-UA" smtClean="0"/>
              <a:t>Второй уровень</a:t>
            </a:r>
          </a:p>
          <a:p>
            <a:pPr lvl="2"/>
            <a:r>
              <a:rPr lang="uk-UA" smtClean="0"/>
              <a:t>Третий уровень</a:t>
            </a:r>
          </a:p>
          <a:p>
            <a:pPr lvl="3"/>
            <a:r>
              <a:rPr lang="uk-UA" smtClean="0"/>
              <a:t>Четвертый уровень</a:t>
            </a:r>
          </a:p>
          <a:p>
            <a:pPr lvl="4"/>
            <a:r>
              <a:rPr lang="uk-UA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C38CB-6BEF-4B96-B48F-C568A204A3F0}" type="datetimeFigureOut">
              <a:rPr lang="ru-RU" smtClean="0"/>
              <a:pPr/>
              <a:t>10.02.2020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EA08-8D63-4C38-9210-947BD9B9892D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Образец текста</a:t>
            </a:r>
          </a:p>
          <a:p>
            <a:pPr lvl="1"/>
            <a:r>
              <a:rPr lang="uk-UA" smtClean="0"/>
              <a:t>Второй уровень</a:t>
            </a:r>
          </a:p>
          <a:p>
            <a:pPr lvl="2"/>
            <a:r>
              <a:rPr lang="uk-UA" smtClean="0"/>
              <a:t>Третий уровень</a:t>
            </a:r>
          </a:p>
          <a:p>
            <a:pPr lvl="3"/>
            <a:r>
              <a:rPr lang="uk-UA" smtClean="0"/>
              <a:t>Четвертый уровень</a:t>
            </a:r>
          </a:p>
          <a:p>
            <a:pPr lvl="4"/>
            <a:r>
              <a:rPr lang="uk-UA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Образец текста</a:t>
            </a:r>
          </a:p>
          <a:p>
            <a:pPr lvl="1"/>
            <a:r>
              <a:rPr lang="uk-UA" smtClean="0"/>
              <a:t>Второй уровень</a:t>
            </a:r>
          </a:p>
          <a:p>
            <a:pPr lvl="2"/>
            <a:r>
              <a:rPr lang="uk-UA" smtClean="0"/>
              <a:t>Третий уровень</a:t>
            </a:r>
          </a:p>
          <a:p>
            <a:pPr lvl="3"/>
            <a:r>
              <a:rPr lang="uk-UA" smtClean="0"/>
              <a:t>Четвертый уровень</a:t>
            </a:r>
          </a:p>
          <a:p>
            <a:pPr lvl="4"/>
            <a:r>
              <a:rPr lang="uk-UA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C38CB-6BEF-4B96-B48F-C568A204A3F0}" type="datetimeFigureOut">
              <a:rPr lang="ru-RU" smtClean="0"/>
              <a:pPr/>
              <a:t>10.02.2020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EA08-8D63-4C38-9210-947BD9B9892D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C38CB-6BEF-4B96-B48F-C568A204A3F0}" type="datetimeFigureOut">
              <a:rPr lang="ru-RU" smtClean="0"/>
              <a:pPr/>
              <a:t>10.02.2020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EA08-8D63-4C38-9210-947BD9B9892D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C38CB-6BEF-4B96-B48F-C568A204A3F0}" type="datetimeFigureOut">
              <a:rPr lang="ru-RU" smtClean="0"/>
              <a:pPr/>
              <a:t>10.02.2020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EA08-8D63-4C38-9210-947BD9B9892D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Образец текста</a:t>
            </a:r>
          </a:p>
          <a:p>
            <a:pPr lvl="1"/>
            <a:r>
              <a:rPr lang="uk-UA" smtClean="0"/>
              <a:t>Второй уровень</a:t>
            </a:r>
          </a:p>
          <a:p>
            <a:pPr lvl="2"/>
            <a:r>
              <a:rPr lang="uk-UA" smtClean="0"/>
              <a:t>Третий уровень</a:t>
            </a:r>
          </a:p>
          <a:p>
            <a:pPr lvl="3"/>
            <a:r>
              <a:rPr lang="uk-UA" smtClean="0"/>
              <a:t>Четвертый уровень</a:t>
            </a:r>
          </a:p>
          <a:p>
            <a:pPr lvl="4"/>
            <a:r>
              <a:rPr lang="uk-UA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C38CB-6BEF-4B96-B48F-C568A204A3F0}" type="datetimeFigureOut">
              <a:rPr lang="ru-RU" smtClean="0"/>
              <a:pPr/>
              <a:t>10.02.2020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EA08-8D63-4C38-9210-947BD9B9892D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 smtClean="0"/>
              <a:t>Вставка рисунка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C38CB-6BEF-4B96-B48F-C568A204A3F0}" type="datetimeFigureOut">
              <a:rPr lang="ru-RU" smtClean="0"/>
              <a:pPr/>
              <a:t>10.02.2020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9EA08-8D63-4C38-9210-947BD9B9892D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Образец текста</a:t>
            </a:r>
          </a:p>
          <a:p>
            <a:pPr lvl="1"/>
            <a:r>
              <a:rPr lang="uk-UA" smtClean="0"/>
              <a:t>Второй уровень</a:t>
            </a:r>
          </a:p>
          <a:p>
            <a:pPr lvl="2"/>
            <a:r>
              <a:rPr lang="uk-UA" smtClean="0"/>
              <a:t>Третий уровень</a:t>
            </a:r>
          </a:p>
          <a:p>
            <a:pPr lvl="3"/>
            <a:r>
              <a:rPr lang="uk-UA" smtClean="0"/>
              <a:t>Четвертый уровень</a:t>
            </a:r>
          </a:p>
          <a:p>
            <a:pPr lvl="4"/>
            <a:r>
              <a:rPr lang="uk-UA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0C38CB-6BEF-4B96-B48F-C568A204A3F0}" type="datetimeFigureOut">
              <a:rPr lang="ru-RU" smtClean="0"/>
              <a:pPr/>
              <a:t>10.02.2020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89EA08-8D63-4C38-9210-947BD9B9892D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571472" y="571480"/>
            <a:ext cx="778674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b="1" dirty="0" smtClean="0"/>
              <a:t>КЛАСИФІКАЦІЯ ЗАСОБІВ ВИМІРЮВАННЯ В ТЕХНІЦІ</a:t>
            </a:r>
            <a:endParaRPr lang="uk-UA" sz="3200" dirty="0"/>
          </a:p>
        </p:txBody>
      </p:sp>
      <p:sp>
        <p:nvSpPr>
          <p:cNvPr id="3" name="Прямокутник 2"/>
          <p:cNvSpPr/>
          <p:nvPr/>
        </p:nvSpPr>
        <p:spPr>
          <a:xfrm>
            <a:off x="1428728" y="1785926"/>
            <a:ext cx="700092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uk-UA" sz="2400" dirty="0" smtClean="0"/>
              <a:t>міри</a:t>
            </a:r>
          </a:p>
          <a:p>
            <a:pPr>
              <a:buFont typeface="Wingdings" pitchFamily="2" charset="2"/>
              <a:buChar char="Ø"/>
            </a:pPr>
            <a:r>
              <a:rPr lang="uk-UA" sz="2400" dirty="0" smtClean="0"/>
              <a:t>вимірювальні прилади</a:t>
            </a:r>
          </a:p>
          <a:p>
            <a:pPr>
              <a:buFont typeface="Wingdings" pitchFamily="2" charset="2"/>
              <a:buChar char="Ø"/>
            </a:pPr>
            <a:r>
              <a:rPr lang="uk-UA" sz="2400" dirty="0" smtClean="0"/>
              <a:t>вимірювальні перетворювачі</a:t>
            </a:r>
          </a:p>
          <a:p>
            <a:pPr>
              <a:buFont typeface="Wingdings" pitchFamily="2" charset="2"/>
              <a:buChar char="Ø"/>
            </a:pPr>
            <a:r>
              <a:rPr lang="uk-UA" sz="2400" dirty="0" smtClean="0"/>
              <a:t>допоміжні засоби вимірювань</a:t>
            </a:r>
          </a:p>
          <a:p>
            <a:pPr>
              <a:buFont typeface="Wingdings" pitchFamily="2" charset="2"/>
              <a:buChar char="Ø"/>
            </a:pPr>
            <a:r>
              <a:rPr lang="uk-UA" sz="2400" dirty="0" smtClean="0"/>
              <a:t>вимірювальні установки</a:t>
            </a:r>
          </a:p>
          <a:p>
            <a:pPr>
              <a:buFont typeface="Wingdings" pitchFamily="2" charset="2"/>
              <a:buChar char="Ø"/>
            </a:pPr>
            <a:r>
              <a:rPr lang="uk-UA" sz="2400" dirty="0" smtClean="0"/>
              <a:t>вимірювальні системи</a:t>
            </a:r>
            <a:endParaRPr lang="uk-UA" sz="2400" dirty="0"/>
          </a:p>
        </p:txBody>
      </p:sp>
      <p:sp>
        <p:nvSpPr>
          <p:cNvPr id="4" name="Прямокутник 3"/>
          <p:cNvSpPr/>
          <p:nvPr/>
        </p:nvSpPr>
        <p:spPr>
          <a:xfrm>
            <a:off x="857224" y="4429132"/>
            <a:ext cx="771530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b="1" i="1" dirty="0" smtClean="0"/>
              <a:t>Засоби вимірювань -</a:t>
            </a:r>
            <a:r>
              <a:rPr lang="uk-UA" sz="2400" dirty="0" smtClean="0"/>
              <a:t> це технічні засоби, що використовуються при вимірюваннях і які мають нормовані метрологічні характеристики</a:t>
            </a:r>
            <a:endParaRPr lang="uk-UA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785786" y="642918"/>
            <a:ext cx="771530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b="1" dirty="0" smtClean="0"/>
              <a:t>Лабораторні засоби</a:t>
            </a:r>
            <a:r>
              <a:rPr lang="uk-UA" sz="2800" dirty="0" smtClean="0"/>
              <a:t> вимірювань найточніші і чуттєві, а їх показники характеризуються високою стабільністю</a:t>
            </a:r>
            <a:endParaRPr lang="uk-UA" sz="2800" dirty="0"/>
          </a:p>
        </p:txBody>
      </p:sp>
      <p:sp>
        <p:nvSpPr>
          <p:cNvPr id="3" name="Прямокутник 2"/>
          <p:cNvSpPr/>
          <p:nvPr/>
        </p:nvSpPr>
        <p:spPr>
          <a:xfrm>
            <a:off x="785786" y="2071678"/>
            <a:ext cx="778674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b="1" dirty="0" smtClean="0"/>
              <a:t>Виробничі</a:t>
            </a:r>
            <a:r>
              <a:rPr lang="uk-UA" sz="2800" dirty="0" smtClean="0"/>
              <a:t> мають стійкість до впливу різних факторів виробничого процесу: температури, вологості, вібрації, і т.д., що може вплинути на достовірність і точність показань приладів</a:t>
            </a:r>
            <a:endParaRPr lang="uk-UA" sz="2800" dirty="0"/>
          </a:p>
        </p:txBody>
      </p:sp>
      <p:sp>
        <p:nvSpPr>
          <p:cNvPr id="4" name="Прямокутник 3"/>
          <p:cNvSpPr/>
          <p:nvPr/>
        </p:nvSpPr>
        <p:spPr>
          <a:xfrm>
            <a:off x="785786" y="4071942"/>
            <a:ext cx="771530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b="1" dirty="0" smtClean="0"/>
              <a:t>Польові</a:t>
            </a:r>
            <a:r>
              <a:rPr lang="uk-UA" sz="2800" dirty="0" smtClean="0"/>
              <a:t> працюють</a:t>
            </a:r>
            <a:r>
              <a:rPr lang="uk-UA" sz="2800" b="1" dirty="0" smtClean="0"/>
              <a:t> </a:t>
            </a:r>
            <a:r>
              <a:rPr lang="uk-UA" sz="2800" dirty="0" smtClean="0"/>
              <a:t>в умовах, що постійно змінюються в широких межах зовнішнього впливу</a:t>
            </a:r>
            <a:endParaRPr lang="uk-UA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571472" y="642918"/>
            <a:ext cx="800105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i="1" dirty="0" smtClean="0"/>
              <a:t>Міри -</a:t>
            </a:r>
            <a:r>
              <a:rPr lang="uk-UA" sz="2800" dirty="0" smtClean="0"/>
              <a:t> засіб вимірювання, розрахований на відтворення фізичної величини заданого розміру</a:t>
            </a:r>
            <a:endParaRPr lang="uk-UA" sz="2800" dirty="0"/>
          </a:p>
        </p:txBody>
      </p:sp>
      <p:sp>
        <p:nvSpPr>
          <p:cNvPr id="3" name="Прямокутник 2"/>
          <p:cNvSpPr/>
          <p:nvPr/>
        </p:nvSpPr>
        <p:spPr>
          <a:xfrm>
            <a:off x="1571604" y="1643050"/>
            <a:ext cx="7143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 smtClean="0"/>
              <a:t>Однозначна міра</a:t>
            </a:r>
            <a:r>
              <a:rPr lang="uk-UA" sz="2400" dirty="0" smtClean="0"/>
              <a:t> відтворює фізичну величину одного розміру, до­вжини і міри маси (гиря)</a:t>
            </a:r>
            <a:endParaRPr lang="uk-UA" sz="2400" dirty="0"/>
          </a:p>
        </p:txBody>
      </p:sp>
      <p:sp>
        <p:nvSpPr>
          <p:cNvPr id="4" name="Прямокутник 3"/>
          <p:cNvSpPr/>
          <p:nvPr/>
        </p:nvSpPr>
        <p:spPr>
          <a:xfrm>
            <a:off x="1571604" y="2571744"/>
            <a:ext cx="685804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 smtClean="0"/>
              <a:t>Багатозначна міра</a:t>
            </a:r>
            <a:r>
              <a:rPr lang="uk-UA" sz="2400" dirty="0" smtClean="0"/>
              <a:t> відтворює ряд однойменних величин різного розміру, наприклад, штрихова міра довжини і кутова міра (багатогранна призма)</a:t>
            </a:r>
            <a:endParaRPr lang="uk-UA" sz="2400" dirty="0"/>
          </a:p>
        </p:txBody>
      </p:sp>
      <p:sp>
        <p:nvSpPr>
          <p:cNvPr id="5" name="Прямокутник 4"/>
          <p:cNvSpPr/>
          <p:nvPr/>
        </p:nvSpPr>
        <p:spPr>
          <a:xfrm>
            <a:off x="1643042" y="4000504"/>
            <a:ext cx="700092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 smtClean="0"/>
              <a:t>Набором мір</a:t>
            </a:r>
            <a:r>
              <a:rPr lang="uk-UA" sz="2400" dirty="0" smtClean="0"/>
              <a:t> називається спеціально підібраний комплект мір, що використовується не тільки самостійно, але і в різних поєднаннях з метою відтворення ряду однойменних величин різного розміру</a:t>
            </a:r>
            <a:endParaRPr lang="uk-UA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642910" y="571480"/>
            <a:ext cx="792961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b="1" i="1" dirty="0" smtClean="0"/>
              <a:t>Вимірювальні прилади -</a:t>
            </a:r>
            <a:r>
              <a:rPr lang="uk-UA" sz="2400" dirty="0" smtClean="0"/>
              <a:t> це засоби вимірювань, призначені з метою вироблення сигналу вимірюваної інформації у формі, що доступна для безпосереднього сприйняття спостерігачем</a:t>
            </a:r>
            <a:endParaRPr lang="uk-UA" sz="2400" dirty="0"/>
          </a:p>
        </p:txBody>
      </p:sp>
      <p:sp>
        <p:nvSpPr>
          <p:cNvPr id="3" name="Прямокутник 2"/>
          <p:cNvSpPr/>
          <p:nvPr/>
        </p:nvSpPr>
        <p:spPr>
          <a:xfrm>
            <a:off x="1428728" y="3071810"/>
            <a:ext cx="671517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err="1" smtClean="0"/>
              <a:t>Основними</a:t>
            </a:r>
            <a:r>
              <a:rPr lang="ru-RU" sz="2400" dirty="0" smtClean="0"/>
              <a:t> </a:t>
            </a:r>
            <a:r>
              <a:rPr lang="ru-RU" sz="2400" dirty="0" err="1" smtClean="0"/>
              <a:t>ознаками</a:t>
            </a:r>
            <a:r>
              <a:rPr lang="ru-RU" sz="2400" dirty="0" smtClean="0"/>
              <a:t> </a:t>
            </a:r>
            <a:r>
              <a:rPr lang="ru-RU" sz="2400" dirty="0" err="1" smtClean="0"/>
              <a:t>вимірювальних</a:t>
            </a:r>
            <a:r>
              <a:rPr lang="ru-RU" sz="2400" dirty="0" smtClean="0"/>
              <a:t> </a:t>
            </a:r>
            <a:r>
              <a:rPr lang="ru-RU" sz="2400" dirty="0" err="1" smtClean="0"/>
              <a:t>приладів</a:t>
            </a:r>
            <a:r>
              <a:rPr lang="ru-RU" sz="2400" dirty="0" smtClean="0"/>
              <a:t> є:</a:t>
            </a:r>
            <a:endParaRPr lang="uk-UA" sz="2400" dirty="0" smtClean="0"/>
          </a:p>
          <a:p>
            <a:pPr marL="360000" lvl="0">
              <a:buFont typeface="Wingdings" pitchFamily="2" charset="2"/>
              <a:buChar char="Ø"/>
            </a:pPr>
            <a:r>
              <a:rPr lang="ru-RU" sz="2400" dirty="0" smtClean="0"/>
              <a:t>характер </a:t>
            </a:r>
            <a:r>
              <a:rPr lang="ru-RU" sz="2400" dirty="0" err="1" smtClean="0"/>
              <a:t>показань</a:t>
            </a:r>
            <a:endParaRPr lang="uk-UA" sz="2400" dirty="0" smtClean="0"/>
          </a:p>
          <a:p>
            <a:pPr marL="360000" lvl="0">
              <a:buFont typeface="Wingdings" pitchFamily="2" charset="2"/>
              <a:buChar char="Ø"/>
            </a:pPr>
            <a:r>
              <a:rPr lang="ru-RU" sz="2400" dirty="0" err="1" smtClean="0"/>
              <a:t>призначення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приладу</a:t>
            </a:r>
            <a:endParaRPr lang="uk-UA" sz="2400" dirty="0" smtClean="0"/>
          </a:p>
          <a:p>
            <a:pPr marL="360000" lvl="0">
              <a:buFont typeface="Wingdings" pitchFamily="2" charset="2"/>
              <a:buChar char="Ø"/>
            </a:pPr>
            <a:r>
              <a:rPr lang="ru-RU" sz="2400" dirty="0" smtClean="0"/>
              <a:t>принцип </a:t>
            </a:r>
            <a:r>
              <a:rPr lang="ru-RU" sz="2400" dirty="0" err="1" smtClean="0"/>
              <a:t>дії</a:t>
            </a:r>
            <a:r>
              <a:rPr lang="ru-RU" sz="2400" dirty="0" smtClean="0"/>
              <a:t> </a:t>
            </a:r>
            <a:r>
              <a:rPr lang="ru-RU" sz="2400" dirty="0" err="1" smtClean="0"/>
              <a:t>приладу</a:t>
            </a:r>
            <a:endParaRPr lang="uk-UA" sz="2400" dirty="0" smtClean="0"/>
          </a:p>
          <a:p>
            <a:pPr marL="360000">
              <a:buFont typeface="Wingdings" pitchFamily="2" charset="2"/>
              <a:buChar char="Ø"/>
            </a:pPr>
            <a:r>
              <a:rPr lang="uk-UA" sz="2400" dirty="0" smtClean="0"/>
              <a:t>принцип дії вимірювальної системи</a:t>
            </a:r>
            <a:endParaRPr lang="uk-UA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785786" y="428604"/>
            <a:ext cx="3872791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dirty="0" smtClean="0"/>
              <a:t>За характером показань</a:t>
            </a:r>
          </a:p>
          <a:p>
            <a:pPr marL="360000">
              <a:buFont typeface="Wingdings" pitchFamily="2" charset="2"/>
              <a:buChar char="Ø"/>
            </a:pPr>
            <a:r>
              <a:rPr lang="uk-UA" sz="2800" b="1" i="1" dirty="0" smtClean="0"/>
              <a:t>показуючи</a:t>
            </a:r>
          </a:p>
          <a:p>
            <a:pPr marL="360000">
              <a:buFont typeface="Wingdings" pitchFamily="2" charset="2"/>
              <a:buChar char="Ø"/>
            </a:pPr>
            <a:r>
              <a:rPr lang="uk-UA" sz="2800" b="1" i="1" dirty="0" smtClean="0"/>
              <a:t>аналогові</a:t>
            </a:r>
            <a:endParaRPr lang="uk-UA" sz="2800" dirty="0"/>
          </a:p>
        </p:txBody>
      </p:sp>
      <p:sp>
        <p:nvSpPr>
          <p:cNvPr id="3" name="Прямокутник 2"/>
          <p:cNvSpPr/>
          <p:nvPr/>
        </p:nvSpPr>
        <p:spPr>
          <a:xfrm>
            <a:off x="785786" y="2357430"/>
            <a:ext cx="771530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 smtClean="0"/>
              <a:t>Від призначення прилади поділяють</a:t>
            </a:r>
          </a:p>
          <a:p>
            <a:pPr marL="360000">
              <a:buFont typeface="Wingdings" pitchFamily="2" charset="2"/>
              <a:buChar char="Ø"/>
            </a:pPr>
            <a:r>
              <a:rPr lang="uk-UA" sz="2800" b="1" i="1" dirty="0" smtClean="0"/>
              <a:t>універсальні - </a:t>
            </a:r>
            <a:r>
              <a:rPr lang="uk-UA" sz="2800" dirty="0" smtClean="0"/>
              <a:t>для вимірювання однакових фізичних величин різних об'єктів</a:t>
            </a:r>
          </a:p>
          <a:p>
            <a:pPr marL="360000">
              <a:buFont typeface="Wingdings" pitchFamily="2" charset="2"/>
              <a:buChar char="Ø"/>
            </a:pPr>
            <a:r>
              <a:rPr lang="uk-UA" sz="2800" b="1" i="1" dirty="0" smtClean="0"/>
              <a:t>спеціалізовані,</a:t>
            </a:r>
            <a:r>
              <a:rPr lang="uk-UA" sz="2800" dirty="0" smtClean="0"/>
              <a:t> що призначені для вимірювання параметрів однотипних виробів (наприклад, розмірів зубчастих коліс) або одного параметра різних виробів (нерівностей, твердості)</a:t>
            </a:r>
            <a:endParaRPr lang="uk-UA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714348" y="428604"/>
            <a:ext cx="45720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sz="2800" dirty="0" smtClean="0"/>
              <a:t>За принципом дії</a:t>
            </a:r>
          </a:p>
          <a:p>
            <a:pPr marL="360000">
              <a:buFont typeface="Wingdings" pitchFamily="2" charset="2"/>
              <a:buChar char="Ø"/>
            </a:pPr>
            <a:r>
              <a:rPr lang="uk-UA" sz="2800" b="1" dirty="0" smtClean="0"/>
              <a:t>прямої дії</a:t>
            </a:r>
          </a:p>
          <a:p>
            <a:pPr marL="360000">
              <a:buFont typeface="Wingdings" pitchFamily="2" charset="2"/>
              <a:buChar char="Ø"/>
            </a:pPr>
            <a:r>
              <a:rPr lang="uk-UA" sz="2800" b="1" dirty="0" smtClean="0"/>
              <a:t>порівняння</a:t>
            </a:r>
          </a:p>
          <a:p>
            <a:pPr marL="360000">
              <a:buFont typeface="Wingdings" pitchFamily="2" charset="2"/>
              <a:buChar char="Ø"/>
            </a:pPr>
            <a:r>
              <a:rPr lang="uk-UA" sz="2800" b="1" dirty="0" smtClean="0"/>
              <a:t>інтегруючі</a:t>
            </a:r>
          </a:p>
          <a:p>
            <a:pPr marL="360000">
              <a:buFont typeface="Wingdings" pitchFamily="2" charset="2"/>
              <a:buChar char="Ø"/>
            </a:pPr>
            <a:r>
              <a:rPr lang="uk-UA" sz="2800" b="1" dirty="0" smtClean="0"/>
              <a:t>підсумовуючі</a:t>
            </a:r>
            <a:endParaRPr lang="uk-UA" sz="2800" b="1" dirty="0"/>
          </a:p>
        </p:txBody>
      </p:sp>
      <p:sp>
        <p:nvSpPr>
          <p:cNvPr id="3" name="Прямокутник 2"/>
          <p:cNvSpPr/>
          <p:nvPr/>
        </p:nvSpPr>
        <p:spPr>
          <a:xfrm>
            <a:off x="714348" y="3071810"/>
            <a:ext cx="8001056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 smtClean="0"/>
              <a:t>Залежно від принципу дії, який покладено в основу вимірювальної системи</a:t>
            </a:r>
          </a:p>
          <a:p>
            <a:pPr marL="360000">
              <a:buFont typeface="Wingdings" pitchFamily="2" charset="2"/>
              <a:buChar char="Ø"/>
            </a:pPr>
            <a:r>
              <a:rPr lang="uk-UA" sz="2800" b="1" i="1" dirty="0" smtClean="0"/>
              <a:t>механічні</a:t>
            </a:r>
          </a:p>
          <a:p>
            <a:pPr marL="360000">
              <a:buFont typeface="Wingdings" pitchFamily="2" charset="2"/>
              <a:buChar char="Ø"/>
            </a:pPr>
            <a:r>
              <a:rPr lang="uk-UA" sz="2800" b="1" i="1" dirty="0" smtClean="0"/>
              <a:t>оптичні</a:t>
            </a:r>
          </a:p>
          <a:p>
            <a:pPr marL="360000">
              <a:buFont typeface="Wingdings" pitchFamily="2" charset="2"/>
              <a:buChar char="Ø"/>
            </a:pPr>
            <a:r>
              <a:rPr lang="uk-UA" sz="2800" b="1" i="1" dirty="0" smtClean="0"/>
              <a:t>оптико-механічні</a:t>
            </a:r>
          </a:p>
          <a:p>
            <a:pPr marL="360000">
              <a:buFont typeface="Wingdings" pitchFamily="2" charset="2"/>
              <a:buChar char="Ø"/>
            </a:pPr>
            <a:r>
              <a:rPr lang="uk-UA" sz="2800" b="1" i="1" dirty="0" smtClean="0"/>
              <a:t>пневматичні</a:t>
            </a:r>
          </a:p>
          <a:p>
            <a:pPr marL="360000">
              <a:buFont typeface="Wingdings" pitchFamily="2" charset="2"/>
              <a:buChar char="Ø"/>
            </a:pPr>
            <a:r>
              <a:rPr lang="uk-UA" sz="2800" b="1" i="1" dirty="0" smtClean="0"/>
              <a:t>електричні</a:t>
            </a:r>
            <a:r>
              <a:rPr lang="uk-UA" sz="2800" dirty="0" smtClean="0"/>
              <a:t> </a:t>
            </a:r>
            <a:endParaRPr lang="uk-UA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857224" y="571480"/>
            <a:ext cx="771530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b="1" dirty="0" smtClean="0"/>
              <a:t>Вимірювальний перетворювач</a:t>
            </a:r>
            <a:r>
              <a:rPr lang="uk-UA" sz="2400" dirty="0" smtClean="0"/>
              <a:t> - це засіб вимірювань, котрий служить для перетворення сигналу вимірювальної інформації у форму, зручну для обробки і збереження, а також передачі на </a:t>
            </a:r>
            <a:r>
              <a:rPr lang="uk-UA" sz="2400" dirty="0" err="1" smtClean="0"/>
              <a:t>показуючий</a:t>
            </a:r>
            <a:r>
              <a:rPr lang="uk-UA" sz="2400" dirty="0" smtClean="0"/>
              <a:t> пристрій</a:t>
            </a:r>
            <a:endParaRPr lang="uk-UA" sz="2400" dirty="0"/>
          </a:p>
        </p:txBody>
      </p:sp>
      <p:sp>
        <p:nvSpPr>
          <p:cNvPr id="4" name="Прямокутник 3"/>
          <p:cNvSpPr/>
          <p:nvPr/>
        </p:nvSpPr>
        <p:spPr>
          <a:xfrm>
            <a:off x="1643042" y="2428868"/>
            <a:ext cx="685804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 smtClean="0"/>
              <a:t>Перетворювачі розділяють на</a:t>
            </a:r>
            <a:endParaRPr lang="uk-UA" sz="2400" b="1" dirty="0" smtClean="0"/>
          </a:p>
          <a:p>
            <a:pPr marL="360000">
              <a:buFont typeface="Wingdings" pitchFamily="2" charset="2"/>
              <a:buChar char="Ø"/>
            </a:pPr>
            <a:r>
              <a:rPr lang="uk-UA" sz="2400" b="1" dirty="0" smtClean="0"/>
              <a:t>первинні</a:t>
            </a:r>
            <a:r>
              <a:rPr lang="uk-UA" sz="2400" dirty="0" smtClean="0"/>
              <a:t> (ті, що безпосередньо приймають величину, що вимірюється)</a:t>
            </a:r>
          </a:p>
          <a:p>
            <a:pPr marL="360000">
              <a:buFont typeface="Wingdings" pitchFamily="2" charset="2"/>
              <a:buChar char="Ø"/>
            </a:pPr>
            <a:r>
              <a:rPr lang="uk-UA" sz="2400" b="1" dirty="0" smtClean="0"/>
              <a:t>ті, що</a:t>
            </a:r>
            <a:r>
              <a:rPr lang="uk-UA" sz="2400" dirty="0" smtClean="0"/>
              <a:t> </a:t>
            </a:r>
            <a:r>
              <a:rPr lang="uk-UA" sz="2400" b="1" dirty="0" smtClean="0"/>
              <a:t>передають</a:t>
            </a:r>
            <a:r>
              <a:rPr lang="uk-UA" sz="2400" dirty="0" smtClean="0"/>
              <a:t>, на виході яких величина набуває форму, зручну для реєстрації або передачі на відстань</a:t>
            </a:r>
          </a:p>
          <a:p>
            <a:pPr marL="360000">
              <a:buFont typeface="Wingdings" pitchFamily="2" charset="2"/>
              <a:buChar char="Ø"/>
            </a:pPr>
            <a:r>
              <a:rPr lang="uk-UA" sz="2400" b="1" dirty="0" smtClean="0"/>
              <a:t>проміжні,</a:t>
            </a:r>
            <a:r>
              <a:rPr lang="uk-UA" sz="2400" dirty="0" smtClean="0"/>
              <a:t> що працюють в поєднанні з первинними і не впливають на зміну роду фізичної величини</a:t>
            </a:r>
            <a:endParaRPr lang="uk-UA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642910" y="642918"/>
            <a:ext cx="792961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b="1" dirty="0" smtClean="0"/>
              <a:t>Вимірювальні установки і системи</a:t>
            </a:r>
            <a:r>
              <a:rPr lang="uk-UA" sz="2800" dirty="0" smtClean="0"/>
              <a:t> - це сукупність заходів, вимірювань, об'єднаних за функціональною ознакою з допоміжними пристроями, для вимірювання однієї або декількох величин об'єкта вимірювань</a:t>
            </a:r>
            <a:endParaRPr lang="uk-UA" sz="2800" dirty="0"/>
          </a:p>
        </p:txBody>
      </p:sp>
      <p:sp>
        <p:nvSpPr>
          <p:cNvPr id="3" name="Прямокутник 2"/>
          <p:cNvSpPr/>
          <p:nvPr/>
        </p:nvSpPr>
        <p:spPr>
          <a:xfrm>
            <a:off x="714348" y="3286124"/>
            <a:ext cx="785818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b="1" dirty="0" smtClean="0"/>
              <a:t>Вимірювальне приладдя</a:t>
            </a:r>
            <a:r>
              <a:rPr lang="uk-UA" sz="2800" dirty="0" smtClean="0"/>
              <a:t> - це допоміжні засоби </a:t>
            </a:r>
            <a:r>
              <a:rPr lang="uk-UA" sz="2800" smtClean="0"/>
              <a:t>вимірювань величин</a:t>
            </a:r>
            <a:r>
              <a:rPr lang="uk-UA" sz="2800" dirty="0" smtClean="0"/>
              <a:t>. Вони необхідні для вираховування поправок до результатів вимірювань, якщо вимагається високий ступінь точності</a:t>
            </a:r>
            <a:endParaRPr lang="uk-UA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714348" y="1214422"/>
            <a:ext cx="814393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 smtClean="0"/>
              <a:t>За </a:t>
            </a:r>
            <a:r>
              <a:rPr lang="uk-UA" sz="2800" b="1" dirty="0" smtClean="0"/>
              <a:t>метрологічним призначенням</a:t>
            </a:r>
            <a:r>
              <a:rPr lang="uk-UA" sz="2800" dirty="0" smtClean="0"/>
              <a:t> засоби вимірювання поділяють на</a:t>
            </a:r>
          </a:p>
          <a:p>
            <a:endParaRPr lang="uk-UA" sz="2800" dirty="0" smtClean="0"/>
          </a:p>
          <a:p>
            <a:pPr marL="360000">
              <a:buFont typeface="Wingdings" pitchFamily="2" charset="2"/>
              <a:buChar char="Ø"/>
            </a:pPr>
            <a:r>
              <a:rPr lang="uk-UA" sz="2800" b="1" dirty="0" smtClean="0"/>
              <a:t>робочі</a:t>
            </a:r>
            <a:r>
              <a:rPr lang="uk-UA" sz="2800" dirty="0" smtClean="0"/>
              <a:t> засоби вимірювань</a:t>
            </a:r>
          </a:p>
          <a:p>
            <a:pPr marL="360000"/>
            <a:endParaRPr lang="uk-UA" sz="2800" dirty="0" smtClean="0"/>
          </a:p>
          <a:p>
            <a:pPr marL="360000">
              <a:buFont typeface="Wingdings" pitchFamily="2" charset="2"/>
              <a:buChar char="Ø"/>
            </a:pPr>
            <a:r>
              <a:rPr lang="uk-UA" sz="2800" b="1" dirty="0" smtClean="0"/>
              <a:t>еталони</a:t>
            </a:r>
            <a:endParaRPr lang="uk-UA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714348" y="714356"/>
            <a:ext cx="764386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b="1" dirty="0" smtClean="0"/>
              <a:t>Робочі засоби</a:t>
            </a:r>
            <a:r>
              <a:rPr lang="uk-UA" sz="2800" dirty="0" smtClean="0"/>
              <a:t> вимірювань застосовують для визначення параметрів (характеристик) технічних пристроїв технологічних процесів, навколишнього середовища тощо</a:t>
            </a:r>
            <a:endParaRPr lang="uk-UA" sz="2800" dirty="0"/>
          </a:p>
        </p:txBody>
      </p:sp>
      <p:sp>
        <p:nvSpPr>
          <p:cNvPr id="3" name="Прямокутник 2"/>
          <p:cNvSpPr/>
          <p:nvPr/>
        </p:nvSpPr>
        <p:spPr>
          <a:xfrm>
            <a:off x="785786" y="2857496"/>
            <a:ext cx="778674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dirty="0" smtClean="0"/>
              <a:t>Робочі засоби </a:t>
            </a:r>
            <a:r>
              <a:rPr lang="uk-UA" sz="2800" dirty="0" smtClean="0"/>
              <a:t>можуть бути</a:t>
            </a:r>
          </a:p>
          <a:p>
            <a:pPr marL="360000">
              <a:buFont typeface="Wingdings" pitchFamily="2" charset="2"/>
              <a:buChar char="Ø"/>
            </a:pPr>
            <a:r>
              <a:rPr lang="uk-UA" sz="2800" dirty="0" smtClean="0"/>
              <a:t>лабораторними (для наукових досліджень)</a:t>
            </a:r>
          </a:p>
          <a:p>
            <a:pPr marL="360000">
              <a:buFont typeface="Wingdings" pitchFamily="2" charset="2"/>
              <a:buChar char="Ø"/>
            </a:pPr>
            <a:r>
              <a:rPr lang="uk-UA" sz="2800" dirty="0" smtClean="0"/>
              <a:t>виробничими (для забезпечення і контролю заданих характеристик технологічних процесів)</a:t>
            </a:r>
          </a:p>
          <a:p>
            <a:pPr marL="360000">
              <a:buFont typeface="Wingdings" pitchFamily="2" charset="2"/>
              <a:buChar char="Ø"/>
            </a:pPr>
            <a:r>
              <a:rPr lang="uk-UA" sz="2800" dirty="0" smtClean="0"/>
              <a:t>польовими (для літаків, автомобілів, суден тощо)</a:t>
            </a:r>
            <a:endParaRPr lang="uk-UA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F01886093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TF01886093</Template>
  <TotalTime>0</TotalTime>
  <Words>460</Words>
  <Application>Microsoft Office PowerPoint</Application>
  <PresentationFormat>Экран (4:3)</PresentationFormat>
  <Paragraphs>55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Wingdings</vt:lpstr>
      <vt:lpstr>TF01886093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 Windows</dc:creator>
  <cp:lastModifiedBy>sofiane</cp:lastModifiedBy>
  <cp:revision>14</cp:revision>
  <dcterms:created xsi:type="dcterms:W3CDTF">2019-02-11T09:00:37Z</dcterms:created>
  <dcterms:modified xsi:type="dcterms:W3CDTF">2020-02-10T09:51:46Z</dcterms:modified>
</cp:coreProperties>
</file>