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94842B-8EAC-412D-72D3-37495DF18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D1CEB3F-E3F2-8537-AA86-FD99559023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7B0517-B577-FDE9-1D43-D2C3534E0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9E1FCAA-0F32-CED0-52F8-354C700C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B244001-8D85-0C61-337D-046EEAE10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8145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0BFFB6-B6C5-39CA-0B90-E689F5FD8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422485F-D439-CE74-C644-98E0D52E6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375511E-97C6-8E41-DC2D-1C20F9CED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59B1E0-6A6C-CF1D-D0C7-942B69BBD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0CAB457-3957-D70E-35AE-1761585A4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8068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C023BBFB-4117-3F73-9F9E-35372D9904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C1309B8-FA0D-BAD3-2322-D8E09A3F2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0A4F05F-BDC0-D19D-B807-CA1650492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BBA5EDC-9F04-A5C5-BD4B-81409AC68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DC0C5EE-0015-0025-253F-CF77A72D9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540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C65EDF-5E23-6EEF-E017-EED3F8890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B12816-31C2-56CD-918B-7455C43CC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564F04B-426B-BC9C-5693-5AF787F10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DCE4500-6013-A550-5C36-107EF7DA8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8616B27-1435-2289-B71E-24DAAAC0B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24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096515-702D-16CB-D1EF-A6C2BEFE4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A82B5F3-BA26-3FC9-B260-93942523C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2B9F24C-C2C9-12FB-8D90-1B4BA646A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49466AC-2FCF-F856-38CC-B7A44BD7D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003086-DADC-0E4F-E7D1-B0AF4136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8333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FE9150-F614-BA98-7374-B26394A48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5DB34A-2F2A-C694-3411-5FDB260570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17DF267-4007-5074-C41B-ED93F8B22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3388074-DC91-CB84-3E70-047DD7FD5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155F5EF-AD8C-DF80-ADE7-162ACE21A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20A5AEE-5A75-198D-4688-0416165B2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937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BE42B9-F03C-FBA7-BA7C-D4D4686F9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1CBE04F-1BE2-C3B1-C493-5124340CB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03195C7-74DE-6464-337C-9353DAC288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554AD12-0F8B-05C5-E4AA-533BAE0D99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59A8BAD-E29A-FCB7-1B10-CCCA560B12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6FAC3694-081C-68F2-6564-540E0E4C4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9B075A9D-EA88-E787-A07F-E4F12EB30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9157BAFA-B775-935D-1EC2-F366BA9A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738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8D155A-C78D-2A9A-578E-0BC41BDF9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F8D54902-721A-FA48-68D6-CA3EC1FC0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C8C8CFF-EFD0-AF9A-BCBB-66C387D81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491622BE-F578-DC59-127C-ED7FB70C3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0645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C9206787-2182-35EA-556B-A7E94EA0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3A720418-14B8-C581-EFCF-EB6200CC0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C19D2C8-62DF-CD83-53EC-A3C93C2F7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27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8E3506-BE02-50D5-459D-114D6F0C7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42F460C-2F8B-0B3D-5E69-AF224F96C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A51D37D-B608-83FD-BF0A-FFC0C2A1E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8DFB543-41D5-A486-F22C-292712381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1590AD1-0A9B-E5A9-CFEA-FC87B6CEB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1D4437D-05CC-8C23-2F8C-BE79ADF9D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9655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4E0C00-8E3D-87FC-3BDF-68577AF10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62904575-ABAA-1775-464E-9D25497688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2793772-B26B-AD00-C1FE-44AA8BA0B6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4F23A92-6561-5BF9-CE55-BC7C9F52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346BCD9-248B-E310-9F6B-08CABE504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C240FF1-D965-B9FA-7235-32AFF8F07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2741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A6369D54-5507-9C32-8B99-FAE74C1F5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F02740C-7BF8-77C5-83BE-A72EB1050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B299B70-F0B7-F106-7C65-C452364139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A1FF39-0384-4A3A-BBBD-1C2D4BAC6D63}" type="datetimeFigureOut">
              <a:rPr lang="uk-UA" smtClean="0"/>
              <a:t>25.01.2026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A8C450B-94ED-884A-428E-31FB022FF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E44B15F-80BA-DE34-2C8E-4B3EA216B4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A94651-3E83-49DB-A7C0-3681B52F20A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0207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uk.wikipedia.org/wiki/%D0%90%D0%BA%D1%81%D0%BE%D0%BD%D0%BE%D0%BC%D0%B5%D1%82%D1%80%D0%B8%D1%87%D0%BD%D1%96_%D0%BF%D1%80%D0%BE%D1%94%D0%BA%D1%86%D1%96%D1%97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0F934C-F7F5-A655-6784-E305339391F7}"/>
              </a:ext>
            </a:extLst>
          </p:cNvPr>
          <p:cNvSpPr txBox="1"/>
          <p:nvPr/>
        </p:nvSpPr>
        <p:spPr>
          <a:xfrm>
            <a:off x="964659" y="1357021"/>
            <a:ext cx="6470283" cy="3519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i="0">
                <a:effectLst/>
              </a:rPr>
              <a:t>Афінні проєкції</a:t>
            </a:r>
            <a:r>
              <a:rPr lang="en-US" sz="2000" b="0" i="0">
                <a:effectLst/>
              </a:rPr>
              <a:t> </a:t>
            </a:r>
            <a:r>
              <a:rPr lang="en-US" sz="2000"/>
              <a:t>-</a:t>
            </a:r>
            <a:r>
              <a:rPr lang="en-US" sz="2000" b="0" i="0">
                <a:effectLst/>
              </a:rPr>
              <a:t> проєкції, побудова яких ґрунтується на афінному перетворенні фігур. Застосовуються в маркшейдерській практиці для виконання об'ємних зображень, складних вузлів гірничих виробок. У виконанні </a:t>
            </a:r>
            <a:r>
              <a:rPr lang="en-US" sz="2000"/>
              <a:t>вони</a:t>
            </a:r>
            <a:r>
              <a:rPr lang="en-US" sz="2000" b="0" i="0">
                <a:effectLst/>
              </a:rPr>
              <a:t> більш прості за </a:t>
            </a:r>
            <a:r>
              <a:rPr lang="en-US" sz="2000" b="0" i="0">
                <a:effectLst/>
                <a:hlinkClick r:id="rId2"/>
              </a:rPr>
              <a:t>аксонометричні проєкції</a:t>
            </a:r>
            <a:r>
              <a:rPr lang="en-US" sz="2000" b="0" i="0">
                <a:effectLst/>
              </a:rPr>
              <a:t> і дозволяють створити об'ємну модель мережі підземних гірничих виробок шахти.</a:t>
            </a:r>
            <a:endParaRPr lang="en-US" sz="2000"/>
          </a:p>
        </p:txBody>
      </p:sp>
      <p:pic>
        <p:nvPicPr>
          <p:cNvPr id="5" name="Рисунок 4" descr="Зображення, що містить малюнок, ескіз, схема, Креслення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6BC4EF24-7B10-B247-2885-A455C5DF63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0360" y="806824"/>
            <a:ext cx="2915467" cy="513677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rgbClr val="000000">
                  <a:alpha val="46000"/>
                </a:srgbClr>
              </a:gs>
              <a:gs pos="99000">
                <a:schemeClr val="accent1"/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83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3" name="Rectangle 2062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070F5AE-8E04-50AB-8083-33D56B640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397" y="502021"/>
            <a:ext cx="4959603" cy="164296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uk-UA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8ECA21F-C576-988B-86E9-961495781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397" y="2418408"/>
            <a:ext cx="4959603" cy="352256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indent="133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uk-UA" sz="2000" b="0" i="0" u="none" strike="noStrike" cap="none" normalizeH="0" baseline="0">
                <a:ln>
                  <a:noFill/>
                </a:ln>
                <a:effectLst/>
                <a:latin typeface="+mn-lt"/>
              </a:rPr>
              <a:t>При побудові наочних зображень складних геологічних структур і комплексів гірничих виробок інколи застосовують афінні перетворення, засновані як і аксонометричні проекції, на використанні паралельних проекцій.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uk-UA" sz="2000" b="0" i="0" u="none" strike="noStrike" cap="none" normalizeH="0" baseline="0">
                <a:ln>
                  <a:noFill/>
                </a:ln>
                <a:effectLst/>
                <a:latin typeface="+mn-lt"/>
              </a:rPr>
              <a:t>При цьому проектування здійснюється похилими променями (</a:t>
            </a:r>
            <a:r>
              <a:rPr kumimoji="0" lang="en-US" altLang="uk-UA" sz="2000" b="0" i="1" u="none" strike="noStrike" cap="none" normalizeH="0" baseline="0">
                <a:ln>
                  <a:noFill/>
                </a:ln>
                <a:effectLst/>
                <a:latin typeface="+mn-lt"/>
              </a:rPr>
              <a:t>S</a:t>
            </a:r>
            <a:r>
              <a:rPr kumimoji="0" lang="en-US" altLang="uk-UA" sz="2000" b="0" i="0" u="none" strike="noStrike" cap="none" normalizeH="0" baseline="0">
                <a:ln>
                  <a:noFill/>
                </a:ln>
                <a:effectLst/>
                <a:latin typeface="+mn-lt"/>
              </a:rPr>
              <a:t>) на похилу площину </a:t>
            </a:r>
            <a:r>
              <a:rPr kumimoji="0" lang="en-US" altLang="uk-UA" sz="2000" b="0" i="1" u="none" strike="noStrike" cap="none" normalizeH="0" baseline="0">
                <a:ln>
                  <a:noFill/>
                </a:ln>
                <a:effectLst/>
                <a:latin typeface="+mn-lt"/>
              </a:rPr>
              <a:t>Р </a:t>
            </a:r>
            <a:r>
              <a:rPr kumimoji="0" lang="en-US" altLang="uk-UA" sz="2000" b="0" i="0" u="none" strike="noStrike" cap="none" normalizeH="0" baseline="0">
                <a:ln>
                  <a:noFill/>
                </a:ln>
                <a:effectLst/>
                <a:latin typeface="+mn-lt"/>
              </a:rPr>
              <a:t>(рис. 1.6).</a:t>
            </a:r>
          </a:p>
          <a:p>
            <a:pPr marL="0" marR="0" lvl="0" indent="-228600" eaLnBrk="1" fontAlgn="base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uk-UA" sz="2000" b="0" i="0" u="none" strike="noStrike" cap="none" normalizeH="0" baseline="0">
              <a:ln>
                <a:noFill/>
              </a:ln>
              <a:effectLst/>
              <a:latin typeface="+mn-lt"/>
            </a:endParaRPr>
          </a:p>
        </p:txBody>
      </p:sp>
      <p:pic>
        <p:nvPicPr>
          <p:cNvPr id="2049" name="Image 35">
            <a:extLst>
              <a:ext uri="{FF2B5EF4-FFF2-40B4-BE49-F238E27FC236}">
                <a16:creationId xmlns:a16="http://schemas.microsoft.com/office/drawing/2014/main" id="{2BB5530D-94DB-3132-61FA-EA2D6AAE75D2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1510" y="489118"/>
            <a:ext cx="4542887" cy="5466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5" name="Rectangle 2064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Rectangle 2066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11B26F-011C-C09A-B96B-1783C8552FC6}"/>
              </a:ext>
            </a:extLst>
          </p:cNvPr>
          <p:cNvSpPr txBox="1"/>
          <p:nvPr/>
        </p:nvSpPr>
        <p:spPr>
          <a:xfrm>
            <a:off x="6468755" y="5450104"/>
            <a:ext cx="6096000" cy="9187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br>
              <a:rPr kumimoji="0" lang="en-US" altLang="uk-UA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</a:br>
            <a:endParaRPr kumimoji="0" lang="en-US" altLang="uk-UA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uk-UA" b="1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Рис. 1. Умовна афінна система координат</a:t>
            </a:r>
            <a:endParaRPr kumimoji="0" lang="en-US" altLang="uk-UA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3996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 37">
            <a:extLst>
              <a:ext uri="{FF2B5EF4-FFF2-40B4-BE49-F238E27FC236}">
                <a16:creationId xmlns:a16="http://schemas.microsoft.com/office/drawing/2014/main" id="{8B34CF38-DDA2-CFF7-D918-2722D547A4EA}"/>
              </a:ext>
            </a:extLst>
          </p:cNvPr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7200" y="3598646"/>
            <a:ext cx="3658024" cy="19095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A03D1A-F26B-5513-699B-9B0B86BA3FF2}"/>
              </a:ext>
            </a:extLst>
          </p:cNvPr>
          <p:cNvSpPr txBox="1"/>
          <p:nvPr/>
        </p:nvSpPr>
        <p:spPr>
          <a:xfrm>
            <a:off x="3167743" y="5539344"/>
            <a:ext cx="8545286" cy="31974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88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effectLst/>
              </a:rPr>
              <a:t>Рис.</a:t>
            </a:r>
            <a:r>
              <a:rPr lang="en-US" sz="2000" spc="-10">
                <a:effectLst/>
              </a:rPr>
              <a:t> 2 </a:t>
            </a:r>
            <a:r>
              <a:rPr lang="en-US" sz="2000">
                <a:effectLst/>
              </a:rPr>
              <a:t>Афінні</a:t>
            </a:r>
            <a:r>
              <a:rPr lang="en-US" sz="2000" spc="-10">
                <a:effectLst/>
              </a:rPr>
              <a:t> координати</a:t>
            </a:r>
            <a:endParaRPr lang="en-US" sz="2000">
              <a:effectLst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2FF9BC-D56F-B33A-9C8D-5FD7A6992E86}"/>
              </a:ext>
            </a:extLst>
          </p:cNvPr>
          <p:cNvSpPr txBox="1"/>
          <p:nvPr/>
        </p:nvSpPr>
        <p:spPr>
          <a:xfrm>
            <a:off x="566057" y="483208"/>
            <a:ext cx="1084217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12420">
              <a:buNone/>
            </a:pP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Похила</a:t>
            </a:r>
            <a:r>
              <a:rPr lang="uk-UA" sz="1400" spc="-3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картинна</a:t>
            </a:r>
            <a:r>
              <a:rPr lang="uk-UA" sz="1400" spc="-3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площина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1400" i="1" spc="-3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uk-UA" sz="1400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400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предметною</a:t>
            </a:r>
            <a:r>
              <a:rPr lang="uk-UA" sz="1400" spc="-4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площиною</a:t>
            </a:r>
            <a:r>
              <a:rPr lang="uk-UA" sz="1400" spc="-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1400" i="1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деякий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кут</a:t>
            </a:r>
            <a:r>
              <a:rPr lang="uk-UA" sz="1400" spc="-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y.</a:t>
            </a:r>
            <a:endParaRPr lang="uk-UA" sz="14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070">
              <a:lnSpc>
                <a:spcPct val="150000"/>
              </a:lnSpc>
              <a:buNone/>
            </a:pP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Лінія</a:t>
            </a:r>
            <a:r>
              <a:rPr lang="uk-UA" sz="1400" spc="-1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перетину</a:t>
            </a:r>
            <a:r>
              <a:rPr lang="uk-UA" sz="1400" spc="-3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площин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1400" i="1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1400" spc="-1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1400" i="1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співпадає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віссю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1400" i="1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предметного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октанту</a:t>
            </a:r>
            <a:r>
              <a:rPr lang="uk-UA" sz="1400" spc="-3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1400" spc="-1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називається </a:t>
            </a:r>
            <a:r>
              <a:rPr lang="uk-UA" sz="1400" u="sng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віссю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u="sng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споріднення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Якщо тепер координатні осі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sz="1400" i="1" spc="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предметного октантаспроектувати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картинну</a:t>
            </a:r>
            <a:r>
              <a:rPr lang="uk-UA" sz="1400" spc="-3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площину</a:t>
            </a:r>
            <a:r>
              <a:rPr lang="uk-UA" sz="1400" spc="-3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1400" i="1" spc="-3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похилими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(під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кутом</a:t>
            </a:r>
            <a:r>
              <a:rPr lang="uk-UA" sz="1400" spc="-1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1400" spc="-3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площини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паралельними променями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одержимо афінні координатні вісі (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14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sz="14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sz="14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179070" indent="132715">
              <a:lnSpc>
                <a:spcPct val="150000"/>
              </a:lnSpc>
              <a:buNone/>
            </a:pP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видно</a:t>
            </a:r>
            <a:r>
              <a:rPr lang="uk-UA" sz="1400" spc="-1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рисунка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1.6</a:t>
            </a:r>
            <a:r>
              <a:rPr lang="uk-UA" sz="1400" spc="-1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афінна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вісь</a:t>
            </a:r>
            <a:r>
              <a:rPr lang="uk-UA" sz="1400" spc="-1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14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1400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співпадає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віссю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ОХ</a:t>
            </a:r>
            <a:r>
              <a:rPr lang="uk-UA" sz="1400" i="1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предметного</a:t>
            </a:r>
            <a:r>
              <a:rPr lang="uk-UA" sz="1400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октанту,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осі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OZ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OY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картинній площині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співпадають і утворюють афінну вісь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sz="14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9070" marR="150495" indent="132715">
              <a:lnSpc>
                <a:spcPct val="150000"/>
              </a:lnSpc>
              <a:buNone/>
            </a:pP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Афінна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вісь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sz="14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1400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перпендикулярна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спорідненій</a:t>
            </a:r>
            <a:r>
              <a:rPr lang="uk-UA" sz="1400" spc="-3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</a:t>
            </a:r>
            <a:r>
              <a:rPr lang="uk-UA" sz="1400" spc="-1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uk-UA" sz="1400" spc="-3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осі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1400" baseline="-25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 взаємного положення проектуючих променів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 картинної площини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проектування може бути косокутним або прямокутним.</a:t>
            </a:r>
          </a:p>
          <a:p>
            <a:pPr>
              <a:buNone/>
            </a:pP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Частіше за все використовують прямокутне проектування, коли напрямок проектування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вибирається перпендикулярно до осі споріднення (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і площини проекції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1400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uk-UA" sz="1400" spc="-2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кажучи,</a:t>
            </a:r>
            <a:r>
              <a:rPr lang="uk-UA" sz="1400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проектуючі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промені</a:t>
            </a:r>
            <a:r>
              <a:rPr lang="uk-UA" sz="1400" spc="-3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uk-UA" sz="1400" spc="-1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розташовуватись</a:t>
            </a:r>
            <a:r>
              <a:rPr lang="uk-UA" sz="1400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1400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площині ZOY прямокутного октанту, а сума кутів j нахилу проектуючих променів і картинної площини y</a:t>
            </a:r>
            <a:r>
              <a:rPr lang="uk-UA" sz="1400" spc="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повинна дорівнювати 90°. При таких умовах афінні координати точки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лежить в площині </a:t>
            </a:r>
            <a:r>
              <a:rPr lang="uk-UA" sz="1400" i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 </a:t>
            </a:r>
            <a:endParaRPr lang="uk-UA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563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300</Words>
  <Application>Microsoft Office PowerPoint</Application>
  <PresentationFormat>Широкий екран</PresentationFormat>
  <Paragraphs>11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Марина Куницька</dc:creator>
  <cp:lastModifiedBy>Марина Куницька</cp:lastModifiedBy>
  <cp:revision>2</cp:revision>
  <dcterms:created xsi:type="dcterms:W3CDTF">2026-01-25T20:31:35Z</dcterms:created>
  <dcterms:modified xsi:type="dcterms:W3CDTF">2026-01-25T20:41:48Z</dcterms:modified>
</cp:coreProperties>
</file>