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026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843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995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8186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880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8247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278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6039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323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455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532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053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522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633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483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73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913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uk-UA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5383969-2865-44F0-ACFE-8FE0FE261567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939A9-7C89-4567-876C-FA6508EF8307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7984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DF8AFE-A122-4EE3-9052-04F0F4007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9755" y="2772420"/>
            <a:ext cx="9589245" cy="1804736"/>
          </a:xfrm>
        </p:spPr>
        <p:txBody>
          <a:bodyPr>
            <a:noAutofit/>
          </a:bodyPr>
          <a:lstStyle/>
          <a:p>
            <a:r>
              <a:rPr lang="ru-RU" sz="4800"/>
              <a:t>Геометризація структури родовища. Система </a:t>
            </a:r>
            <a:r>
              <a:rPr lang="ru-RU" sz="4800" err="1"/>
              <a:t>розрізів</a:t>
            </a:r>
            <a:r>
              <a:rPr lang="ru-RU" sz="4800"/>
              <a:t>. </a:t>
            </a:r>
            <a:r>
              <a:rPr lang="ru-RU" sz="4800" err="1"/>
              <a:t>Гіпсометричний</a:t>
            </a:r>
            <a:r>
              <a:rPr lang="ru-RU" sz="4800"/>
              <a:t> план. </a:t>
            </a:r>
            <a:r>
              <a:rPr lang="ru-RU" sz="4800" err="1"/>
              <a:t>Геоме</a:t>
            </a:r>
            <a:r>
              <a:rPr lang="uk-UA" sz="4800" err="1"/>
              <a:t>триз</a:t>
            </a:r>
            <a:r>
              <a:rPr lang="ru-RU" sz="4800" err="1"/>
              <a:t>ація</a:t>
            </a:r>
            <a:r>
              <a:rPr lang="ru-RU" sz="4800"/>
              <a:t> умов </a:t>
            </a:r>
            <a:r>
              <a:rPr lang="ru-RU" sz="4800" err="1"/>
              <a:t>залягання</a:t>
            </a:r>
            <a:r>
              <a:rPr lang="ru-RU" sz="4800"/>
              <a:t> </a:t>
            </a:r>
            <a:r>
              <a:rPr lang="ru-RU" sz="4800" err="1"/>
              <a:t>корисних</a:t>
            </a:r>
            <a:r>
              <a:rPr lang="ru-RU" sz="4800"/>
              <a:t> </a:t>
            </a:r>
            <a:r>
              <a:rPr lang="ru-RU" sz="4800" err="1"/>
              <a:t>копалин</a:t>
            </a:r>
            <a:r>
              <a:rPr lang="ru-RU" sz="4800"/>
              <a:t>.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8AFD1C8A-D87C-4447-9CDD-5D90A0ABE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3934326"/>
            <a:ext cx="8825658" cy="1704474"/>
          </a:xfrm>
        </p:spPr>
        <p:txBody>
          <a:bodyPr/>
          <a:lstStyle/>
          <a:p>
            <a:r>
              <a:rPr lang="uk-UA">
                <a:latin typeface="+mn-lt"/>
              </a:rPr>
              <a:t>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340170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7C5D83-F5A1-4434-A0D5-B9A9DD4BB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            </a:t>
            </a:r>
            <a:r>
              <a:rPr lang="uk-UA" sz="2800"/>
              <a:t>Мета </a:t>
            </a:r>
            <a:r>
              <a:rPr lang="uk-UA" sz="2800" err="1"/>
              <a:t>геометризації</a:t>
            </a:r>
            <a:r>
              <a:rPr lang="uk-UA" sz="2800"/>
              <a:t> умов залягання</a:t>
            </a:r>
            <a:endParaRPr lang="ru-RU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631A9-2D59-489D-A243-F8069A60B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979" y="1263316"/>
            <a:ext cx="11718757" cy="5498431"/>
          </a:xfrm>
        </p:spPr>
        <p:txBody>
          <a:bodyPr>
            <a:normAutofit fontScale="92500" lnSpcReduction="20000"/>
          </a:bodyPr>
          <a:lstStyle/>
          <a:p>
            <a:r>
              <a:rPr lang="ru-RU" err="1"/>
              <a:t>Основна</a:t>
            </a:r>
            <a:r>
              <a:rPr lang="ru-RU"/>
              <a:t> мета — </a:t>
            </a:r>
            <a:r>
              <a:rPr lang="ru-RU" b="1" err="1"/>
              <a:t>точне</a:t>
            </a:r>
            <a:r>
              <a:rPr lang="ru-RU" b="1"/>
              <a:t> </a:t>
            </a:r>
            <a:r>
              <a:rPr lang="ru-RU" b="1" err="1"/>
              <a:t>визначення</a:t>
            </a:r>
            <a:r>
              <a:rPr lang="ru-RU" b="1"/>
              <a:t> </a:t>
            </a:r>
            <a:r>
              <a:rPr lang="ru-RU" b="1" err="1"/>
              <a:t>просторового</a:t>
            </a:r>
            <a:r>
              <a:rPr lang="ru-RU" b="1"/>
              <a:t> </a:t>
            </a:r>
            <a:r>
              <a:rPr lang="ru-RU" b="1" err="1"/>
              <a:t>положення</a:t>
            </a:r>
            <a:r>
              <a:rPr lang="ru-RU" b="1"/>
              <a:t> </a:t>
            </a:r>
            <a:r>
              <a:rPr lang="ru-RU" b="1" err="1"/>
              <a:t>покладів</a:t>
            </a:r>
            <a:r>
              <a:rPr lang="ru-RU" b="1"/>
              <a:t> для </a:t>
            </a:r>
            <a:r>
              <a:rPr lang="ru-RU" b="1" err="1"/>
              <a:t>раціонального</a:t>
            </a:r>
            <a:r>
              <a:rPr lang="ru-RU" b="1"/>
              <a:t>, </a:t>
            </a:r>
            <a:r>
              <a:rPr lang="ru-RU" b="1" err="1"/>
              <a:t>безпечного</a:t>
            </a:r>
            <a:r>
              <a:rPr lang="ru-RU" b="1"/>
              <a:t> та </a:t>
            </a:r>
            <a:r>
              <a:rPr lang="ru-RU" b="1" err="1"/>
              <a:t>економічно</a:t>
            </a:r>
            <a:r>
              <a:rPr lang="ru-RU" b="1"/>
              <a:t> </a:t>
            </a:r>
            <a:r>
              <a:rPr lang="ru-RU" b="1" err="1"/>
              <a:t>вигідного</a:t>
            </a:r>
            <a:r>
              <a:rPr lang="ru-RU" b="1"/>
              <a:t> </a:t>
            </a:r>
            <a:r>
              <a:rPr lang="ru-RU" b="1" err="1"/>
              <a:t>видобутку</a:t>
            </a:r>
            <a:r>
              <a:rPr lang="ru-RU" b="1"/>
              <a:t> </a:t>
            </a:r>
            <a:r>
              <a:rPr lang="ru-RU" b="1" err="1"/>
              <a:t>корисних</a:t>
            </a:r>
            <a:r>
              <a:rPr lang="ru-RU" b="1"/>
              <a:t> </a:t>
            </a:r>
            <a:r>
              <a:rPr lang="ru-RU" b="1" err="1"/>
              <a:t>копалин</a:t>
            </a:r>
            <a:r>
              <a:rPr lang="ru-RU"/>
              <a:t>.</a:t>
            </a:r>
          </a:p>
          <a:p>
            <a:r>
              <a:rPr lang="ru-RU" err="1"/>
              <a:t>Завдання</a:t>
            </a:r>
            <a:r>
              <a:rPr lang="ru-RU"/>
              <a:t> </a:t>
            </a:r>
            <a:r>
              <a:rPr lang="ru-RU" err="1"/>
              <a:t>геометризації</a:t>
            </a:r>
            <a:r>
              <a:rPr lang="ru-RU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встановлення</a:t>
            </a:r>
            <a:r>
              <a:rPr lang="ru-RU"/>
              <a:t> </a:t>
            </a:r>
            <a:r>
              <a:rPr lang="ru-RU" err="1"/>
              <a:t>геометричних</a:t>
            </a:r>
            <a:r>
              <a:rPr lang="ru-RU"/>
              <a:t> </a:t>
            </a:r>
            <a:r>
              <a:rPr lang="ru-RU" err="1"/>
              <a:t>параметрів</a:t>
            </a:r>
            <a:r>
              <a:rPr lang="ru-RU"/>
              <a:t> пласта;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/>
              <a:t>прогноз </a:t>
            </a:r>
            <a:r>
              <a:rPr lang="ru-RU" err="1"/>
              <a:t>розвитку</a:t>
            </a:r>
            <a:r>
              <a:rPr lang="ru-RU"/>
              <a:t> </a:t>
            </a:r>
            <a:r>
              <a:rPr lang="ru-RU" err="1"/>
              <a:t>гірничих</a:t>
            </a:r>
            <a:r>
              <a:rPr lang="ru-RU"/>
              <a:t> </a:t>
            </a:r>
            <a:r>
              <a:rPr lang="ru-RU" err="1"/>
              <a:t>робіт</a:t>
            </a:r>
            <a:r>
              <a:rPr lang="ru-RU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обґрунтування</a:t>
            </a:r>
            <a:r>
              <a:rPr lang="ru-RU"/>
              <a:t> </a:t>
            </a:r>
            <a:r>
              <a:rPr lang="ru-RU" err="1"/>
              <a:t>вибору</a:t>
            </a:r>
            <a:r>
              <a:rPr lang="ru-RU"/>
              <a:t> способу </a:t>
            </a:r>
            <a:r>
              <a:rPr lang="ru-RU" err="1"/>
              <a:t>розробки</a:t>
            </a:r>
            <a:r>
              <a:rPr lang="ru-RU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зменшення</a:t>
            </a:r>
            <a:r>
              <a:rPr lang="ru-RU"/>
              <a:t> </a:t>
            </a:r>
            <a:r>
              <a:rPr lang="ru-RU" err="1"/>
              <a:t>втрат</a:t>
            </a:r>
            <a:r>
              <a:rPr lang="ru-RU"/>
              <a:t> </a:t>
            </a:r>
            <a:r>
              <a:rPr lang="ru-RU" err="1"/>
              <a:t>корисних</a:t>
            </a:r>
            <a:r>
              <a:rPr lang="ru-RU"/>
              <a:t> </a:t>
            </a:r>
            <a:r>
              <a:rPr lang="ru-RU" err="1"/>
              <a:t>копалин</a:t>
            </a:r>
            <a:r>
              <a:rPr lang="ru-RU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підвищення</a:t>
            </a:r>
            <a:r>
              <a:rPr lang="ru-RU"/>
              <a:t> </a:t>
            </a:r>
            <a:r>
              <a:rPr lang="ru-RU" err="1"/>
              <a:t>безпеки</a:t>
            </a:r>
            <a:r>
              <a:rPr lang="ru-RU"/>
              <a:t> </a:t>
            </a:r>
            <a:r>
              <a:rPr lang="ru-RU" err="1"/>
              <a:t>робіт</a:t>
            </a:r>
            <a:r>
              <a:rPr lang="ru-RU"/>
              <a:t>.</a:t>
            </a:r>
          </a:p>
          <a:p>
            <a:r>
              <a:rPr lang="ru-RU"/>
              <a:t>До </a:t>
            </a:r>
            <a:r>
              <a:rPr lang="ru-RU" err="1"/>
              <a:t>головних</a:t>
            </a:r>
            <a:r>
              <a:rPr lang="ru-RU"/>
              <a:t> </a:t>
            </a:r>
            <a:r>
              <a:rPr lang="ru-RU" err="1"/>
              <a:t>параметрів</a:t>
            </a:r>
            <a:r>
              <a:rPr lang="ru-RU"/>
              <a:t> належать: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err="1"/>
              <a:t>Простягання</a:t>
            </a:r>
            <a:r>
              <a:rPr lang="ru-RU"/>
              <a:t> — </a:t>
            </a:r>
            <a:r>
              <a:rPr lang="ru-RU" err="1"/>
              <a:t>напрямок</a:t>
            </a:r>
            <a:r>
              <a:rPr lang="ru-RU"/>
              <a:t> </a:t>
            </a:r>
            <a:r>
              <a:rPr lang="ru-RU" err="1"/>
              <a:t>лінії</a:t>
            </a:r>
            <a:r>
              <a:rPr lang="ru-RU"/>
              <a:t> </a:t>
            </a:r>
            <a:r>
              <a:rPr lang="ru-RU" err="1"/>
              <a:t>перетину</a:t>
            </a:r>
            <a:r>
              <a:rPr lang="ru-RU"/>
              <a:t> пласта з горизонтальною </a:t>
            </a:r>
            <a:r>
              <a:rPr lang="ru-RU" err="1"/>
              <a:t>площиною</a:t>
            </a:r>
            <a:r>
              <a:rPr lang="ru-RU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/>
              <a:t>Кут </a:t>
            </a:r>
            <a:r>
              <a:rPr lang="ru-RU" b="1" err="1"/>
              <a:t>падіння</a:t>
            </a:r>
            <a:r>
              <a:rPr lang="ru-RU"/>
              <a:t> — кут </a:t>
            </a:r>
            <a:r>
              <a:rPr lang="ru-RU" err="1"/>
              <a:t>нахилу</a:t>
            </a:r>
            <a:r>
              <a:rPr lang="ru-RU"/>
              <a:t> пласта до горизонту.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err="1"/>
              <a:t>Потужність</a:t>
            </a:r>
            <a:r>
              <a:rPr lang="ru-RU"/>
              <a:t> — </a:t>
            </a:r>
            <a:r>
              <a:rPr lang="ru-RU" err="1"/>
              <a:t>товщина</a:t>
            </a:r>
            <a:r>
              <a:rPr lang="ru-RU"/>
              <a:t> пласта.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err="1"/>
              <a:t>Глибина</a:t>
            </a:r>
            <a:r>
              <a:rPr lang="ru-RU" b="1"/>
              <a:t> </a:t>
            </a:r>
            <a:r>
              <a:rPr lang="ru-RU" b="1" err="1"/>
              <a:t>залягання</a:t>
            </a:r>
            <a:r>
              <a:rPr lang="ru-RU"/>
              <a:t> — </a:t>
            </a:r>
            <a:r>
              <a:rPr lang="ru-RU" err="1"/>
              <a:t>відстань</a:t>
            </a:r>
            <a:r>
              <a:rPr lang="ru-RU"/>
              <a:t> </a:t>
            </a:r>
            <a:r>
              <a:rPr lang="ru-RU" err="1"/>
              <a:t>від</a:t>
            </a:r>
            <a:r>
              <a:rPr lang="ru-RU"/>
              <a:t> </a:t>
            </a:r>
            <a:r>
              <a:rPr lang="ru-RU" err="1"/>
              <a:t>поверхні</a:t>
            </a:r>
            <a:r>
              <a:rPr lang="ru-RU"/>
              <a:t> до </a:t>
            </a:r>
            <a:r>
              <a:rPr lang="ru-RU" err="1"/>
              <a:t>покладу</a:t>
            </a:r>
            <a:r>
              <a:rPr lang="ru-RU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/>
              <a:t>Форма </a:t>
            </a:r>
            <a:r>
              <a:rPr lang="ru-RU" b="1" err="1"/>
              <a:t>покладу</a:t>
            </a:r>
            <a:r>
              <a:rPr lang="ru-RU"/>
              <a:t> — пласт, </a:t>
            </a:r>
            <a:r>
              <a:rPr lang="ru-RU" err="1"/>
              <a:t>лінза</a:t>
            </a:r>
            <a:r>
              <a:rPr lang="ru-RU"/>
              <a:t>, жила, штокверк.</a:t>
            </a:r>
          </a:p>
          <a:p>
            <a:r>
              <a:rPr lang="ru-RU" err="1"/>
              <a:t>Усі</a:t>
            </a:r>
            <a:r>
              <a:rPr lang="ru-RU"/>
              <a:t> </a:t>
            </a:r>
            <a:r>
              <a:rPr lang="ru-RU" err="1"/>
              <a:t>ці</a:t>
            </a:r>
            <a:r>
              <a:rPr lang="ru-RU"/>
              <a:t> </a:t>
            </a:r>
            <a:r>
              <a:rPr lang="ru-RU" err="1"/>
              <a:t>параметри</a:t>
            </a:r>
            <a:r>
              <a:rPr lang="ru-RU"/>
              <a:t> є основою для </a:t>
            </a:r>
            <a:r>
              <a:rPr lang="ru-RU" err="1"/>
              <a:t>моделювання</a:t>
            </a:r>
            <a:r>
              <a:rPr lang="ru-RU"/>
              <a:t> родовища.</a:t>
            </a:r>
          </a:p>
          <a:p>
            <a:pPr>
              <a:buFont typeface="Arial" panose="020B0604020202020204" pitchFamily="34" charset="0"/>
              <a:buChar char="•"/>
            </a:pPr>
            <a:endParaRPr lang="ru-RU"/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073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4467DF-188A-433E-83E5-4AF25DBD8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84" y="180474"/>
            <a:ext cx="11959390" cy="6677526"/>
          </a:xfrm>
        </p:spPr>
        <p:txBody>
          <a:bodyPr/>
          <a:lstStyle/>
          <a:p>
            <a:r>
              <a:rPr lang="ru-RU"/>
              <a:t>Геометризація структури родовища, система </a:t>
            </a:r>
            <a:r>
              <a:rPr lang="ru-RU" err="1"/>
              <a:t>розрізів</a:t>
            </a:r>
            <a:r>
              <a:rPr lang="ru-RU"/>
              <a:t>, </a:t>
            </a:r>
            <a:r>
              <a:rPr lang="ru-RU" err="1"/>
              <a:t>гіпсометричний</a:t>
            </a:r>
            <a:r>
              <a:rPr lang="ru-RU"/>
              <a:t> план та геометризація умов </a:t>
            </a:r>
            <a:r>
              <a:rPr lang="ru-RU" err="1"/>
              <a:t>залягання</a:t>
            </a:r>
            <a:r>
              <a:rPr lang="ru-RU"/>
              <a:t> </a:t>
            </a:r>
            <a:r>
              <a:rPr lang="ru-RU" err="1"/>
              <a:t>корисних</a:t>
            </a:r>
            <a:r>
              <a:rPr lang="ru-RU"/>
              <a:t> </a:t>
            </a:r>
            <a:r>
              <a:rPr lang="ru-RU" err="1"/>
              <a:t>копалин</a:t>
            </a:r>
            <a:r>
              <a:rPr lang="ru-RU"/>
              <a:t> є </a:t>
            </a:r>
            <a:r>
              <a:rPr lang="ru-RU" b="1" err="1"/>
              <a:t>ключовими</a:t>
            </a:r>
            <a:r>
              <a:rPr lang="ru-RU" b="1"/>
              <a:t> </a:t>
            </a:r>
            <a:r>
              <a:rPr lang="ru-RU" b="1" err="1"/>
              <a:t>інструментами</a:t>
            </a:r>
            <a:r>
              <a:rPr lang="ru-RU" b="1"/>
              <a:t> в </a:t>
            </a:r>
            <a:r>
              <a:rPr lang="ru-RU" b="1" err="1"/>
              <a:t>гірничій</a:t>
            </a:r>
            <a:r>
              <a:rPr lang="ru-RU" b="1"/>
              <a:t> </a:t>
            </a:r>
            <a:r>
              <a:rPr lang="ru-RU" b="1" err="1"/>
              <a:t>справі</a:t>
            </a:r>
            <a:r>
              <a:rPr lang="ru-RU"/>
              <a:t>. Вони </a:t>
            </a:r>
            <a:r>
              <a:rPr lang="ru-RU" err="1"/>
              <a:t>дозволяють</a:t>
            </a:r>
            <a:r>
              <a:rPr lang="ru-RU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чітко</a:t>
            </a:r>
            <a:r>
              <a:rPr lang="ru-RU"/>
              <a:t> </a:t>
            </a:r>
            <a:r>
              <a:rPr lang="ru-RU" err="1"/>
              <a:t>уявити</a:t>
            </a:r>
            <a:r>
              <a:rPr lang="ru-RU"/>
              <a:t> </a:t>
            </a:r>
            <a:r>
              <a:rPr lang="ru-RU" b="1" err="1"/>
              <a:t>внутрішню</a:t>
            </a:r>
            <a:r>
              <a:rPr lang="ru-RU" b="1"/>
              <a:t> </a:t>
            </a:r>
            <a:r>
              <a:rPr lang="ru-RU" b="1" err="1"/>
              <a:t>будову</a:t>
            </a:r>
            <a:r>
              <a:rPr lang="ru-RU" b="1"/>
              <a:t> родовища</a:t>
            </a:r>
            <a:r>
              <a:rPr lang="ru-RU"/>
              <a:t> та </a:t>
            </a:r>
            <a:r>
              <a:rPr lang="ru-RU" err="1"/>
              <a:t>його</a:t>
            </a:r>
            <a:r>
              <a:rPr lang="ru-RU"/>
              <a:t> </a:t>
            </a:r>
            <a:r>
              <a:rPr lang="ru-RU" err="1"/>
              <a:t>просторове</a:t>
            </a:r>
            <a:r>
              <a:rPr lang="ru-RU"/>
              <a:t> </a:t>
            </a:r>
            <a:r>
              <a:rPr lang="ru-RU" err="1"/>
              <a:t>положення</a:t>
            </a:r>
            <a:r>
              <a:rPr lang="ru-RU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визначити</a:t>
            </a:r>
            <a:r>
              <a:rPr lang="ru-RU"/>
              <a:t> </a:t>
            </a:r>
            <a:r>
              <a:rPr lang="ru-RU" b="1"/>
              <a:t>форму, </a:t>
            </a:r>
            <a:r>
              <a:rPr lang="ru-RU" b="1" err="1"/>
              <a:t>потужність</a:t>
            </a:r>
            <a:r>
              <a:rPr lang="ru-RU" b="1"/>
              <a:t>, </a:t>
            </a:r>
            <a:r>
              <a:rPr lang="ru-RU" b="1" err="1"/>
              <a:t>напрямок</a:t>
            </a:r>
            <a:r>
              <a:rPr lang="ru-RU" b="1"/>
              <a:t> </a:t>
            </a:r>
            <a:r>
              <a:rPr lang="ru-RU" b="1" err="1"/>
              <a:t>простягання</a:t>
            </a:r>
            <a:r>
              <a:rPr lang="ru-RU" b="1"/>
              <a:t> та </a:t>
            </a:r>
            <a:r>
              <a:rPr lang="ru-RU" b="1" err="1"/>
              <a:t>падіння</a:t>
            </a:r>
            <a:r>
              <a:rPr lang="ru-RU" b="1"/>
              <a:t> </a:t>
            </a:r>
            <a:r>
              <a:rPr lang="ru-RU" b="1" err="1"/>
              <a:t>пластів</a:t>
            </a:r>
            <a:r>
              <a:rPr lang="ru-RU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забезпечити</a:t>
            </a:r>
            <a:r>
              <a:rPr lang="ru-RU"/>
              <a:t> </a:t>
            </a:r>
            <a:r>
              <a:rPr lang="ru-RU" b="1" err="1"/>
              <a:t>раціональне</a:t>
            </a:r>
            <a:r>
              <a:rPr lang="ru-RU" b="1"/>
              <a:t> і </a:t>
            </a:r>
            <a:r>
              <a:rPr lang="ru-RU" b="1" err="1"/>
              <a:t>безпечне</a:t>
            </a:r>
            <a:r>
              <a:rPr lang="ru-RU" b="1"/>
              <a:t> </a:t>
            </a:r>
            <a:r>
              <a:rPr lang="ru-RU" b="1" err="1"/>
              <a:t>планування</a:t>
            </a:r>
            <a:r>
              <a:rPr lang="ru-RU" b="1"/>
              <a:t> </a:t>
            </a:r>
            <a:r>
              <a:rPr lang="ru-RU" b="1" err="1"/>
              <a:t>гірничих</a:t>
            </a:r>
            <a:r>
              <a:rPr lang="ru-RU" b="1"/>
              <a:t> </a:t>
            </a:r>
            <a:r>
              <a:rPr lang="ru-RU" b="1" err="1"/>
              <a:t>робіт</a:t>
            </a:r>
            <a:r>
              <a:rPr lang="ru-RU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підвищити</a:t>
            </a:r>
            <a:r>
              <a:rPr lang="ru-RU"/>
              <a:t> </a:t>
            </a:r>
            <a:r>
              <a:rPr lang="ru-RU" b="1" err="1"/>
              <a:t>точність</a:t>
            </a:r>
            <a:r>
              <a:rPr lang="ru-RU" b="1"/>
              <a:t> </a:t>
            </a:r>
            <a:r>
              <a:rPr lang="ru-RU" b="1" err="1"/>
              <a:t>підрахунку</a:t>
            </a:r>
            <a:r>
              <a:rPr lang="ru-RU" b="1"/>
              <a:t> </a:t>
            </a:r>
            <a:r>
              <a:rPr lang="ru-RU" b="1" err="1"/>
              <a:t>запасів</a:t>
            </a:r>
            <a:r>
              <a:rPr lang="ru-RU"/>
              <a:t> і </a:t>
            </a:r>
            <a:r>
              <a:rPr lang="ru-RU" err="1"/>
              <a:t>знизити</a:t>
            </a:r>
            <a:r>
              <a:rPr lang="ru-RU"/>
              <a:t> </a:t>
            </a:r>
            <a:r>
              <a:rPr lang="ru-RU" err="1"/>
              <a:t>втрати</a:t>
            </a:r>
            <a:r>
              <a:rPr lang="ru-RU"/>
              <a:t> </a:t>
            </a:r>
            <a:r>
              <a:rPr lang="ru-RU" err="1"/>
              <a:t>корисних</a:t>
            </a:r>
            <a:r>
              <a:rPr lang="ru-RU"/>
              <a:t> </a:t>
            </a:r>
            <a:r>
              <a:rPr lang="ru-RU" err="1"/>
              <a:t>копалин</a:t>
            </a:r>
            <a:r>
              <a:rPr lang="ru-RU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прогнозувати</a:t>
            </a:r>
            <a:r>
              <a:rPr lang="ru-RU"/>
              <a:t> </a:t>
            </a:r>
            <a:r>
              <a:rPr lang="ru-RU" b="1" err="1"/>
              <a:t>деформації</a:t>
            </a:r>
            <a:r>
              <a:rPr lang="ru-RU" b="1"/>
              <a:t> та </a:t>
            </a:r>
            <a:r>
              <a:rPr lang="ru-RU" b="1" err="1"/>
              <a:t>небезпечні</a:t>
            </a:r>
            <a:r>
              <a:rPr lang="ru-RU" b="1"/>
              <a:t> </a:t>
            </a:r>
            <a:r>
              <a:rPr lang="ru-RU" b="1" err="1"/>
              <a:t>явища</a:t>
            </a:r>
            <a:r>
              <a:rPr lang="ru-RU"/>
              <a:t> </a:t>
            </a:r>
            <a:r>
              <a:rPr lang="ru-RU" err="1"/>
              <a:t>під</a:t>
            </a:r>
            <a:r>
              <a:rPr lang="ru-RU"/>
              <a:t> час </a:t>
            </a:r>
            <a:r>
              <a:rPr lang="ru-RU" err="1"/>
              <a:t>розробки</a:t>
            </a:r>
            <a:r>
              <a:rPr lang="ru-RU"/>
              <a:t> родовища.</a:t>
            </a:r>
          </a:p>
          <a:p>
            <a:r>
              <a:rPr lang="ru-RU"/>
              <a:t>Таким чином, </a:t>
            </a:r>
            <a:r>
              <a:rPr lang="ru-RU" err="1"/>
              <a:t>використання</a:t>
            </a:r>
            <a:r>
              <a:rPr lang="ru-RU"/>
              <a:t> </a:t>
            </a:r>
            <a:r>
              <a:rPr lang="ru-RU" err="1"/>
              <a:t>цих</a:t>
            </a:r>
            <a:r>
              <a:rPr lang="ru-RU"/>
              <a:t> </a:t>
            </a:r>
            <a:r>
              <a:rPr lang="ru-RU" err="1"/>
              <a:t>методів</a:t>
            </a:r>
            <a:r>
              <a:rPr lang="ru-RU"/>
              <a:t> </a:t>
            </a:r>
            <a:r>
              <a:rPr lang="ru-RU" err="1"/>
              <a:t>забезпечує</a:t>
            </a:r>
            <a:r>
              <a:rPr lang="ru-RU"/>
              <a:t> </a:t>
            </a:r>
            <a:r>
              <a:rPr lang="ru-RU" b="1" err="1"/>
              <a:t>ефективний</a:t>
            </a:r>
            <a:r>
              <a:rPr lang="ru-RU" b="1"/>
              <a:t>, </a:t>
            </a:r>
            <a:r>
              <a:rPr lang="ru-RU" b="1" err="1"/>
              <a:t>безпечний</a:t>
            </a:r>
            <a:r>
              <a:rPr lang="ru-RU" b="1"/>
              <a:t> і </a:t>
            </a:r>
            <a:r>
              <a:rPr lang="ru-RU" b="1" err="1"/>
              <a:t>економічно</a:t>
            </a:r>
            <a:r>
              <a:rPr lang="ru-RU" b="1"/>
              <a:t> </a:t>
            </a:r>
            <a:r>
              <a:rPr lang="ru-RU" b="1" err="1"/>
              <a:t>вигідний</a:t>
            </a:r>
            <a:r>
              <a:rPr lang="ru-RU" b="1"/>
              <a:t> </a:t>
            </a:r>
            <a:r>
              <a:rPr lang="ru-RU" b="1" err="1"/>
              <a:t>видобуток</a:t>
            </a:r>
            <a:r>
              <a:rPr lang="ru-RU" b="1"/>
              <a:t> </a:t>
            </a:r>
            <a:r>
              <a:rPr lang="ru-RU" b="1" err="1"/>
              <a:t>корисних</a:t>
            </a:r>
            <a:r>
              <a:rPr lang="ru-RU" b="1"/>
              <a:t> </a:t>
            </a:r>
            <a:r>
              <a:rPr lang="ru-RU" b="1" err="1"/>
              <a:t>копалин</a:t>
            </a:r>
            <a:r>
              <a:rPr lang="ru-RU"/>
              <a:t>, а </a:t>
            </a:r>
            <a:r>
              <a:rPr lang="ru-RU" err="1"/>
              <a:t>також</a:t>
            </a:r>
            <a:r>
              <a:rPr lang="ru-RU"/>
              <a:t> є основою </a:t>
            </a:r>
            <a:r>
              <a:rPr lang="ru-RU" err="1"/>
              <a:t>сучасного</a:t>
            </a:r>
            <a:r>
              <a:rPr lang="ru-RU"/>
              <a:t> </a:t>
            </a:r>
            <a:r>
              <a:rPr lang="ru-RU" err="1"/>
              <a:t>геологічного</a:t>
            </a:r>
            <a:r>
              <a:rPr lang="ru-RU"/>
              <a:t> та </a:t>
            </a:r>
            <a:r>
              <a:rPr lang="ru-RU" err="1"/>
              <a:t>маркшейдерського</a:t>
            </a:r>
            <a:r>
              <a:rPr lang="ru-RU"/>
              <a:t> </a:t>
            </a:r>
            <a:r>
              <a:rPr lang="ru-RU" err="1"/>
              <a:t>аналізу</a:t>
            </a:r>
            <a:r>
              <a:rPr lang="ru-RU"/>
              <a:t> </a:t>
            </a:r>
            <a:r>
              <a:rPr lang="ru-RU" err="1"/>
              <a:t>родовищ</a:t>
            </a:r>
            <a:r>
              <a:rPr lang="ru-RU"/>
              <a:t>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287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8967473-A23E-4084-AEEE-6AF5F11A8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8032" y="1720516"/>
            <a:ext cx="7423484" cy="2959768"/>
          </a:xfrm>
        </p:spPr>
        <p:txBody>
          <a:bodyPr>
            <a:normAutofit/>
          </a:bodyPr>
          <a:lstStyle/>
          <a:p>
            <a:r>
              <a:rPr lang="uk-UA" sz="6000"/>
              <a:t>Дякую за увагу!</a:t>
            </a:r>
            <a:endParaRPr lang="ru-RU" sz="6000"/>
          </a:p>
        </p:txBody>
      </p:sp>
    </p:spTree>
    <p:extLst>
      <p:ext uri="{BB962C8B-B14F-4D97-AF65-F5344CB8AC3E}">
        <p14:creationId xmlns:p14="http://schemas.microsoft.com/office/powerpoint/2010/main" val="2071199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B71B7A-E7FD-4A16-B8C2-C9B232561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339987"/>
          </a:xfrm>
        </p:spPr>
        <p:txBody>
          <a:bodyPr/>
          <a:lstStyle/>
          <a:p>
            <a:r>
              <a:rPr lang="ru-RU" sz="2800"/>
              <a:t>Що таке геометризація структури родовища?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6377B3C-AEFA-405B-8001-E99FC681D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625" y="1453529"/>
            <a:ext cx="9376085" cy="4816641"/>
          </a:xfrm>
        </p:spPr>
        <p:txBody>
          <a:bodyPr/>
          <a:lstStyle/>
          <a:p>
            <a:r>
              <a:rPr lang="ru-RU"/>
              <a:t>Геометризація структури родовища – </a:t>
            </a:r>
            <a:r>
              <a:rPr lang="ru-RU" err="1"/>
              <a:t>це</a:t>
            </a:r>
            <a:r>
              <a:rPr lang="ru-RU"/>
              <a:t> </a:t>
            </a:r>
            <a:r>
              <a:rPr lang="ru-RU" err="1"/>
              <a:t>процес</a:t>
            </a:r>
            <a:r>
              <a:rPr lang="ru-RU"/>
              <a:t> </a:t>
            </a:r>
            <a:r>
              <a:rPr lang="ru-RU" err="1"/>
              <a:t>створення</a:t>
            </a:r>
            <a:r>
              <a:rPr lang="ru-RU"/>
              <a:t> </a:t>
            </a:r>
            <a:r>
              <a:rPr lang="ru-RU" err="1"/>
              <a:t>просторової</a:t>
            </a:r>
            <a:r>
              <a:rPr lang="ru-RU"/>
              <a:t> моделі родовища з метою </a:t>
            </a:r>
            <a:r>
              <a:rPr lang="ru-RU" err="1"/>
              <a:t>визначення</a:t>
            </a:r>
            <a:r>
              <a:rPr lang="ru-RU"/>
              <a:t> </a:t>
            </a:r>
            <a:r>
              <a:rPr lang="ru-RU" err="1"/>
              <a:t>його</a:t>
            </a:r>
            <a:r>
              <a:rPr lang="ru-RU"/>
              <a:t> </a:t>
            </a:r>
            <a:r>
              <a:rPr lang="ru-RU" err="1"/>
              <a:t>об'ємних</a:t>
            </a:r>
            <a:r>
              <a:rPr lang="ru-RU"/>
              <a:t> </a:t>
            </a:r>
            <a:r>
              <a:rPr lang="ru-RU" err="1"/>
              <a:t>параметрів</a:t>
            </a:r>
            <a:r>
              <a:rPr lang="ru-RU"/>
              <a:t> та умов </a:t>
            </a:r>
            <a:r>
              <a:rPr lang="ru-RU" err="1"/>
              <a:t>залягання</a:t>
            </a:r>
            <a:r>
              <a:rPr lang="ru-RU"/>
              <a:t> </a:t>
            </a:r>
            <a:r>
              <a:rPr lang="ru-RU" err="1"/>
              <a:t>корисних</a:t>
            </a:r>
            <a:r>
              <a:rPr lang="ru-RU"/>
              <a:t> </a:t>
            </a:r>
            <a:r>
              <a:rPr lang="ru-RU" err="1"/>
              <a:t>копалин</a:t>
            </a:r>
            <a:r>
              <a:rPr lang="ru-RU"/>
              <a:t>. </a:t>
            </a:r>
            <a:r>
              <a:rPr lang="ru-RU" err="1"/>
              <a:t>Цей</a:t>
            </a:r>
            <a:r>
              <a:rPr lang="ru-RU"/>
              <a:t> </a:t>
            </a:r>
            <a:r>
              <a:rPr lang="ru-RU" err="1"/>
              <a:t>процес</a:t>
            </a:r>
            <a:r>
              <a:rPr lang="ru-RU"/>
              <a:t> включає побудову </a:t>
            </a:r>
            <a:r>
              <a:rPr lang="ru-RU" err="1"/>
              <a:t>системи</a:t>
            </a:r>
            <a:r>
              <a:rPr lang="ru-RU"/>
              <a:t> </a:t>
            </a:r>
            <a:r>
              <a:rPr lang="ru-RU" err="1"/>
              <a:t>розрізів</a:t>
            </a:r>
            <a:r>
              <a:rPr lang="ru-RU"/>
              <a:t> (</a:t>
            </a:r>
            <a:r>
              <a:rPr lang="ru-RU" err="1"/>
              <a:t>вертикальних</a:t>
            </a:r>
            <a:r>
              <a:rPr lang="ru-RU"/>
              <a:t> і </a:t>
            </a:r>
            <a:r>
              <a:rPr lang="ru-RU" err="1"/>
              <a:t>горизонтальних</a:t>
            </a:r>
            <a:r>
              <a:rPr lang="ru-RU"/>
              <a:t>), </a:t>
            </a:r>
            <a:r>
              <a:rPr lang="ru-RU" err="1"/>
              <a:t>створення</a:t>
            </a:r>
            <a:r>
              <a:rPr lang="ru-RU"/>
              <a:t> </a:t>
            </a:r>
            <a:r>
              <a:rPr lang="ru-RU" err="1"/>
              <a:t>гіпсометричного</a:t>
            </a:r>
            <a:r>
              <a:rPr lang="ru-RU"/>
              <a:t> плану та </a:t>
            </a:r>
            <a:r>
              <a:rPr lang="ru-RU" err="1"/>
              <a:t>геодезичного</a:t>
            </a:r>
            <a:r>
              <a:rPr lang="ru-RU"/>
              <a:t> </a:t>
            </a:r>
            <a:r>
              <a:rPr lang="ru-RU" err="1"/>
              <a:t>кар'єру</a:t>
            </a:r>
            <a:r>
              <a:rPr lang="ru-RU"/>
              <a:t> для </a:t>
            </a:r>
            <a:r>
              <a:rPr lang="ru-RU" err="1"/>
              <a:t>візуалізації</a:t>
            </a:r>
            <a:r>
              <a:rPr lang="ru-RU"/>
              <a:t> та </a:t>
            </a:r>
            <a:r>
              <a:rPr lang="ru-RU" err="1"/>
              <a:t>аналізу</a:t>
            </a:r>
            <a:r>
              <a:rPr lang="ru-RU"/>
              <a:t> </a:t>
            </a:r>
            <a:r>
              <a:rPr lang="ru-RU" err="1"/>
              <a:t>геологічної</a:t>
            </a:r>
            <a:r>
              <a:rPr lang="ru-RU"/>
              <a:t> </a:t>
            </a:r>
            <a:r>
              <a:rPr lang="ru-RU" err="1"/>
              <a:t>будови</a:t>
            </a:r>
            <a:r>
              <a:rPr lang="ru-RU"/>
              <a:t> родовища. Геометризація </a:t>
            </a:r>
            <a:r>
              <a:rPr lang="ru-RU" err="1"/>
              <a:t>дозволяє</a:t>
            </a:r>
            <a:r>
              <a:rPr lang="ru-RU"/>
              <a:t> </a:t>
            </a:r>
            <a:r>
              <a:rPr lang="ru-RU" err="1"/>
              <a:t>точніше</a:t>
            </a:r>
            <a:r>
              <a:rPr lang="ru-RU"/>
              <a:t> </a:t>
            </a:r>
            <a:r>
              <a:rPr lang="ru-RU" err="1"/>
              <a:t>оцінити</a:t>
            </a:r>
            <a:r>
              <a:rPr lang="ru-RU"/>
              <a:t> запаси, </a:t>
            </a:r>
            <a:r>
              <a:rPr lang="ru-RU" err="1"/>
              <a:t>розробити</a:t>
            </a:r>
            <a:r>
              <a:rPr lang="ru-RU"/>
              <a:t> план </a:t>
            </a:r>
            <a:r>
              <a:rPr lang="ru-RU" err="1"/>
              <a:t>розробки</a:t>
            </a:r>
            <a:r>
              <a:rPr lang="ru-RU"/>
              <a:t>, а </a:t>
            </a:r>
            <a:r>
              <a:rPr lang="ru-RU" err="1"/>
              <a:t>також</a:t>
            </a:r>
            <a:r>
              <a:rPr lang="ru-RU"/>
              <a:t> </a:t>
            </a:r>
            <a:r>
              <a:rPr lang="ru-RU" err="1"/>
              <a:t>оптимізувати</a:t>
            </a:r>
            <a:r>
              <a:rPr lang="ru-RU"/>
              <a:t> </a:t>
            </a:r>
            <a:r>
              <a:rPr lang="ru-RU" err="1"/>
              <a:t>експлуатацію</a:t>
            </a:r>
            <a:r>
              <a:rPr lang="ru-RU"/>
              <a:t> родовища.</a:t>
            </a:r>
          </a:p>
          <a:p>
            <a:r>
              <a:rPr lang="ru-RU"/>
              <a:t>Основною метою </a:t>
            </a:r>
            <a:r>
              <a:rPr lang="ru-RU" err="1"/>
              <a:t>геометризації</a:t>
            </a:r>
            <a:r>
              <a:rPr lang="ru-RU"/>
              <a:t> є </a:t>
            </a:r>
            <a:r>
              <a:rPr lang="ru-RU" err="1"/>
              <a:t>отримання</a:t>
            </a:r>
            <a:r>
              <a:rPr lang="ru-RU"/>
              <a:t> точного </a:t>
            </a:r>
            <a:r>
              <a:rPr lang="ru-RU" err="1"/>
              <a:t>уявлення</a:t>
            </a:r>
            <a:r>
              <a:rPr lang="ru-RU"/>
              <a:t> про </a:t>
            </a:r>
            <a:r>
              <a:rPr lang="ru-RU" err="1"/>
              <a:t>будову</a:t>
            </a:r>
            <a:r>
              <a:rPr lang="ru-RU"/>
              <a:t> родовища. </a:t>
            </a:r>
            <a:r>
              <a:rPr lang="ru-RU" err="1"/>
              <a:t>Це</a:t>
            </a:r>
            <a:r>
              <a:rPr lang="ru-RU"/>
              <a:t> </a:t>
            </a:r>
            <a:r>
              <a:rPr lang="ru-RU" err="1"/>
              <a:t>дозволяє</a:t>
            </a:r>
            <a:r>
              <a:rPr lang="ru-RU"/>
              <a:t> </a:t>
            </a:r>
            <a:r>
              <a:rPr lang="ru-RU" err="1"/>
              <a:t>визначити</a:t>
            </a:r>
            <a:r>
              <a:rPr lang="ru-RU"/>
              <a:t> запаси </a:t>
            </a:r>
            <a:r>
              <a:rPr lang="ru-RU" err="1"/>
              <a:t>корисних</a:t>
            </a:r>
            <a:r>
              <a:rPr lang="ru-RU"/>
              <a:t> </a:t>
            </a:r>
            <a:r>
              <a:rPr lang="ru-RU" err="1"/>
              <a:t>копалин</a:t>
            </a:r>
            <a:r>
              <a:rPr lang="ru-RU"/>
              <a:t>, оптимально </a:t>
            </a:r>
            <a:r>
              <a:rPr lang="ru-RU" err="1"/>
              <a:t>спроєктувати</a:t>
            </a:r>
            <a:r>
              <a:rPr lang="ru-RU"/>
              <a:t> </a:t>
            </a:r>
            <a:r>
              <a:rPr lang="ru-RU" err="1"/>
              <a:t>видобувні</a:t>
            </a:r>
            <a:r>
              <a:rPr lang="ru-RU"/>
              <a:t> </a:t>
            </a:r>
            <a:r>
              <a:rPr lang="ru-RU" err="1"/>
              <a:t>роботи</a:t>
            </a:r>
            <a:r>
              <a:rPr lang="ru-RU"/>
              <a:t>, </a:t>
            </a:r>
            <a:r>
              <a:rPr lang="ru-RU" err="1"/>
              <a:t>зменшити</a:t>
            </a:r>
            <a:r>
              <a:rPr lang="ru-RU"/>
              <a:t> </a:t>
            </a:r>
            <a:r>
              <a:rPr lang="ru-RU" err="1"/>
              <a:t>втрати</a:t>
            </a:r>
            <a:r>
              <a:rPr lang="ru-RU"/>
              <a:t> та </a:t>
            </a:r>
            <a:r>
              <a:rPr lang="ru-RU" err="1"/>
              <a:t>підвищити</a:t>
            </a:r>
            <a:r>
              <a:rPr lang="ru-RU"/>
              <a:t> </a:t>
            </a:r>
            <a:r>
              <a:rPr lang="ru-RU" err="1"/>
              <a:t>економічну</a:t>
            </a:r>
            <a:r>
              <a:rPr lang="ru-RU"/>
              <a:t> </a:t>
            </a:r>
            <a:r>
              <a:rPr lang="ru-RU" err="1"/>
              <a:t>ефективність</a:t>
            </a:r>
            <a:r>
              <a:rPr lang="ru-RU"/>
              <a:t> </a:t>
            </a:r>
            <a:r>
              <a:rPr lang="ru-RU" err="1"/>
              <a:t>розробки</a:t>
            </a:r>
            <a:r>
              <a:rPr lang="ru-RU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3083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A596F0-E2C2-4252-B35A-0E95C6F47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/>
              <a:t>                          Завдання </a:t>
            </a:r>
            <a:r>
              <a:rPr lang="uk-UA" sz="2800" err="1"/>
              <a:t>геометризації</a:t>
            </a:r>
            <a:endParaRPr lang="ru-RU" sz="280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C624D4D-6961-44D7-84BA-61487DBF1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854" y="1227222"/>
            <a:ext cx="9725000" cy="5021178"/>
          </a:xfrm>
        </p:spPr>
        <p:txBody>
          <a:bodyPr>
            <a:normAutofit fontScale="92500" lnSpcReduction="10000"/>
          </a:bodyPr>
          <a:lstStyle/>
          <a:p>
            <a:r>
              <a:rPr lang="ru-RU"/>
              <a:t>У </a:t>
            </a:r>
            <a:r>
              <a:rPr lang="ru-RU" err="1"/>
              <a:t>сучасних</a:t>
            </a:r>
            <a:r>
              <a:rPr lang="ru-RU"/>
              <a:t> </a:t>
            </a:r>
            <a:r>
              <a:rPr lang="ru-RU" err="1"/>
              <a:t>умовах</a:t>
            </a:r>
            <a:r>
              <a:rPr lang="ru-RU"/>
              <a:t> </a:t>
            </a:r>
            <a:r>
              <a:rPr lang="ru-RU" err="1"/>
              <a:t>розвитку</a:t>
            </a:r>
            <a:r>
              <a:rPr lang="ru-RU"/>
              <a:t> </a:t>
            </a:r>
            <a:r>
              <a:rPr lang="ru-RU" err="1"/>
              <a:t>гірничої</a:t>
            </a:r>
            <a:r>
              <a:rPr lang="ru-RU"/>
              <a:t> </a:t>
            </a:r>
            <a:r>
              <a:rPr lang="ru-RU" err="1"/>
              <a:t>промисловості</a:t>
            </a:r>
            <a:r>
              <a:rPr lang="ru-RU"/>
              <a:t> правильна геометризація родовища </a:t>
            </a:r>
            <a:r>
              <a:rPr lang="ru-RU" err="1"/>
              <a:t>має</a:t>
            </a:r>
            <a:r>
              <a:rPr lang="ru-RU"/>
              <a:t> </a:t>
            </a:r>
            <a:r>
              <a:rPr lang="ru-RU" err="1"/>
              <a:t>надзвичайно</a:t>
            </a:r>
            <a:r>
              <a:rPr lang="ru-RU"/>
              <a:t> велике </a:t>
            </a:r>
            <a:r>
              <a:rPr lang="ru-RU" err="1"/>
              <a:t>значення</a:t>
            </a:r>
            <a:r>
              <a:rPr lang="ru-RU"/>
              <a:t>, </a:t>
            </a:r>
            <a:r>
              <a:rPr lang="ru-RU" err="1"/>
              <a:t>оскільки</a:t>
            </a:r>
            <a:r>
              <a:rPr lang="ru-RU"/>
              <a:t> вона </a:t>
            </a:r>
            <a:r>
              <a:rPr lang="ru-RU" err="1"/>
              <a:t>знижує</a:t>
            </a:r>
            <a:r>
              <a:rPr lang="ru-RU"/>
              <a:t> </a:t>
            </a:r>
            <a:r>
              <a:rPr lang="ru-RU" err="1"/>
              <a:t>ризики</a:t>
            </a:r>
            <a:r>
              <a:rPr lang="ru-RU"/>
              <a:t> </a:t>
            </a:r>
            <a:r>
              <a:rPr lang="ru-RU" err="1"/>
              <a:t>аварій</a:t>
            </a:r>
            <a:r>
              <a:rPr lang="ru-RU"/>
              <a:t>, </a:t>
            </a:r>
            <a:r>
              <a:rPr lang="ru-RU" err="1"/>
              <a:t>мінімізує</a:t>
            </a:r>
            <a:r>
              <a:rPr lang="ru-RU"/>
              <a:t> </a:t>
            </a:r>
            <a:r>
              <a:rPr lang="ru-RU" err="1"/>
              <a:t>втрати</a:t>
            </a:r>
            <a:r>
              <a:rPr lang="ru-RU"/>
              <a:t> </a:t>
            </a:r>
            <a:r>
              <a:rPr lang="ru-RU" err="1"/>
              <a:t>корисних</a:t>
            </a:r>
            <a:r>
              <a:rPr lang="ru-RU"/>
              <a:t> </a:t>
            </a:r>
            <a:r>
              <a:rPr lang="ru-RU" err="1"/>
              <a:t>копалин</a:t>
            </a:r>
            <a:r>
              <a:rPr lang="ru-RU"/>
              <a:t> і </a:t>
            </a:r>
            <a:r>
              <a:rPr lang="ru-RU" err="1"/>
              <a:t>значно</a:t>
            </a:r>
            <a:r>
              <a:rPr lang="ru-RU"/>
              <a:t> </a:t>
            </a:r>
            <a:r>
              <a:rPr lang="ru-RU" err="1"/>
              <a:t>підвищує</a:t>
            </a:r>
            <a:r>
              <a:rPr lang="ru-RU"/>
              <a:t> </a:t>
            </a:r>
            <a:r>
              <a:rPr lang="ru-RU" err="1"/>
              <a:t>економічну</a:t>
            </a:r>
            <a:r>
              <a:rPr lang="ru-RU"/>
              <a:t> </a:t>
            </a:r>
            <a:r>
              <a:rPr lang="ru-RU" err="1"/>
              <a:t>ефективність</a:t>
            </a:r>
            <a:r>
              <a:rPr lang="ru-RU"/>
              <a:t> </a:t>
            </a:r>
            <a:r>
              <a:rPr lang="ru-RU" err="1"/>
              <a:t>підприємства</a:t>
            </a:r>
            <a:r>
              <a:rPr lang="ru-RU"/>
              <a:t>.</a:t>
            </a:r>
          </a:p>
          <a:p>
            <a:r>
              <a:rPr lang="ru-RU"/>
              <a:t>Основною метою </a:t>
            </a:r>
            <a:r>
              <a:rPr lang="ru-RU" err="1"/>
              <a:t>геометризації</a:t>
            </a:r>
            <a:r>
              <a:rPr lang="ru-RU"/>
              <a:t> є </a:t>
            </a:r>
            <a:r>
              <a:rPr lang="ru-RU" err="1"/>
              <a:t>створення</a:t>
            </a:r>
            <a:r>
              <a:rPr lang="ru-RU"/>
              <a:t> </a:t>
            </a:r>
            <a:r>
              <a:rPr lang="ru-RU" err="1"/>
              <a:t>точної</a:t>
            </a:r>
            <a:r>
              <a:rPr lang="ru-RU"/>
              <a:t> </a:t>
            </a:r>
            <a:r>
              <a:rPr lang="ru-RU" err="1"/>
              <a:t>просторової</a:t>
            </a:r>
            <a:r>
              <a:rPr lang="ru-RU"/>
              <a:t> моделі родовища для </a:t>
            </a:r>
            <a:r>
              <a:rPr lang="ru-RU" err="1"/>
              <a:t>раціонального</a:t>
            </a:r>
            <a:r>
              <a:rPr lang="ru-RU"/>
              <a:t> </a:t>
            </a:r>
            <a:r>
              <a:rPr lang="ru-RU" err="1"/>
              <a:t>його</a:t>
            </a:r>
            <a:r>
              <a:rPr lang="ru-RU"/>
              <a:t> </a:t>
            </a:r>
            <a:r>
              <a:rPr lang="ru-RU" err="1"/>
              <a:t>освоєння</a:t>
            </a:r>
            <a:r>
              <a:rPr lang="ru-RU"/>
              <a:t>.</a:t>
            </a:r>
          </a:p>
          <a:p>
            <a:r>
              <a:rPr lang="ru-RU" err="1"/>
              <a:t>Основні</a:t>
            </a:r>
            <a:r>
              <a:rPr lang="ru-RU"/>
              <a:t> </a:t>
            </a:r>
            <a:r>
              <a:rPr lang="ru-RU" err="1"/>
              <a:t>завдання</a:t>
            </a:r>
            <a:r>
              <a:rPr lang="ru-RU"/>
              <a:t> </a:t>
            </a:r>
            <a:r>
              <a:rPr lang="ru-RU" err="1"/>
              <a:t>геометризації</a:t>
            </a:r>
            <a:r>
              <a:rPr lang="ru-RU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визначення</a:t>
            </a:r>
            <a:r>
              <a:rPr lang="ru-RU"/>
              <a:t> </a:t>
            </a:r>
            <a:r>
              <a:rPr lang="ru-RU" err="1"/>
              <a:t>форми</a:t>
            </a:r>
            <a:r>
              <a:rPr lang="ru-RU"/>
              <a:t> </a:t>
            </a:r>
            <a:r>
              <a:rPr lang="ru-RU" err="1"/>
              <a:t>покладу</a:t>
            </a:r>
            <a:r>
              <a:rPr lang="ru-RU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встановлення</a:t>
            </a:r>
            <a:r>
              <a:rPr lang="ru-RU"/>
              <a:t> меж родовища;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дослідження</a:t>
            </a:r>
            <a:r>
              <a:rPr lang="ru-RU"/>
              <a:t> умов </a:t>
            </a:r>
            <a:r>
              <a:rPr lang="ru-RU" err="1"/>
              <a:t>залягання</a:t>
            </a:r>
            <a:r>
              <a:rPr lang="ru-RU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/>
              <a:t>прогноз </a:t>
            </a:r>
            <a:r>
              <a:rPr lang="ru-RU" err="1"/>
              <a:t>зміни</a:t>
            </a:r>
            <a:r>
              <a:rPr lang="ru-RU"/>
              <a:t> </a:t>
            </a:r>
            <a:r>
              <a:rPr lang="ru-RU" err="1"/>
              <a:t>потужності</a:t>
            </a:r>
            <a:r>
              <a:rPr lang="ru-RU"/>
              <a:t> пласта;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визначення</a:t>
            </a:r>
            <a:r>
              <a:rPr lang="ru-RU"/>
              <a:t> </a:t>
            </a:r>
            <a:r>
              <a:rPr lang="ru-RU" err="1"/>
              <a:t>напрямків</a:t>
            </a:r>
            <a:r>
              <a:rPr lang="ru-RU"/>
              <a:t> </a:t>
            </a:r>
            <a:r>
              <a:rPr lang="ru-RU" err="1"/>
              <a:t>простягання</a:t>
            </a:r>
            <a:r>
              <a:rPr lang="ru-RU"/>
              <a:t> та </a:t>
            </a:r>
            <a:r>
              <a:rPr lang="ru-RU" err="1"/>
              <a:t>падіння</a:t>
            </a:r>
            <a:r>
              <a:rPr lang="ru-RU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проєктування</a:t>
            </a:r>
            <a:r>
              <a:rPr lang="ru-RU"/>
              <a:t> </a:t>
            </a:r>
            <a:r>
              <a:rPr lang="ru-RU" err="1"/>
              <a:t>гірничих</a:t>
            </a:r>
            <a:r>
              <a:rPr lang="ru-RU"/>
              <a:t> </a:t>
            </a:r>
            <a:r>
              <a:rPr lang="ru-RU" err="1"/>
              <a:t>виробок</a:t>
            </a:r>
            <a:r>
              <a:rPr lang="ru-RU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оцінка</a:t>
            </a:r>
            <a:r>
              <a:rPr lang="ru-RU"/>
              <a:t> </a:t>
            </a:r>
            <a:r>
              <a:rPr lang="ru-RU" err="1"/>
              <a:t>запасів</a:t>
            </a:r>
            <a:r>
              <a:rPr lang="ru-RU"/>
              <a:t> </a:t>
            </a:r>
            <a:r>
              <a:rPr lang="ru-RU" err="1"/>
              <a:t>корисних</a:t>
            </a:r>
            <a:r>
              <a:rPr lang="ru-RU"/>
              <a:t> </a:t>
            </a:r>
            <a:r>
              <a:rPr lang="ru-RU" err="1"/>
              <a:t>копалин</a:t>
            </a:r>
            <a:r>
              <a:rPr lang="ru-RU"/>
              <a:t>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453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46BD4C-C28D-415E-BA73-DE62AEBD4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          </a:t>
            </a:r>
            <a:r>
              <a:rPr lang="uk-UA" sz="2800"/>
              <a:t>                   Система розрізів</a:t>
            </a:r>
            <a:endParaRPr lang="ru-RU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1132D60-0C1A-4A47-AB22-4EAA72FEF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1263316"/>
            <a:ext cx="9404723" cy="4985083"/>
          </a:xfrm>
        </p:spPr>
        <p:txBody>
          <a:bodyPr>
            <a:normAutofit fontScale="92500" lnSpcReduction="20000"/>
          </a:bodyPr>
          <a:lstStyle/>
          <a:p>
            <a:r>
              <a:rPr lang="ru-RU"/>
              <a:t>Система </a:t>
            </a:r>
            <a:r>
              <a:rPr lang="ru-RU" err="1"/>
              <a:t>розрізів</a:t>
            </a:r>
            <a:r>
              <a:rPr lang="ru-RU"/>
              <a:t> є одним </a:t>
            </a:r>
            <a:r>
              <a:rPr lang="ru-RU" err="1"/>
              <a:t>із</a:t>
            </a:r>
            <a:r>
              <a:rPr lang="ru-RU"/>
              <a:t> </a:t>
            </a:r>
            <a:r>
              <a:rPr lang="ru-RU" err="1"/>
              <a:t>найважливіших</a:t>
            </a:r>
            <a:r>
              <a:rPr lang="ru-RU"/>
              <a:t> </a:t>
            </a:r>
            <a:r>
              <a:rPr lang="ru-RU" err="1"/>
              <a:t>методів</a:t>
            </a:r>
            <a:r>
              <a:rPr lang="ru-RU"/>
              <a:t> </a:t>
            </a:r>
            <a:r>
              <a:rPr lang="ru-RU" err="1"/>
              <a:t>геометризації</a:t>
            </a:r>
            <a:r>
              <a:rPr lang="ru-RU"/>
              <a:t> структури родовища </a:t>
            </a:r>
            <a:r>
              <a:rPr lang="ru-RU" err="1"/>
              <a:t>корисних</a:t>
            </a:r>
            <a:r>
              <a:rPr lang="ru-RU"/>
              <a:t> </a:t>
            </a:r>
            <a:r>
              <a:rPr lang="ru-RU" err="1"/>
              <a:t>копалин</a:t>
            </a:r>
            <a:r>
              <a:rPr lang="ru-RU"/>
              <a:t>. Вона </a:t>
            </a:r>
            <a:r>
              <a:rPr lang="ru-RU" err="1"/>
              <a:t>дає</a:t>
            </a:r>
            <a:r>
              <a:rPr lang="ru-RU"/>
              <a:t> </a:t>
            </a:r>
            <a:r>
              <a:rPr lang="ru-RU" err="1"/>
              <a:t>змогу</a:t>
            </a:r>
            <a:r>
              <a:rPr lang="ru-RU"/>
              <a:t> </a:t>
            </a:r>
            <a:r>
              <a:rPr lang="ru-RU" err="1"/>
              <a:t>уявити</a:t>
            </a:r>
            <a:r>
              <a:rPr lang="ru-RU"/>
              <a:t> </a:t>
            </a:r>
            <a:r>
              <a:rPr lang="ru-RU" err="1"/>
              <a:t>внутрішню</a:t>
            </a:r>
            <a:r>
              <a:rPr lang="ru-RU"/>
              <a:t> </a:t>
            </a:r>
            <a:r>
              <a:rPr lang="ru-RU" err="1"/>
              <a:t>будову</a:t>
            </a:r>
            <a:r>
              <a:rPr lang="ru-RU"/>
              <a:t> </a:t>
            </a:r>
            <a:r>
              <a:rPr lang="ru-RU" err="1"/>
              <a:t>гірських</a:t>
            </a:r>
            <a:r>
              <a:rPr lang="ru-RU"/>
              <a:t> </a:t>
            </a:r>
            <a:r>
              <a:rPr lang="ru-RU" err="1"/>
              <a:t>порід</a:t>
            </a:r>
            <a:r>
              <a:rPr lang="ru-RU"/>
              <a:t> у </a:t>
            </a:r>
            <a:r>
              <a:rPr lang="ru-RU" err="1"/>
              <a:t>вертикальній</a:t>
            </a:r>
            <a:r>
              <a:rPr lang="ru-RU"/>
              <a:t> і </a:t>
            </a:r>
            <a:r>
              <a:rPr lang="ru-RU" err="1"/>
              <a:t>горизонтальній</a:t>
            </a:r>
            <a:r>
              <a:rPr lang="ru-RU"/>
              <a:t> </a:t>
            </a:r>
            <a:r>
              <a:rPr lang="ru-RU" err="1"/>
              <a:t>площинах</a:t>
            </a:r>
            <a:r>
              <a:rPr lang="ru-RU"/>
              <a:t>, </a:t>
            </a:r>
            <a:r>
              <a:rPr lang="ru-RU" err="1"/>
              <a:t>що</a:t>
            </a:r>
            <a:r>
              <a:rPr lang="ru-RU"/>
              <a:t> </a:t>
            </a:r>
            <a:r>
              <a:rPr lang="ru-RU" err="1"/>
              <a:t>неможливо</a:t>
            </a:r>
            <a:r>
              <a:rPr lang="ru-RU"/>
              <a:t> </a:t>
            </a:r>
            <a:r>
              <a:rPr lang="ru-RU" err="1"/>
              <a:t>побачити</a:t>
            </a:r>
            <a:r>
              <a:rPr lang="ru-RU"/>
              <a:t> </a:t>
            </a:r>
            <a:r>
              <a:rPr lang="ru-RU" err="1"/>
              <a:t>лише</a:t>
            </a:r>
            <a:r>
              <a:rPr lang="ru-RU"/>
              <a:t> з </a:t>
            </a:r>
            <a:r>
              <a:rPr lang="ru-RU" err="1"/>
              <a:t>поверхні</a:t>
            </a:r>
            <a:r>
              <a:rPr lang="ru-RU"/>
              <a:t>. Без </a:t>
            </a:r>
            <a:r>
              <a:rPr lang="ru-RU" err="1"/>
              <a:t>системи</a:t>
            </a:r>
            <a:r>
              <a:rPr lang="ru-RU"/>
              <a:t> </a:t>
            </a:r>
            <a:r>
              <a:rPr lang="ru-RU" err="1"/>
              <a:t>розрізів</a:t>
            </a:r>
            <a:r>
              <a:rPr lang="ru-RU"/>
              <a:t> </a:t>
            </a:r>
            <a:r>
              <a:rPr lang="ru-RU" err="1"/>
              <a:t>неможливо</a:t>
            </a:r>
            <a:r>
              <a:rPr lang="ru-RU"/>
              <a:t> правильно </a:t>
            </a:r>
            <a:r>
              <a:rPr lang="ru-RU" err="1"/>
              <a:t>визначити</a:t>
            </a:r>
            <a:r>
              <a:rPr lang="ru-RU"/>
              <a:t> форму </a:t>
            </a:r>
            <a:r>
              <a:rPr lang="ru-RU" err="1"/>
              <a:t>покладу</a:t>
            </a:r>
            <a:r>
              <a:rPr lang="ru-RU"/>
              <a:t>, </a:t>
            </a:r>
            <a:r>
              <a:rPr lang="ru-RU" err="1"/>
              <a:t>умови</a:t>
            </a:r>
            <a:r>
              <a:rPr lang="ru-RU"/>
              <a:t> </a:t>
            </a:r>
            <a:r>
              <a:rPr lang="ru-RU" err="1"/>
              <a:t>його</a:t>
            </a:r>
            <a:r>
              <a:rPr lang="ru-RU"/>
              <a:t> </a:t>
            </a:r>
            <a:r>
              <a:rPr lang="ru-RU" err="1"/>
              <a:t>залягання</a:t>
            </a:r>
            <a:r>
              <a:rPr lang="ru-RU"/>
              <a:t> та </a:t>
            </a:r>
            <a:r>
              <a:rPr lang="ru-RU" err="1"/>
              <a:t>спрогнозувати</a:t>
            </a:r>
            <a:r>
              <a:rPr lang="ru-RU"/>
              <a:t> </a:t>
            </a:r>
            <a:r>
              <a:rPr lang="ru-RU" err="1"/>
              <a:t>поведінку</a:t>
            </a:r>
            <a:r>
              <a:rPr lang="ru-RU"/>
              <a:t> </a:t>
            </a:r>
            <a:r>
              <a:rPr lang="ru-RU" err="1"/>
              <a:t>гірських</a:t>
            </a:r>
            <a:r>
              <a:rPr lang="ru-RU"/>
              <a:t> </a:t>
            </a:r>
            <a:r>
              <a:rPr lang="ru-RU" err="1"/>
              <a:t>порід</a:t>
            </a:r>
            <a:r>
              <a:rPr lang="ru-RU"/>
              <a:t> </a:t>
            </a:r>
            <a:r>
              <a:rPr lang="ru-RU" err="1"/>
              <a:t>під</a:t>
            </a:r>
            <a:r>
              <a:rPr lang="ru-RU"/>
              <a:t> час </a:t>
            </a:r>
            <a:r>
              <a:rPr lang="ru-RU" err="1"/>
              <a:t>видобутку</a:t>
            </a:r>
            <a:r>
              <a:rPr lang="ru-RU"/>
              <a:t>.</a:t>
            </a:r>
          </a:p>
          <a:p>
            <a:r>
              <a:rPr lang="ru-RU"/>
              <a:t>Система </a:t>
            </a:r>
            <a:r>
              <a:rPr lang="ru-RU" err="1"/>
              <a:t>розрізів</a:t>
            </a:r>
            <a:r>
              <a:rPr lang="ru-RU"/>
              <a:t> — </a:t>
            </a:r>
            <a:r>
              <a:rPr lang="ru-RU" err="1"/>
              <a:t>це</a:t>
            </a:r>
            <a:r>
              <a:rPr lang="ru-RU"/>
              <a:t> </a:t>
            </a:r>
            <a:r>
              <a:rPr lang="ru-RU" err="1"/>
              <a:t>сукупність</a:t>
            </a:r>
            <a:r>
              <a:rPr lang="ru-RU"/>
              <a:t> </a:t>
            </a:r>
            <a:r>
              <a:rPr lang="ru-RU" err="1"/>
              <a:t>спеціально</a:t>
            </a:r>
            <a:r>
              <a:rPr lang="ru-RU"/>
              <a:t> </a:t>
            </a:r>
            <a:r>
              <a:rPr lang="ru-RU" err="1"/>
              <a:t>побудованих</a:t>
            </a:r>
            <a:r>
              <a:rPr lang="ru-RU"/>
              <a:t> </a:t>
            </a:r>
            <a:r>
              <a:rPr lang="ru-RU" err="1"/>
              <a:t>геологічних</a:t>
            </a:r>
            <a:r>
              <a:rPr lang="ru-RU"/>
              <a:t> </a:t>
            </a:r>
            <a:r>
              <a:rPr lang="ru-RU" err="1"/>
              <a:t>перерізів</a:t>
            </a:r>
            <a:r>
              <a:rPr lang="ru-RU"/>
              <a:t> родовища, </a:t>
            </a:r>
            <a:r>
              <a:rPr lang="ru-RU" err="1"/>
              <a:t>які</a:t>
            </a:r>
            <a:r>
              <a:rPr lang="ru-RU"/>
              <a:t> </a:t>
            </a:r>
            <a:r>
              <a:rPr lang="ru-RU" err="1"/>
              <a:t>відображають</a:t>
            </a:r>
            <a:r>
              <a:rPr lang="ru-RU"/>
              <a:t> </a:t>
            </a:r>
            <a:r>
              <a:rPr lang="ru-RU" err="1"/>
              <a:t>розміщення</a:t>
            </a:r>
            <a:r>
              <a:rPr lang="ru-RU"/>
              <a:t> </a:t>
            </a:r>
            <a:r>
              <a:rPr lang="ru-RU" err="1"/>
              <a:t>пластів</a:t>
            </a:r>
            <a:r>
              <a:rPr lang="ru-RU"/>
              <a:t>, </a:t>
            </a:r>
            <a:r>
              <a:rPr lang="ru-RU" err="1"/>
              <a:t>рудних</a:t>
            </a:r>
            <a:r>
              <a:rPr lang="ru-RU"/>
              <a:t> </a:t>
            </a:r>
            <a:r>
              <a:rPr lang="ru-RU" err="1"/>
              <a:t>тіл</a:t>
            </a:r>
            <a:r>
              <a:rPr lang="ru-RU"/>
              <a:t>, </a:t>
            </a:r>
            <a:r>
              <a:rPr lang="ru-RU" err="1"/>
              <a:t>тектонічних</a:t>
            </a:r>
            <a:r>
              <a:rPr lang="ru-RU"/>
              <a:t> </a:t>
            </a:r>
            <a:r>
              <a:rPr lang="ru-RU" err="1"/>
              <a:t>порушень</a:t>
            </a:r>
            <a:r>
              <a:rPr lang="ru-RU"/>
              <a:t> і </a:t>
            </a:r>
            <a:r>
              <a:rPr lang="ru-RU" err="1"/>
              <a:t>виробок</a:t>
            </a:r>
            <a:r>
              <a:rPr lang="ru-RU"/>
              <a:t> у </a:t>
            </a:r>
            <a:r>
              <a:rPr lang="ru-RU" err="1"/>
              <a:t>надрах</a:t>
            </a:r>
            <a:r>
              <a:rPr lang="ru-RU"/>
              <a:t> </a:t>
            </a:r>
            <a:r>
              <a:rPr lang="ru-RU" err="1"/>
              <a:t>Землі</a:t>
            </a:r>
            <a:r>
              <a:rPr lang="ru-RU"/>
              <a:t>.</a:t>
            </a:r>
          </a:p>
          <a:p>
            <a:r>
              <a:rPr lang="ru-RU" err="1"/>
              <a:t>Розріз</a:t>
            </a:r>
            <a:r>
              <a:rPr lang="ru-RU"/>
              <a:t> є </a:t>
            </a:r>
            <a:r>
              <a:rPr lang="ru-RU" err="1"/>
              <a:t>уявним</a:t>
            </a:r>
            <a:r>
              <a:rPr lang="ru-RU"/>
              <a:t> </a:t>
            </a:r>
            <a:r>
              <a:rPr lang="ru-RU" err="1"/>
              <a:t>або</a:t>
            </a:r>
            <a:r>
              <a:rPr lang="ru-RU"/>
              <a:t> </a:t>
            </a:r>
            <a:r>
              <a:rPr lang="ru-RU" err="1"/>
              <a:t>реальним</a:t>
            </a:r>
            <a:r>
              <a:rPr lang="ru-RU"/>
              <a:t> </a:t>
            </a:r>
            <a:r>
              <a:rPr lang="ru-RU" err="1"/>
              <a:t>вертикальним</a:t>
            </a:r>
            <a:r>
              <a:rPr lang="ru-RU"/>
              <a:t> </a:t>
            </a:r>
            <a:r>
              <a:rPr lang="ru-RU" err="1"/>
              <a:t>перерізом</a:t>
            </a:r>
            <a:r>
              <a:rPr lang="ru-RU"/>
              <a:t> </a:t>
            </a:r>
            <a:r>
              <a:rPr lang="ru-RU" err="1"/>
              <a:t>гірського</a:t>
            </a:r>
            <a:r>
              <a:rPr lang="ru-RU"/>
              <a:t> </a:t>
            </a:r>
            <a:r>
              <a:rPr lang="ru-RU" err="1"/>
              <a:t>масиву</a:t>
            </a:r>
            <a:r>
              <a:rPr lang="ru-RU"/>
              <a:t>, на </a:t>
            </a:r>
            <a:r>
              <a:rPr lang="ru-RU" err="1"/>
              <a:t>якому</a:t>
            </a:r>
            <a:r>
              <a:rPr lang="ru-RU"/>
              <a:t> </a:t>
            </a:r>
            <a:r>
              <a:rPr lang="ru-RU" err="1"/>
              <a:t>показуються</a:t>
            </a:r>
            <a:r>
              <a:rPr lang="ru-RU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геологічні</a:t>
            </a:r>
            <a:r>
              <a:rPr lang="ru-RU"/>
              <a:t> </a:t>
            </a:r>
            <a:r>
              <a:rPr lang="ru-RU" err="1"/>
              <a:t>пласти</a:t>
            </a:r>
            <a:r>
              <a:rPr lang="ru-RU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корисні</a:t>
            </a:r>
            <a:r>
              <a:rPr lang="ru-RU"/>
              <a:t> </a:t>
            </a:r>
            <a:r>
              <a:rPr lang="ru-RU" err="1"/>
              <a:t>копалини</a:t>
            </a:r>
            <a:r>
              <a:rPr lang="ru-RU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пусті</a:t>
            </a:r>
            <a:r>
              <a:rPr lang="ru-RU"/>
              <a:t> породи;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розломи</a:t>
            </a:r>
            <a:r>
              <a:rPr lang="ru-RU"/>
              <a:t> та </a:t>
            </a:r>
            <a:r>
              <a:rPr lang="ru-RU" err="1"/>
              <a:t>тріщини</a:t>
            </a:r>
            <a:r>
              <a:rPr lang="ru-RU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гірничі</a:t>
            </a:r>
            <a:r>
              <a:rPr lang="ru-RU"/>
              <a:t> </a:t>
            </a:r>
            <a:r>
              <a:rPr lang="ru-RU" err="1"/>
              <a:t>виробки</a:t>
            </a:r>
            <a:r>
              <a:rPr lang="ru-RU"/>
              <a:t>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900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E2D8F7-6865-4A05-AD40-814B4033D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                     </a:t>
            </a:r>
            <a:r>
              <a:rPr lang="ru-RU" sz="2800" err="1"/>
              <a:t>Призначення</a:t>
            </a:r>
            <a:r>
              <a:rPr lang="ru-RU" sz="2800"/>
              <a:t> </a:t>
            </a:r>
            <a:r>
              <a:rPr lang="ru-RU" sz="2800" err="1"/>
              <a:t>системи</a:t>
            </a:r>
            <a:r>
              <a:rPr lang="ru-RU" sz="2800"/>
              <a:t> </a:t>
            </a:r>
            <a:r>
              <a:rPr lang="ru-RU" sz="2800" err="1"/>
              <a:t>розрізів</a:t>
            </a:r>
            <a:endParaRPr lang="ru-RU" sz="280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5F2474E-318F-4326-9C12-1F946655F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980" y="1225024"/>
            <a:ext cx="9676874" cy="5009146"/>
          </a:xfrm>
        </p:spPr>
        <p:txBody>
          <a:bodyPr>
            <a:normAutofit fontScale="55000" lnSpcReduction="20000"/>
          </a:bodyPr>
          <a:lstStyle/>
          <a:p>
            <a:r>
              <a:rPr lang="ru-RU"/>
              <a:t>Система </a:t>
            </a:r>
            <a:r>
              <a:rPr lang="ru-RU" err="1"/>
              <a:t>розрізів</a:t>
            </a:r>
            <a:r>
              <a:rPr lang="ru-RU"/>
              <a:t> </a:t>
            </a:r>
            <a:r>
              <a:rPr lang="ru-RU" err="1"/>
              <a:t>призначена</a:t>
            </a:r>
            <a:r>
              <a:rPr lang="ru-RU"/>
              <a:t> для </a:t>
            </a:r>
            <a:r>
              <a:rPr lang="ru-RU" err="1"/>
              <a:t>всебічного</a:t>
            </a:r>
            <a:r>
              <a:rPr lang="ru-RU"/>
              <a:t> </a:t>
            </a:r>
            <a:r>
              <a:rPr lang="ru-RU" err="1"/>
              <a:t>вивчення</a:t>
            </a:r>
            <a:r>
              <a:rPr lang="ru-RU"/>
              <a:t> </a:t>
            </a:r>
            <a:r>
              <a:rPr lang="ru-RU" err="1"/>
              <a:t>внутрішньої</a:t>
            </a:r>
            <a:r>
              <a:rPr lang="ru-RU"/>
              <a:t> </a:t>
            </a:r>
            <a:r>
              <a:rPr lang="ru-RU" err="1"/>
              <a:t>будови</a:t>
            </a:r>
            <a:r>
              <a:rPr lang="ru-RU"/>
              <a:t> родовища </a:t>
            </a:r>
            <a:r>
              <a:rPr lang="ru-RU" err="1"/>
              <a:t>корисних</a:t>
            </a:r>
            <a:r>
              <a:rPr lang="ru-RU"/>
              <a:t> </a:t>
            </a:r>
            <a:r>
              <a:rPr lang="ru-RU" err="1"/>
              <a:t>копалин</a:t>
            </a:r>
            <a:r>
              <a:rPr lang="ru-RU"/>
              <a:t> та правильного </a:t>
            </a:r>
            <a:r>
              <a:rPr lang="ru-RU" err="1"/>
              <a:t>проєктування</a:t>
            </a:r>
            <a:r>
              <a:rPr lang="ru-RU"/>
              <a:t> </a:t>
            </a:r>
            <a:r>
              <a:rPr lang="ru-RU" err="1"/>
              <a:t>гірничих</a:t>
            </a:r>
            <a:r>
              <a:rPr lang="ru-RU"/>
              <a:t> </a:t>
            </a:r>
            <a:r>
              <a:rPr lang="ru-RU" err="1"/>
              <a:t>робіт</a:t>
            </a:r>
            <a:r>
              <a:rPr lang="ru-RU"/>
              <a:t>. Вона </a:t>
            </a:r>
            <a:r>
              <a:rPr lang="ru-RU" err="1"/>
              <a:t>дозволяє</a:t>
            </a:r>
            <a:r>
              <a:rPr lang="ru-RU"/>
              <a:t> </a:t>
            </a:r>
            <a:r>
              <a:rPr lang="ru-RU" err="1"/>
              <a:t>перетворити</a:t>
            </a:r>
            <a:r>
              <a:rPr lang="ru-RU"/>
              <a:t> </a:t>
            </a:r>
            <a:r>
              <a:rPr lang="ru-RU" err="1"/>
              <a:t>розрізнені</a:t>
            </a:r>
            <a:r>
              <a:rPr lang="ru-RU"/>
              <a:t> </a:t>
            </a:r>
            <a:r>
              <a:rPr lang="ru-RU" err="1"/>
              <a:t>геологічні</a:t>
            </a:r>
            <a:r>
              <a:rPr lang="ru-RU"/>
              <a:t> </a:t>
            </a:r>
            <a:r>
              <a:rPr lang="ru-RU" err="1"/>
              <a:t>дані</a:t>
            </a:r>
            <a:r>
              <a:rPr lang="ru-RU"/>
              <a:t> на </a:t>
            </a:r>
            <a:r>
              <a:rPr lang="ru-RU" err="1"/>
              <a:t>наочну</a:t>
            </a:r>
            <a:r>
              <a:rPr lang="ru-RU"/>
              <a:t> </a:t>
            </a:r>
            <a:r>
              <a:rPr lang="ru-RU" err="1"/>
              <a:t>просторову</a:t>
            </a:r>
            <a:r>
              <a:rPr lang="ru-RU"/>
              <a:t> модель </a:t>
            </a:r>
            <a:r>
              <a:rPr lang="ru-RU" err="1"/>
              <a:t>надр</a:t>
            </a:r>
            <a:r>
              <a:rPr lang="ru-RU"/>
              <a:t>.</a:t>
            </a:r>
          </a:p>
          <a:p>
            <a:r>
              <a:rPr lang="ru-RU" b="1" err="1"/>
              <a:t>Основне</a:t>
            </a:r>
            <a:r>
              <a:rPr lang="ru-RU" b="1"/>
              <a:t> </a:t>
            </a:r>
            <a:r>
              <a:rPr lang="ru-RU" b="1" err="1"/>
              <a:t>призначення</a:t>
            </a:r>
            <a:r>
              <a:rPr lang="ru-RU" b="1"/>
              <a:t> </a:t>
            </a:r>
            <a:r>
              <a:rPr lang="ru-RU" b="1" err="1"/>
              <a:t>системи</a:t>
            </a:r>
            <a:r>
              <a:rPr lang="ru-RU" b="1"/>
              <a:t> </a:t>
            </a:r>
            <a:r>
              <a:rPr lang="ru-RU" b="1" err="1"/>
              <a:t>розрізів</a:t>
            </a:r>
            <a:r>
              <a:rPr lang="ru-RU" b="1"/>
              <a:t>:</a:t>
            </a:r>
          </a:p>
          <a:p>
            <a:pPr>
              <a:buFont typeface="+mj-lt"/>
              <a:buAutoNum type="arabicPeriod"/>
            </a:pPr>
            <a:r>
              <a:rPr lang="ru-RU" b="1" err="1"/>
              <a:t>Відображення</a:t>
            </a:r>
            <a:r>
              <a:rPr lang="ru-RU" b="1"/>
              <a:t> </a:t>
            </a:r>
            <a:r>
              <a:rPr lang="ru-RU" b="1" err="1"/>
              <a:t>внутрішньої</a:t>
            </a:r>
            <a:r>
              <a:rPr lang="ru-RU" b="1"/>
              <a:t> </a:t>
            </a:r>
            <a:r>
              <a:rPr lang="ru-RU" b="1" err="1"/>
              <a:t>будови</a:t>
            </a:r>
            <a:r>
              <a:rPr lang="ru-RU" b="1"/>
              <a:t> родовища</a:t>
            </a:r>
            <a:br>
              <a:rPr lang="ru-RU"/>
            </a:br>
            <a:r>
              <a:rPr lang="ru-RU"/>
              <a:t>Система </a:t>
            </a:r>
            <a:r>
              <a:rPr lang="ru-RU" err="1"/>
              <a:t>розрізів</a:t>
            </a:r>
            <a:r>
              <a:rPr lang="ru-RU"/>
              <a:t> </a:t>
            </a:r>
            <a:r>
              <a:rPr lang="ru-RU" err="1"/>
              <a:t>наочно</a:t>
            </a:r>
            <a:r>
              <a:rPr lang="ru-RU"/>
              <a:t> </a:t>
            </a:r>
            <a:r>
              <a:rPr lang="ru-RU" err="1"/>
              <a:t>показує</a:t>
            </a:r>
            <a:r>
              <a:rPr lang="ru-RU"/>
              <a:t> </a:t>
            </a:r>
            <a:r>
              <a:rPr lang="ru-RU" err="1"/>
              <a:t>взаємне</a:t>
            </a:r>
            <a:r>
              <a:rPr lang="ru-RU"/>
              <a:t> </a:t>
            </a:r>
            <a:r>
              <a:rPr lang="ru-RU" err="1"/>
              <a:t>розташування</a:t>
            </a:r>
            <a:r>
              <a:rPr lang="ru-RU"/>
              <a:t> </a:t>
            </a:r>
            <a:r>
              <a:rPr lang="ru-RU" err="1"/>
              <a:t>пластів</a:t>
            </a:r>
            <a:r>
              <a:rPr lang="ru-RU"/>
              <a:t>, </a:t>
            </a:r>
            <a:r>
              <a:rPr lang="ru-RU" err="1"/>
              <a:t>рудних</a:t>
            </a:r>
            <a:r>
              <a:rPr lang="ru-RU"/>
              <a:t> </a:t>
            </a:r>
            <a:r>
              <a:rPr lang="ru-RU" err="1"/>
              <a:t>тіл</a:t>
            </a:r>
            <a:r>
              <a:rPr lang="ru-RU"/>
              <a:t>, </a:t>
            </a:r>
            <a:r>
              <a:rPr lang="ru-RU" err="1"/>
              <a:t>тектонічних</a:t>
            </a:r>
            <a:r>
              <a:rPr lang="ru-RU"/>
              <a:t> </a:t>
            </a:r>
            <a:r>
              <a:rPr lang="ru-RU" err="1"/>
              <a:t>порушень</a:t>
            </a:r>
            <a:r>
              <a:rPr lang="ru-RU"/>
              <a:t>, </a:t>
            </a:r>
            <a:r>
              <a:rPr lang="ru-RU" err="1"/>
              <a:t>прошарків</a:t>
            </a:r>
            <a:r>
              <a:rPr lang="ru-RU"/>
              <a:t> </a:t>
            </a:r>
            <a:r>
              <a:rPr lang="ru-RU" err="1"/>
              <a:t>пустих</a:t>
            </a:r>
            <a:r>
              <a:rPr lang="ru-RU"/>
              <a:t> </a:t>
            </a:r>
            <a:r>
              <a:rPr lang="ru-RU" err="1"/>
              <a:t>порід</a:t>
            </a:r>
            <a:r>
              <a:rPr lang="ru-RU"/>
              <a:t> та </a:t>
            </a:r>
            <a:r>
              <a:rPr lang="ru-RU" err="1"/>
              <a:t>гірничих</a:t>
            </a:r>
            <a:r>
              <a:rPr lang="ru-RU"/>
              <a:t> </a:t>
            </a:r>
            <a:r>
              <a:rPr lang="ru-RU" err="1"/>
              <a:t>виробок</a:t>
            </a:r>
            <a:r>
              <a:rPr lang="ru-RU"/>
              <a:t>.</a:t>
            </a:r>
          </a:p>
          <a:p>
            <a:pPr>
              <a:buFont typeface="+mj-lt"/>
              <a:buAutoNum type="arabicPeriod"/>
            </a:pPr>
            <a:r>
              <a:rPr lang="ru-RU" b="1" err="1"/>
              <a:t>Вивчення</a:t>
            </a:r>
            <a:r>
              <a:rPr lang="ru-RU" b="1"/>
              <a:t> умов </a:t>
            </a:r>
            <a:r>
              <a:rPr lang="ru-RU" b="1" err="1"/>
              <a:t>залягання</a:t>
            </a:r>
            <a:r>
              <a:rPr lang="ru-RU" b="1"/>
              <a:t> </a:t>
            </a:r>
            <a:r>
              <a:rPr lang="ru-RU" b="1" err="1"/>
              <a:t>корисних</a:t>
            </a:r>
            <a:r>
              <a:rPr lang="ru-RU" b="1"/>
              <a:t> </a:t>
            </a:r>
            <a:r>
              <a:rPr lang="ru-RU" b="1" err="1"/>
              <a:t>копалин</a:t>
            </a:r>
            <a:br>
              <a:rPr lang="ru-RU"/>
            </a:br>
            <a:r>
              <a:rPr lang="ru-RU"/>
              <a:t>За </a:t>
            </a:r>
            <a:r>
              <a:rPr lang="ru-RU" err="1"/>
              <a:t>розрізами</a:t>
            </a:r>
            <a:r>
              <a:rPr lang="ru-RU"/>
              <a:t> </a:t>
            </a:r>
            <a:r>
              <a:rPr lang="ru-RU" err="1"/>
              <a:t>визначають</a:t>
            </a:r>
            <a:r>
              <a:rPr lang="ru-RU"/>
              <a:t> </a:t>
            </a:r>
            <a:r>
              <a:rPr lang="ru-RU" err="1"/>
              <a:t>глибину</a:t>
            </a:r>
            <a:r>
              <a:rPr lang="ru-RU"/>
              <a:t> </a:t>
            </a:r>
            <a:r>
              <a:rPr lang="ru-RU" err="1"/>
              <a:t>залягання</a:t>
            </a:r>
            <a:r>
              <a:rPr lang="ru-RU"/>
              <a:t>, кути </a:t>
            </a:r>
            <a:r>
              <a:rPr lang="ru-RU" err="1"/>
              <a:t>падіння</a:t>
            </a:r>
            <a:r>
              <a:rPr lang="ru-RU"/>
              <a:t>, </a:t>
            </a:r>
            <a:r>
              <a:rPr lang="ru-RU" err="1"/>
              <a:t>зміну</a:t>
            </a:r>
            <a:r>
              <a:rPr lang="ru-RU"/>
              <a:t> </a:t>
            </a:r>
            <a:r>
              <a:rPr lang="ru-RU" err="1"/>
              <a:t>потужності</a:t>
            </a:r>
            <a:r>
              <a:rPr lang="ru-RU"/>
              <a:t> </a:t>
            </a:r>
            <a:r>
              <a:rPr lang="ru-RU" err="1"/>
              <a:t>пластів</a:t>
            </a:r>
            <a:r>
              <a:rPr lang="ru-RU"/>
              <a:t> і форму </a:t>
            </a:r>
            <a:r>
              <a:rPr lang="ru-RU" err="1"/>
              <a:t>покладів</a:t>
            </a:r>
            <a:r>
              <a:rPr lang="ru-RU"/>
              <a:t>.</a:t>
            </a:r>
          </a:p>
          <a:p>
            <a:pPr>
              <a:buFont typeface="+mj-lt"/>
              <a:buAutoNum type="arabicPeriod"/>
            </a:pPr>
            <a:r>
              <a:rPr lang="ru-RU" b="1" err="1"/>
              <a:t>Підрахунок</a:t>
            </a:r>
            <a:r>
              <a:rPr lang="ru-RU" b="1"/>
              <a:t> </a:t>
            </a:r>
            <a:r>
              <a:rPr lang="ru-RU" b="1" err="1"/>
              <a:t>запасів</a:t>
            </a:r>
            <a:r>
              <a:rPr lang="ru-RU" b="1"/>
              <a:t> </a:t>
            </a:r>
            <a:r>
              <a:rPr lang="ru-RU" b="1" err="1"/>
              <a:t>корисних</a:t>
            </a:r>
            <a:r>
              <a:rPr lang="ru-RU" b="1"/>
              <a:t> </a:t>
            </a:r>
            <a:r>
              <a:rPr lang="ru-RU" b="1" err="1"/>
              <a:t>копалин</a:t>
            </a:r>
            <a:br>
              <a:rPr lang="ru-RU"/>
            </a:br>
            <a:r>
              <a:rPr lang="ru-RU" err="1"/>
              <a:t>Відомості</a:t>
            </a:r>
            <a:r>
              <a:rPr lang="ru-RU"/>
              <a:t> з </a:t>
            </a:r>
            <a:r>
              <a:rPr lang="ru-RU" err="1"/>
              <a:t>розрізів</a:t>
            </a:r>
            <a:r>
              <a:rPr lang="ru-RU"/>
              <a:t> </a:t>
            </a:r>
            <a:r>
              <a:rPr lang="ru-RU" err="1"/>
              <a:t>використовують</a:t>
            </a:r>
            <a:r>
              <a:rPr lang="ru-RU"/>
              <a:t> для </a:t>
            </a:r>
            <a:r>
              <a:rPr lang="ru-RU" err="1"/>
              <a:t>обчислення</a:t>
            </a:r>
            <a:r>
              <a:rPr lang="ru-RU"/>
              <a:t> </a:t>
            </a:r>
            <a:r>
              <a:rPr lang="ru-RU" err="1"/>
              <a:t>об’ємів</a:t>
            </a:r>
            <a:r>
              <a:rPr lang="ru-RU"/>
              <a:t> </a:t>
            </a:r>
            <a:r>
              <a:rPr lang="ru-RU" err="1"/>
              <a:t>покладів</a:t>
            </a:r>
            <a:r>
              <a:rPr lang="ru-RU"/>
              <a:t> і </a:t>
            </a:r>
            <a:r>
              <a:rPr lang="ru-RU" err="1"/>
              <a:t>визначення</a:t>
            </a:r>
            <a:r>
              <a:rPr lang="ru-RU"/>
              <a:t> </a:t>
            </a:r>
            <a:r>
              <a:rPr lang="ru-RU" err="1"/>
              <a:t>промислових</a:t>
            </a:r>
            <a:r>
              <a:rPr lang="ru-RU"/>
              <a:t> </a:t>
            </a:r>
            <a:r>
              <a:rPr lang="ru-RU" err="1"/>
              <a:t>запасів</a:t>
            </a:r>
            <a:r>
              <a:rPr lang="ru-RU"/>
              <a:t>.</a:t>
            </a:r>
          </a:p>
          <a:p>
            <a:pPr>
              <a:buFont typeface="+mj-lt"/>
              <a:buAutoNum type="arabicPeriod"/>
            </a:pPr>
            <a:r>
              <a:rPr lang="ru-RU" b="1" err="1"/>
              <a:t>Проєктування</a:t>
            </a:r>
            <a:r>
              <a:rPr lang="ru-RU" b="1"/>
              <a:t> </a:t>
            </a:r>
            <a:r>
              <a:rPr lang="ru-RU" b="1" err="1"/>
              <a:t>гірничих</a:t>
            </a:r>
            <a:r>
              <a:rPr lang="ru-RU" b="1"/>
              <a:t> </a:t>
            </a:r>
            <a:r>
              <a:rPr lang="ru-RU" b="1" err="1"/>
              <a:t>виробок</a:t>
            </a:r>
            <a:br>
              <a:rPr lang="ru-RU"/>
            </a:br>
            <a:r>
              <a:rPr lang="ru-RU" err="1"/>
              <a:t>Розрізи</a:t>
            </a:r>
            <a:r>
              <a:rPr lang="ru-RU"/>
              <a:t> є основою для </a:t>
            </a:r>
            <a:r>
              <a:rPr lang="ru-RU" err="1"/>
              <a:t>розміщення</a:t>
            </a:r>
            <a:r>
              <a:rPr lang="ru-RU"/>
              <a:t> </a:t>
            </a:r>
            <a:r>
              <a:rPr lang="ru-RU" err="1"/>
              <a:t>шахтних</a:t>
            </a:r>
            <a:r>
              <a:rPr lang="ru-RU"/>
              <a:t> </a:t>
            </a:r>
            <a:r>
              <a:rPr lang="ru-RU" err="1"/>
              <a:t>стволів</a:t>
            </a:r>
            <a:r>
              <a:rPr lang="ru-RU"/>
              <a:t>, </a:t>
            </a:r>
            <a:r>
              <a:rPr lang="ru-RU" err="1"/>
              <a:t>штреків</a:t>
            </a:r>
            <a:r>
              <a:rPr lang="ru-RU"/>
              <a:t>, лав, </a:t>
            </a:r>
            <a:r>
              <a:rPr lang="ru-RU" err="1"/>
              <a:t>уступів</a:t>
            </a:r>
            <a:r>
              <a:rPr lang="ru-RU"/>
              <a:t> </a:t>
            </a:r>
            <a:r>
              <a:rPr lang="ru-RU" err="1"/>
              <a:t>кар’єру</a:t>
            </a:r>
            <a:r>
              <a:rPr lang="ru-RU"/>
              <a:t> та </a:t>
            </a:r>
            <a:r>
              <a:rPr lang="ru-RU" err="1"/>
              <a:t>інших</a:t>
            </a:r>
            <a:r>
              <a:rPr lang="ru-RU"/>
              <a:t> </a:t>
            </a:r>
            <a:r>
              <a:rPr lang="ru-RU" err="1"/>
              <a:t>виробок</a:t>
            </a:r>
            <a:r>
              <a:rPr lang="ru-RU"/>
              <a:t>.</a:t>
            </a:r>
          </a:p>
          <a:p>
            <a:pPr>
              <a:buFont typeface="+mj-lt"/>
              <a:buAutoNum type="arabicPeriod"/>
            </a:pPr>
            <a:r>
              <a:rPr lang="ru-RU" b="1" err="1"/>
              <a:t>Прогнозування</a:t>
            </a:r>
            <a:r>
              <a:rPr lang="ru-RU" b="1"/>
              <a:t> </a:t>
            </a:r>
            <a:r>
              <a:rPr lang="ru-RU" b="1" err="1"/>
              <a:t>небезпечних</a:t>
            </a:r>
            <a:r>
              <a:rPr lang="ru-RU" b="1"/>
              <a:t> </a:t>
            </a:r>
            <a:r>
              <a:rPr lang="ru-RU" b="1" err="1"/>
              <a:t>гірничих</a:t>
            </a:r>
            <a:r>
              <a:rPr lang="ru-RU" b="1"/>
              <a:t> </a:t>
            </a:r>
            <a:r>
              <a:rPr lang="ru-RU" b="1" err="1"/>
              <a:t>процесів</a:t>
            </a:r>
            <a:br>
              <a:rPr lang="ru-RU"/>
            </a:br>
            <a:r>
              <a:rPr lang="ru-RU"/>
              <a:t>Система </a:t>
            </a:r>
            <a:r>
              <a:rPr lang="ru-RU" err="1"/>
              <a:t>розрізів</a:t>
            </a:r>
            <a:r>
              <a:rPr lang="ru-RU"/>
              <a:t> </a:t>
            </a:r>
            <a:r>
              <a:rPr lang="ru-RU" err="1"/>
              <a:t>допомагає</a:t>
            </a:r>
            <a:r>
              <a:rPr lang="ru-RU"/>
              <a:t> </a:t>
            </a:r>
            <a:r>
              <a:rPr lang="ru-RU" err="1"/>
              <a:t>передбачити</a:t>
            </a:r>
            <a:r>
              <a:rPr lang="ru-RU"/>
              <a:t> </a:t>
            </a:r>
            <a:r>
              <a:rPr lang="ru-RU" err="1"/>
              <a:t>можливі</a:t>
            </a:r>
            <a:r>
              <a:rPr lang="ru-RU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/>
              <a:t>обвали,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зсуви</a:t>
            </a:r>
            <a:r>
              <a:rPr lang="ru-RU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просідання</a:t>
            </a:r>
            <a:r>
              <a:rPr lang="ru-RU"/>
              <a:t> </a:t>
            </a:r>
            <a:r>
              <a:rPr lang="ru-RU" err="1"/>
              <a:t>поверхні</a:t>
            </a:r>
            <a:r>
              <a:rPr lang="ru-RU"/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err="1"/>
              <a:t>прориви</a:t>
            </a:r>
            <a:r>
              <a:rPr lang="ru-RU"/>
              <a:t> води </a:t>
            </a:r>
            <a:r>
              <a:rPr lang="ru-RU" err="1"/>
              <a:t>або</a:t>
            </a:r>
            <a:r>
              <a:rPr lang="ru-RU"/>
              <a:t> газу.</a:t>
            </a:r>
          </a:p>
          <a:p>
            <a:pPr>
              <a:buFont typeface="+mj-lt"/>
              <a:buAutoNum type="arabicPeriod" startAt="6"/>
            </a:pPr>
            <a:r>
              <a:rPr lang="ru-RU" b="1"/>
              <a:t>Контроль </a:t>
            </a:r>
            <a:r>
              <a:rPr lang="ru-RU" b="1" err="1"/>
              <a:t>правильності</a:t>
            </a:r>
            <a:r>
              <a:rPr lang="ru-RU" b="1"/>
              <a:t> </a:t>
            </a:r>
            <a:r>
              <a:rPr lang="ru-RU" b="1" err="1"/>
              <a:t>ведення</a:t>
            </a:r>
            <a:r>
              <a:rPr lang="ru-RU" b="1"/>
              <a:t> </a:t>
            </a:r>
            <a:r>
              <a:rPr lang="ru-RU" b="1" err="1"/>
              <a:t>гірничих</a:t>
            </a:r>
            <a:r>
              <a:rPr lang="ru-RU" b="1"/>
              <a:t> </a:t>
            </a:r>
            <a:r>
              <a:rPr lang="ru-RU" b="1" err="1"/>
              <a:t>робіт</a:t>
            </a:r>
            <a:br>
              <a:rPr lang="ru-RU"/>
            </a:br>
            <a:r>
              <a:rPr lang="ru-RU"/>
              <a:t>За </a:t>
            </a:r>
            <a:r>
              <a:rPr lang="ru-RU" err="1"/>
              <a:t>фактичними</a:t>
            </a:r>
            <a:r>
              <a:rPr lang="ru-RU"/>
              <a:t> </a:t>
            </a:r>
            <a:r>
              <a:rPr lang="ru-RU" err="1"/>
              <a:t>розрізами</a:t>
            </a:r>
            <a:r>
              <a:rPr lang="ru-RU"/>
              <a:t> </a:t>
            </a:r>
            <a:r>
              <a:rPr lang="ru-RU" err="1"/>
              <a:t>здійснюють</a:t>
            </a:r>
            <a:r>
              <a:rPr lang="ru-RU"/>
              <a:t> </a:t>
            </a:r>
            <a:r>
              <a:rPr lang="ru-RU" err="1"/>
              <a:t>порівняння</a:t>
            </a:r>
            <a:r>
              <a:rPr lang="ru-RU"/>
              <a:t> </a:t>
            </a:r>
            <a:r>
              <a:rPr lang="ru-RU" err="1"/>
              <a:t>реальної</a:t>
            </a:r>
            <a:r>
              <a:rPr lang="ru-RU"/>
              <a:t> </a:t>
            </a:r>
            <a:r>
              <a:rPr lang="ru-RU" err="1"/>
              <a:t>будови</a:t>
            </a:r>
            <a:r>
              <a:rPr lang="ru-RU"/>
              <a:t> родовища з </a:t>
            </a:r>
            <a:r>
              <a:rPr lang="ru-RU" err="1"/>
              <a:t>проєктними</a:t>
            </a:r>
            <a:r>
              <a:rPr lang="ru-RU"/>
              <a:t> </a:t>
            </a:r>
            <a:r>
              <a:rPr lang="ru-RU" err="1"/>
              <a:t>даними</a:t>
            </a:r>
            <a:r>
              <a:rPr lang="ru-RU"/>
              <a:t>.</a:t>
            </a:r>
          </a:p>
          <a:p>
            <a:pPr>
              <a:buFont typeface="+mj-lt"/>
              <a:buAutoNum type="arabicPeriod" startAt="6"/>
            </a:pPr>
            <a:r>
              <a:rPr lang="ru-RU" b="1" err="1"/>
              <a:t>Оптимізація</a:t>
            </a:r>
            <a:r>
              <a:rPr lang="ru-RU" b="1"/>
              <a:t> </a:t>
            </a:r>
            <a:r>
              <a:rPr lang="ru-RU" b="1" err="1"/>
              <a:t>схеми</a:t>
            </a:r>
            <a:r>
              <a:rPr lang="ru-RU" b="1"/>
              <a:t> </a:t>
            </a:r>
            <a:r>
              <a:rPr lang="ru-RU" b="1" err="1"/>
              <a:t>відпрацювання</a:t>
            </a:r>
            <a:r>
              <a:rPr lang="ru-RU" b="1"/>
              <a:t> родовища</a:t>
            </a:r>
            <a:br>
              <a:rPr lang="ru-RU"/>
            </a:br>
            <a:r>
              <a:rPr lang="ru-RU"/>
              <a:t>На </a:t>
            </a:r>
            <a:r>
              <a:rPr lang="ru-RU" err="1"/>
              <a:t>основі</a:t>
            </a:r>
            <a:r>
              <a:rPr lang="ru-RU"/>
              <a:t> </a:t>
            </a:r>
            <a:r>
              <a:rPr lang="ru-RU" err="1"/>
              <a:t>розрізів</a:t>
            </a:r>
            <a:r>
              <a:rPr lang="ru-RU"/>
              <a:t> </a:t>
            </a:r>
            <a:r>
              <a:rPr lang="ru-RU" err="1"/>
              <a:t>обирають</a:t>
            </a:r>
            <a:r>
              <a:rPr lang="ru-RU"/>
              <a:t> </a:t>
            </a:r>
            <a:r>
              <a:rPr lang="ru-RU" err="1"/>
              <a:t>найбільш</a:t>
            </a:r>
            <a:r>
              <a:rPr lang="ru-RU"/>
              <a:t> </a:t>
            </a:r>
            <a:r>
              <a:rPr lang="ru-RU" err="1"/>
              <a:t>економічно</a:t>
            </a:r>
            <a:r>
              <a:rPr lang="ru-RU"/>
              <a:t> </a:t>
            </a:r>
            <a:r>
              <a:rPr lang="ru-RU" err="1"/>
              <a:t>вигідний</a:t>
            </a:r>
            <a:r>
              <a:rPr lang="ru-RU"/>
              <a:t> та </a:t>
            </a:r>
            <a:r>
              <a:rPr lang="ru-RU" err="1"/>
              <a:t>безпечний</a:t>
            </a:r>
            <a:r>
              <a:rPr lang="ru-RU"/>
              <a:t> </a:t>
            </a:r>
            <a:r>
              <a:rPr lang="ru-RU" err="1"/>
              <a:t>спосіб</a:t>
            </a:r>
            <a:r>
              <a:rPr lang="ru-RU"/>
              <a:t> </a:t>
            </a:r>
            <a:r>
              <a:rPr lang="ru-RU" err="1"/>
              <a:t>розробки</a:t>
            </a:r>
            <a:r>
              <a:rPr lang="ru-RU"/>
              <a:t>.</a:t>
            </a:r>
          </a:p>
          <a:p>
            <a:pPr>
              <a:buFont typeface="+mj-lt"/>
              <a:buAutoNum type="arabicPeriod" startAt="6"/>
            </a:pPr>
            <a:r>
              <a:rPr lang="ru-RU" b="1" err="1"/>
              <a:t>Оцінка</a:t>
            </a:r>
            <a:r>
              <a:rPr lang="ru-RU" b="1"/>
              <a:t> </a:t>
            </a:r>
            <a:r>
              <a:rPr lang="ru-RU" b="1" err="1"/>
              <a:t>стійкості</a:t>
            </a:r>
            <a:r>
              <a:rPr lang="ru-RU" b="1"/>
              <a:t> </a:t>
            </a:r>
            <a:r>
              <a:rPr lang="ru-RU" b="1" err="1"/>
              <a:t>гірського</a:t>
            </a:r>
            <a:r>
              <a:rPr lang="ru-RU" b="1"/>
              <a:t> </a:t>
            </a:r>
            <a:r>
              <a:rPr lang="ru-RU" b="1" err="1"/>
              <a:t>масиву</a:t>
            </a:r>
            <a:br>
              <a:rPr lang="ru-RU"/>
            </a:br>
            <a:r>
              <a:rPr lang="ru-RU" err="1"/>
              <a:t>Розрізи</a:t>
            </a:r>
            <a:r>
              <a:rPr lang="ru-RU"/>
              <a:t> </a:t>
            </a:r>
            <a:r>
              <a:rPr lang="ru-RU" err="1"/>
              <a:t>дозволяють</a:t>
            </a:r>
            <a:r>
              <a:rPr lang="ru-RU"/>
              <a:t> </a:t>
            </a:r>
            <a:r>
              <a:rPr lang="ru-RU" err="1"/>
              <a:t>визначити</a:t>
            </a:r>
            <a:r>
              <a:rPr lang="ru-RU"/>
              <a:t> напружено-</a:t>
            </a:r>
            <a:r>
              <a:rPr lang="ru-RU" err="1"/>
              <a:t>деформований</a:t>
            </a:r>
            <a:r>
              <a:rPr lang="ru-RU"/>
              <a:t> стан </a:t>
            </a:r>
            <a:r>
              <a:rPr lang="ru-RU" err="1"/>
              <a:t>порід</a:t>
            </a:r>
            <a:r>
              <a:rPr lang="ru-RU"/>
              <a:t> і </a:t>
            </a:r>
            <a:r>
              <a:rPr lang="ru-RU" err="1"/>
              <a:t>можливість</a:t>
            </a:r>
            <a:r>
              <a:rPr lang="ru-RU"/>
              <a:t> </a:t>
            </a:r>
            <a:r>
              <a:rPr lang="ru-RU" err="1"/>
              <a:t>утворення</a:t>
            </a:r>
            <a:r>
              <a:rPr lang="ru-RU"/>
              <a:t> </a:t>
            </a:r>
            <a:r>
              <a:rPr lang="ru-RU" err="1"/>
              <a:t>аварійних</a:t>
            </a:r>
            <a:r>
              <a:rPr lang="ru-RU"/>
              <a:t> </a:t>
            </a:r>
            <a:r>
              <a:rPr lang="ru-RU" err="1"/>
              <a:t>ситуацій</a:t>
            </a:r>
            <a:r>
              <a:rPr lang="ru-RU"/>
              <a:t>.</a:t>
            </a:r>
          </a:p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860E6EE-5A43-40FC-94DE-1A6F97D0D4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4566" y="2322093"/>
            <a:ext cx="3943212" cy="281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356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941A6E-F2E1-45A8-810E-69B76C86D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                 </a:t>
            </a:r>
            <a:r>
              <a:rPr lang="uk-UA" sz="2800"/>
              <a:t>Як побудувати геологічний розріз </a:t>
            </a:r>
            <a:br>
              <a:rPr lang="uk-UA" sz="2800"/>
            </a:br>
            <a:endParaRPr lang="ru-RU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24ABB8A-1726-4F2E-BE59-CFDB0E955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012" y="1359568"/>
            <a:ext cx="9664842" cy="4888831"/>
          </a:xfrm>
        </p:spPr>
        <p:txBody>
          <a:bodyPr>
            <a:normAutofit fontScale="70000" lnSpcReduction="20000"/>
          </a:bodyPr>
          <a:lstStyle/>
          <a:p>
            <a:r>
              <a:rPr lang="ru-RU" err="1"/>
              <a:t>Дані</a:t>
            </a:r>
            <a:r>
              <a:rPr lang="ru-RU"/>
              <a:t> для </a:t>
            </a:r>
            <a:r>
              <a:rPr lang="ru-RU" err="1"/>
              <a:t>побудови</a:t>
            </a:r>
            <a:r>
              <a:rPr lang="ru-RU"/>
              <a:t> </a:t>
            </a:r>
            <a:r>
              <a:rPr lang="ru-RU" err="1"/>
              <a:t>геологічного</a:t>
            </a:r>
            <a:r>
              <a:rPr lang="ru-RU"/>
              <a:t> </a:t>
            </a:r>
            <a:r>
              <a:rPr lang="ru-RU" err="1"/>
              <a:t>профілю</a:t>
            </a:r>
            <a:r>
              <a:rPr lang="ru-RU"/>
              <a:t> </a:t>
            </a:r>
            <a:r>
              <a:rPr lang="ru-RU" err="1"/>
              <a:t>збирають</a:t>
            </a:r>
            <a:r>
              <a:rPr lang="ru-RU"/>
              <a:t> в рамках </a:t>
            </a:r>
            <a:r>
              <a:rPr lang="ru-RU" err="1"/>
              <a:t>проведення</a:t>
            </a:r>
            <a:r>
              <a:rPr lang="ru-RU"/>
              <a:t> </a:t>
            </a:r>
            <a:r>
              <a:rPr lang="ru-RU" err="1"/>
              <a:t>вишукувальних</a:t>
            </a:r>
            <a:r>
              <a:rPr lang="ru-RU"/>
              <a:t> </a:t>
            </a:r>
            <a:r>
              <a:rPr lang="ru-RU" err="1"/>
              <a:t>робіт</a:t>
            </a:r>
            <a:r>
              <a:rPr lang="ru-RU"/>
              <a:t>. </a:t>
            </a:r>
            <a:r>
              <a:rPr lang="ru-RU" err="1"/>
              <a:t>Інженери</a:t>
            </a:r>
            <a:r>
              <a:rPr lang="ru-RU"/>
              <a:t>-геологи </a:t>
            </a:r>
            <a:r>
              <a:rPr lang="ru-RU" err="1"/>
              <a:t>вивчають</a:t>
            </a:r>
            <a:r>
              <a:rPr lang="ru-RU"/>
              <a:t> </a:t>
            </a:r>
            <a:r>
              <a:rPr lang="ru-RU" err="1"/>
              <a:t>локальні</a:t>
            </a:r>
            <a:r>
              <a:rPr lang="ru-RU"/>
              <a:t> </a:t>
            </a:r>
            <a:r>
              <a:rPr lang="ru-RU" err="1"/>
              <a:t>рельєфні</a:t>
            </a:r>
            <a:r>
              <a:rPr lang="ru-RU"/>
              <a:t> </a:t>
            </a:r>
            <a:r>
              <a:rPr lang="ru-RU" err="1"/>
              <a:t>особливості</a:t>
            </a:r>
            <a:r>
              <a:rPr lang="ru-RU"/>
              <a:t>, </a:t>
            </a:r>
            <a:r>
              <a:rPr lang="ru-RU" err="1"/>
              <a:t>вимірюють</a:t>
            </a:r>
            <a:r>
              <a:rPr lang="ru-RU"/>
              <a:t> </a:t>
            </a:r>
            <a:r>
              <a:rPr lang="ru-RU" err="1"/>
              <a:t>нахили</a:t>
            </a:r>
            <a:r>
              <a:rPr lang="ru-RU"/>
              <a:t> </a:t>
            </a:r>
            <a:r>
              <a:rPr lang="ru-RU" err="1"/>
              <a:t>пластів</a:t>
            </a:r>
            <a:r>
              <a:rPr lang="ru-RU"/>
              <a:t>, </a:t>
            </a:r>
            <a:r>
              <a:rPr lang="ru-RU" err="1"/>
              <a:t>вибирають</a:t>
            </a:r>
            <a:r>
              <a:rPr lang="ru-RU"/>
              <a:t> </a:t>
            </a:r>
            <a:r>
              <a:rPr lang="ru-RU" err="1"/>
              <a:t>оптимальні</a:t>
            </a:r>
            <a:r>
              <a:rPr lang="ru-RU"/>
              <a:t> точки для </a:t>
            </a:r>
            <a:r>
              <a:rPr lang="ru-RU" err="1"/>
              <a:t>свердловинного</a:t>
            </a:r>
            <a:r>
              <a:rPr lang="ru-RU"/>
              <a:t> </a:t>
            </a:r>
            <a:r>
              <a:rPr lang="ru-RU" err="1"/>
              <a:t>буріння</a:t>
            </a:r>
            <a:r>
              <a:rPr lang="ru-RU"/>
              <a:t> і масштаб </a:t>
            </a:r>
            <a:r>
              <a:rPr lang="ru-RU" err="1"/>
              <a:t>геологічного</a:t>
            </a:r>
            <a:r>
              <a:rPr lang="ru-RU"/>
              <a:t> </a:t>
            </a:r>
            <a:r>
              <a:rPr lang="ru-RU" err="1"/>
              <a:t>розрізу</a:t>
            </a:r>
            <a:r>
              <a:rPr lang="ru-RU"/>
              <a:t> по </a:t>
            </a:r>
            <a:r>
              <a:rPr lang="ru-RU" err="1"/>
              <a:t>вертикалі</a:t>
            </a:r>
            <a:r>
              <a:rPr lang="ru-RU"/>
              <a:t> і </a:t>
            </a:r>
            <a:r>
              <a:rPr lang="ru-RU" err="1"/>
              <a:t>горизонталі</a:t>
            </a:r>
            <a:r>
              <a:rPr lang="ru-RU"/>
              <a:t>, </a:t>
            </a:r>
            <a:r>
              <a:rPr lang="ru-RU" err="1"/>
              <a:t>щоб</a:t>
            </a:r>
            <a:r>
              <a:rPr lang="ru-RU"/>
              <a:t> </a:t>
            </a:r>
            <a:r>
              <a:rPr lang="ru-RU" err="1"/>
              <a:t>отримати</a:t>
            </a:r>
            <a:r>
              <a:rPr lang="ru-RU"/>
              <a:t> </a:t>
            </a:r>
            <a:r>
              <a:rPr lang="ru-RU" err="1"/>
              <a:t>узгоджений</a:t>
            </a:r>
            <a:r>
              <a:rPr lang="ru-RU"/>
              <a:t> проект, на </a:t>
            </a:r>
            <a:r>
              <a:rPr lang="ru-RU" err="1"/>
              <a:t>якому</a:t>
            </a:r>
            <a:r>
              <a:rPr lang="ru-RU"/>
              <a:t>:</a:t>
            </a:r>
          </a:p>
          <a:p>
            <a:endParaRPr lang="ru-RU"/>
          </a:p>
          <a:p>
            <a:r>
              <a:rPr lang="ru-RU" err="1"/>
              <a:t>сукупність</a:t>
            </a:r>
            <a:r>
              <a:rPr lang="ru-RU"/>
              <a:t> </a:t>
            </a:r>
            <a:r>
              <a:rPr lang="ru-RU" err="1"/>
              <a:t>нерівностей</a:t>
            </a:r>
            <a:r>
              <a:rPr lang="ru-RU"/>
              <a:t> </a:t>
            </a:r>
            <a:r>
              <a:rPr lang="ru-RU" err="1"/>
              <a:t>земної</a:t>
            </a:r>
            <a:r>
              <a:rPr lang="ru-RU"/>
              <a:t> </a:t>
            </a:r>
            <a:r>
              <a:rPr lang="ru-RU" err="1"/>
              <a:t>поверхні</a:t>
            </a:r>
            <a:r>
              <a:rPr lang="ru-RU"/>
              <a:t> </a:t>
            </a:r>
            <a:r>
              <a:rPr lang="ru-RU" err="1"/>
              <a:t>відображена</a:t>
            </a:r>
            <a:r>
              <a:rPr lang="ru-RU"/>
              <a:t> з </a:t>
            </a:r>
            <a:r>
              <a:rPr lang="ru-RU" err="1"/>
              <a:t>двосторонньою</a:t>
            </a:r>
            <a:r>
              <a:rPr lang="ru-RU"/>
              <a:t> </a:t>
            </a:r>
            <a:r>
              <a:rPr lang="ru-RU" err="1"/>
              <a:t>висотною</a:t>
            </a:r>
            <a:r>
              <a:rPr lang="ru-RU"/>
              <a:t> шкалою;</a:t>
            </a:r>
          </a:p>
          <a:p>
            <a:r>
              <a:rPr lang="ru-RU" err="1"/>
              <a:t>геологічний</a:t>
            </a:r>
            <a:r>
              <a:rPr lang="ru-RU"/>
              <a:t> </a:t>
            </a:r>
            <a:r>
              <a:rPr lang="ru-RU" err="1"/>
              <a:t>індекс</a:t>
            </a:r>
            <a:r>
              <a:rPr lang="ru-RU"/>
              <a:t> </a:t>
            </a:r>
            <a:r>
              <a:rPr lang="ru-RU" err="1"/>
              <a:t>позначає</a:t>
            </a:r>
            <a:r>
              <a:rPr lang="ru-RU"/>
              <a:t> генезис і </a:t>
            </a:r>
            <a:r>
              <a:rPr lang="ru-RU" err="1"/>
              <a:t>вік</a:t>
            </a:r>
            <a:r>
              <a:rPr lang="ru-RU"/>
              <a:t> породи;</a:t>
            </a:r>
          </a:p>
          <a:p>
            <a:r>
              <a:rPr lang="ru-RU" err="1"/>
              <a:t>відзначена</a:t>
            </a:r>
            <a:r>
              <a:rPr lang="ru-RU"/>
              <a:t> </a:t>
            </a:r>
            <a:r>
              <a:rPr lang="ru-RU" err="1"/>
              <a:t>кожна</a:t>
            </a:r>
            <a:r>
              <a:rPr lang="ru-RU"/>
              <a:t> пробурена </a:t>
            </a:r>
            <a:r>
              <a:rPr lang="ru-RU" err="1"/>
              <a:t>свердловина</a:t>
            </a:r>
            <a:r>
              <a:rPr lang="ru-RU"/>
              <a:t>;</a:t>
            </a:r>
          </a:p>
          <a:p>
            <a:r>
              <a:rPr lang="ru-RU" err="1"/>
              <a:t>межі</a:t>
            </a:r>
            <a:r>
              <a:rPr lang="ru-RU"/>
              <a:t> </a:t>
            </a:r>
            <a:r>
              <a:rPr lang="ru-RU" err="1"/>
              <a:t>аналогічних</a:t>
            </a:r>
            <a:r>
              <a:rPr lang="ru-RU"/>
              <a:t> </a:t>
            </a:r>
            <a:r>
              <a:rPr lang="ru-RU" err="1"/>
              <a:t>шарів</a:t>
            </a:r>
            <a:r>
              <a:rPr lang="ru-RU"/>
              <a:t> </a:t>
            </a:r>
            <a:r>
              <a:rPr lang="ru-RU" err="1"/>
              <a:t>вказані</a:t>
            </a:r>
            <a:r>
              <a:rPr lang="ru-RU"/>
              <a:t> і </a:t>
            </a:r>
            <a:r>
              <a:rPr lang="ru-RU" err="1"/>
              <a:t>з'єднані</a:t>
            </a:r>
            <a:r>
              <a:rPr lang="ru-RU"/>
              <a:t> </a:t>
            </a:r>
            <a:r>
              <a:rPr lang="ru-RU" err="1"/>
              <a:t>чорними</a:t>
            </a:r>
            <a:r>
              <a:rPr lang="ru-RU"/>
              <a:t> </a:t>
            </a:r>
            <a:r>
              <a:rPr lang="ru-RU" err="1"/>
              <a:t>лініями</a:t>
            </a:r>
            <a:r>
              <a:rPr lang="ru-RU"/>
              <a:t>;</a:t>
            </a:r>
          </a:p>
          <a:p>
            <a:r>
              <a:rPr lang="ru-RU" err="1"/>
              <a:t>фактичні</a:t>
            </a:r>
            <a:r>
              <a:rPr lang="ru-RU"/>
              <a:t> </a:t>
            </a:r>
            <a:r>
              <a:rPr lang="ru-RU" err="1"/>
              <a:t>межі</a:t>
            </a:r>
            <a:r>
              <a:rPr lang="ru-RU"/>
              <a:t> </a:t>
            </a:r>
            <a:r>
              <a:rPr lang="ru-RU" err="1"/>
              <a:t>зображуються</a:t>
            </a:r>
            <a:r>
              <a:rPr lang="ru-RU"/>
              <a:t> </a:t>
            </a:r>
            <a:r>
              <a:rPr lang="ru-RU" err="1"/>
              <a:t>безперервними</a:t>
            </a:r>
            <a:r>
              <a:rPr lang="ru-RU"/>
              <a:t> </a:t>
            </a:r>
            <a:r>
              <a:rPr lang="ru-RU" err="1"/>
              <a:t>смугами</a:t>
            </a:r>
            <a:r>
              <a:rPr lang="ru-RU"/>
              <a:t>, </a:t>
            </a:r>
            <a:r>
              <a:rPr lang="ru-RU" err="1"/>
              <a:t>орієнтовні</a:t>
            </a:r>
            <a:r>
              <a:rPr lang="ru-RU"/>
              <a:t> - </a:t>
            </a:r>
            <a:r>
              <a:rPr lang="ru-RU" err="1"/>
              <a:t>пунктирними</a:t>
            </a:r>
            <a:r>
              <a:rPr lang="ru-RU"/>
              <a:t>, при </a:t>
            </a:r>
            <a:r>
              <a:rPr lang="ru-RU" err="1"/>
              <a:t>нестикування</a:t>
            </a:r>
            <a:r>
              <a:rPr lang="ru-RU"/>
              <a:t> </a:t>
            </a:r>
            <a:r>
              <a:rPr lang="ru-RU" err="1"/>
              <a:t>місцезнаходження</a:t>
            </a:r>
            <a:r>
              <a:rPr lang="ru-RU"/>
              <a:t> - </a:t>
            </a:r>
            <a:r>
              <a:rPr lang="ru-RU" err="1"/>
              <a:t>зигзагоподібними</a:t>
            </a:r>
            <a:r>
              <a:rPr lang="ru-RU"/>
              <a:t> </a:t>
            </a:r>
            <a:r>
              <a:rPr lang="ru-RU" err="1"/>
              <a:t>лініями</a:t>
            </a:r>
            <a:r>
              <a:rPr lang="ru-RU"/>
              <a:t>;</a:t>
            </a:r>
          </a:p>
          <a:p>
            <a:r>
              <a:rPr lang="ru-RU" err="1"/>
              <a:t>зміна</a:t>
            </a:r>
            <a:r>
              <a:rPr lang="ru-RU"/>
              <a:t> складу пласта, </a:t>
            </a:r>
            <a:r>
              <a:rPr lang="ru-RU" err="1"/>
              <a:t>що</a:t>
            </a:r>
            <a:r>
              <a:rPr lang="ru-RU"/>
              <a:t> </a:t>
            </a:r>
            <a:r>
              <a:rPr lang="ru-RU" err="1"/>
              <a:t>складається</a:t>
            </a:r>
            <a:r>
              <a:rPr lang="ru-RU"/>
              <a:t> з </a:t>
            </a:r>
            <a:r>
              <a:rPr lang="ru-RU" err="1"/>
              <a:t>декількох</a:t>
            </a:r>
            <a:r>
              <a:rPr lang="ru-RU"/>
              <a:t> </a:t>
            </a:r>
            <a:r>
              <a:rPr lang="ru-RU" err="1"/>
              <a:t>порід</a:t>
            </a:r>
            <a:r>
              <a:rPr lang="ru-RU"/>
              <a:t>, </a:t>
            </a:r>
            <a:r>
              <a:rPr lang="ru-RU" err="1"/>
              <a:t>відзначається</a:t>
            </a:r>
            <a:r>
              <a:rPr lang="ru-RU"/>
              <a:t> вертикальною </a:t>
            </a:r>
            <a:r>
              <a:rPr lang="ru-RU" err="1"/>
              <a:t>ламаною</a:t>
            </a:r>
            <a:r>
              <a:rPr lang="ru-RU"/>
              <a:t> </a:t>
            </a:r>
            <a:r>
              <a:rPr lang="ru-RU" err="1"/>
              <a:t>смугою</a:t>
            </a:r>
            <a:r>
              <a:rPr lang="ru-RU"/>
              <a:t>;</a:t>
            </a:r>
          </a:p>
          <a:p>
            <a:r>
              <a:rPr lang="ru-RU" err="1"/>
              <a:t>сукупністю</a:t>
            </a:r>
            <a:r>
              <a:rPr lang="ru-RU"/>
              <a:t> </a:t>
            </a:r>
            <a:r>
              <a:rPr lang="ru-RU" err="1"/>
              <a:t>точок</a:t>
            </a:r>
            <a:r>
              <a:rPr lang="ru-RU"/>
              <a:t>, </a:t>
            </a:r>
            <a:r>
              <a:rPr lang="ru-RU" err="1"/>
              <a:t>штрихуванням</a:t>
            </a:r>
            <a:r>
              <a:rPr lang="ru-RU"/>
              <a:t> </a:t>
            </a:r>
            <a:r>
              <a:rPr lang="ru-RU" err="1"/>
              <a:t>або</a:t>
            </a:r>
            <a:r>
              <a:rPr lang="ru-RU"/>
              <a:t> </a:t>
            </a:r>
            <a:r>
              <a:rPr lang="ru-RU" err="1"/>
              <a:t>комбінацією</a:t>
            </a:r>
            <a:r>
              <a:rPr lang="ru-RU"/>
              <a:t> </a:t>
            </a:r>
            <a:r>
              <a:rPr lang="ru-RU" err="1"/>
              <a:t>цих</a:t>
            </a:r>
            <a:r>
              <a:rPr lang="ru-RU"/>
              <a:t> </a:t>
            </a:r>
            <a:r>
              <a:rPr lang="ru-RU" err="1"/>
              <a:t>знаків</a:t>
            </a:r>
            <a:r>
              <a:rPr lang="ru-RU"/>
              <a:t> </a:t>
            </a:r>
            <a:r>
              <a:rPr lang="ru-RU" err="1"/>
              <a:t>позначають</a:t>
            </a:r>
            <a:r>
              <a:rPr lang="ru-RU"/>
              <a:t> тип і </a:t>
            </a:r>
            <a:r>
              <a:rPr lang="ru-RU" err="1"/>
              <a:t>складові</a:t>
            </a:r>
            <a:r>
              <a:rPr lang="ru-RU"/>
              <a:t> грунту;</a:t>
            </a:r>
          </a:p>
          <a:p>
            <a:r>
              <a:rPr lang="ru-RU" err="1"/>
              <a:t>колір</a:t>
            </a:r>
            <a:r>
              <a:rPr lang="ru-RU"/>
              <a:t> </a:t>
            </a:r>
            <a:r>
              <a:rPr lang="ru-RU" err="1"/>
              <a:t>відображає</a:t>
            </a:r>
            <a:r>
              <a:rPr lang="ru-RU"/>
              <a:t> </a:t>
            </a:r>
            <a:r>
              <a:rPr lang="ru-RU" err="1"/>
              <a:t>вік</a:t>
            </a:r>
            <a:r>
              <a:rPr lang="ru-RU"/>
              <a:t> шару;</a:t>
            </a:r>
          </a:p>
          <a:p>
            <a:r>
              <a:rPr lang="ru-RU" err="1"/>
              <a:t>залягання</a:t>
            </a:r>
            <a:r>
              <a:rPr lang="ru-RU"/>
              <a:t> </a:t>
            </a:r>
            <a:r>
              <a:rPr lang="ru-RU" err="1"/>
              <a:t>водоносів</a:t>
            </a:r>
            <a:r>
              <a:rPr lang="ru-RU"/>
              <a:t> </a:t>
            </a:r>
            <a:r>
              <a:rPr lang="ru-RU" err="1"/>
              <a:t>відзначається</a:t>
            </a:r>
            <a:r>
              <a:rPr lang="ru-RU"/>
              <a:t> </a:t>
            </a:r>
            <a:r>
              <a:rPr lang="ru-RU" err="1"/>
              <a:t>лінією</a:t>
            </a:r>
            <a:r>
              <a:rPr lang="ru-RU"/>
              <a:t>.</a:t>
            </a:r>
          </a:p>
          <a:p>
            <a:r>
              <a:rPr lang="ru-RU" err="1"/>
              <a:t>Геологічні</a:t>
            </a:r>
            <a:r>
              <a:rPr lang="ru-RU"/>
              <a:t> </a:t>
            </a:r>
            <a:r>
              <a:rPr lang="ru-RU" err="1"/>
              <a:t>розрізи</a:t>
            </a:r>
            <a:r>
              <a:rPr lang="ru-RU"/>
              <a:t> </a:t>
            </a:r>
            <a:r>
              <a:rPr lang="ru-RU" err="1"/>
              <a:t>створюються</a:t>
            </a:r>
            <a:r>
              <a:rPr lang="ru-RU"/>
              <a:t> </a:t>
            </a:r>
            <a:r>
              <a:rPr lang="ru-RU" err="1"/>
              <a:t>переважно</a:t>
            </a:r>
            <a:r>
              <a:rPr lang="ru-RU"/>
              <a:t> для </a:t>
            </a:r>
            <a:r>
              <a:rPr lang="ru-RU" err="1"/>
              <a:t>локацій</a:t>
            </a:r>
            <a:r>
              <a:rPr lang="ru-RU"/>
              <a:t> з </a:t>
            </a:r>
            <a:r>
              <a:rPr lang="ru-RU" err="1"/>
              <a:t>горизонтальним</a:t>
            </a:r>
            <a:r>
              <a:rPr lang="ru-RU"/>
              <a:t> і </a:t>
            </a:r>
            <a:r>
              <a:rPr lang="ru-RU" err="1"/>
              <a:t>похилим</a:t>
            </a:r>
            <a:r>
              <a:rPr lang="ru-RU"/>
              <a:t> </a:t>
            </a:r>
            <a:r>
              <a:rPr lang="ru-RU" err="1"/>
              <a:t>розміщенням</a:t>
            </a:r>
            <a:r>
              <a:rPr lang="ru-RU"/>
              <a:t> грунту з </a:t>
            </a:r>
            <a:r>
              <a:rPr lang="ru-RU" err="1"/>
              <a:t>умовними</a:t>
            </a:r>
            <a:r>
              <a:rPr lang="ru-RU"/>
              <a:t> </a:t>
            </a:r>
            <a:r>
              <a:rPr lang="ru-RU" err="1"/>
              <a:t>позначеннями</a:t>
            </a:r>
            <a:r>
              <a:rPr lang="ru-RU"/>
              <a:t>, </a:t>
            </a:r>
            <a:r>
              <a:rPr lang="ru-RU" err="1"/>
              <a:t>що</a:t>
            </a:r>
            <a:r>
              <a:rPr lang="ru-RU"/>
              <a:t> </a:t>
            </a:r>
            <a:r>
              <a:rPr lang="ru-RU" err="1"/>
              <a:t>відображають</a:t>
            </a:r>
            <a:r>
              <a:rPr lang="ru-RU"/>
              <a:t> </a:t>
            </a:r>
            <a:r>
              <a:rPr lang="ru-RU" err="1"/>
              <a:t>кожний</a:t>
            </a:r>
            <a:r>
              <a:rPr lang="ru-RU"/>
              <a:t> нанесений </a:t>
            </a:r>
            <a:r>
              <a:rPr lang="ru-RU" err="1"/>
              <a:t>колір</a:t>
            </a:r>
            <a:r>
              <a:rPr lang="ru-RU"/>
              <a:t> і значок.</a:t>
            </a:r>
          </a:p>
        </p:txBody>
      </p:sp>
    </p:spTree>
    <p:extLst>
      <p:ext uri="{BB962C8B-B14F-4D97-AF65-F5344CB8AC3E}">
        <p14:creationId xmlns:p14="http://schemas.microsoft.com/office/powerpoint/2010/main" val="2339377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E219097-5919-40AC-9F50-1654BE9DD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53" y="180474"/>
            <a:ext cx="11999494" cy="6677526"/>
          </a:xfrm>
        </p:spPr>
        <p:txBody>
          <a:bodyPr/>
          <a:lstStyle/>
          <a:p>
            <a:r>
              <a:rPr lang="ru-RU" err="1"/>
              <a:t>Крім</a:t>
            </a:r>
            <a:r>
              <a:rPr lang="ru-RU"/>
              <a:t> </a:t>
            </a:r>
            <a:r>
              <a:rPr lang="ru-RU" err="1"/>
              <a:t>геологічних</a:t>
            </a:r>
            <a:r>
              <a:rPr lang="ru-RU"/>
              <a:t> </a:t>
            </a:r>
            <a:r>
              <a:rPr lang="ru-RU" err="1"/>
              <a:t>розрізів</a:t>
            </a:r>
            <a:r>
              <a:rPr lang="ru-RU"/>
              <a:t>, </a:t>
            </a:r>
            <a:r>
              <a:rPr lang="ru-RU" err="1"/>
              <a:t>що</a:t>
            </a:r>
            <a:r>
              <a:rPr lang="ru-RU"/>
              <a:t> </a:t>
            </a:r>
            <a:r>
              <a:rPr lang="ru-RU" err="1"/>
              <a:t>показують</a:t>
            </a:r>
            <a:r>
              <a:rPr lang="ru-RU"/>
              <a:t> </a:t>
            </a:r>
            <a:r>
              <a:rPr lang="ru-RU" err="1"/>
              <a:t>залягання</a:t>
            </a:r>
            <a:r>
              <a:rPr lang="ru-RU"/>
              <a:t>, </a:t>
            </a:r>
            <a:r>
              <a:rPr lang="ru-RU" err="1"/>
              <a:t>вік</a:t>
            </a:r>
            <a:r>
              <a:rPr lang="ru-RU"/>
              <a:t> і </a:t>
            </a:r>
            <a:r>
              <a:rPr lang="ru-RU" err="1"/>
              <a:t>літографічний</a:t>
            </a:r>
            <a:r>
              <a:rPr lang="ru-RU"/>
              <a:t> склад </a:t>
            </a:r>
            <a:r>
              <a:rPr lang="ru-RU" err="1"/>
              <a:t>пластів</a:t>
            </a:r>
            <a:r>
              <a:rPr lang="ru-RU"/>
              <a:t>, </a:t>
            </a:r>
            <a:r>
              <a:rPr lang="ru-RU" err="1"/>
              <a:t>виділяють</a:t>
            </a:r>
            <a:r>
              <a:rPr lang="ru-RU"/>
              <a:t> </a:t>
            </a:r>
            <a:r>
              <a:rPr lang="ru-RU" err="1"/>
              <a:t>інженерно-геологічні</a:t>
            </a:r>
            <a:r>
              <a:rPr lang="ru-RU"/>
              <a:t> </a:t>
            </a:r>
            <a:r>
              <a:rPr lang="ru-RU" err="1"/>
              <a:t>профілі</a:t>
            </a:r>
            <a:r>
              <a:rPr lang="ru-RU"/>
              <a:t>, </a:t>
            </a:r>
            <a:r>
              <a:rPr lang="ru-RU" err="1"/>
              <a:t>зосереджені</a:t>
            </a:r>
            <a:r>
              <a:rPr lang="ru-RU"/>
              <a:t> на </a:t>
            </a:r>
            <a:r>
              <a:rPr lang="ru-RU" err="1"/>
              <a:t>властивостях</a:t>
            </a:r>
            <a:r>
              <a:rPr lang="ru-RU"/>
              <a:t> і </a:t>
            </a:r>
            <a:r>
              <a:rPr lang="ru-RU" err="1"/>
              <a:t>геологічних</a:t>
            </a:r>
            <a:r>
              <a:rPr lang="ru-RU"/>
              <a:t> </a:t>
            </a:r>
            <a:r>
              <a:rPr lang="ru-RU" err="1"/>
              <a:t>процесах</a:t>
            </a:r>
            <a:r>
              <a:rPr lang="ru-RU"/>
              <a:t> </a:t>
            </a:r>
            <a:r>
              <a:rPr lang="ru-RU" err="1"/>
              <a:t>грунтів</a:t>
            </a:r>
            <a:r>
              <a:rPr lang="ru-RU"/>
              <a:t>. </a:t>
            </a:r>
            <a:r>
              <a:rPr lang="ru-RU" err="1"/>
              <a:t>Середня</a:t>
            </a:r>
            <a:r>
              <a:rPr lang="ru-RU"/>
              <a:t> величина кожного </a:t>
            </a:r>
            <a:r>
              <a:rPr lang="ru-RU" err="1"/>
              <a:t>показника</a:t>
            </a:r>
            <a:r>
              <a:rPr lang="ru-RU"/>
              <a:t> </a:t>
            </a:r>
            <a:r>
              <a:rPr lang="ru-RU" err="1"/>
              <a:t>відзначається</a:t>
            </a:r>
            <a:r>
              <a:rPr lang="ru-RU"/>
              <a:t> на </a:t>
            </a:r>
            <a:r>
              <a:rPr lang="ru-RU" err="1"/>
              <a:t>інженерно-геологічному</a:t>
            </a:r>
            <a:r>
              <a:rPr lang="ru-RU"/>
              <a:t> </a:t>
            </a:r>
            <a:r>
              <a:rPr lang="ru-RU" err="1"/>
              <a:t>розрізі</a:t>
            </a:r>
            <a:r>
              <a:rPr lang="ru-RU"/>
              <a:t>, </a:t>
            </a:r>
            <a:r>
              <a:rPr lang="ru-RU" err="1"/>
              <a:t>який</a:t>
            </a:r>
            <a:r>
              <a:rPr lang="ru-RU"/>
              <a:t> </a:t>
            </a:r>
            <a:r>
              <a:rPr lang="ru-RU" err="1"/>
              <a:t>вибудовують</a:t>
            </a:r>
            <a:r>
              <a:rPr lang="ru-RU"/>
              <a:t> на </a:t>
            </a:r>
            <a:r>
              <a:rPr lang="ru-RU" err="1"/>
              <a:t>основі</a:t>
            </a:r>
            <a:r>
              <a:rPr lang="ru-RU"/>
              <a:t> геолого-</a:t>
            </a:r>
            <a:r>
              <a:rPr lang="ru-RU" err="1"/>
              <a:t>літологічних</a:t>
            </a:r>
            <a:r>
              <a:rPr lang="ru-RU"/>
              <a:t> колонок </a:t>
            </a:r>
            <a:r>
              <a:rPr lang="ru-RU" err="1"/>
              <a:t>пробурених</a:t>
            </a:r>
            <a:r>
              <a:rPr lang="ru-RU"/>
              <a:t> </a:t>
            </a:r>
            <a:r>
              <a:rPr lang="ru-RU" err="1"/>
              <a:t>свердловин</a:t>
            </a:r>
            <a:r>
              <a:rPr lang="ru-RU"/>
              <a:t> і </a:t>
            </a:r>
            <a:r>
              <a:rPr lang="ru-RU" err="1"/>
              <a:t>результати</a:t>
            </a:r>
            <a:r>
              <a:rPr lang="ru-RU"/>
              <a:t> </a:t>
            </a:r>
            <a:r>
              <a:rPr lang="ru-RU" err="1"/>
              <a:t>геофізичних</a:t>
            </a:r>
            <a:r>
              <a:rPr lang="ru-RU"/>
              <a:t> </a:t>
            </a:r>
            <a:r>
              <a:rPr lang="ru-RU" err="1"/>
              <a:t>досліджень</a:t>
            </a:r>
            <a:r>
              <a:rPr lang="ru-RU"/>
              <a:t>.</a:t>
            </a:r>
          </a:p>
          <a:p>
            <a:endParaRPr lang="ru-RU"/>
          </a:p>
          <a:p>
            <a:r>
              <a:rPr lang="ru-RU"/>
              <a:t>На </a:t>
            </a:r>
            <a:r>
              <a:rPr lang="ru-RU" err="1"/>
              <a:t>додаток</a:t>
            </a:r>
            <a:r>
              <a:rPr lang="ru-RU"/>
              <a:t> до </a:t>
            </a:r>
            <a:r>
              <a:rPr lang="ru-RU" err="1"/>
              <a:t>відомостей</a:t>
            </a:r>
            <a:r>
              <a:rPr lang="ru-RU"/>
              <a:t> про </a:t>
            </a:r>
            <a:r>
              <a:rPr lang="ru-RU" err="1"/>
              <a:t>розташування</a:t>
            </a:r>
            <a:r>
              <a:rPr lang="ru-RU"/>
              <a:t>, </a:t>
            </a:r>
            <a:r>
              <a:rPr lang="ru-RU" err="1"/>
              <a:t>діаметрі</a:t>
            </a:r>
            <a:r>
              <a:rPr lang="ru-RU"/>
              <a:t>, </a:t>
            </a:r>
            <a:r>
              <a:rPr lang="ru-RU" err="1"/>
              <a:t>глибиною</a:t>
            </a:r>
            <a:r>
              <a:rPr lang="ru-RU"/>
              <a:t> і датою проколу шурфу </a:t>
            </a:r>
            <a:r>
              <a:rPr lang="ru-RU" err="1"/>
              <a:t>інженерно-геологічний</a:t>
            </a:r>
            <a:r>
              <a:rPr lang="ru-RU"/>
              <a:t> </a:t>
            </a:r>
            <a:r>
              <a:rPr lang="ru-RU" err="1"/>
              <a:t>розріз</a:t>
            </a:r>
            <a:r>
              <a:rPr lang="ru-RU"/>
              <a:t> </a:t>
            </a:r>
            <a:r>
              <a:rPr lang="ru-RU" err="1"/>
              <a:t>відображає</a:t>
            </a:r>
            <a:r>
              <a:rPr lang="ru-RU"/>
              <a:t>:</a:t>
            </a:r>
          </a:p>
          <a:p>
            <a:endParaRPr lang="ru-RU"/>
          </a:p>
          <a:p>
            <a:r>
              <a:rPr lang="ru-RU" err="1"/>
              <a:t>глибину</a:t>
            </a:r>
            <a:r>
              <a:rPr lang="ru-RU"/>
              <a:t> </a:t>
            </a:r>
            <a:r>
              <a:rPr lang="ru-RU" err="1"/>
              <a:t>розміщення</a:t>
            </a:r>
            <a:r>
              <a:rPr lang="ru-RU"/>
              <a:t> </a:t>
            </a:r>
            <a:r>
              <a:rPr lang="ru-RU" err="1"/>
              <a:t>тектонічних</a:t>
            </a:r>
            <a:r>
              <a:rPr lang="ru-RU"/>
              <a:t> </a:t>
            </a:r>
            <a:r>
              <a:rPr lang="ru-RU" err="1"/>
              <a:t>порід</a:t>
            </a:r>
            <a:r>
              <a:rPr lang="ru-RU"/>
              <a:t>;</a:t>
            </a:r>
          </a:p>
          <a:p>
            <a:r>
              <a:rPr lang="ru-RU" err="1"/>
              <a:t>геоморфологічні</a:t>
            </a:r>
            <a:r>
              <a:rPr lang="ru-RU"/>
              <a:t> </a:t>
            </a:r>
            <a:r>
              <a:rPr lang="ru-RU" err="1"/>
              <a:t>особливості</a:t>
            </a:r>
            <a:r>
              <a:rPr lang="ru-RU"/>
              <a:t> </a:t>
            </a:r>
            <a:r>
              <a:rPr lang="ru-RU" err="1"/>
              <a:t>локації</a:t>
            </a:r>
            <a:r>
              <a:rPr lang="ru-RU"/>
              <a:t>;</a:t>
            </a:r>
          </a:p>
          <a:p>
            <a:r>
              <a:rPr lang="ru-RU" err="1"/>
              <a:t>найменування</a:t>
            </a:r>
            <a:r>
              <a:rPr lang="ru-RU"/>
              <a:t> </a:t>
            </a:r>
            <a:r>
              <a:rPr lang="ru-RU" err="1"/>
              <a:t>гідрогеологічних</a:t>
            </a:r>
            <a:r>
              <a:rPr lang="ru-RU"/>
              <a:t> </a:t>
            </a:r>
            <a:r>
              <a:rPr lang="ru-RU" err="1"/>
              <a:t>об'єктів</a:t>
            </a:r>
            <a:r>
              <a:rPr lang="ru-RU"/>
              <a:t>;</a:t>
            </a:r>
          </a:p>
          <a:p>
            <a:r>
              <a:rPr lang="ru-RU" err="1"/>
              <a:t>екзогенні</a:t>
            </a:r>
            <a:r>
              <a:rPr lang="ru-RU"/>
              <a:t> </a:t>
            </a:r>
            <a:r>
              <a:rPr lang="ru-RU" err="1"/>
              <a:t>геологічні</a:t>
            </a:r>
            <a:r>
              <a:rPr lang="ru-RU"/>
              <a:t> </a:t>
            </a:r>
            <a:r>
              <a:rPr lang="ru-RU" err="1"/>
              <a:t>процеси</a:t>
            </a:r>
            <a:r>
              <a:rPr lang="ru-RU"/>
              <a:t>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83AC488-EA40-4077-A15C-689E307E0C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2694" y="2896102"/>
            <a:ext cx="5042006" cy="3781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78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FEF953-0632-4D73-929A-99D7B5DA9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/>
              <a:t>                             Гіпсометричний план</a:t>
            </a:r>
            <a:endParaRPr lang="ru-RU" sz="280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E1ACD09-4991-44D9-AB93-F80146977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726" y="1022684"/>
            <a:ext cx="11598441" cy="5835315"/>
          </a:xfrm>
        </p:spPr>
        <p:txBody>
          <a:bodyPr/>
          <a:lstStyle/>
          <a:p>
            <a:r>
              <a:rPr lang="ru-RU" err="1"/>
              <a:t>Гіпсометричний</a:t>
            </a:r>
            <a:r>
              <a:rPr lang="ru-RU"/>
              <a:t> план — </a:t>
            </a:r>
            <a:r>
              <a:rPr lang="ru-RU" err="1"/>
              <a:t>це</a:t>
            </a:r>
            <a:r>
              <a:rPr lang="ru-RU"/>
              <a:t> </a:t>
            </a:r>
            <a:r>
              <a:rPr lang="ru-RU" err="1"/>
              <a:t>спеціальний</a:t>
            </a:r>
            <a:r>
              <a:rPr lang="ru-RU"/>
              <a:t> </a:t>
            </a:r>
            <a:r>
              <a:rPr lang="ru-RU" err="1"/>
              <a:t>графічний</a:t>
            </a:r>
            <a:r>
              <a:rPr lang="ru-RU"/>
              <a:t> план, на </a:t>
            </a:r>
            <a:r>
              <a:rPr lang="ru-RU" err="1"/>
              <a:t>якому</a:t>
            </a:r>
            <a:r>
              <a:rPr lang="ru-RU"/>
              <a:t> за </a:t>
            </a:r>
            <a:r>
              <a:rPr lang="ru-RU" err="1"/>
              <a:t>допомогою</a:t>
            </a:r>
            <a:r>
              <a:rPr lang="ru-RU"/>
              <a:t> </a:t>
            </a:r>
            <a:r>
              <a:rPr lang="ru-RU" b="1" err="1"/>
              <a:t>ізогіпс</a:t>
            </a:r>
            <a:r>
              <a:rPr lang="ru-RU"/>
              <a:t> (</a:t>
            </a:r>
            <a:r>
              <a:rPr lang="ru-RU" err="1"/>
              <a:t>ліній</a:t>
            </a:r>
            <a:r>
              <a:rPr lang="ru-RU"/>
              <a:t> </a:t>
            </a:r>
            <a:r>
              <a:rPr lang="ru-RU" err="1"/>
              <a:t>однакових</a:t>
            </a:r>
            <a:r>
              <a:rPr lang="ru-RU"/>
              <a:t> </a:t>
            </a:r>
            <a:r>
              <a:rPr lang="ru-RU" err="1"/>
              <a:t>висот</a:t>
            </a:r>
            <a:r>
              <a:rPr lang="ru-RU"/>
              <a:t>) </a:t>
            </a:r>
            <a:r>
              <a:rPr lang="ru-RU" err="1"/>
              <a:t>зображають</a:t>
            </a:r>
            <a:r>
              <a:rPr lang="ru-RU"/>
              <a:t> </a:t>
            </a:r>
            <a:r>
              <a:rPr lang="ru-RU" b="1" err="1"/>
              <a:t>рельєф</a:t>
            </a:r>
            <a:r>
              <a:rPr lang="ru-RU" b="1"/>
              <a:t> </a:t>
            </a:r>
            <a:r>
              <a:rPr lang="ru-RU" b="1" err="1"/>
              <a:t>поверхні</a:t>
            </a:r>
            <a:r>
              <a:rPr lang="ru-RU" b="1"/>
              <a:t> </a:t>
            </a:r>
            <a:r>
              <a:rPr lang="ru-RU" b="1" err="1"/>
              <a:t>землі</a:t>
            </a:r>
            <a:r>
              <a:rPr lang="ru-RU" b="1"/>
              <a:t> </a:t>
            </a:r>
            <a:r>
              <a:rPr lang="ru-RU" b="1" err="1"/>
              <a:t>або</a:t>
            </a:r>
            <a:r>
              <a:rPr lang="ru-RU" b="1"/>
              <a:t> </a:t>
            </a:r>
            <a:r>
              <a:rPr lang="ru-RU" b="1" err="1"/>
              <a:t>поверхню</a:t>
            </a:r>
            <a:r>
              <a:rPr lang="ru-RU" b="1"/>
              <a:t> </a:t>
            </a:r>
            <a:r>
              <a:rPr lang="ru-RU" b="1" err="1"/>
              <a:t>залягання</a:t>
            </a:r>
            <a:r>
              <a:rPr lang="ru-RU" b="1"/>
              <a:t> пласта </a:t>
            </a:r>
            <a:r>
              <a:rPr lang="ru-RU" b="1" err="1"/>
              <a:t>корисних</a:t>
            </a:r>
            <a:r>
              <a:rPr lang="ru-RU" b="1"/>
              <a:t> </a:t>
            </a:r>
            <a:r>
              <a:rPr lang="ru-RU" b="1" err="1"/>
              <a:t>копалин</a:t>
            </a:r>
            <a:r>
              <a:rPr lang="ru-RU"/>
              <a:t>.</a:t>
            </a:r>
          </a:p>
          <a:p>
            <a:r>
              <a:rPr lang="ru-RU" err="1"/>
              <a:t>Простими</a:t>
            </a:r>
            <a:r>
              <a:rPr lang="ru-RU"/>
              <a:t> словами, </a:t>
            </a:r>
            <a:r>
              <a:rPr lang="ru-RU" err="1"/>
              <a:t>гіпсометричний</a:t>
            </a:r>
            <a:r>
              <a:rPr lang="ru-RU"/>
              <a:t> план </a:t>
            </a:r>
            <a:r>
              <a:rPr lang="ru-RU" err="1"/>
              <a:t>показує</a:t>
            </a:r>
            <a:r>
              <a:rPr lang="ru-RU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/>
              <a:t>як </a:t>
            </a:r>
            <a:r>
              <a:rPr lang="ru-RU" err="1"/>
              <a:t>змінюється</a:t>
            </a:r>
            <a:r>
              <a:rPr lang="ru-RU"/>
              <a:t> </a:t>
            </a:r>
            <a:r>
              <a:rPr lang="ru-RU" b="1" err="1"/>
              <a:t>висота</a:t>
            </a:r>
            <a:r>
              <a:rPr lang="ru-RU" b="1"/>
              <a:t> </a:t>
            </a:r>
            <a:r>
              <a:rPr lang="ru-RU" b="1" err="1"/>
              <a:t>поверхні</a:t>
            </a:r>
            <a:r>
              <a:rPr lang="ru-RU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/>
              <a:t>як </a:t>
            </a:r>
            <a:r>
              <a:rPr lang="ru-RU" err="1"/>
              <a:t>розміщується</a:t>
            </a:r>
            <a:r>
              <a:rPr lang="ru-RU"/>
              <a:t> </a:t>
            </a:r>
            <a:r>
              <a:rPr lang="ru-RU" b="1" err="1"/>
              <a:t>покрівля</a:t>
            </a:r>
            <a:r>
              <a:rPr lang="ru-RU" b="1"/>
              <a:t> </a:t>
            </a:r>
            <a:r>
              <a:rPr lang="ru-RU" b="1" err="1"/>
              <a:t>або</a:t>
            </a:r>
            <a:r>
              <a:rPr lang="ru-RU" b="1"/>
              <a:t> </a:t>
            </a:r>
            <a:r>
              <a:rPr lang="ru-RU" b="1" err="1"/>
              <a:t>підошва</a:t>
            </a:r>
            <a:r>
              <a:rPr lang="ru-RU" b="1"/>
              <a:t> пласта у </a:t>
            </a:r>
            <a:r>
              <a:rPr lang="ru-RU" b="1" err="1"/>
              <a:t>просторі</a:t>
            </a:r>
            <a:r>
              <a:rPr lang="ru-RU"/>
              <a:t>.</a:t>
            </a:r>
          </a:p>
          <a:p>
            <a:r>
              <a:rPr lang="ru-RU" err="1"/>
              <a:t>Гіпсометричний</a:t>
            </a:r>
            <a:r>
              <a:rPr lang="ru-RU"/>
              <a:t> план </a:t>
            </a:r>
            <a:r>
              <a:rPr lang="ru-RU" err="1"/>
              <a:t>призначений</a:t>
            </a:r>
            <a:r>
              <a:rPr lang="ru-RU"/>
              <a:t> для </a:t>
            </a:r>
            <a:r>
              <a:rPr lang="ru-RU" err="1"/>
              <a:t>відображення</a:t>
            </a:r>
            <a:r>
              <a:rPr lang="ru-RU"/>
              <a:t> </a:t>
            </a:r>
            <a:r>
              <a:rPr lang="ru-RU" err="1"/>
              <a:t>рельєфу</a:t>
            </a:r>
            <a:r>
              <a:rPr lang="ru-RU"/>
              <a:t> </a:t>
            </a:r>
            <a:r>
              <a:rPr lang="ru-RU" err="1"/>
              <a:t>поверхні</a:t>
            </a:r>
            <a:r>
              <a:rPr lang="ru-RU"/>
              <a:t> </a:t>
            </a:r>
            <a:r>
              <a:rPr lang="ru-RU" err="1"/>
              <a:t>землі</a:t>
            </a:r>
            <a:r>
              <a:rPr lang="ru-RU"/>
              <a:t> </a:t>
            </a:r>
            <a:r>
              <a:rPr lang="ru-RU" err="1"/>
              <a:t>або</a:t>
            </a:r>
            <a:r>
              <a:rPr lang="ru-RU"/>
              <a:t> </a:t>
            </a:r>
            <a:r>
              <a:rPr lang="ru-RU" err="1"/>
              <a:t>поверхні</a:t>
            </a:r>
            <a:r>
              <a:rPr lang="ru-RU"/>
              <a:t> </a:t>
            </a:r>
            <a:r>
              <a:rPr lang="ru-RU" err="1"/>
              <a:t>залягання</a:t>
            </a:r>
            <a:r>
              <a:rPr lang="ru-RU"/>
              <a:t> пласта </a:t>
            </a:r>
            <a:r>
              <a:rPr lang="ru-RU" err="1"/>
              <a:t>корисних</a:t>
            </a:r>
            <a:r>
              <a:rPr lang="ru-RU"/>
              <a:t> </a:t>
            </a:r>
            <a:r>
              <a:rPr lang="ru-RU" err="1"/>
              <a:t>копалин</a:t>
            </a:r>
            <a:r>
              <a:rPr lang="ru-RU"/>
              <a:t> за </a:t>
            </a:r>
            <a:r>
              <a:rPr lang="ru-RU" err="1"/>
              <a:t>висотними</a:t>
            </a:r>
            <a:r>
              <a:rPr lang="ru-RU"/>
              <a:t> </a:t>
            </a:r>
            <a:r>
              <a:rPr lang="ru-RU" err="1"/>
              <a:t>відмітками</a:t>
            </a:r>
            <a:r>
              <a:rPr lang="ru-RU"/>
              <a:t> та для </a:t>
            </a:r>
            <a:r>
              <a:rPr lang="ru-RU" err="1"/>
              <a:t>вирішення</a:t>
            </a:r>
            <a:r>
              <a:rPr lang="ru-RU"/>
              <a:t> </a:t>
            </a:r>
            <a:r>
              <a:rPr lang="ru-RU" err="1"/>
              <a:t>інженерних</a:t>
            </a:r>
            <a:r>
              <a:rPr lang="ru-RU"/>
              <a:t>, </a:t>
            </a:r>
            <a:r>
              <a:rPr lang="ru-RU" err="1"/>
              <a:t>геологічних</a:t>
            </a:r>
            <a:r>
              <a:rPr lang="ru-RU"/>
              <a:t> і </a:t>
            </a:r>
            <a:r>
              <a:rPr lang="ru-RU" err="1"/>
              <a:t>гірничих</a:t>
            </a:r>
            <a:r>
              <a:rPr lang="ru-RU"/>
              <a:t> </a:t>
            </a:r>
            <a:r>
              <a:rPr lang="ru-RU" err="1"/>
              <a:t>завдань</a:t>
            </a:r>
            <a:r>
              <a:rPr lang="ru-RU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4113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747BE8-ED94-4701-8F11-15157E00C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Геометризація умов </a:t>
            </a:r>
            <a:r>
              <a:rPr lang="ru-RU" sz="2800" err="1"/>
              <a:t>залягання</a:t>
            </a:r>
            <a:r>
              <a:rPr lang="ru-RU" sz="2800"/>
              <a:t> </a:t>
            </a:r>
            <a:r>
              <a:rPr lang="ru-RU" sz="2800" err="1"/>
              <a:t>корисних</a:t>
            </a:r>
            <a:r>
              <a:rPr lang="ru-RU" sz="2800"/>
              <a:t> </a:t>
            </a:r>
            <a:r>
              <a:rPr lang="ru-RU" sz="2800" err="1"/>
              <a:t>копалин</a:t>
            </a:r>
            <a:r>
              <a:rPr lang="ru-RU" sz="2800"/>
              <a:t>: </a:t>
            </a:r>
            <a:r>
              <a:rPr lang="ru-RU" sz="2800" err="1"/>
              <a:t>практичні</a:t>
            </a:r>
            <a:r>
              <a:rPr lang="ru-RU" sz="2800"/>
              <a:t> </a:t>
            </a:r>
            <a:r>
              <a:rPr lang="ru-RU" sz="2800" err="1"/>
              <a:t>аспекти</a:t>
            </a:r>
            <a:endParaRPr lang="ru-RU" sz="280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3FE8E2F-FC8A-4F4E-B9F0-07B0E2A46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528012"/>
            <a:ext cx="9821253" cy="4720388"/>
          </a:xfrm>
        </p:spPr>
        <p:txBody>
          <a:bodyPr/>
          <a:lstStyle/>
          <a:p>
            <a:r>
              <a:rPr lang="ru-RU" err="1"/>
              <a:t>Успішна</a:t>
            </a:r>
            <a:r>
              <a:rPr lang="ru-RU"/>
              <a:t> геометризація </a:t>
            </a:r>
            <a:r>
              <a:rPr lang="ru-RU" err="1"/>
              <a:t>вимагає</a:t>
            </a:r>
            <a:r>
              <a:rPr lang="ru-RU"/>
              <a:t> </a:t>
            </a:r>
            <a:r>
              <a:rPr lang="ru-RU" err="1"/>
              <a:t>врахування</a:t>
            </a:r>
            <a:r>
              <a:rPr lang="ru-RU"/>
              <a:t> </a:t>
            </a:r>
            <a:r>
              <a:rPr lang="ru-RU" err="1"/>
              <a:t>складних</a:t>
            </a:r>
            <a:r>
              <a:rPr lang="ru-RU"/>
              <a:t> </a:t>
            </a:r>
            <a:r>
              <a:rPr lang="ru-RU" err="1"/>
              <a:t>геологічних</a:t>
            </a:r>
            <a:r>
              <a:rPr lang="ru-RU"/>
              <a:t> умов та </a:t>
            </a:r>
            <a:r>
              <a:rPr lang="ru-RU" err="1"/>
              <a:t>використання</a:t>
            </a:r>
            <a:r>
              <a:rPr lang="ru-RU"/>
              <a:t> </a:t>
            </a:r>
            <a:r>
              <a:rPr lang="ru-RU" err="1"/>
              <a:t>сучасних</a:t>
            </a:r>
            <a:r>
              <a:rPr lang="ru-RU"/>
              <a:t> </a:t>
            </a:r>
            <a:r>
              <a:rPr lang="ru-RU" err="1"/>
              <a:t>технологій</a:t>
            </a:r>
            <a:r>
              <a:rPr lang="ru-RU"/>
              <a:t>, </a:t>
            </a:r>
            <a:r>
              <a:rPr lang="ru-RU" err="1"/>
              <a:t>що</a:t>
            </a:r>
            <a:r>
              <a:rPr lang="ru-RU"/>
              <a:t> </a:t>
            </a:r>
            <a:r>
              <a:rPr lang="ru-RU" err="1"/>
              <a:t>впливає</a:t>
            </a:r>
            <a:r>
              <a:rPr lang="ru-RU"/>
              <a:t> на </a:t>
            </a:r>
            <a:r>
              <a:rPr lang="ru-RU" err="1"/>
              <a:t>точність</a:t>
            </a:r>
            <a:r>
              <a:rPr lang="ru-RU"/>
              <a:t> </a:t>
            </a:r>
            <a:r>
              <a:rPr lang="ru-RU" err="1"/>
              <a:t>оцінок</a:t>
            </a:r>
            <a:r>
              <a:rPr lang="ru-RU"/>
              <a:t> та </a:t>
            </a:r>
            <a:r>
              <a:rPr lang="ru-RU" err="1"/>
              <a:t>ефективність</a:t>
            </a:r>
            <a:r>
              <a:rPr lang="ru-RU"/>
              <a:t> </a:t>
            </a:r>
            <a:r>
              <a:rPr lang="ru-RU" err="1"/>
              <a:t>розробки</a:t>
            </a:r>
            <a:r>
              <a:rPr lang="ru-RU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/>
              <a:t>Складна </a:t>
            </a:r>
            <a:r>
              <a:rPr lang="ru-RU" b="1" err="1"/>
              <a:t>будова</a:t>
            </a:r>
            <a:r>
              <a:rPr lang="ru-RU" b="1"/>
              <a:t>:</a:t>
            </a:r>
            <a:r>
              <a:rPr lang="ru-RU"/>
              <a:t> </a:t>
            </a:r>
            <a:r>
              <a:rPr lang="ru-RU" err="1"/>
              <a:t>Врахування</a:t>
            </a:r>
            <a:r>
              <a:rPr lang="ru-RU"/>
              <a:t> </a:t>
            </a:r>
            <a:r>
              <a:rPr lang="ru-RU" err="1"/>
              <a:t>тектонічних</a:t>
            </a:r>
            <a:r>
              <a:rPr lang="ru-RU"/>
              <a:t> </a:t>
            </a:r>
            <a:r>
              <a:rPr lang="ru-RU" err="1"/>
              <a:t>порушень</a:t>
            </a:r>
            <a:r>
              <a:rPr lang="ru-RU"/>
              <a:t>, </a:t>
            </a:r>
            <a:r>
              <a:rPr lang="ru-RU" err="1"/>
              <a:t>неоднорідності</a:t>
            </a:r>
            <a:r>
              <a:rPr lang="ru-RU"/>
              <a:t> </a:t>
            </a:r>
            <a:r>
              <a:rPr lang="ru-RU" err="1"/>
              <a:t>колекторів</a:t>
            </a:r>
            <a:r>
              <a:rPr lang="ru-RU"/>
              <a:t> та </a:t>
            </a:r>
            <a:r>
              <a:rPr lang="ru-RU" err="1"/>
              <a:t>інших</a:t>
            </a:r>
            <a:r>
              <a:rPr lang="ru-RU"/>
              <a:t> </a:t>
            </a:r>
            <a:r>
              <a:rPr lang="ru-RU" err="1"/>
              <a:t>геологічних</a:t>
            </a:r>
            <a:r>
              <a:rPr lang="ru-RU"/>
              <a:t> </a:t>
            </a:r>
            <a:r>
              <a:rPr lang="ru-RU" err="1"/>
              <a:t>аномалій</a:t>
            </a:r>
            <a:r>
              <a:rPr lang="ru-RU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err="1"/>
              <a:t>Комп'ютерне</a:t>
            </a:r>
            <a:r>
              <a:rPr lang="ru-RU" b="1"/>
              <a:t> </a:t>
            </a:r>
            <a:r>
              <a:rPr lang="ru-RU" b="1" err="1"/>
              <a:t>моделювання</a:t>
            </a:r>
            <a:r>
              <a:rPr lang="ru-RU" b="1"/>
              <a:t>:</a:t>
            </a:r>
            <a:r>
              <a:rPr lang="ru-RU"/>
              <a:t> </a:t>
            </a:r>
            <a:r>
              <a:rPr lang="ru-RU" err="1"/>
              <a:t>Використання</a:t>
            </a:r>
            <a:r>
              <a:rPr lang="ru-RU"/>
              <a:t> </a:t>
            </a:r>
            <a:r>
              <a:rPr lang="ru-RU" err="1"/>
              <a:t>сучасних</a:t>
            </a:r>
            <a:r>
              <a:rPr lang="ru-RU"/>
              <a:t> </a:t>
            </a:r>
            <a:r>
              <a:rPr lang="ru-RU" err="1"/>
              <a:t>комп’ютерних</a:t>
            </a:r>
            <a:r>
              <a:rPr lang="ru-RU"/>
              <a:t> </a:t>
            </a:r>
            <a:r>
              <a:rPr lang="ru-RU" err="1"/>
              <a:t>технологій</a:t>
            </a:r>
            <a:r>
              <a:rPr lang="ru-RU"/>
              <a:t>, таких як ГІС та 3</a:t>
            </a:r>
            <a:r>
              <a:rPr lang="en-US"/>
              <a:t>D-</a:t>
            </a:r>
            <a:r>
              <a:rPr lang="ru-RU" err="1"/>
              <a:t>моделювання</a:t>
            </a:r>
            <a:r>
              <a:rPr lang="ru-RU"/>
              <a:t>, для </a:t>
            </a:r>
            <a:r>
              <a:rPr lang="ru-RU" err="1"/>
              <a:t>створення</a:t>
            </a:r>
            <a:r>
              <a:rPr lang="ru-RU"/>
              <a:t> </a:t>
            </a:r>
            <a:r>
              <a:rPr lang="ru-RU" err="1"/>
              <a:t>детальних</a:t>
            </a:r>
            <a:r>
              <a:rPr lang="ru-RU"/>
              <a:t> моделей.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err="1"/>
              <a:t>Економічний</a:t>
            </a:r>
            <a:r>
              <a:rPr lang="ru-RU" b="1"/>
              <a:t> </a:t>
            </a:r>
            <a:r>
              <a:rPr lang="ru-RU" b="1" err="1"/>
              <a:t>вплив</a:t>
            </a:r>
            <a:r>
              <a:rPr lang="ru-RU" b="1"/>
              <a:t>:</a:t>
            </a:r>
            <a:r>
              <a:rPr lang="ru-RU"/>
              <a:t> </a:t>
            </a:r>
            <a:r>
              <a:rPr lang="ru-RU" err="1"/>
              <a:t>Вплив</a:t>
            </a:r>
            <a:r>
              <a:rPr lang="ru-RU"/>
              <a:t> </a:t>
            </a:r>
            <a:r>
              <a:rPr lang="ru-RU" err="1"/>
              <a:t>точності</a:t>
            </a:r>
            <a:r>
              <a:rPr lang="ru-RU"/>
              <a:t> </a:t>
            </a:r>
            <a:r>
              <a:rPr lang="ru-RU" err="1"/>
              <a:t>геологічної</a:t>
            </a:r>
            <a:r>
              <a:rPr lang="ru-RU"/>
              <a:t> моделі на </a:t>
            </a:r>
            <a:r>
              <a:rPr lang="ru-RU" err="1"/>
              <a:t>оцінку</a:t>
            </a:r>
            <a:r>
              <a:rPr lang="ru-RU"/>
              <a:t> </a:t>
            </a:r>
            <a:r>
              <a:rPr lang="ru-RU" err="1"/>
              <a:t>запасів</a:t>
            </a:r>
            <a:r>
              <a:rPr lang="ru-RU"/>
              <a:t>, </a:t>
            </a:r>
            <a:r>
              <a:rPr lang="ru-RU" err="1"/>
              <a:t>економічні</a:t>
            </a:r>
            <a:r>
              <a:rPr lang="ru-RU"/>
              <a:t> </a:t>
            </a:r>
            <a:r>
              <a:rPr lang="ru-RU" err="1"/>
              <a:t>ризики</a:t>
            </a:r>
            <a:r>
              <a:rPr lang="ru-RU"/>
              <a:t> та </a:t>
            </a:r>
            <a:r>
              <a:rPr lang="ru-RU" err="1"/>
              <a:t>рентабельність</a:t>
            </a:r>
            <a:r>
              <a:rPr lang="ru-RU"/>
              <a:t> </a:t>
            </a:r>
            <a:r>
              <a:rPr lang="ru-RU" err="1"/>
              <a:t>видобутку</a:t>
            </a:r>
            <a:r>
              <a:rPr lang="ru-RU"/>
              <a:t> (</a:t>
            </a:r>
            <a:r>
              <a:rPr lang="ru-RU" err="1"/>
              <a:t>Жишко</a:t>
            </a:r>
            <a:r>
              <a:rPr lang="ru-RU"/>
              <a:t> М.І., </a:t>
            </a:r>
            <a:r>
              <a:rPr lang="ru-RU" err="1"/>
              <a:t>Лобасов</a:t>
            </a:r>
            <a:r>
              <a:rPr lang="ru-RU"/>
              <a:t> О.П.).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1559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140</TotalTime>
  <Words>1151</Words>
  <Application>Microsoft Office PowerPoint</Application>
  <PresentationFormat>Широкий екран</PresentationFormat>
  <Paragraphs>95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Іон</vt:lpstr>
      <vt:lpstr>Геометризація структури родовища. Система розрізів. Гіпсометричний план. Геометризація умов залягання корисних копалин.</vt:lpstr>
      <vt:lpstr>Що таке геометризація структури родовища?</vt:lpstr>
      <vt:lpstr>                          Завдання геометризації</vt:lpstr>
      <vt:lpstr>                             Система розрізів</vt:lpstr>
      <vt:lpstr>                     Призначення системи розрізів</vt:lpstr>
      <vt:lpstr>                 Як побудувати геологічний розріз  </vt:lpstr>
      <vt:lpstr>Презентація PowerPoint</vt:lpstr>
      <vt:lpstr>                             Гіпсометричний план</vt:lpstr>
      <vt:lpstr>Геометризація умов залягання корисних копалин: практичні аспекти</vt:lpstr>
      <vt:lpstr>            Мета геометризації умов залягання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Геометризація структури родовища. Система розрізів. Гіпсометричний план. Геометризація умов залягання корисних копалин.</dc:title>
  <dc:creator>1</dc:creator>
  <cp:lastModifiedBy>Марина Куницька</cp:lastModifiedBy>
  <cp:revision>3</cp:revision>
  <dcterms:created xsi:type="dcterms:W3CDTF">2025-12-04T17:32:42Z</dcterms:created>
  <dcterms:modified xsi:type="dcterms:W3CDTF">2026-01-25T22:11:33Z</dcterms:modified>
</cp:coreProperties>
</file>