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85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200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915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0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910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89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888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601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008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35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324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512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734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424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073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94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59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AF4F3-2626-4E7C-80E2-BE2019EDD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6621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Машини для підводного видобутку корисних копалин</a:t>
            </a:r>
            <a:endParaRPr lang="ru-UA" sz="6000" dirty="0"/>
          </a:p>
        </p:txBody>
      </p:sp>
    </p:spTree>
    <p:extLst>
      <p:ext uri="{BB962C8B-B14F-4D97-AF65-F5344CB8AC3E}">
        <p14:creationId xmlns:p14="http://schemas.microsoft.com/office/powerpoint/2010/main" val="15638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0A9E6A-2512-4060-BF20-8E20127FC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581" y="62948"/>
            <a:ext cx="10672419" cy="51074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9B1A22-EB20-4EA2-9D3B-AAF3AED41B30}"/>
              </a:ext>
            </a:extLst>
          </p:cNvPr>
          <p:cNvSpPr/>
          <p:nvPr/>
        </p:nvSpPr>
        <p:spPr>
          <a:xfrm>
            <a:off x="2279374" y="5393635"/>
            <a:ext cx="886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вигляд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машин для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підводних</a:t>
            </a:r>
            <a:r>
              <a:rPr lang="ru-RU" sz="2400" dirty="0"/>
              <a:t> </a:t>
            </a:r>
            <a:r>
              <a:rPr lang="ru-RU" sz="2400" dirty="0" err="1"/>
              <a:t>гірничих</a:t>
            </a:r>
            <a:r>
              <a:rPr lang="ru-RU" sz="2400" dirty="0"/>
              <a:t> </a:t>
            </a:r>
            <a:r>
              <a:rPr lang="ru-RU" sz="2400" dirty="0" err="1"/>
              <a:t>робіт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42140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CCB37-93D0-47EC-8D08-33E98E35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97" y="0"/>
            <a:ext cx="8911687" cy="1280890"/>
          </a:xfrm>
        </p:spPr>
        <p:txBody>
          <a:bodyPr/>
          <a:lstStyle/>
          <a:p>
            <a:pPr algn="ctr"/>
            <a:r>
              <a:rPr lang="uk-UA" dirty="0"/>
              <a:t>Класифікація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04D82-9145-49CA-AF62-22C6443F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602" y="845127"/>
            <a:ext cx="9956615" cy="5638800"/>
          </a:xfrm>
        </p:spPr>
        <p:txBody>
          <a:bodyPr>
            <a:normAutofit/>
          </a:bodyPr>
          <a:lstStyle/>
          <a:p>
            <a:pPr lvl="0" algn="just"/>
            <a:r>
              <a:rPr lang="uk-UA" sz="2000" dirty="0"/>
              <a:t>спосіб транспортування </a:t>
            </a:r>
            <a:r>
              <a:rPr lang="uk-UA" sz="2000" dirty="0" err="1"/>
              <a:t>грунту</a:t>
            </a:r>
            <a:r>
              <a:rPr lang="uk-UA" sz="2000" dirty="0"/>
              <a:t>: плавучим рефулерним, підвісним, стаціонарним донним, </a:t>
            </a:r>
            <a:r>
              <a:rPr lang="uk-UA" sz="2000" dirty="0" err="1"/>
              <a:t>напівзануреним</a:t>
            </a:r>
            <a:r>
              <a:rPr lang="uk-UA" sz="2000" dirty="0"/>
              <a:t> пульпопроводом;</a:t>
            </a:r>
            <a:endParaRPr lang="ru-UA" sz="2000" dirty="0"/>
          </a:p>
          <a:p>
            <a:pPr lvl="0" algn="just"/>
            <a:r>
              <a:rPr lang="uk-UA" sz="2000" dirty="0"/>
              <a:t>спосіб керування: ручне, </a:t>
            </a:r>
            <a:r>
              <a:rPr lang="uk-UA" sz="2000" dirty="0" err="1"/>
              <a:t>полуавтоматичне</a:t>
            </a:r>
            <a:r>
              <a:rPr lang="uk-UA" sz="2000" dirty="0"/>
              <a:t> й автоматичне;</a:t>
            </a:r>
            <a:endParaRPr lang="ru-UA" sz="2000" dirty="0"/>
          </a:p>
          <a:p>
            <a:pPr lvl="0" algn="just"/>
            <a:r>
              <a:rPr lang="uk-UA" sz="2000" dirty="0"/>
              <a:t>спосіб енергопостачання: автономний (частіше використовують при роботах	у	відкритих	водоймах)	та	із	живленням	від	зовнішніх	джерел</a:t>
            </a:r>
            <a:endParaRPr lang="ru-UA" sz="2000" dirty="0"/>
          </a:p>
          <a:p>
            <a:pPr algn="just"/>
            <a:r>
              <a:rPr lang="uk-UA" sz="2000" dirty="0"/>
              <a:t>(розповсюджений при розробці обводнених континентальних родовищ);</a:t>
            </a:r>
            <a:endParaRPr lang="ru-UA" sz="2000" dirty="0"/>
          </a:p>
          <a:p>
            <a:pPr lvl="0" algn="just"/>
            <a:r>
              <a:rPr lang="uk-UA" sz="2000" dirty="0"/>
              <a:t>спосіб робочих переміщень: траншейне, паралельне, віялове, ямкове;</a:t>
            </a:r>
            <a:endParaRPr lang="ru-UA" sz="2000" dirty="0"/>
          </a:p>
          <a:p>
            <a:pPr lvl="0" algn="just"/>
            <a:r>
              <a:rPr lang="uk-UA" sz="2000" dirty="0"/>
              <a:t>розташування	основного	насосного	обладнання:	палубне,	трюмне, </a:t>
            </a:r>
            <a:r>
              <a:rPr lang="uk-UA" sz="2000" dirty="0" err="1"/>
              <a:t>погружне</a:t>
            </a:r>
            <a:r>
              <a:rPr lang="uk-UA" sz="2000" dirty="0"/>
              <a:t>, </a:t>
            </a:r>
            <a:r>
              <a:rPr lang="uk-UA" sz="2000" dirty="0" err="1"/>
              <a:t>полупогружне</a:t>
            </a:r>
            <a:r>
              <a:rPr lang="uk-UA" sz="2000" dirty="0"/>
              <a:t>;</a:t>
            </a:r>
            <a:endParaRPr lang="ru-UA" sz="2000" dirty="0"/>
          </a:p>
          <a:p>
            <a:pPr lvl="0" algn="just"/>
            <a:r>
              <a:rPr lang="uk-UA" sz="2000" dirty="0"/>
              <a:t>кількість видобувних насосів: </a:t>
            </a:r>
            <a:r>
              <a:rPr lang="uk-UA" sz="2000" dirty="0" err="1"/>
              <a:t>однонасосні</a:t>
            </a:r>
            <a:r>
              <a:rPr lang="uk-UA" sz="2000" dirty="0"/>
              <a:t>, </a:t>
            </a:r>
            <a:r>
              <a:rPr lang="uk-UA" sz="2000" dirty="0" err="1"/>
              <a:t>двонасосні</a:t>
            </a:r>
            <a:r>
              <a:rPr lang="uk-UA" sz="2000" dirty="0"/>
              <a:t> при послідовній або паралельній установці.</a:t>
            </a:r>
            <a:endParaRPr lang="ru-UA" sz="20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0309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B19A35-2042-4759-B2A1-7078D637F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16" y="1572391"/>
            <a:ext cx="7191248" cy="276528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E9E6B2-4C52-43BF-A3F2-9E5B6783C1C0}"/>
              </a:ext>
            </a:extLst>
          </p:cNvPr>
          <p:cNvSpPr/>
          <p:nvPr/>
        </p:nvSpPr>
        <p:spPr>
          <a:xfrm>
            <a:off x="996788" y="5375908"/>
            <a:ext cx="97585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Конструктивна схема землесосного снаряда: 1 – </a:t>
            </a:r>
            <a:r>
              <a:rPr lang="ru-RU" sz="2000" dirty="0" err="1"/>
              <a:t>грунтозаборний</a:t>
            </a:r>
            <a:r>
              <a:rPr lang="ru-RU" sz="2000" dirty="0"/>
              <a:t> </a:t>
            </a:r>
            <a:r>
              <a:rPr lang="ru-RU" sz="2000" dirty="0" err="1"/>
              <a:t>пристрій</a:t>
            </a:r>
            <a:r>
              <a:rPr lang="ru-RU" sz="2000" dirty="0"/>
              <a:t>; 2 – </a:t>
            </a:r>
            <a:r>
              <a:rPr lang="ru-RU" sz="2000" dirty="0" err="1"/>
              <a:t>лебідка</a:t>
            </a:r>
            <a:r>
              <a:rPr lang="ru-RU" sz="2000" dirty="0"/>
              <a:t>; 3 – </a:t>
            </a:r>
            <a:r>
              <a:rPr lang="ru-RU" sz="2000" dirty="0" err="1"/>
              <a:t>напірний</a:t>
            </a:r>
            <a:r>
              <a:rPr lang="ru-RU" sz="2000" dirty="0"/>
              <a:t> </a:t>
            </a:r>
            <a:r>
              <a:rPr lang="ru-RU" sz="2000" dirty="0" err="1"/>
              <a:t>пульпопровід</a:t>
            </a:r>
            <a:r>
              <a:rPr lang="ru-RU" sz="2000" dirty="0"/>
              <a:t>; 4 – </a:t>
            </a:r>
            <a:r>
              <a:rPr lang="ru-RU" sz="2000" dirty="0" err="1"/>
              <a:t>пальовий</a:t>
            </a:r>
            <a:r>
              <a:rPr lang="ru-RU" sz="2000" dirty="0"/>
              <a:t> </a:t>
            </a:r>
            <a:r>
              <a:rPr lang="ru-RU" sz="2000" dirty="0" err="1"/>
              <a:t>хід</a:t>
            </a:r>
            <a:r>
              <a:rPr lang="ru-RU" sz="2000" dirty="0"/>
              <a:t>;</a:t>
            </a:r>
          </a:p>
          <a:p>
            <a:pPr algn="ctr"/>
            <a:r>
              <a:rPr lang="ru-RU" sz="2000" dirty="0"/>
              <a:t>5 – плавучий </a:t>
            </a:r>
            <a:r>
              <a:rPr lang="ru-RU" sz="2000" dirty="0" err="1"/>
              <a:t>пульпопровід</a:t>
            </a:r>
            <a:r>
              <a:rPr lang="ru-RU" sz="2000" dirty="0"/>
              <a:t>; 6 – </a:t>
            </a:r>
            <a:r>
              <a:rPr lang="ru-RU" sz="2000" dirty="0" err="1"/>
              <a:t>грунтовий</a:t>
            </a:r>
            <a:r>
              <a:rPr lang="ru-RU" sz="2000" dirty="0"/>
              <a:t> насос; 7 – </a:t>
            </a:r>
            <a:r>
              <a:rPr lang="ru-RU" sz="2000" dirty="0" err="1"/>
              <a:t>всмоктувальний</a:t>
            </a:r>
            <a:r>
              <a:rPr lang="ru-RU" sz="2000" dirty="0"/>
              <a:t> </a:t>
            </a:r>
            <a:r>
              <a:rPr lang="ru-RU" sz="2000" dirty="0" err="1"/>
              <a:t>трубопровід</a:t>
            </a:r>
            <a:r>
              <a:rPr lang="ru-RU" sz="2000" dirty="0"/>
              <a:t>; 8 – понтон</a:t>
            </a:r>
          </a:p>
        </p:txBody>
      </p:sp>
      <p:pic>
        <p:nvPicPr>
          <p:cNvPr id="6" name="image102.jpeg">
            <a:extLst>
              <a:ext uri="{FF2B5EF4-FFF2-40B4-BE49-F238E27FC236}">
                <a16:creationId xmlns:a16="http://schemas.microsoft.com/office/drawing/2014/main" id="{55E093C5-BE13-45B2-80F3-01353E74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3729" y="158652"/>
            <a:ext cx="3879616" cy="52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E03CF-4507-4A61-9B3D-67A46FD8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7034" y="0"/>
            <a:ext cx="4223511" cy="775199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/>
              <a:t>Драги</a:t>
            </a:r>
            <a:endParaRPr lang="ru-UA" sz="44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90017A-6B00-4A58-8A6B-0608D21BE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472" y="102716"/>
            <a:ext cx="5968501" cy="23166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BE50A-68F6-4AB2-BD55-26A1EF77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73" y="2419397"/>
            <a:ext cx="5822185" cy="26763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9FDC6B-6307-4651-BC67-55D432432B67}"/>
              </a:ext>
            </a:extLst>
          </p:cNvPr>
          <p:cNvSpPr/>
          <p:nvPr/>
        </p:nvSpPr>
        <p:spPr>
          <a:xfrm>
            <a:off x="1052945" y="5000958"/>
            <a:ext cx="10945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Конструктивна схема </a:t>
            </a:r>
            <a:r>
              <a:rPr lang="ru-RU" dirty="0" err="1"/>
              <a:t>багаточерпакової</a:t>
            </a:r>
            <a:r>
              <a:rPr lang="ru-RU" dirty="0"/>
              <a:t> драги: 1 – </a:t>
            </a:r>
            <a:r>
              <a:rPr lang="ru-RU" dirty="0" err="1"/>
              <a:t>черпакова</a:t>
            </a:r>
            <a:r>
              <a:rPr lang="ru-RU" dirty="0"/>
              <a:t> рама;</a:t>
            </a:r>
          </a:p>
          <a:p>
            <a:pPr algn="ctr"/>
            <a:r>
              <a:rPr lang="ru-RU" dirty="0"/>
              <a:t>2 – </a:t>
            </a:r>
            <a:r>
              <a:rPr lang="ru-RU" dirty="0" err="1"/>
              <a:t>черпаковий</a:t>
            </a:r>
            <a:r>
              <a:rPr lang="ru-RU" dirty="0"/>
              <a:t> </a:t>
            </a:r>
            <a:r>
              <a:rPr lang="ru-RU" dirty="0" err="1"/>
              <a:t>ланцюг</a:t>
            </a:r>
            <a:r>
              <a:rPr lang="ru-RU" dirty="0"/>
              <a:t>; 3 –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черпаковий</a:t>
            </a:r>
            <a:r>
              <a:rPr lang="ru-RU" dirty="0"/>
              <a:t> барабан; 4 – </a:t>
            </a:r>
            <a:r>
              <a:rPr lang="ru-RU" dirty="0" err="1"/>
              <a:t>підвіс</a:t>
            </a:r>
            <a:r>
              <a:rPr lang="ru-RU" dirty="0"/>
              <a:t> </a:t>
            </a:r>
            <a:r>
              <a:rPr lang="ru-RU" dirty="0" err="1"/>
              <a:t>черпакової</a:t>
            </a:r>
            <a:r>
              <a:rPr lang="ru-RU" dirty="0"/>
              <a:t> рами; 5 – понтон; 6 – </a:t>
            </a:r>
            <a:r>
              <a:rPr lang="ru-RU" dirty="0" err="1"/>
              <a:t>носовий</a:t>
            </a:r>
            <a:r>
              <a:rPr lang="ru-RU" dirty="0"/>
              <a:t> </a:t>
            </a:r>
            <a:r>
              <a:rPr lang="ru-RU" dirty="0" err="1"/>
              <a:t>гідромонітор</a:t>
            </a:r>
            <a:r>
              <a:rPr lang="ru-RU" dirty="0"/>
              <a:t>; 7 – </a:t>
            </a:r>
            <a:r>
              <a:rPr lang="ru-RU" dirty="0" err="1"/>
              <a:t>береговий</a:t>
            </a:r>
            <a:r>
              <a:rPr lang="ru-RU" dirty="0"/>
              <a:t> </a:t>
            </a:r>
            <a:r>
              <a:rPr lang="ru-RU" dirty="0" err="1"/>
              <a:t>місток</a:t>
            </a:r>
            <a:r>
              <a:rPr lang="ru-RU" dirty="0"/>
              <a:t>; 8 – </a:t>
            </a:r>
            <a:r>
              <a:rPr lang="ru-RU" dirty="0" err="1"/>
              <a:t>передня</a:t>
            </a:r>
            <a:r>
              <a:rPr lang="ru-RU" dirty="0"/>
              <a:t> </a:t>
            </a:r>
            <a:r>
              <a:rPr lang="ru-RU" dirty="0" err="1"/>
              <a:t>щогла</a:t>
            </a:r>
            <a:r>
              <a:rPr lang="ru-RU" dirty="0"/>
              <a:t>; 9 – </a:t>
            </a:r>
            <a:r>
              <a:rPr lang="ru-RU" dirty="0" err="1"/>
              <a:t>суперструктура</a:t>
            </a:r>
            <a:r>
              <a:rPr lang="ru-RU" dirty="0"/>
              <a:t>; 10 – паля; 11 – </a:t>
            </a:r>
            <a:r>
              <a:rPr lang="ru-RU" dirty="0" err="1"/>
              <a:t>відвалоутворювач</a:t>
            </a:r>
            <a:r>
              <a:rPr lang="ru-RU" dirty="0"/>
              <a:t> (стакер); 12 – </a:t>
            </a:r>
            <a:r>
              <a:rPr lang="ru-RU" dirty="0" err="1"/>
              <a:t>мостовий</a:t>
            </a:r>
            <a:r>
              <a:rPr lang="ru-RU" dirty="0"/>
              <a:t> кран; 13 –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привід</a:t>
            </a:r>
            <a:r>
              <a:rPr lang="ru-RU" dirty="0"/>
              <a:t> черпакового </a:t>
            </a:r>
            <a:r>
              <a:rPr lang="ru-RU" dirty="0" err="1"/>
              <a:t>ланцюга</a:t>
            </a:r>
            <a:r>
              <a:rPr lang="ru-RU" dirty="0"/>
              <a:t>); 14 – </a:t>
            </a:r>
            <a:r>
              <a:rPr lang="ru-RU" dirty="0" err="1"/>
              <a:t>лебідка</a:t>
            </a:r>
            <a:r>
              <a:rPr lang="ru-RU" dirty="0"/>
              <a:t>; 15 – </a:t>
            </a:r>
            <a:r>
              <a:rPr lang="ru-RU" dirty="0" err="1"/>
              <a:t>лебідка</a:t>
            </a:r>
            <a:r>
              <a:rPr lang="ru-RU" dirty="0"/>
              <a:t> </a:t>
            </a:r>
            <a:r>
              <a:rPr lang="ru-RU" dirty="0" err="1"/>
              <a:t>підняття</a:t>
            </a:r>
            <a:r>
              <a:rPr lang="ru-RU" dirty="0"/>
              <a:t> стакера; 16 – </a:t>
            </a:r>
            <a:r>
              <a:rPr lang="ru-RU" dirty="0" err="1"/>
              <a:t>задня</a:t>
            </a:r>
            <a:r>
              <a:rPr lang="ru-RU" dirty="0"/>
              <a:t> </a:t>
            </a:r>
            <a:r>
              <a:rPr lang="ru-RU" dirty="0" err="1"/>
              <a:t>щогла</a:t>
            </a:r>
            <a:r>
              <a:rPr lang="ru-RU" dirty="0"/>
              <a:t>; 17 – </a:t>
            </a:r>
            <a:r>
              <a:rPr lang="ru-RU" dirty="0" err="1"/>
              <a:t>підвіс</a:t>
            </a:r>
            <a:r>
              <a:rPr lang="ru-RU" dirty="0"/>
              <a:t> стакера; 18 – </a:t>
            </a:r>
            <a:r>
              <a:rPr lang="ru-RU" dirty="0" err="1"/>
              <a:t>привід</a:t>
            </a:r>
            <a:r>
              <a:rPr lang="ru-RU" dirty="0"/>
              <a:t> </a:t>
            </a:r>
            <a:r>
              <a:rPr lang="ru-RU" dirty="0" err="1"/>
              <a:t>конвеєра</a:t>
            </a:r>
            <a:r>
              <a:rPr lang="ru-RU" dirty="0"/>
              <a:t> стакера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3C1FC8-2517-4DED-B3DE-5183C0F0F1A4}"/>
              </a:ext>
            </a:extLst>
          </p:cNvPr>
          <p:cNvSpPr/>
          <p:nvPr/>
        </p:nvSpPr>
        <p:spPr>
          <a:xfrm>
            <a:off x="8163324" y="245393"/>
            <a:ext cx="3884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Драга</a:t>
            </a:r>
            <a:r>
              <a:rPr lang="ru-RU" dirty="0"/>
              <a:t> – плавучий комплексно-</a:t>
            </a:r>
            <a:r>
              <a:rPr lang="ru-RU" dirty="0" err="1"/>
              <a:t>механізований</a:t>
            </a:r>
            <a:r>
              <a:rPr lang="ru-RU" dirty="0"/>
              <a:t> агрегат,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розсипних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мінералів</a:t>
            </a:r>
            <a:r>
              <a:rPr lang="ru-RU" dirty="0"/>
              <a:t> і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пустих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(</a:t>
            </a:r>
            <a:r>
              <a:rPr lang="ru-RU" dirty="0" err="1"/>
              <a:t>хвостів</a:t>
            </a:r>
            <a:r>
              <a:rPr lang="ru-RU" dirty="0"/>
              <a:t>) у </a:t>
            </a:r>
            <a:r>
              <a:rPr lang="ru-RU" dirty="0" err="1"/>
              <a:t>відвали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540297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287</Words>
  <Application>Microsoft Office PowerPoint</Application>
  <PresentationFormat>Широкий екран</PresentationFormat>
  <Paragraphs>16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Машини для підводного видобутку корисних копалин</vt:lpstr>
      <vt:lpstr>Презентація PowerPoint</vt:lpstr>
      <vt:lpstr>Класифікація </vt:lpstr>
      <vt:lpstr>Презентація PowerPoint</vt:lpstr>
      <vt:lpstr>Драги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Гідромонітори</dc:title>
  <dc:creator>US2UA</dc:creator>
  <cp:lastModifiedBy>Andrii Kryvoruchko</cp:lastModifiedBy>
  <cp:revision>8</cp:revision>
  <dcterms:created xsi:type="dcterms:W3CDTF">2022-05-25T06:59:16Z</dcterms:created>
  <dcterms:modified xsi:type="dcterms:W3CDTF">2026-01-21T18:32:47Z</dcterms:modified>
</cp:coreProperties>
</file>