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2693A2F8-454F-4E21-9EB6-9872C95E12FA}" type="datetimeFigureOut">
              <a:rPr lang="ru-UA" smtClean="0"/>
              <a:t>10.05.2022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5328FAC-7C1E-4FC4-BF73-FCFB2D1B5EB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7163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A2F8-454F-4E21-9EB6-9872C95E12FA}" type="datetimeFigureOut">
              <a:rPr lang="ru-UA" smtClean="0"/>
              <a:t>10.05.2022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8FAC-7C1E-4FC4-BF73-FCFB2D1B5EB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5777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A2F8-454F-4E21-9EB6-9872C95E12FA}" type="datetimeFigureOut">
              <a:rPr lang="ru-UA" smtClean="0"/>
              <a:t>10.05.2022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8FAC-7C1E-4FC4-BF73-FCFB2D1B5EB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787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A2F8-454F-4E21-9EB6-9872C95E12FA}" type="datetimeFigureOut">
              <a:rPr lang="ru-UA" smtClean="0"/>
              <a:t>10.05.2022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8FAC-7C1E-4FC4-BF73-FCFB2D1B5EB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2235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A2F8-454F-4E21-9EB6-9872C95E12FA}" type="datetimeFigureOut">
              <a:rPr lang="ru-UA" smtClean="0"/>
              <a:t>10.05.2022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8FAC-7C1E-4FC4-BF73-FCFB2D1B5EB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285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A2F8-454F-4E21-9EB6-9872C95E12FA}" type="datetimeFigureOut">
              <a:rPr lang="ru-UA" smtClean="0"/>
              <a:t>10.05.2022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8FAC-7C1E-4FC4-BF73-FCFB2D1B5EB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3972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A2F8-454F-4E21-9EB6-9872C95E12FA}" type="datetimeFigureOut">
              <a:rPr lang="ru-UA" smtClean="0"/>
              <a:t>10.05.2022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8FAC-7C1E-4FC4-BF73-FCFB2D1B5EB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0948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A2F8-454F-4E21-9EB6-9872C95E12FA}" type="datetimeFigureOut">
              <a:rPr lang="ru-UA" smtClean="0"/>
              <a:t>10.05.2022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8FAC-7C1E-4FC4-BF73-FCFB2D1B5EB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7085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A2F8-454F-4E21-9EB6-9872C95E12FA}" type="datetimeFigureOut">
              <a:rPr lang="ru-UA" smtClean="0"/>
              <a:t>10.05.2022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8FAC-7C1E-4FC4-BF73-FCFB2D1B5EB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005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A2F8-454F-4E21-9EB6-9872C95E12FA}" type="datetimeFigureOut">
              <a:rPr lang="ru-UA" smtClean="0"/>
              <a:t>10.05.2022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5328FAC-7C1E-4FC4-BF73-FCFB2D1B5EB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142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2693A2F8-454F-4E21-9EB6-9872C95E12FA}" type="datetimeFigureOut">
              <a:rPr lang="ru-UA" smtClean="0"/>
              <a:t>10.05.2022</a:t>
            </a:fld>
            <a:endParaRPr lang="ru-U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5328FAC-7C1E-4FC4-BF73-FCFB2D1B5EB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4355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693A2F8-454F-4E21-9EB6-9872C95E12FA}" type="datetimeFigureOut">
              <a:rPr lang="ru-UA" smtClean="0"/>
              <a:t>10.05.2022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05328FAC-7C1E-4FC4-BF73-FCFB2D1B5EB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0184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ACC80C-44E5-4AE6-A92C-28A23DAC3F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sz="7200" b="1" dirty="0">
                <a:solidFill>
                  <a:schemeClr val="tx1"/>
                </a:solidFill>
              </a:rPr>
              <a:t>Принцип дії та сфера застосування одноківшевих екскаваторів</a:t>
            </a:r>
            <a:endParaRPr lang="ru-UA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63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A0775E-794E-4709-8B5C-2D61484F4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30" y="1189637"/>
            <a:ext cx="7659308" cy="433652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08E9BBF-0A3D-4ED1-942C-ADDD1FB2B068}"/>
              </a:ext>
            </a:extLst>
          </p:cNvPr>
          <p:cNvSpPr/>
          <p:nvPr/>
        </p:nvSpPr>
        <p:spPr>
          <a:xfrm>
            <a:off x="404469" y="202961"/>
            <a:ext cx="8848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Конструктивна</a:t>
            </a:r>
            <a:r>
              <a:rPr lang="uk-UA" sz="2800" b="1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схема</a:t>
            </a:r>
            <a:r>
              <a:rPr lang="uk-UA" sz="2800" b="1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ковша</a:t>
            </a:r>
            <a:r>
              <a:rPr lang="uk-UA" sz="2800" b="1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драглайна</a:t>
            </a:r>
            <a:r>
              <a:rPr lang="uk-UA" sz="2800" b="1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об’ємом</a:t>
            </a:r>
            <a:r>
              <a:rPr lang="uk-UA" sz="2800" b="1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30</a:t>
            </a:r>
            <a:r>
              <a:rPr lang="uk-UA" sz="2800" b="1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uk-UA" sz="2800" b="1" spc="-25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ru-UA" sz="2800" b="1" dirty="0"/>
          </a:p>
        </p:txBody>
      </p:sp>
    </p:spTree>
    <p:extLst>
      <p:ext uri="{BB962C8B-B14F-4D97-AF65-F5344CB8AC3E}">
        <p14:creationId xmlns:p14="http://schemas.microsoft.com/office/powerpoint/2010/main" val="2508557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E0D00-7821-4134-A914-54B6DC9D2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2E2B58-7D92-41EB-8491-B72B5CABB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 dirty="0"/>
          </a:p>
        </p:txBody>
      </p:sp>
      <p:pic>
        <p:nvPicPr>
          <p:cNvPr id="4" name="image59.jpeg">
            <a:extLst>
              <a:ext uri="{FF2B5EF4-FFF2-40B4-BE49-F238E27FC236}">
                <a16:creationId xmlns:a16="http://schemas.microsoft.com/office/drawing/2014/main" id="{73958075-FD87-4165-88E1-27587FC4B4C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9912" y="1080134"/>
            <a:ext cx="4353339" cy="577786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AEFC922-A564-49CF-8444-713947542410}"/>
              </a:ext>
            </a:extLst>
          </p:cNvPr>
          <p:cNvSpPr/>
          <p:nvPr/>
        </p:nvSpPr>
        <p:spPr>
          <a:xfrm>
            <a:off x="1127626" y="383529"/>
            <a:ext cx="8065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Загальний</a:t>
            </a:r>
            <a:r>
              <a:rPr lang="uk-UA" sz="2400" b="1" spc="-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вигляд е</a:t>
            </a:r>
            <a:r>
              <a:rPr lang="uk-UA" sz="2400" b="1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кскаватора ЭО-4112-А-1 з </a:t>
            </a:r>
            <a:r>
              <a:rPr lang="uk-UA" sz="2400" b="1" spc="-1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грейфером</a:t>
            </a:r>
            <a:endParaRPr lang="ru-UA" sz="2400" b="1" dirty="0"/>
          </a:p>
        </p:txBody>
      </p:sp>
    </p:spTree>
    <p:extLst>
      <p:ext uri="{BB962C8B-B14F-4D97-AF65-F5344CB8AC3E}">
        <p14:creationId xmlns:p14="http://schemas.microsoft.com/office/powerpoint/2010/main" val="3818210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60.png">
            <a:extLst>
              <a:ext uri="{FF2B5EF4-FFF2-40B4-BE49-F238E27FC236}">
                <a16:creationId xmlns:a16="http://schemas.microsoft.com/office/drawing/2014/main" id="{5475D68D-E1C9-4DE5-9959-0239B1CF7FB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8852" y="168688"/>
            <a:ext cx="8730643" cy="474124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6C721EE-3243-45AF-8AC0-4082CABD5CC9}"/>
              </a:ext>
            </a:extLst>
          </p:cNvPr>
          <p:cNvSpPr/>
          <p:nvPr/>
        </p:nvSpPr>
        <p:spPr>
          <a:xfrm>
            <a:off x="810922" y="5006800"/>
            <a:ext cx="10071652" cy="1682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7970" marR="280035" algn="ctr">
              <a:lnSpc>
                <a:spcPts val="1610"/>
              </a:lnSpc>
              <a:spcBef>
                <a:spcPts val="44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Конструктивна</a:t>
            </a:r>
            <a:r>
              <a:rPr lang="uk-UA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схема</a:t>
            </a:r>
            <a:r>
              <a:rPr lang="uk-UA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грейферного</a:t>
            </a:r>
            <a:r>
              <a:rPr lang="uk-UA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екскаватора: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96265" marR="608330" algn="ctr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грейфер;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2,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відтяжний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підтримувальний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канати;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стріла; 4 – блоки відтяжного каната; 5 – вантаж відтяжного устаткування;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6 – замикальний канат; 8, 9 – барабани замикального і підтримувального канатів; 10, 13 – верхня й нижня головки; 11 – тяги; 12 – нижні блоки поліспаста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замикального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каната;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14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щелепи;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IV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положення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грейфера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397307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84608D-D181-479E-9C76-B7A9F32BA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D5EB560-8DB4-432C-80CF-9491C97F03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2936" y="2011363"/>
            <a:ext cx="6700402" cy="37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87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35038-C31B-4654-8A8B-2EC78C6FB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E5DDE04-3FC2-4CAB-AB16-4C0DC46EF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224" y="274162"/>
            <a:ext cx="6700402" cy="37671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A30B5D-BF8A-49D3-9AFB-92C354C27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990" y="2602523"/>
            <a:ext cx="7566009" cy="425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59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EFDC237-C866-4A28-A009-3BA4473A28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314" y="891074"/>
            <a:ext cx="6343702" cy="378670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D53AEDA-D634-4149-A180-252E16647815}"/>
              </a:ext>
            </a:extLst>
          </p:cNvPr>
          <p:cNvSpPr/>
          <p:nvPr/>
        </p:nvSpPr>
        <p:spPr>
          <a:xfrm>
            <a:off x="0" y="4981106"/>
            <a:ext cx="6632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</a:rPr>
              <a:t>Загальний</a:t>
            </a:r>
            <a:r>
              <a:rPr lang="ru-RU" sz="2400" b="1" dirty="0"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</a:rPr>
              <a:t>вигляд</a:t>
            </a:r>
            <a:r>
              <a:rPr lang="ru-RU" sz="2400" b="1" dirty="0"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</a:rPr>
              <a:t>одноківшевого</a:t>
            </a:r>
            <a:r>
              <a:rPr lang="ru-RU" sz="2400" b="1" dirty="0"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</a:rPr>
              <a:t>екскаватора</a:t>
            </a:r>
            <a:endParaRPr lang="ru-UA" sz="2400" b="1" dirty="0">
              <a:latin typeface="Times New Roman" panose="02020603050405020304" pitchFamily="18" charset="0"/>
            </a:endParaRPr>
          </a:p>
        </p:txBody>
      </p:sp>
      <p:pic>
        <p:nvPicPr>
          <p:cNvPr id="6" name="image36.jpeg">
            <a:extLst>
              <a:ext uri="{FF2B5EF4-FFF2-40B4-BE49-F238E27FC236}">
                <a16:creationId xmlns:a16="http://schemas.microsoft.com/office/drawing/2014/main" id="{AF80EBD5-10F8-45A8-B253-31FA8FDCD78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71780" y="711784"/>
            <a:ext cx="4952906" cy="378670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5E776EB-D290-4D0C-A765-4737E28149FC}"/>
              </a:ext>
            </a:extLst>
          </p:cNvPr>
          <p:cNvSpPr/>
          <p:nvPr/>
        </p:nvSpPr>
        <p:spPr>
          <a:xfrm>
            <a:off x="6840299" y="4684163"/>
            <a:ext cx="52158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Загальний вигляд одноківшевого</a:t>
            </a:r>
            <a:r>
              <a:rPr lang="uk-UA" sz="2400" b="1" spc="-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канатного</a:t>
            </a:r>
            <a:r>
              <a:rPr lang="uk-UA" sz="2400" b="1" spc="-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екскаватора фірми «Р&amp;Н»</a:t>
            </a:r>
            <a:endParaRPr lang="ru-UA" sz="2400" b="1" dirty="0"/>
          </a:p>
        </p:txBody>
      </p:sp>
    </p:spTree>
    <p:extLst>
      <p:ext uri="{BB962C8B-B14F-4D97-AF65-F5344CB8AC3E}">
        <p14:creationId xmlns:p14="http://schemas.microsoft.com/office/powerpoint/2010/main" val="3324309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37.png">
            <a:extLst>
              <a:ext uri="{FF2B5EF4-FFF2-40B4-BE49-F238E27FC236}">
                <a16:creationId xmlns:a16="http://schemas.microsoft.com/office/drawing/2014/main" id="{B0771509-FB81-4B88-8CA0-838CFA1B330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451" y="233466"/>
            <a:ext cx="6045471" cy="604806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D90950D-EF81-4BA3-9FEE-1AFE5E6D41B8}"/>
              </a:ext>
            </a:extLst>
          </p:cNvPr>
          <p:cNvSpPr/>
          <p:nvPr/>
        </p:nvSpPr>
        <p:spPr>
          <a:xfrm>
            <a:off x="335451" y="6312300"/>
            <a:ext cx="66511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</a:t>
            </a:r>
            <a:r>
              <a:rPr lang="uk-UA" sz="2000" b="1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складові</a:t>
            </a:r>
            <a:r>
              <a:rPr lang="uk-UA" sz="2000" b="1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одноківшевого</a:t>
            </a:r>
            <a:r>
              <a:rPr lang="uk-UA" sz="2000" b="1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канатного</a:t>
            </a:r>
            <a:r>
              <a:rPr lang="uk-UA" sz="2000" b="1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екскаватора</a:t>
            </a:r>
            <a:endParaRPr lang="ru-UA" sz="20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37A06B8-8A71-49D6-A385-EB7D660987E4}"/>
              </a:ext>
            </a:extLst>
          </p:cNvPr>
          <p:cNvSpPr/>
          <p:nvPr/>
        </p:nvSpPr>
        <p:spPr>
          <a:xfrm>
            <a:off x="6661697" y="741553"/>
            <a:ext cx="519485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400" spc="29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2400" spc="29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стріли,</a:t>
            </a:r>
            <a:r>
              <a:rPr lang="uk-UA" sz="2400" spc="29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spc="29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2400" spc="29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рукояті,</a:t>
            </a:r>
            <a:r>
              <a:rPr lang="uk-UA" sz="2400" spc="29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400" spc="29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2400" spc="29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спуско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-підіймального</a:t>
            </a:r>
            <a:r>
              <a:rPr lang="uk-UA" sz="2400" spc="29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каната,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–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ковша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 – приводу напірного механізму, </a:t>
            </a:r>
          </a:p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– приводу механізму переміщення, 7 – шарніра кріплення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ковша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рукояті, 8 – насосної стан-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ції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гідроприводу, </a:t>
            </a:r>
          </a:p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– шафи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керуван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ня електроприводами, 10 – транс- форматора, 11 – лебідки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спуско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підіймальної, 12 – приводів механізму обертання, 13 – роликового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га, 14 – канатного підвісу стріли, 15 – кабіни машиніста.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215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7006C97-D320-4F46-B50B-CDE8E530EE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661" y="1002517"/>
            <a:ext cx="11330609" cy="428120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1DB05D2-0245-48AE-AB3D-49FD83F66000}"/>
              </a:ext>
            </a:extLst>
          </p:cNvPr>
          <p:cNvSpPr/>
          <p:nvPr/>
        </p:nvSpPr>
        <p:spPr>
          <a:xfrm>
            <a:off x="427382" y="5439984"/>
            <a:ext cx="109131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605" marR="497840" algn="ctr"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Загальний</a:t>
            </a:r>
            <a:r>
              <a:rPr lang="uk-UA" sz="24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вигляд</a:t>
            </a:r>
            <a:r>
              <a:rPr lang="uk-UA" sz="2400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гідравлічного</a:t>
            </a:r>
            <a:r>
              <a:rPr lang="uk-UA" sz="2400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екскаватора</a:t>
            </a:r>
            <a:r>
              <a:rPr lang="uk-UA" sz="2400" b="1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400" b="1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одноківшевою прямою (</a:t>
            </a: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та зворотною (</a:t>
            </a: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лопатами</a:t>
            </a:r>
            <a:endParaRPr lang="ru-UA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998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C916AC-B5D0-4FA0-B73E-741D6406A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 dirty="0"/>
          </a:p>
        </p:txBody>
      </p:sp>
      <p:pic>
        <p:nvPicPr>
          <p:cNvPr id="4" name="image40.png">
            <a:extLst>
              <a:ext uri="{FF2B5EF4-FFF2-40B4-BE49-F238E27FC236}">
                <a16:creationId xmlns:a16="http://schemas.microsoft.com/office/drawing/2014/main" id="{895883C1-89D0-4C58-9459-10129AA3621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5165" y="1328632"/>
            <a:ext cx="7632011" cy="501439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BC29079-1FFE-4051-B0B0-3FE32D41052A}"/>
              </a:ext>
            </a:extLst>
          </p:cNvPr>
          <p:cNvSpPr/>
          <p:nvPr/>
        </p:nvSpPr>
        <p:spPr>
          <a:xfrm>
            <a:off x="1062215" y="145590"/>
            <a:ext cx="9962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Складові</a:t>
            </a:r>
            <a:r>
              <a:rPr lang="uk-UA" sz="2800" b="1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частини</a:t>
            </a:r>
            <a:r>
              <a:rPr lang="uk-UA" sz="2800" b="1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одноківшевого</a:t>
            </a:r>
            <a:r>
              <a:rPr lang="uk-UA" sz="2800" b="1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гідравлічного</a:t>
            </a:r>
            <a:r>
              <a:rPr lang="uk-UA" sz="2800" b="1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екскаватора</a:t>
            </a:r>
            <a:endParaRPr lang="ru-UA" sz="28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6E0ADB1-AA4F-497C-8E8A-9425F6F226F0}"/>
              </a:ext>
            </a:extLst>
          </p:cNvPr>
          <p:cNvSpPr/>
          <p:nvPr/>
        </p:nvSpPr>
        <p:spPr>
          <a:xfrm>
            <a:off x="7877176" y="838087"/>
            <a:ext cx="3657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2400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ковша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2, 3, 4, 5 – гідродомкратів відповідно відкривання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ковша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повороту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ковша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повороту рукояті, повороту стріли, 6 – приводу механізму переміщення, 7</a:t>
            </a:r>
            <a:r>
              <a:rPr lang="uk-UA" sz="2400" spc="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2400" spc="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приводів</a:t>
            </a:r>
            <a:r>
              <a:rPr lang="uk-UA" sz="2400" spc="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механізмів</a:t>
            </a:r>
            <a:r>
              <a:rPr lang="uk-UA" sz="2400" spc="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обертання,</a:t>
            </a:r>
            <a:r>
              <a:rPr lang="uk-UA" sz="2400" spc="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uk-UA" sz="2400" spc="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2400" spc="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приводу</a:t>
            </a:r>
            <a:r>
              <a:rPr lang="uk-UA" sz="2400" spc="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механізму</a:t>
            </a:r>
            <a:r>
              <a:rPr lang="uk-UA" sz="2400" spc="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переміщення, 9</a:t>
            </a:r>
            <a:r>
              <a:rPr lang="uk-UA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насосної станції гідроприводу, 10 – дизельного двигуна, 11 – блока керування гідроприводом, 12 – стріли, 13 – рукояті.</a:t>
            </a: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2393399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56CE6D2-88CE-49EB-9CFA-6814289BE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 dirty="0"/>
          </a:p>
        </p:txBody>
      </p:sp>
      <p:pic>
        <p:nvPicPr>
          <p:cNvPr id="4" name="image50.png">
            <a:extLst>
              <a:ext uri="{FF2B5EF4-FFF2-40B4-BE49-F238E27FC236}">
                <a16:creationId xmlns:a16="http://schemas.microsoft.com/office/drawing/2014/main" id="{1C09E136-011E-4F51-A34A-E30E281E53A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1619" y="2011680"/>
            <a:ext cx="10469598" cy="32004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3681737-173B-4C62-9BC7-618931560C93}"/>
              </a:ext>
            </a:extLst>
          </p:cNvPr>
          <p:cNvSpPr/>
          <p:nvPr/>
        </p:nvSpPr>
        <p:spPr>
          <a:xfrm>
            <a:off x="761619" y="535245"/>
            <a:ext cx="107537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42110" marR="1036320" indent="-695960" algn="ctr"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Конструктивна</a:t>
            </a:r>
            <a:r>
              <a:rPr lang="uk-UA" sz="2800" b="1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схема</a:t>
            </a:r>
            <a:r>
              <a:rPr lang="uk-UA" sz="2800" b="1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гідравлічного</a:t>
            </a:r>
            <a:r>
              <a:rPr lang="uk-UA" sz="2800" b="1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екскаватора з прямою (</a:t>
            </a: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та зворотною (</a:t>
            </a: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лопатами</a:t>
            </a:r>
            <a:endParaRPr lang="ru-UA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776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6D55E91D-4028-4B80-97E7-D4538B5C7B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7782" y="0"/>
            <a:ext cx="8032931" cy="570243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A394EE8-9F22-470D-901A-39D475AA10C0}"/>
              </a:ext>
            </a:extLst>
          </p:cNvPr>
          <p:cNvSpPr/>
          <p:nvPr/>
        </p:nvSpPr>
        <p:spPr>
          <a:xfrm>
            <a:off x="259659" y="5473640"/>
            <a:ext cx="111305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гідравлічних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екскаваторів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ківш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типу пряма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лапата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б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ківш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лопата; в – грейфер;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гідромолот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д – фреза; е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грунтовий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насос</a:t>
            </a:r>
          </a:p>
        </p:txBody>
      </p:sp>
    </p:spTree>
    <p:extLst>
      <p:ext uri="{BB962C8B-B14F-4D97-AF65-F5344CB8AC3E}">
        <p14:creationId xmlns:p14="http://schemas.microsoft.com/office/powerpoint/2010/main" val="727258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56.jpeg">
            <a:extLst>
              <a:ext uri="{FF2B5EF4-FFF2-40B4-BE49-F238E27FC236}">
                <a16:creationId xmlns:a16="http://schemas.microsoft.com/office/drawing/2014/main" id="{DBD4E1AC-2ECC-4C2A-9DF3-4D9DC351816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9313" y="894522"/>
            <a:ext cx="7613374" cy="596347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C908416-C8A5-490F-982A-830DBBF1FF9E}"/>
              </a:ext>
            </a:extLst>
          </p:cNvPr>
          <p:cNvSpPr/>
          <p:nvPr/>
        </p:nvSpPr>
        <p:spPr>
          <a:xfrm>
            <a:off x="2289313" y="309747"/>
            <a:ext cx="7394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Загальний</a:t>
            </a:r>
            <a:r>
              <a:rPr lang="uk-UA" sz="3200" b="1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вигляд</a:t>
            </a:r>
            <a:r>
              <a:rPr lang="uk-UA" sz="3200" b="1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драглайна</a:t>
            </a:r>
            <a:r>
              <a:rPr lang="uk-UA" sz="3200" b="1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CAT</a:t>
            </a:r>
            <a:r>
              <a:rPr lang="uk-UA" sz="3200" b="1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8200</a:t>
            </a:r>
            <a:endParaRPr lang="ru-UA" sz="3200" b="1" dirty="0"/>
          </a:p>
        </p:txBody>
      </p:sp>
    </p:spTree>
    <p:extLst>
      <p:ext uri="{BB962C8B-B14F-4D97-AF65-F5344CB8AC3E}">
        <p14:creationId xmlns:p14="http://schemas.microsoft.com/office/powerpoint/2010/main" val="1835339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3FEF268-793C-4163-AA4C-A56E2C95D673}"/>
              </a:ext>
            </a:extLst>
          </p:cNvPr>
          <p:cNvSpPr/>
          <p:nvPr/>
        </p:nvSpPr>
        <p:spPr>
          <a:xfrm>
            <a:off x="1773884" y="0"/>
            <a:ext cx="89740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Конструктивна</a:t>
            </a:r>
            <a:r>
              <a:rPr lang="uk-UA" sz="3200" b="1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схема</a:t>
            </a:r>
            <a:r>
              <a:rPr lang="uk-UA" sz="3200" b="1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екскаватора</a:t>
            </a:r>
            <a:r>
              <a:rPr lang="uk-UA" sz="3200" b="1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3200" b="1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драглайна</a:t>
            </a:r>
            <a:endParaRPr lang="ru-UA" sz="3200" b="1" dirty="0"/>
          </a:p>
        </p:txBody>
      </p:sp>
      <p:pic>
        <p:nvPicPr>
          <p:cNvPr id="5" name="image57.jpeg">
            <a:extLst>
              <a:ext uri="{FF2B5EF4-FFF2-40B4-BE49-F238E27FC236}">
                <a16:creationId xmlns:a16="http://schemas.microsoft.com/office/drawing/2014/main" id="{318AAFDF-62F5-4F7E-A52A-861B9BDBE83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4327" y="795131"/>
            <a:ext cx="5490003" cy="572763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C09F179-B0AA-4CA3-BF72-19BB006C5E03}"/>
              </a:ext>
            </a:extLst>
          </p:cNvPr>
          <p:cNvSpPr/>
          <p:nvPr/>
        </p:nvSpPr>
        <p:spPr>
          <a:xfrm>
            <a:off x="6096000" y="982176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Екскаватор – драглайн складається з бази 1, роликового круга 2, зубчастого вінця 3, центральної цапфи 4, механізму крокування 5, механізму повороту 6, блоків напрямку 7, підтримувальних блоків 8, тягових канатів 9,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ковша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упряжжю 10, підіймальних канатів 11, блоків 12, стріли 13,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вантової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підвіски стріли 14, кабіни машиніста 15, лебідки підняття стріли 16, кузова 17, підкранового шляху 18, підіймальної лебідки 19, тягової лебідки 20, надбудови 21, поворотної платформи 22, головного перетворювального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агрегата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23, шаф керування 24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82429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146</TotalTime>
  <Words>457</Words>
  <Application>Microsoft Office PowerPoint</Application>
  <PresentationFormat>Широкоэкранный</PresentationFormat>
  <Paragraphs>22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 Light</vt:lpstr>
      <vt:lpstr>Times New Roman</vt:lpstr>
      <vt:lpstr>Метрополия</vt:lpstr>
      <vt:lpstr>Принцип дії та сфера застосування одноківшевих екскаваторів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 дії та сфера застосування одноківшевих екскаваторів</dc:title>
  <dc:creator>US2UA</dc:creator>
  <cp:lastModifiedBy>US2UA</cp:lastModifiedBy>
  <cp:revision>6</cp:revision>
  <dcterms:created xsi:type="dcterms:W3CDTF">2022-04-26T19:47:50Z</dcterms:created>
  <dcterms:modified xsi:type="dcterms:W3CDTF">2022-05-10T08:23:11Z</dcterms:modified>
</cp:coreProperties>
</file>