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248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21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20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55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0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288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41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621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390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742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392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9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301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579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298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581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285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6DAF6B-EC01-4207-8EE8-F161E7F4F411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2048B0-1BB6-49FB-A5DA-2D32ED7A884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885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330F3-7E6D-46AB-9C83-C6B68F065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Бурові верстати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8C85D1-7B75-46D7-9E3F-815C81984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1174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AAC8F24E-8B86-477A-8014-E37B332DF74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5" y="196947"/>
            <a:ext cx="4562402" cy="58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EE98878-2DB5-4E1A-9FCB-060A0C7F9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77504"/>
              </p:ext>
            </p:extLst>
          </p:nvPr>
        </p:nvGraphicFramePr>
        <p:xfrm>
          <a:off x="6724357" y="1920240"/>
          <a:ext cx="4758226" cy="3017520"/>
        </p:xfrm>
        <a:graphic>
          <a:graphicData uri="http://schemas.openxmlformats.org/drawingml/2006/table">
            <a:tbl>
              <a:tblPr/>
              <a:tblGrid>
                <a:gridCol w="4758226">
                  <a:extLst>
                    <a:ext uri="{9D8B030D-6E8A-4147-A177-3AD203B41FA5}">
                      <a16:colId xmlns:a16="http://schemas.microsoft.com/office/drawing/2014/main" val="2195830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Рис.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Вигляд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шарошкового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43841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долота: 1 – лапа; 2 – шарошка;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70263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захісні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зубці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4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роликовий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223588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підшипник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5 – сопло; 6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продувний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641146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канал; 7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бокові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захисні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зубці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044941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наплавлений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шар; 9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зворотний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3845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клапан; 10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різь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11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твердосплавні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8206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зубці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12 – замок; 13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замковий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26106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підшипник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14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упорний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підшипник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237555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ковзання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15 –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кінцевий</a:t>
                      </a: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роликовий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3656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підшипник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50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07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E4C4C0A0-4353-44CB-BB32-A26753DC89A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2" y="225054"/>
            <a:ext cx="6428936" cy="51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9F31B3-2291-426E-8395-14DA9F609F3F}"/>
              </a:ext>
            </a:extLst>
          </p:cNvPr>
          <p:cNvSpPr/>
          <p:nvPr/>
        </p:nvSpPr>
        <p:spPr>
          <a:xfrm>
            <a:off x="747931" y="5373450"/>
            <a:ext cx="9036148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marR="139700" algn="ctr">
              <a:lnSpc>
                <a:spcPct val="111000"/>
              </a:lnSpc>
              <a:spcAft>
                <a:spcPts val="0"/>
              </a:spcAft>
            </a:pPr>
            <a:r>
              <a:rPr lang="ru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Рис. Конструктивна схема (</a:t>
            </a:r>
            <a:r>
              <a:rPr lang="ru-UA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та </a:t>
            </a:r>
            <a:r>
              <a:rPr lang="ru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загальний</a:t>
            </a:r>
            <a:r>
              <a:rPr lang="ru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вигляд</a:t>
            </a:r>
            <a:r>
              <a:rPr lang="ru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UA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верстата</a:t>
            </a:r>
            <a:r>
              <a:rPr lang="ru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ударно-канатного </a:t>
            </a:r>
            <a:r>
              <a:rPr lang="ru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буріння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2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448908D6-32D5-4261-84E1-8247FEEC130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74" y="172403"/>
            <a:ext cx="8636869" cy="55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2FA1D5-A709-475A-A635-D2AAA4F5B26A}"/>
              </a:ext>
            </a:extLst>
          </p:cNvPr>
          <p:cNvSpPr/>
          <p:nvPr/>
        </p:nvSpPr>
        <p:spPr>
          <a:xfrm>
            <a:off x="1" y="5699210"/>
            <a:ext cx="11465168" cy="902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0" algn="ctr">
              <a:lnSpc>
                <a:spcPct val="113000"/>
              </a:lnSpc>
              <a:spcAft>
                <a:spcPts val="0"/>
              </a:spcAft>
            </a:pP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Рис. Конструктивна схема (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та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загальний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вигляд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верстата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обертального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буріння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шарошковими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долотами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1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F3F6115C-024A-4B56-A02F-64AD781A668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2" y="102065"/>
            <a:ext cx="8884833" cy="55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EF64D9-3478-41E9-B2B4-D843A8312829}"/>
              </a:ext>
            </a:extLst>
          </p:cNvPr>
          <p:cNvSpPr/>
          <p:nvPr/>
        </p:nvSpPr>
        <p:spPr>
          <a:xfrm>
            <a:off x="-306514" y="5627078"/>
            <a:ext cx="10272844" cy="902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marR="457200" algn="ctr">
              <a:lnSpc>
                <a:spcPct val="113000"/>
              </a:lnSpc>
              <a:spcAft>
                <a:spcPts val="0"/>
              </a:spcAft>
            </a:pP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Рис. Конструктивна схема (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та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загальний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вигляд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верстата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обертального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буріння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різальними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коронками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E34A0E9-CCCB-4EE3-BEAA-BE8A1C62E95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79" y="349478"/>
            <a:ext cx="8395047" cy="53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7D93FE-2722-48C8-94E2-8B0E5DEFE5D3}"/>
              </a:ext>
            </a:extLst>
          </p:cNvPr>
          <p:cNvSpPr/>
          <p:nvPr/>
        </p:nvSpPr>
        <p:spPr>
          <a:xfrm>
            <a:off x="-116114" y="5770051"/>
            <a:ext cx="10014857" cy="902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114300" algn="ctr">
              <a:lnSpc>
                <a:spcPct val="113000"/>
              </a:lnSpc>
              <a:spcAft>
                <a:spcPts val="0"/>
              </a:spcAft>
            </a:pP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Рис. Конструктивна схема (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та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загальний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вигляд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верстата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ударно-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обертального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буріння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9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15771A06-2F91-4435-A95D-DCD68F7733F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58" y="275770"/>
            <a:ext cx="2601655" cy="6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1EE632-519B-4877-B5D9-8973DA013BE7}"/>
              </a:ext>
            </a:extLst>
          </p:cNvPr>
          <p:cNvSpPr/>
          <p:nvPr/>
        </p:nvSpPr>
        <p:spPr>
          <a:xfrm>
            <a:off x="5838339" y="25887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9700" algn="ctr">
              <a:spcAft>
                <a:spcPts val="0"/>
              </a:spcAft>
            </a:pP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Конструктивна схема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700" algn="ctr">
              <a:spcAft>
                <a:spcPts val="0"/>
              </a:spcAft>
            </a:pP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верстата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700" algn="ctr">
              <a:spcAft>
                <a:spcPts val="0"/>
              </a:spcAft>
            </a:pP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комбінованого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700" algn="ctr">
              <a:spcAft>
                <a:spcPts val="0"/>
              </a:spcAft>
            </a:pP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термомеханічного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700" algn="ctr">
              <a:spcAft>
                <a:spcPts val="0"/>
              </a:spcAft>
            </a:pP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буріння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3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D7820481-ACFE-4DE1-85CE-E9150F942EB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9" y="145988"/>
            <a:ext cx="7881962" cy="50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E95E16-E81C-45D7-89F9-A706F75FF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26648"/>
              </p:ext>
            </p:extLst>
          </p:nvPr>
        </p:nvGraphicFramePr>
        <p:xfrm>
          <a:off x="168812" y="5291248"/>
          <a:ext cx="11183816" cy="1566752"/>
        </p:xfrm>
        <a:graphic>
          <a:graphicData uri="http://schemas.openxmlformats.org/drawingml/2006/table">
            <a:tbl>
              <a:tblPr/>
              <a:tblGrid>
                <a:gridCol w="11183816">
                  <a:extLst>
                    <a:ext uri="{9D8B030D-6E8A-4147-A177-3AD203B41FA5}">
                      <a16:colId xmlns:a16="http://schemas.microsoft.com/office/drawing/2014/main" val="2873204538"/>
                    </a:ext>
                  </a:extLst>
                </a:gridCol>
              </a:tblGrid>
              <a:tr h="391688">
                <a:tc>
                  <a:txBody>
                    <a:bodyPr/>
                    <a:lstStyle/>
                    <a:p>
                      <a:pPr marR="76200" algn="ctr">
                        <a:spcAft>
                          <a:spcPts val="0"/>
                        </a:spcAft>
                      </a:pP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Рис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Схема долота для ударного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буріння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153548"/>
                  </a:ext>
                </a:extLst>
              </a:tr>
              <a:tr h="391688">
                <a:tc>
                  <a:txBody>
                    <a:bodyPr/>
                    <a:lstStyle/>
                    <a:p>
                      <a:pPr marR="76200" algn="ctr">
                        <a:spcAft>
                          <a:spcPts val="0"/>
                        </a:spcAft>
                      </a:pP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UA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та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форми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робочих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насадок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доліт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UA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зубило;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361151"/>
                  </a:ext>
                </a:extLst>
              </a:tr>
              <a:tr h="391688">
                <a:tc>
                  <a:txBody>
                    <a:bodyPr/>
                    <a:lstStyle/>
                    <a:p>
                      <a:pPr marR="63500" algn="ctr">
                        <a:spcAft>
                          <a:spcPts val="0"/>
                        </a:spcAft>
                      </a:pPr>
                      <a:r>
                        <a:rPr lang="ru-UA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хрестова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UA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копитоподібна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1 –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голівка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02727"/>
                  </a:ext>
                </a:extLst>
              </a:tr>
              <a:tr h="391688">
                <a:tc>
                  <a:txBody>
                    <a:bodyPr/>
                    <a:lstStyle/>
                    <a:p>
                      <a:pPr marR="76200" algn="ctr">
                        <a:spcAft>
                          <a:spcPts val="0"/>
                        </a:spcAft>
                      </a:pP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–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лезо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3 –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поверхня</a:t>
                      </a:r>
                      <a:r>
                        <a:rPr lang="ru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дроблення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40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4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818670AB-75C1-4FCF-9E8E-8B8C330A420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45" y="0"/>
            <a:ext cx="5570806" cy="53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AF16277-18B5-42BF-A37A-D1B3CE95C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75948"/>
              </p:ext>
            </p:extLst>
          </p:nvPr>
        </p:nvGraphicFramePr>
        <p:xfrm>
          <a:off x="2082018" y="5390781"/>
          <a:ext cx="7262837" cy="1437005"/>
        </p:xfrm>
        <a:graphic>
          <a:graphicData uri="http://schemas.openxmlformats.org/drawingml/2006/table">
            <a:tbl>
              <a:tblPr/>
              <a:tblGrid>
                <a:gridCol w="1195150">
                  <a:extLst>
                    <a:ext uri="{9D8B030D-6E8A-4147-A177-3AD203B41FA5}">
                      <a16:colId xmlns:a16="http://schemas.microsoft.com/office/drawing/2014/main" val="2285529115"/>
                    </a:ext>
                  </a:extLst>
                </a:gridCol>
                <a:gridCol w="4412863">
                  <a:extLst>
                    <a:ext uri="{9D8B030D-6E8A-4147-A177-3AD203B41FA5}">
                      <a16:colId xmlns:a16="http://schemas.microsoft.com/office/drawing/2014/main" val="1354568228"/>
                    </a:ext>
                  </a:extLst>
                </a:gridCol>
                <a:gridCol w="1654824">
                  <a:extLst>
                    <a:ext uri="{9D8B030D-6E8A-4147-A177-3AD203B41FA5}">
                      <a16:colId xmlns:a16="http://schemas.microsoft.com/office/drawing/2014/main" val="4060852037"/>
                    </a:ext>
                  </a:extLst>
                </a:gridCol>
              </a:tblGrid>
              <a:tr h="207645">
                <a:tc gridSpan="3"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Рис.  </a:t>
                      </a: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Схеми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желонок: з </a:t>
                      </a: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пласким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клапаном,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72896"/>
                  </a:ext>
                </a:extLst>
              </a:tr>
              <a:tr h="204470">
                <a:tc gridSpan="3">
                  <a:txBody>
                    <a:bodyPr/>
                    <a:lstStyle/>
                    <a:p>
                      <a:pPr marR="12700" algn="ctr">
                        <a:spcAft>
                          <a:spcPts val="0"/>
                        </a:spcAft>
                      </a:pP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 1 – корпус; 2 – башмак; 3 – клапан; 4 – дужка;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25858"/>
                  </a:ext>
                </a:extLst>
              </a:tr>
              <a:tr h="200660">
                <a:tc gridSpan="3">
                  <a:txBody>
                    <a:bodyPr/>
                    <a:lstStyle/>
                    <a:p>
                      <a:pPr marR="127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– </a:t>
                      </a: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конусна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різь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6 – </a:t>
                      </a: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шийка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ключовою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виїмкою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та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83957"/>
                  </a:ext>
                </a:extLst>
              </a:tr>
              <a:tr h="207010">
                <a:tc gridSpan="3"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напівсферичним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де 1 – клапан; 2 – башмак;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0976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– язик, а також поршнева (</a:t>
                      </a:r>
                      <a:r>
                        <a:rPr lang="ru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287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>
            <a:extLst>
              <a:ext uri="{FF2B5EF4-FFF2-40B4-BE49-F238E27FC236}">
                <a16:creationId xmlns:a16="http://schemas.microsoft.com/office/drawing/2014/main" id="{CEC97420-5230-4C00-BAA5-4768AA3F3F3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28" y="474663"/>
            <a:ext cx="11083344" cy="42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7E68C-DA6E-41CC-B10F-9B4A880D3408}"/>
              </a:ext>
            </a:extLst>
          </p:cNvPr>
          <p:cNvSpPr/>
          <p:nvPr/>
        </p:nvSpPr>
        <p:spPr>
          <a:xfrm>
            <a:off x="554328" y="5217027"/>
            <a:ext cx="11083344" cy="127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0" algn="ctr">
              <a:spcAft>
                <a:spcPts val="0"/>
              </a:spcAft>
            </a:pP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Рис.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види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шарошкових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доліт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"/>
              </a:lnSpc>
              <a:spcAft>
                <a:spcPts val="0"/>
              </a:spcAft>
            </a:pPr>
            <a:r>
              <a:rPr lang="ru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88900" lvl="0" indent="-342900" algn="ctr">
              <a:lnSpc>
                <a:spcPct val="113000"/>
              </a:lnSpc>
              <a:spcAft>
                <a:spcPts val="0"/>
              </a:spcAft>
              <a:buFont typeface="Arial" panose="020B0604020202020204" pitchFamily="34" charset="0"/>
              <a:buChar char="а"/>
              <a:tabLst>
                <a:tab pos="149225" algn="l"/>
              </a:tabLst>
            </a:pP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одношарошкові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двошарошкові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тришарошкові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вифрезерованими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зубцями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тришарошкові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твердосплавними</a:t>
            </a:r>
            <a:r>
              <a:rPr lang="ru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зубцями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7DCAD5-0BA4-4A77-AA00-FF225B402317}"/>
              </a:ext>
            </a:extLst>
          </p:cNvPr>
          <p:cNvSpPr/>
          <p:nvPr/>
        </p:nvSpPr>
        <p:spPr>
          <a:xfrm>
            <a:off x="3901259" y="472388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endParaRPr lang="ru-UA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9C8E077-0DDD-413D-9B9D-71DE7DA4B5C7}"/>
              </a:ext>
            </a:extLst>
          </p:cNvPr>
          <p:cNvSpPr/>
          <p:nvPr/>
        </p:nvSpPr>
        <p:spPr>
          <a:xfrm>
            <a:off x="1636360" y="484769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endParaRPr lang="ru-UA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31704C-AD12-4A25-939D-F2D61E367F72}"/>
              </a:ext>
            </a:extLst>
          </p:cNvPr>
          <p:cNvSpPr/>
          <p:nvPr/>
        </p:nvSpPr>
        <p:spPr>
          <a:xfrm>
            <a:off x="6574120" y="4730506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endParaRPr lang="ru-UA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B12DE3-BC5C-40E9-8887-64BBFC881181}"/>
              </a:ext>
            </a:extLst>
          </p:cNvPr>
          <p:cNvSpPr/>
          <p:nvPr/>
        </p:nvSpPr>
        <p:spPr>
          <a:xfrm>
            <a:off x="10020705" y="4678879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77540737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294</Words>
  <Application>Microsoft Office PowerPoint</Application>
  <PresentationFormat>Широкий екран</PresentationFormat>
  <Paragraphs>39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Капля</vt:lpstr>
      <vt:lpstr>Бурові верстати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US2UA</dc:creator>
  <cp:lastModifiedBy>Andrii Kryvoruchko</cp:lastModifiedBy>
  <cp:revision>6</cp:revision>
  <dcterms:created xsi:type="dcterms:W3CDTF">2021-10-25T22:48:17Z</dcterms:created>
  <dcterms:modified xsi:type="dcterms:W3CDTF">2026-01-21T18:35:52Z</dcterms:modified>
</cp:coreProperties>
</file>