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61" r:id="rId4"/>
    <p:sldId id="269" r:id="rId5"/>
    <p:sldId id="262" r:id="rId6"/>
    <p:sldId id="263" r:id="rId7"/>
    <p:sldId id="264" r:id="rId8"/>
    <p:sldId id="258" r:id="rId9"/>
    <p:sldId id="270" r:id="rId10"/>
    <p:sldId id="259" r:id="rId11"/>
    <p:sldId id="271" r:id="rId12"/>
    <p:sldId id="257" r:id="rId13"/>
    <p:sldId id="272" r:id="rId14"/>
    <p:sldId id="260" r:id="rId15"/>
    <p:sldId id="273" r:id="rId16"/>
    <p:sldId id="266" r:id="rId17"/>
    <p:sldId id="265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8" d="100"/>
          <a:sy n="68" d="100"/>
        </p:scale>
        <p:origin x="7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Технічна характеристика</a:t>
            </a:r>
          </a:p>
        </c:rich>
      </c:tx>
      <c:layout>
        <c:manualLayout>
          <c:xMode val="edge"/>
          <c:yMode val="edge"/>
          <c:x val="0.35986878560858937"/>
          <c:y val="1.26983238212555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 СБШ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</c:v>
                </c:pt>
                <c:pt idx="1">
                  <c:v>200</c:v>
                </c:pt>
                <c:pt idx="2">
                  <c:v>64</c:v>
                </c:pt>
                <c:pt idx="3">
                  <c:v>120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9-4C9B-A1CF-CF8F92989E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СБУ-125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
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</c:v>
                </c:pt>
                <c:pt idx="1">
                  <c:v>125</c:v>
                </c:pt>
                <c:pt idx="2">
                  <c:v>50</c:v>
                </c:pt>
                <c:pt idx="3">
                  <c:v>77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9-4C9B-A1CF-CF8F92989E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Atlas Copco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
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57</c:v>
                </c:pt>
                <c:pt idx="1">
                  <c:v>220</c:v>
                </c:pt>
                <c:pt idx="2">
                  <c:v>54</c:v>
                </c:pt>
                <c:pt idx="3">
                  <c:v>80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9-4C9B-A1CF-CF8F9298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382304"/>
        <c:axId val="130291592"/>
      </c:barChart>
      <c:catAx>
        <c:axId val="19838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291592"/>
        <c:crosses val="autoZero"/>
        <c:auto val="1"/>
        <c:lblAlgn val="ctr"/>
        <c:lblOffset val="100"/>
        <c:noMultiLvlLbl val="0"/>
      </c:catAx>
      <c:valAx>
        <c:axId val="1302915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8382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Технічна характеристика</a:t>
            </a:r>
          </a:p>
        </c:rich>
      </c:tx>
      <c:layout>
        <c:manualLayout>
          <c:xMode val="edge"/>
          <c:yMode val="edge"/>
          <c:x val="0.35986878560858954"/>
          <c:y val="1.26983238212555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Henr 90A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190</c:v>
                </c:pt>
                <c:pt idx="2">
                  <c:v>110</c:v>
                </c:pt>
                <c:pt idx="3">
                  <c:v>90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5-4E4E-999D-BC030BE23E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Kaishan Ky125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115</c:v>
                </c:pt>
                <c:pt idx="2">
                  <c:v>65</c:v>
                </c:pt>
                <c:pt idx="3">
                  <c:v>67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5-4E4E-999D-BC030BE23E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  YGL-130Q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77</c:v>
                </c:pt>
                <c:pt idx="1">
                  <c:v>250</c:v>
                </c:pt>
                <c:pt idx="2">
                  <c:v>200</c:v>
                </c:pt>
                <c:pt idx="3">
                  <c:v>158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5-4E4E-999D-BC030BE23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92768"/>
        <c:axId val="130293160"/>
      </c:barChart>
      <c:catAx>
        <c:axId val="13029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293160"/>
        <c:crosses val="autoZero"/>
        <c:auto val="1"/>
        <c:lblAlgn val="ctr"/>
        <c:lblOffset val="100"/>
        <c:noMultiLvlLbl val="0"/>
      </c:catAx>
      <c:valAx>
        <c:axId val="130293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0292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Технічна характеристика</a:t>
            </a:r>
          </a:p>
        </c:rich>
      </c:tx>
      <c:layout>
        <c:manualLayout>
          <c:xMode val="edge"/>
          <c:yMode val="edge"/>
          <c:x val="0.35986878560858976"/>
          <c:y val="1.26983238212555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Tamrock Pantera 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190</c:v>
                </c:pt>
                <c:pt idx="2">
                  <c:v>60</c:v>
                </c:pt>
                <c:pt idx="3">
                  <c:v>65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4-485D-9A56-1E83FF4FE3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Sandvik DP 1100i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</c:v>
                </c:pt>
                <c:pt idx="1">
                  <c:v>140</c:v>
                </c:pt>
                <c:pt idx="2">
                  <c:v>55</c:v>
                </c:pt>
                <c:pt idx="3">
                  <c:v>77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4-485D-9A56-1E83FF4FE3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Atlas Copco Roc F9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60</c:v>
                </c:pt>
                <c:pt idx="1">
                  <c:v>203</c:v>
                </c:pt>
                <c:pt idx="2">
                  <c:v>54</c:v>
                </c:pt>
                <c:pt idx="3">
                  <c:v>80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4-485D-9A56-1E83FF4FE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736200"/>
        <c:axId val="127421896"/>
      </c:barChart>
      <c:catAx>
        <c:axId val="197736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7421896"/>
        <c:crosses val="autoZero"/>
        <c:auto val="1"/>
        <c:lblAlgn val="ctr"/>
        <c:lblOffset val="100"/>
        <c:noMultiLvlLbl val="0"/>
      </c:catAx>
      <c:valAx>
        <c:axId val="127421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7736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Технічна характеристика</a:t>
            </a:r>
          </a:p>
        </c:rich>
      </c:tx>
      <c:layout>
        <c:manualLayout>
          <c:xMode val="edge"/>
          <c:yMode val="edge"/>
          <c:x val="0.35986878560858976"/>
          <c:y val="1.26983238212555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Beretta T55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</c:v>
                </c:pt>
                <c:pt idx="1">
                  <c:v>160</c:v>
                </c:pt>
                <c:pt idx="2">
                  <c:v>90</c:v>
                </c:pt>
                <c:pt idx="3">
                  <c:v>80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5-4EA3-A3C8-851D474CE9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Sandvik DR580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</c:v>
                </c:pt>
                <c:pt idx="1">
                  <c:v>150</c:v>
                </c:pt>
                <c:pt idx="2">
                  <c:v>55</c:v>
                </c:pt>
                <c:pt idx="3">
                  <c:v>77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5-4EA3-A3C8-851D474CE9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CATERPILLAR 329 DL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Продуктивність м/г</c:v>
                </c:pt>
                <c:pt idx="1">
                  <c:v>Діаметр свердловини макс., мм</c:v>
                </c:pt>
                <c:pt idx="2">
                  <c:v>Глибина буріння, м</c:v>
                </c:pt>
                <c:pt idx="3">
                  <c:v>Частоти обертання об/хв</c:v>
                </c:pt>
                <c:pt idx="4">
                  <c:v>Швидкість переміщення, км/год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66</c:v>
                </c:pt>
                <c:pt idx="1">
                  <c:v>200</c:v>
                </c:pt>
                <c:pt idx="2">
                  <c:v>75</c:v>
                </c:pt>
                <c:pt idx="3">
                  <c:v>65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5-4EA3-A3C8-851D474CE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19768"/>
        <c:axId val="200520160"/>
      </c:barChart>
      <c:catAx>
        <c:axId val="200519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0520160"/>
        <c:crosses val="autoZero"/>
        <c:auto val="1"/>
        <c:lblAlgn val="ctr"/>
        <c:lblOffset val="100"/>
        <c:noMultiLvlLbl val="0"/>
      </c:catAx>
      <c:valAx>
        <c:axId val="200520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0519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86800" cy="838200"/>
          </a:xfrm>
        </p:spPr>
        <p:txBody>
          <a:bodyPr>
            <a:no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БУРОВІ ВЕРСТАТИ</a:t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v235748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876726" cy="481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aishan_KY125_used_portable_rock_drilling_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571743"/>
            <a:ext cx="3929089" cy="3287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143636" y="2071678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Kaishan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Ky125</a:t>
            </a:r>
          </a:p>
        </p:txBody>
      </p:sp>
      <p:pic>
        <p:nvPicPr>
          <p:cNvPr id="9" name="Рисунок 8" descr="8-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071942"/>
            <a:ext cx="338847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3108" y="3714752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YGL-130Q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other-henr-90a,d2c942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3643338" cy="2428911"/>
          </a:xfrm>
          <a:prstGeom prst="rect">
            <a:avLst/>
          </a:prstGeom>
          <a:ln w="952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714356"/>
            <a:ext cx="255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Henr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90A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0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+mj-lt"/>
              </a:rPr>
              <a:t>В Азії у гірничій галузі найбільш популярними у використанні є</a:t>
            </a:r>
            <a:r>
              <a:rPr lang="en-US" sz="3200" b="1" i="1" dirty="0">
                <a:solidFill>
                  <a:srgbClr val="FF0000"/>
                </a:solidFill>
                <a:latin typeface="+mj-lt"/>
              </a:rPr>
              <a:t>:</a:t>
            </a:r>
            <a:endParaRPr lang="uk-UA" sz="3200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78296" y="238539"/>
          <a:ext cx="8579984" cy="633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1" y="0"/>
            <a:ext cx="8768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  <a:latin typeface="+mj-lt"/>
              </a:rPr>
              <a:t>В Європі найпоширенішими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3200" b="1" i="1" dirty="0">
                <a:solidFill>
                  <a:srgbClr val="7030A0"/>
                </a:solidFill>
                <a:latin typeface="+mj-lt"/>
              </a:rPr>
              <a:t>на підприємствах 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3200" b="1" i="1" dirty="0">
                <a:solidFill>
                  <a:srgbClr val="7030A0"/>
                </a:solidFill>
                <a:latin typeface="+mj-lt"/>
              </a:rPr>
              <a:t>на даний момент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uk-UA" sz="3200" b="1" i="1" dirty="0">
                <a:solidFill>
                  <a:srgbClr val="7030A0"/>
                </a:solidFill>
                <a:latin typeface="+mj-lt"/>
              </a:rPr>
              <a:t>такі види</a:t>
            </a:r>
            <a:r>
              <a:rPr lang="en-US" sz="3200" b="1" i="1" dirty="0">
                <a:solidFill>
                  <a:srgbClr val="7030A0"/>
                </a:solidFill>
                <a:latin typeface="+mj-lt"/>
              </a:rPr>
              <a:t>:</a:t>
            </a:r>
            <a:endParaRPr lang="uk-UA" sz="3200" b="1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" name="Рисунок 8" descr="3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0" y="3961808"/>
            <a:ext cx="3593736" cy="275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3429000"/>
            <a:ext cx="2518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Sandvik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DP1100i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tamrock-pantera-900,f7d6d0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357298"/>
            <a:ext cx="339407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atlas-copco-roc-f9-cr-coprod-s,4c5b47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6669" y="3786190"/>
            <a:ext cx="3397331" cy="295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786050" y="92867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Tamrock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Pantera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900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57884" y="3214686"/>
            <a:ext cx="350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Atlas </a:t>
            </a:r>
            <a:r>
              <a:rPr lang="en-US" sz="2300" b="1" dirty="0" err="1">
                <a:latin typeface="Times New Roman" pitchFamily="18" charset="0"/>
                <a:cs typeface="Times New Roman" pitchFamily="18" charset="0"/>
              </a:rPr>
              <a:t>Copco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 ROC F9-CR</a:t>
            </a: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78296" y="238539"/>
          <a:ext cx="8579984" cy="633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5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2929680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2857496"/>
            <a:ext cx="1731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Beretta T55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ndvik_DR580_Surface_DTH_drill_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286124"/>
            <a:ext cx="3143272" cy="3041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357554" y="2428868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Sandvik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DR580 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l_-_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5058" y="2285992"/>
            <a:ext cx="296894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99760" y="1857364"/>
            <a:ext cx="2844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cap="all" dirty="0">
                <a:latin typeface="Times New Roman" pitchFamily="18" charset="0"/>
                <a:cs typeface="Times New Roman" pitchFamily="18" charset="0"/>
              </a:rPr>
              <a:t>CATERPILLAR 329DL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0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70C0"/>
                </a:solidFill>
                <a:latin typeface="+mj-lt"/>
              </a:rPr>
              <a:t>В Південній та Північній Америці популярними в гірництві стали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+mj-lt"/>
              </a:rPr>
              <a:t>саме такі машини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:</a:t>
            </a:r>
            <a:endParaRPr lang="uk-UA" sz="3200" b="1" i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78296" y="238539"/>
          <a:ext cx="8579984" cy="633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285992"/>
            <a:ext cx="3395686" cy="36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500694" y="1214422"/>
            <a:ext cx="3355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Roc L8 “</a:t>
            </a:r>
            <a:r>
              <a:rPr lang="uk-UA" sz="2800" b="1" dirty="0" err="1">
                <a:solidFill>
                  <a:srgbClr val="002060"/>
                </a:solidFill>
              </a:rPr>
              <a:t>Atlas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err="1">
                <a:solidFill>
                  <a:srgbClr val="002060"/>
                </a:solidFill>
              </a:rPr>
              <a:t>Copco</a:t>
            </a:r>
            <a:r>
              <a:rPr lang="en-US" sz="2800" b="1" dirty="0">
                <a:solidFill>
                  <a:srgbClr val="002060"/>
                </a:solidFill>
              </a:rPr>
              <a:t>”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214422"/>
            <a:ext cx="2631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5СБШ-160/200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285728"/>
            <a:ext cx="1312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VS</a:t>
            </a:r>
            <a:endParaRPr lang="uk-UA" sz="80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pic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3357586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Arial Black" pitchFamily="34" charset="0"/>
              </a:rPr>
              <a:t>Порівняльна характеристика провідних бурових верстатів вітчизняного</a:t>
            </a:r>
            <a:r>
              <a:rPr lang="ru-RU" sz="2400" b="1" dirty="0">
                <a:solidFill>
                  <a:srgbClr val="002060"/>
                </a:solidFill>
                <a:latin typeface="Arial Black" pitchFamily="34" charset="0"/>
              </a:rPr>
              <a:t> та закордонного </a:t>
            </a:r>
            <a:r>
              <a:rPr lang="uk-UA" sz="2400" b="1" dirty="0">
                <a:solidFill>
                  <a:srgbClr val="002060"/>
                </a:solidFill>
                <a:latin typeface="Arial Black" pitchFamily="34" charset="0"/>
              </a:rPr>
              <a:t>виробництва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54552"/>
              </p:ext>
            </p:extLst>
          </p:nvPr>
        </p:nvGraphicFramePr>
        <p:xfrm>
          <a:off x="611560" y="1200331"/>
          <a:ext cx="7992887" cy="53250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7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56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Показники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                                      Бурове обладнання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5СБШ-160/200</a:t>
                      </a: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ROC L8 «</a:t>
                      </a:r>
                      <a:r>
                        <a:rPr lang="uk-UA" sz="1400" b="1" dirty="0" err="1">
                          <a:cs typeface="Aharoni" pitchFamily="2" charset="-79"/>
                        </a:rPr>
                        <a:t>Atlas</a:t>
                      </a:r>
                      <a:r>
                        <a:rPr lang="uk-UA" sz="1400" b="1" dirty="0">
                          <a:cs typeface="Aharoni" pitchFamily="2" charset="-79"/>
                        </a:rPr>
                        <a:t> </a:t>
                      </a:r>
                      <a:r>
                        <a:rPr lang="uk-UA" sz="1400" b="1" dirty="0" err="1">
                          <a:cs typeface="Aharoni" pitchFamily="2" charset="-79"/>
                        </a:rPr>
                        <a:t>Copco</a:t>
                      </a:r>
                      <a:r>
                        <a:rPr lang="uk-UA" sz="1400" b="1" dirty="0">
                          <a:cs typeface="Aharoni" pitchFamily="2" charset="-79"/>
                        </a:rPr>
                        <a:t>»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Продуктивність, м/год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18,5-41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cs typeface="Aharoni" pitchFamily="2" charset="-79"/>
                        </a:rPr>
                        <a:t>30–60</a:t>
                      </a:r>
                      <a:endParaRPr lang="uk-UA" sz="1100" b="1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cs typeface="Aharoni" pitchFamily="2" charset="-79"/>
                        </a:rPr>
                        <a:t>Міцність порід (f)</a:t>
                      </a:r>
                      <a:endParaRPr lang="uk-UA" sz="1100" b="1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6-18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cs typeface="Aharoni" pitchFamily="2" charset="-79"/>
                        </a:rPr>
                        <a:t>16–20</a:t>
                      </a:r>
                      <a:endParaRPr lang="uk-UA" sz="1100" b="1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Встановлена потужність, кВт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cs typeface="Aharoni" pitchFamily="2" charset="-79"/>
                        </a:rPr>
                        <a:t>317</a:t>
                      </a:r>
                      <a:endParaRPr lang="uk-UA" sz="1100" b="1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Діапазон буріння (</a:t>
                      </a:r>
                      <a:r>
                        <a:rPr lang="uk-UA" sz="1400" b="1" dirty="0" err="1">
                          <a:cs typeface="Aharoni" pitchFamily="2" charset="-79"/>
                        </a:rPr>
                        <a:t>гор</a:t>
                      </a:r>
                      <a:r>
                        <a:rPr lang="uk-UA" sz="1400" b="1" dirty="0">
                          <a:cs typeface="Aharoni" pitchFamily="2" charset="-79"/>
                        </a:rPr>
                        <a:t>./</a:t>
                      </a:r>
                      <a:r>
                        <a:rPr lang="uk-UA" sz="1400" b="1" dirty="0" err="1">
                          <a:cs typeface="Aharoni" pitchFamily="2" charset="-79"/>
                        </a:rPr>
                        <a:t>верт</a:t>
                      </a:r>
                      <a:r>
                        <a:rPr lang="uk-UA" sz="1400" b="1" dirty="0">
                          <a:cs typeface="Aharoni" pitchFamily="2" charset="-79"/>
                        </a:rPr>
                        <a:t>.), град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0–30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0–90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Швидкість переміщення, км/</a:t>
                      </a:r>
                      <a:r>
                        <a:rPr lang="uk-UA" sz="1400" b="1" dirty="0" err="1">
                          <a:cs typeface="Aharoni" pitchFamily="2" charset="-79"/>
                        </a:rPr>
                        <a:t>год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+mn-lt"/>
                          <a:ea typeface="+mn-ea"/>
                          <a:cs typeface="Aharoni" pitchFamily="2" charset="-79"/>
                        </a:rPr>
                        <a:t>1,5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3,4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Глибина буріння, м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+mn-ea"/>
                          <a:cs typeface="Aharoni" pitchFamily="2" charset="-79"/>
                        </a:rPr>
                        <a:t>64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cs typeface="Aharoni" pitchFamily="2" charset="-79"/>
                        </a:rPr>
                        <a:t>54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Діаметр бурових свердловин, мм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4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60/200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85–203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Маса, т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62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16,8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Робочий орган, тип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Шарошкове долото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cs typeface="Aharoni" pitchFamily="2" charset="-79"/>
                        </a:rPr>
                        <a:t>Пневмоударник</a:t>
                      </a:r>
                      <a:r>
                        <a:rPr lang="uk-UA" sz="1400" b="1" dirty="0">
                          <a:cs typeface="Aharoni" pitchFamily="2" charset="-79"/>
                        </a:rPr>
                        <a:t> заглибний Copco-44/54/64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cs typeface="Aharoni" pitchFamily="2" charset="-79"/>
                        </a:rPr>
                        <a:t>Зусилля подачі, </a:t>
                      </a:r>
                      <a:r>
                        <a:rPr lang="uk-UA" sz="1400" b="1" dirty="0" err="1">
                          <a:cs typeface="Aharoni" pitchFamily="2" charset="-79"/>
                        </a:rPr>
                        <a:t>кН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+mn-ea"/>
                          <a:cs typeface="Aharoni" pitchFamily="2" charset="-79"/>
                        </a:rPr>
                        <a:t>240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cs typeface="Aharoni" pitchFamily="2" charset="-79"/>
                        </a:rPr>
                        <a:t>40</a:t>
                      </a:r>
                      <a:endParaRPr lang="uk-UA" sz="1100" b="1" dirty="0">
                        <a:latin typeface="Arial Black" pitchFamily="34" charset="0"/>
                        <a:ea typeface="Calibri"/>
                        <a:cs typeface="Aharoni" pitchFamily="2" charset="-79"/>
                      </a:endParaRPr>
                    </a:p>
                  </a:txBody>
                  <a:tcPr marL="49387" marR="4938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500174"/>
            <a:ext cx="832100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dirty="0"/>
              <a:t>Проаналізувавши характеристики вітчизняних виробників бурових верстатів та закордонних, я побачив  суттєві відмінності.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Переваги закордонних над вітчизняними: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/>
              <a:t>Висока  надійність та продуктивність;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 err="1"/>
              <a:t>Ресурсоємні</a:t>
            </a:r>
            <a:r>
              <a:rPr lang="uk-UA" dirty="0"/>
              <a:t> та енергоємні;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/>
              <a:t>Умови роботи і обслуговування бурових верстатів кращі;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/>
              <a:t>Економічно доцільніші;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/>
              <a:t>Мобільні та маневрені;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dirty="0"/>
              <a:t>Завдають меншої шкоди довкіллю;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uk-UA" dirty="0"/>
          </a:p>
          <a:p>
            <a:pPr algn="just"/>
            <a:r>
              <a:rPr lang="uk-UA" dirty="0"/>
              <a:t>В даний час парк бурових верстатів вітчизняного виробництва морально і фізично застарів. Тому, існує гостра необхідність у швидкому відновленні ресурс верстатного парку, причому підходи до вирішення питань проектування нової бурової техніки повинні бути докорінно змінені. Потрібно йти не шляхом копіювання закордонних моделей, а освоювати принципово нові напрямки.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50" y="500042"/>
            <a:ext cx="35719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Arial" pitchFamily="34" charset="0"/>
                <a:cs typeface="Arial" pitchFamily="34" charset="0"/>
              </a:rPr>
              <a:t>    ВИСНОВОК</a:t>
            </a:r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71-1256669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357430"/>
            <a:ext cx="2177641" cy="207170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5984" y="1071546"/>
            <a:ext cx="474200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Дякую за увагу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32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бурових</a:t>
            </a:r>
            <a:r>
              <a:rPr lang="ru-RU" sz="32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верстатів</a:t>
            </a:r>
            <a:r>
              <a:rPr lang="ru-RU" sz="32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32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3200" b="1" dirty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endParaRPr lang="uk-UA" sz="32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357430"/>
            <a:ext cx="1928826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other-henr-90a,d2c942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357430"/>
            <a:ext cx="2214610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8-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357430"/>
            <a:ext cx="2221929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tamrock-pantera-900,f7d6d0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071942"/>
            <a:ext cx="1857388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Sandvik_DR580_Surface_DTH_drill_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071943"/>
            <a:ext cx="2214578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tlas-copco-roc-f9-cr-coprod-s,4c5b47b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3" y="4000505"/>
            <a:ext cx="2214578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ййй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36114" cy="4017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5657671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Самохідний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верстат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«Урал-64»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ударно-обертальної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занурювальним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пневматичним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молотком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автоматичним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механізмом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обертання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0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C00000"/>
                </a:solidFill>
                <a:latin typeface="+mj-lt"/>
              </a:rPr>
              <a:t>Перші  вітчизняні бурові верстати, які почали  використовувати у гірничій справі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сс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85728"/>
            <a:ext cx="7000924" cy="5581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1538" y="600076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Буровий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верстат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СБШ -250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6972"/>
      </p:ext>
    </p:extLst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6143644"/>
            <a:ext cx="8215370" cy="47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Самохідна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установка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Atlas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Copco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ROC L7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v235748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7143800" cy="5857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ran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28"/>
            <a:ext cx="6286544" cy="564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6027003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Самохідна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установка «Буран-1»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8988" y="928670"/>
            <a:ext cx="646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Найпопулярніші  бурові верстати за кордоном </a:t>
            </a:r>
            <a:r>
              <a:rPr lang="en-US" sz="2000" dirty="0"/>
              <a:t>: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143116"/>
            <a:ext cx="13193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Atlas </a:t>
            </a:r>
            <a:r>
              <a:rPr lang="en-US" b="1" dirty="0" err="1"/>
              <a:t>Copco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3116"/>
            <a:ext cx="20525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Tamrock-Driltech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143116"/>
            <a:ext cx="15822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Ingersoll-Rand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2143116"/>
            <a:ext cx="99257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Sandvik</a:t>
            </a:r>
            <a:endParaRPr lang="uk-UA" dirty="0"/>
          </a:p>
        </p:txBody>
      </p:sp>
      <p:pic>
        <p:nvPicPr>
          <p:cNvPr id="10" name="Рисунок 9" descr="tamrock-pantera-900,f7d6d0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143248"/>
            <a:ext cx="185738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1714512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The_machinery_same_as_ingersoll_rand_hydraulic.jpg_220x2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143248"/>
            <a:ext cx="1643074" cy="1817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40142-2645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3143248"/>
            <a:ext cx="1714512" cy="1829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0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70C0"/>
                </a:solidFill>
                <a:latin typeface="+mj-lt"/>
              </a:rPr>
              <a:t>В Україні на гірничих підприємствах найширше використовують такі види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uk-UA" sz="3200" b="1" i="1" dirty="0">
                <a:solidFill>
                  <a:srgbClr val="0070C0"/>
                </a:solidFill>
                <a:latin typeface="+mj-lt"/>
              </a:rPr>
              <a:t>бурових верстатів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:</a:t>
            </a:r>
            <a:endParaRPr lang="uk-UA" sz="3200" i="1" dirty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535893"/>
            <a:ext cx="2286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5СБШ-160/200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іфі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500306"/>
            <a:ext cx="3336348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29058" y="1857364"/>
            <a:ext cx="1428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СБУ-125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XWFOSFQW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2732" y="2000240"/>
            <a:ext cx="2528392" cy="4667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786546" y="1214422"/>
            <a:ext cx="2357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L8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Atlas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Copco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i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3116"/>
            <a:ext cx="2786082" cy="4427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1"/>
          <a:ext cx="8492396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914</TotalTime>
  <Words>363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Aharoni</vt:lpstr>
      <vt:lpstr>Arial</vt:lpstr>
      <vt:lpstr>Arial Black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БУРОВІ ВЕРСТАТИ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US2UA</cp:lastModifiedBy>
  <cp:revision>115</cp:revision>
  <dcterms:created xsi:type="dcterms:W3CDTF">2016-04-23T16:17:48Z</dcterms:created>
  <dcterms:modified xsi:type="dcterms:W3CDTF">2021-10-25T23:05:37Z</dcterms:modified>
</cp:coreProperties>
</file>