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598"/>
            <a:ext cx="8915399" cy="2262781"/>
          </a:xfrm>
        </p:spPr>
        <p:txBody>
          <a:bodyPr/>
          <a:lstStyle/>
          <a:p>
            <a:pPr algn="ctr"/>
            <a:r>
              <a:rPr lang="uk-UA" i="1" dirty="0" smtClean="0">
                <a:latin typeface="Times New Roman" panose="02020603050405020304" charset="0"/>
                <a:cs typeface="Times New Roman" panose="02020603050405020304" charset="0"/>
              </a:rPr>
              <a:t>Генетика статі 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7711" y="329345"/>
            <a:ext cx="5461611" cy="32906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939" y="430822"/>
            <a:ext cx="7055703" cy="2372625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Класифікація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 за типом </a:t>
            </a:r>
            <a:r>
              <a:rPr lang="ru-RU" sz="2400" b="1" dirty="0" err="1"/>
              <a:t>статевої</a:t>
            </a:r>
            <a:r>
              <a:rPr lang="ru-RU" sz="2400" b="1" dirty="0"/>
              <a:t> </a:t>
            </a:r>
            <a:r>
              <a:rPr lang="ru-RU" sz="2400" b="1" dirty="0" err="1"/>
              <a:t>організації</a:t>
            </a:r>
            <a:endParaRPr lang="uk-UA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2324" y="4026877"/>
            <a:ext cx="9420834" cy="2050087"/>
          </a:xfrm>
        </p:spPr>
        <p:txBody>
          <a:bodyPr>
            <a:normAutofit/>
          </a:bodyPr>
          <a:lstStyle/>
          <a:p>
            <a:r>
              <a:rPr lang="uk-UA" b="1" dirty="0"/>
              <a:t>Однодомні (гермафродити):</a:t>
            </a:r>
            <a:r>
              <a:rPr lang="uk-UA" dirty="0"/>
              <a:t> Чоловічі та жіночі органи знаходяться в одній квітці або на одній рослині (пшениця, ячмінь, кукурудза).</a:t>
            </a:r>
            <a:endParaRPr lang="uk-UA" dirty="0"/>
          </a:p>
          <a:p>
            <a:r>
              <a:rPr lang="uk-UA" b="1" dirty="0"/>
              <a:t>Дводомні:</a:t>
            </a:r>
            <a:r>
              <a:rPr lang="uk-UA" dirty="0"/>
              <a:t> Чоловічі та жіночі квітки розташовані на різних особинах (коноплі, хміль, обліпиха, спаржа, шпинат, тополя).</a:t>
            </a:r>
            <a:endParaRPr lang="uk-UA" dirty="0"/>
          </a:p>
          <a:p>
            <a:r>
              <a:rPr lang="uk-UA" b="1" dirty="0"/>
              <a:t>Важливість для агронома:</a:t>
            </a:r>
            <a:r>
              <a:rPr lang="uk-UA" dirty="0"/>
              <a:t> У дводомних культур врожай (насіння або плоди) дають лише жіночі особини, що потребує особливих схем посіву та запилення.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1897" y="1435241"/>
            <a:ext cx="3375879" cy="21446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</a:t>
            </a:r>
            <a:r>
              <a:rPr lang="ru-RU" b="1" dirty="0" err="1"/>
              <a:t>Хромосомне</a:t>
            </a:r>
            <a:r>
              <a:rPr lang="ru-RU" b="1" dirty="0"/>
              <a:t>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статі</a:t>
            </a:r>
            <a:r>
              <a:rPr lang="ru-RU" b="1" dirty="0"/>
              <a:t> у </a:t>
            </a:r>
            <a:r>
              <a:rPr lang="ru-RU" b="1" dirty="0" err="1"/>
              <a:t>рослин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5515" y="3429000"/>
            <a:ext cx="9579096" cy="245305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У дводомних рослин стать визначається парою статевих хромосом (</a:t>
            </a:r>
            <a:r>
              <a:rPr lang="uk-UA" dirty="0" err="1"/>
              <a:t>гетерохромосом</a:t>
            </a:r>
            <a:r>
              <a:rPr lang="uk-UA" dirty="0"/>
              <a:t>).</a:t>
            </a:r>
            <a:endParaRPr lang="uk-UA" dirty="0"/>
          </a:p>
          <a:p>
            <a:r>
              <a:rPr lang="uk-UA" b="1" dirty="0"/>
              <a:t>Тип </a:t>
            </a:r>
            <a:r>
              <a:rPr lang="en-US" b="1" dirty="0" err="1"/>
              <a:t>XY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uk-UA" dirty="0"/>
              <a:t>Більшість рослин (наприклад, хміль, дрімота). Жіночі рослини — </a:t>
            </a:r>
            <a:r>
              <a:rPr lang="en-US" dirty="0"/>
              <a:t>XX, </a:t>
            </a:r>
            <a:r>
              <a:rPr lang="uk-UA" dirty="0"/>
              <a:t>чоловічі — </a:t>
            </a:r>
            <a:r>
              <a:rPr lang="en-US" dirty="0" err="1"/>
              <a:t>XY</a:t>
            </a:r>
            <a:r>
              <a:rPr lang="en-US" dirty="0"/>
              <a:t>.</a:t>
            </a:r>
            <a:endParaRPr lang="en-US" dirty="0"/>
          </a:p>
          <a:p>
            <a:r>
              <a:rPr lang="uk-UA" b="1" dirty="0"/>
              <a:t>Тип </a:t>
            </a:r>
            <a:r>
              <a:rPr lang="en-US" b="1" dirty="0"/>
              <a:t>XO:</a:t>
            </a:r>
            <a:r>
              <a:rPr lang="en-US" dirty="0"/>
              <a:t> </a:t>
            </a:r>
            <a:r>
              <a:rPr lang="uk-UA" dirty="0"/>
              <a:t>Рідкісний випадок, коли у чоловічих особин на одну хромосому менше (</a:t>
            </a:r>
            <a:r>
              <a:rPr lang="en-US" dirty="0" err="1"/>
              <a:t>Dioscorea</a:t>
            </a:r>
            <a:r>
              <a:rPr lang="en-US" dirty="0"/>
              <a:t> </a:t>
            </a:r>
            <a:r>
              <a:rPr lang="en-US" dirty="0" err="1"/>
              <a:t>sinuata</a:t>
            </a:r>
            <a:r>
              <a:rPr lang="en-US" dirty="0"/>
              <a:t>).</a:t>
            </a:r>
            <a:endParaRPr lang="en-US" dirty="0"/>
          </a:p>
          <a:p>
            <a:r>
              <a:rPr lang="uk-UA" b="1" dirty="0"/>
              <a:t>Балансова теорія:</a:t>
            </a:r>
            <a:r>
              <a:rPr lang="uk-UA" dirty="0"/>
              <a:t> У деяких видів (щавель) стать залежить від співвідношення кількості </a:t>
            </a:r>
            <a:r>
              <a:rPr lang="en-US" dirty="0"/>
              <a:t>X-</a:t>
            </a:r>
            <a:r>
              <a:rPr lang="uk-UA" dirty="0"/>
              <a:t>хромосом до наборів </a:t>
            </a:r>
            <a:r>
              <a:rPr lang="uk-UA" dirty="0" err="1"/>
              <a:t>аутосом</a:t>
            </a:r>
            <a:r>
              <a:rPr lang="uk-UA" dirty="0"/>
              <a:t>.</a:t>
            </a:r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827" y="311960"/>
            <a:ext cx="9755188" cy="3117040"/>
          </a:xfrm>
        </p:spPr>
        <p:txBody>
          <a:bodyPr/>
          <a:lstStyle/>
          <a:p>
            <a:r>
              <a:rPr lang="ru-RU" b="1" dirty="0"/>
              <a:t>Генетика </a:t>
            </a:r>
            <a:r>
              <a:rPr lang="ru-RU" b="1" dirty="0" err="1"/>
              <a:t>конопель</a:t>
            </a:r>
            <a:r>
              <a:rPr lang="ru-RU" b="1" dirty="0"/>
              <a:t> та хмелю (</a:t>
            </a:r>
            <a:r>
              <a:rPr lang="ru-RU" b="1" dirty="0" err="1"/>
              <a:t>Промислове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)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5827" y="3868615"/>
            <a:ext cx="5666764" cy="2287479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Коноплі (</a:t>
            </a:r>
            <a:r>
              <a:rPr lang="en-US" b="1" dirty="0"/>
              <a:t>Cannabis sativa):</a:t>
            </a:r>
            <a:r>
              <a:rPr lang="en-US" dirty="0"/>
              <a:t> </a:t>
            </a:r>
            <a:r>
              <a:rPr lang="uk-UA" dirty="0"/>
              <a:t>Чоловічі рослини (</a:t>
            </a:r>
            <a:r>
              <a:rPr lang="uk-UA" b="1" dirty="0"/>
              <a:t>плоскінь</a:t>
            </a:r>
            <a:r>
              <a:rPr lang="uk-UA" dirty="0"/>
              <a:t>) дають менше біомаси, але їхнє волокно м'якше. Жіночі (</a:t>
            </a:r>
            <a:r>
              <a:rPr lang="uk-UA" b="1" dirty="0" err="1"/>
              <a:t>матерка</a:t>
            </a:r>
            <a:r>
              <a:rPr lang="uk-UA" dirty="0"/>
              <a:t>) дають насіння. Селекція спрямована на створення </a:t>
            </a:r>
            <a:r>
              <a:rPr lang="uk-UA" b="1" dirty="0"/>
              <a:t>однодомних конопель</a:t>
            </a:r>
            <a:r>
              <a:rPr lang="uk-UA" dirty="0"/>
              <a:t>, де на одній рослині є і чоловічі, і жіночі квітки, що полегшує механізоване збирання.</a:t>
            </a:r>
            <a:endParaRPr lang="uk-UA" dirty="0"/>
          </a:p>
          <a:p>
            <a:r>
              <a:rPr lang="uk-UA" b="1" dirty="0"/>
              <a:t>Хміль (</a:t>
            </a:r>
            <a:r>
              <a:rPr lang="en-US" b="1" dirty="0" err="1"/>
              <a:t>Humulus</a:t>
            </a:r>
            <a:r>
              <a:rPr lang="en-US" b="1" dirty="0"/>
              <a:t> </a:t>
            </a:r>
            <a:r>
              <a:rPr lang="en-US" b="1" dirty="0" err="1"/>
              <a:t>lupulus</a:t>
            </a:r>
            <a:r>
              <a:rPr lang="en-US" b="1" dirty="0"/>
              <a:t>):</a:t>
            </a:r>
            <a:r>
              <a:rPr lang="en-US" dirty="0"/>
              <a:t> </a:t>
            </a:r>
            <a:r>
              <a:rPr lang="uk-UA" dirty="0"/>
              <a:t>В агрономії цінуються лише жіночі рослини, що формують шишки (містять лупулін). Чоловічі рослини на плантаціях є небажаними, оскільки запилення призводить до утворення насіння, що погіршує якість пива.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1015" y="3204796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Цитоплазматична чоловіча стерильність (</a:t>
            </a:r>
            <a:r>
              <a:rPr lang="uk-UA" b="1" dirty="0" err="1"/>
              <a:t>ЦЧС</a:t>
            </a:r>
            <a:r>
              <a:rPr lang="uk-UA" b="1" dirty="0"/>
              <a:t>)</a:t>
            </a:r>
            <a:endParaRPr lang="uk-UA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4641" y="3668471"/>
            <a:ext cx="4048982" cy="25185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76176" rIns="0" bIns="101568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1200" b="1" i="0" u="none" strike="noStrike" cap="none" normalizeH="0" baseline="0" dirty="0" smtClean="0">
                <a:ln>
                  <a:noFill/>
                </a:ln>
                <a:effectLst/>
                <a:latin typeface="Google Sans"/>
              </a:rPr>
              <a:t>Механізм: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effectLst/>
                <a:latin typeface="Google Sans"/>
              </a:rPr>
              <a:t> Генетичне порушення, за якого пилок рослини стає нежиттєздатним. Це контролюється генами мітохондрій (цитоплазмою).</a:t>
            </a:r>
            <a:endParaRPr kumimoji="0" lang="uk-UA" altLang="uk-UA" sz="1200" b="0" i="0" u="none" strike="noStrike" cap="none" normalizeH="0" baseline="0" dirty="0" smtClean="0">
              <a:ln>
                <a:noFill/>
              </a:ln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1200" b="1" i="0" u="none" strike="noStrike" cap="none" normalizeH="0" baseline="0" dirty="0" smtClean="0">
                <a:ln>
                  <a:noFill/>
                </a:ln>
                <a:effectLst/>
                <a:latin typeface="Google Sans"/>
              </a:rPr>
              <a:t>Практичне застосування: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effectLst/>
                <a:latin typeface="Google Sans"/>
              </a:rPr>
              <a:t> Це основа виробництва </a:t>
            </a:r>
            <a:r>
              <a:rPr kumimoji="0" lang="uk-UA" altLang="uk-UA" sz="1200" b="1" i="0" u="none" strike="noStrike" cap="none" normalizeH="0" baseline="0" dirty="0" smtClean="0">
                <a:ln>
                  <a:noFill/>
                </a:ln>
                <a:effectLst/>
                <a:latin typeface="Google Sans"/>
              </a:rPr>
              <a:t>гібридного насіння (F1)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effectLst/>
                <a:latin typeface="Google Sans"/>
              </a:rPr>
              <a:t> кукурудзи, соняшнику, цукрових буряків та ріпаку.</a:t>
            </a:r>
            <a:endParaRPr kumimoji="0" lang="uk-UA" altLang="uk-UA" sz="1200" b="0" i="0" u="none" strike="noStrike" cap="none" normalizeH="0" baseline="0" dirty="0" smtClean="0">
              <a:ln>
                <a:noFill/>
              </a:ln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uk-UA" altLang="uk-UA" sz="1200" b="1" i="0" u="none" strike="noStrike" cap="none" normalizeH="0" baseline="0" dirty="0" smtClean="0">
                <a:ln>
                  <a:noFill/>
                </a:ln>
                <a:effectLst/>
                <a:latin typeface="Google Sans"/>
              </a:rPr>
              <a:t>Перевага: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effectLst/>
                <a:latin typeface="Google Sans"/>
              </a:rPr>
              <a:t> Агрономам не потрібно вручну видаляти пиляки на материнських лініях, що дозволяє отримувати чисті гібриди у промислових масштабах.</a:t>
            </a:r>
            <a:endParaRPr kumimoji="0" lang="uk-UA" altLang="uk-UA" sz="1200" b="0" i="0" u="none" strike="noStrike" cap="none" normalizeH="0" baseline="0" dirty="0" smtClean="0">
              <a:ln>
                <a:noFill/>
              </a:ln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uk-UA" alt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43" y="3726640"/>
            <a:ext cx="5642526" cy="2263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Керування</a:t>
            </a:r>
            <a:r>
              <a:rPr lang="ru-RU" b="1" dirty="0"/>
              <a:t> </a:t>
            </a:r>
            <a:r>
              <a:rPr lang="ru-RU" b="1" dirty="0" err="1"/>
              <a:t>статтю</a:t>
            </a:r>
            <a:r>
              <a:rPr lang="ru-RU" b="1" dirty="0"/>
              <a:t> </a:t>
            </a:r>
            <a:r>
              <a:rPr lang="ru-RU" b="1" dirty="0" err="1"/>
              <a:t>рослин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фітогормонів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8608" y="4053254"/>
            <a:ext cx="9456003" cy="185665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На стать однодомних рослин (огірки, кавуни, гарбузи) можна впливати зовнішніми чинниками:</a:t>
            </a:r>
            <a:endParaRPr lang="uk-UA" dirty="0"/>
          </a:p>
          <a:p>
            <a:pPr lvl="1"/>
            <a:r>
              <a:rPr lang="uk-UA" b="1" dirty="0"/>
              <a:t>Етилен та ауксини:</a:t>
            </a:r>
            <a:r>
              <a:rPr lang="uk-UA" dirty="0"/>
              <a:t> Стимулюють закладання жіночих квіток (маточкових). Використовується для підвищення врожайності овочевих культур.</a:t>
            </a:r>
            <a:endParaRPr lang="uk-UA" dirty="0"/>
          </a:p>
          <a:p>
            <a:pPr lvl="1"/>
            <a:r>
              <a:rPr lang="uk-UA" b="1" dirty="0"/>
              <a:t>Гібереліни:</a:t>
            </a:r>
            <a:r>
              <a:rPr lang="uk-UA" dirty="0"/>
              <a:t> Стимулюють розвиток чоловічих квіток (тичинкових). Це важливо для селекціонерів при схрещуванні.</a:t>
            </a:r>
            <a:endParaRPr lang="uk-UA" dirty="0"/>
          </a:p>
          <a:p>
            <a:pPr lvl="1"/>
            <a:r>
              <a:rPr lang="uk-UA" b="1" dirty="0"/>
              <a:t>Фотоперіодизм:</a:t>
            </a:r>
            <a:r>
              <a:rPr lang="uk-UA" dirty="0"/>
              <a:t> Короткий світловий день часто сприяє «фемінізації» рослин.</a:t>
            </a:r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7315" y="609600"/>
            <a:ext cx="5452745" cy="3117215"/>
          </a:xfrm>
        </p:spPr>
        <p:txBody>
          <a:bodyPr/>
          <a:lstStyle/>
          <a:p>
            <a:pPr algn="ctr"/>
            <a:r>
              <a:rPr lang="uk-UA" b="1" i="1" dirty="0">
                <a:latin typeface="Times New Roman" panose="02020603050405020304" charset="0"/>
                <a:cs typeface="Times New Roman" panose="02020603050405020304" charset="0"/>
              </a:rPr>
              <a:t>Генетика спаржі</a:t>
            </a:r>
            <a:br>
              <a:rPr lang="uk-UA" b="1" i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uk-UA" b="1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b="1" i="1" dirty="0">
                <a:latin typeface="Times New Roman" panose="02020603050405020304" charset="0"/>
                <a:cs typeface="Times New Roman" panose="02020603050405020304" charset="0"/>
              </a:rPr>
              <a:t>Asparagus </a:t>
            </a:r>
            <a:r>
              <a:rPr lang="en-US" b="1" i="1" dirty="0" err="1">
                <a:latin typeface="Times New Roman" panose="02020603050405020304" charset="0"/>
                <a:cs typeface="Times New Roman" panose="02020603050405020304" charset="0"/>
              </a:rPr>
              <a:t>officinalis</a:t>
            </a:r>
            <a:r>
              <a:rPr lang="en-US" b="1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uk-UA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2158" y="4186992"/>
            <a:ext cx="8915399" cy="1555864"/>
          </a:xfrm>
        </p:spPr>
        <p:txBody>
          <a:bodyPr>
            <a:normAutofit fontScale="92500"/>
          </a:bodyPr>
          <a:lstStyle/>
          <a:p>
            <a:r>
              <a:rPr lang="uk-UA" dirty="0"/>
              <a:t>У спаржі чоловічі рослини (</a:t>
            </a:r>
            <a:r>
              <a:rPr lang="en-US" dirty="0" err="1"/>
              <a:t>XY</a:t>
            </a:r>
            <a:r>
              <a:rPr lang="en-US" dirty="0"/>
              <a:t>) </a:t>
            </a:r>
            <a:r>
              <a:rPr lang="uk-UA" dirty="0"/>
              <a:t>мають вищу агрономічну цінність: вони живуть довше, починають вегетацію раніше і дають на 20-25% більше пагонів.</a:t>
            </a:r>
            <a:endParaRPr lang="uk-UA" dirty="0"/>
          </a:p>
          <a:p>
            <a:r>
              <a:rPr lang="uk-UA" b="1" dirty="0"/>
              <a:t>Технологія </a:t>
            </a:r>
            <a:r>
              <a:rPr lang="uk-UA" b="1" dirty="0" err="1"/>
              <a:t>суперсамців</a:t>
            </a:r>
            <a:r>
              <a:rPr lang="uk-UA" b="1" dirty="0"/>
              <a:t>:</a:t>
            </a:r>
            <a:r>
              <a:rPr lang="uk-UA" dirty="0"/>
              <a:t> Шляхом самозапилення гермафродитних квіток отримують "</a:t>
            </a:r>
            <a:r>
              <a:rPr lang="uk-UA" dirty="0" err="1"/>
              <a:t>суперсамців</a:t>
            </a:r>
            <a:r>
              <a:rPr lang="uk-UA" dirty="0"/>
              <a:t>" (</a:t>
            </a:r>
            <a:r>
              <a:rPr lang="en-US" dirty="0" err="1"/>
              <a:t>YY</a:t>
            </a:r>
            <a:r>
              <a:rPr lang="en-US" dirty="0"/>
              <a:t>). </a:t>
            </a:r>
            <a:r>
              <a:rPr lang="uk-UA" dirty="0"/>
              <a:t>Схрещування </a:t>
            </a:r>
            <a:r>
              <a:rPr lang="en-US" dirty="0" err="1"/>
              <a:t>YY</a:t>
            </a:r>
            <a:r>
              <a:rPr lang="en-US" dirty="0"/>
              <a:t> × XX </a:t>
            </a:r>
            <a:r>
              <a:rPr lang="uk-UA" dirty="0"/>
              <a:t>дає 100% чоловічого потомства, що є ідеальним для промислових плантацій.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275" y="313226"/>
            <a:ext cx="5001725" cy="27658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err="1" smtClean="0"/>
              <a:t>Партенокарпія</a:t>
            </a:r>
            <a:r>
              <a:rPr lang="uk-UA" b="1" dirty="0" smtClean="0"/>
              <a:t>:</a:t>
            </a:r>
            <a:r>
              <a:rPr lang="uk-UA" dirty="0"/>
              <a:t> Розвиток плодів без запилення (огірки, деякі сорти томатів та винограду). Це дозволяє отримувати плоди в теплицях, де немає комах-запилювачів.</a:t>
            </a:r>
            <a:endParaRPr lang="uk-UA" dirty="0"/>
          </a:p>
          <a:p>
            <a:r>
              <a:rPr lang="uk-UA" b="1" dirty="0"/>
              <a:t>Апоміксис:</a:t>
            </a:r>
            <a:r>
              <a:rPr lang="uk-UA" dirty="0"/>
              <a:t> Утворення насіння без запліднення. Це дозволяє "клонувати" кращі гібриди через насіння, зберігаючи їхні унікальні властивості у наступних поколіннях без розщеплення ознак.</a:t>
            </a:r>
            <a:endParaRPr lang="uk-UA" dirty="0"/>
          </a:p>
          <a:p>
            <a:endParaRPr lang="uk-UA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9397" y="90854"/>
            <a:ext cx="8915399" cy="3117040"/>
          </a:xfrm>
        </p:spPr>
        <p:txBody>
          <a:bodyPr/>
          <a:lstStyle/>
          <a:p>
            <a:r>
              <a:rPr lang="uk-UA" dirty="0" err="1" smtClean="0"/>
              <a:t>Партенокапія</a:t>
            </a:r>
            <a:r>
              <a:rPr lang="uk-UA" dirty="0" smtClean="0"/>
              <a:t> та </a:t>
            </a:r>
            <a:r>
              <a:rPr lang="uk-UA" dirty="0" err="1" smtClean="0"/>
              <a:t>апоміксид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uk-UA" alt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0" y="2813807"/>
            <a:ext cx="5851403" cy="16875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76176" rIns="0" bIns="101568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Розуміння генетики статі дозволяє створювати високоврожайні гібриди через систему </a:t>
            </a: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ЦЧС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  <a:endParaRPr kumimoji="0" lang="uk-UA" alt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</a:pP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Керування співвідношенням статей у дводомних культур (хміль, спаржа) є критичним для рентабельності виробництва.</a:t>
            </a:r>
            <a:endParaRPr kumimoji="0" lang="uk-UA" alt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</a:pP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Застосування регуляторів росту дає змогу агроному </a:t>
            </a: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оперативно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впливати на продуктивність посівів у критичні фази розвитку.</a:t>
            </a:r>
            <a:endParaRPr kumimoji="0" lang="uk-UA" alt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3362</Words>
  <Application>WPS Presentation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Wingdings 3</vt:lpstr>
      <vt:lpstr>Arial</vt:lpstr>
      <vt:lpstr>Google Sans</vt:lpstr>
      <vt:lpstr>Segoe Print</vt:lpstr>
      <vt:lpstr>Century Gothic</vt:lpstr>
      <vt:lpstr>Microsoft YaHei</vt:lpstr>
      <vt:lpstr>Arial Unicode MS</vt:lpstr>
      <vt:lpstr>Calibri</vt:lpstr>
      <vt:lpstr>Times New Roman</vt:lpstr>
      <vt:lpstr>Легкий дым</vt:lpstr>
      <vt:lpstr>Генетика статі </vt:lpstr>
      <vt:lpstr>Класифікація рослин за типом статевої організації</vt:lpstr>
      <vt:lpstr> Хромосомне визначення статі у рослин</vt:lpstr>
      <vt:lpstr>Генетика конопель та хмелю (Промислове значення)</vt:lpstr>
      <vt:lpstr>Цитоплазматична чоловіча стерильність (ЦЧС)</vt:lpstr>
      <vt:lpstr>Керування статтю рослин за допомогою фітогормонів</vt:lpstr>
      <vt:lpstr>Генетика спаржі (Asparagus officinalis)</vt:lpstr>
      <vt:lpstr>Партенокапія та апоміксид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статі</dc:title>
  <dc:creator>1</dc:creator>
  <cp:lastModifiedBy>notebook7766</cp:lastModifiedBy>
  <cp:revision>4</cp:revision>
  <dcterms:created xsi:type="dcterms:W3CDTF">2026-01-12T17:59:00Z</dcterms:created>
  <dcterms:modified xsi:type="dcterms:W3CDTF">2026-01-14T18:54:33Z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D79A08E83A3A4185B67DCB0C7C8C2F18_12</vt:lpwstr>
  </property>
  <property fmtid="{D5CDD505-2E9C-101B-9397-08002B2CF9AE}" pid="3" name="KSOProductBuildVer">
    <vt:lpwstr>1049-12.2.0.23196</vt:lpwstr>
  </property>
</Properties>
</file>