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58"/>
      </p:cViewPr>
      <p:guideLst>
        <p:guide orient="horz" pos="2160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3.png"/><Relationship Id="rId3" Type="http://schemas.openxmlformats.org/officeDocument/2006/relationships/hyperlink" Target="https://www.google.com/search?q=%D0%BF%D0%BE%D0%BB%D1%96%D0%BC%D0%B5%D1%80%D1%96%D1%8F&amp;sca_esv=bfc79b9b44160e7b&amp;sxsrf=ANbL-n67hxbRbfQIH4qI3UsVFLBQfPylww:1768214388430&amp;ei=dM9kaY_8GYeqxc8P5fKukA8&amp;ved=2ahUKEwj7gJvd_YWSAxWNRPEDHXPoOzMQgK4QegQIARAE&amp;uact=5&amp;oq=%D0%9F%D0%9E%D0%9D%D0%AF%D0%A2%D0%A2%D1%8F+%D0%BD%D0%B5%D0%B0%D0%BB%D0%B5%D0%BB%D1%8C%D0%BD%D0%B8%D1%85+%D0%B3%D0%B5%D0%BD%D1%96%D0%B2&amp;gs_lp=Egxnd3Mtd2l6LXNlcnAiLtCf0J7QndCv0KLQotGPINC90LXQsNC70LXQu9GM0L3QuNGFINCz0LXQvdGW0LIyBRAhGKABSMbK0AFQ9b3QAVj1vdABcAJ4AZABAJgBuQGgAbkBqgEDMC4xuAEDyAEA-AEB-AECmAIDoALWAagCEsICBxAjGCcY6gLCAhkQLhiABBhDGLQCGOcGGMgDGIoFGOoC2AEBmAML8QU9ug4TOphhe_EFYt7ycna4kgy6BgYIARABGAiSBwMyLjGgB6UCsgcDMC4xuAe_AcIHBzAuMS4wLjLIBxSACAA&amp;sclient=gws-wiz-serp&amp;mstk=AUtExfB2C-bkYQ3LPD8YWYMd6Wx6X-aWDGSoLZm3OWE1uYJm8UWBOG-jEn9B2t5shP2U0o0C2xiVCY6qQ6YmECaE0YO64BXsbjgTFFX4ZJTD6ahEUwN9KnyLxzNUDyug2RaEil2ZuQzvH4k_GzBaBNnfwiq1HNnSgSvYwQTvsWIImjmnr58&amp;csui=3" TargetMode="External"/><Relationship Id="rId2" Type="http://schemas.openxmlformats.org/officeDocument/2006/relationships/hyperlink" Target="https://www.google.com/search?q=%D0%B5%D0%BF%D1%96%D1%81%D1%82%D0%B0%D0%B7&amp;sca_esv=bfc79b9b44160e7b&amp;sxsrf=ANbL-n67hxbRbfQIH4qI3UsVFLBQfPylww:1768214388430&amp;ei=dM9kaY_8GYeqxc8P5fKukA8&amp;ved=2ahUKEwj7gJvd_YWSAxWNRPEDHXPoOzMQgK4QegQIARAD&amp;uact=5&amp;oq=%D0%9F%D0%9E%D0%9D%D0%AF%D0%A2%D0%A2%D1%8F+%D0%BD%D0%B5%D0%B0%D0%BB%D0%B5%D0%BB%D1%8C%D0%BD%D0%B8%D1%85+%D0%B3%D0%B5%D0%BD%D1%96%D0%B2&amp;gs_lp=Egxnd3Mtd2l6LXNlcnAiLtCf0J7QndCv0KLQotGPINC90LXQsNC70LXQu9GM0L3QuNGFINCz0LXQvdGW0LIyBRAhGKABSMbK0AFQ9b3QAVj1vdABcAJ4AZABAJgBuQGgAbkBqgEDMC4xuAEDyAEA-AEB-AECmAIDoALWAagCEsICBxAjGCcY6gLCAhkQLhiABBhDGLQCGOcGGMgDGIoFGOoC2AEBmAML8QU9ug4TOphhe_EFYt7ycna4kgy6BgYIARABGAiSBwMyLjGgB6UCsgcDMC4xuAe_AcIHBzAuMS4wLjLIBxSACAA&amp;sclient=gws-wiz-serp&amp;mstk=AUtExfB2C-bkYQ3LPD8YWYMd6Wx6X-aWDGSoLZm3OWE1uYJm8UWBOG-jEn9B2t5shP2U0o0C2xiVCY6qQ6YmECaE0YO64BXsbjgTFFX4ZJTD6ahEUwN9KnyLxzNUDyug2RaEil2ZuQzvH4k_GzBaBNnfwiq1HNnSgSvYwQTvsWIImjmnr58&amp;csui=3" TargetMode="External"/><Relationship Id="rId1" Type="http://schemas.openxmlformats.org/officeDocument/2006/relationships/hyperlink" Target="https://www.google.com/search?q=%D0%BA%D0%BE%D0%BC%D0%BF%D0%BB%D1%96%D0%BC%D0%B5%D0%BD%D1%82%D0%B0%D1%80%D0%BD%D1%96%D1%81%D1%82%D1%8C&amp;sca_esv=bfc79b9b44160e7b&amp;sxsrf=ANbL-n67hxbRbfQIH4qI3UsVFLBQfPylww:1768214388430&amp;ei=dM9kaY_8GYeqxc8P5fKukA8&amp;ved=2ahUKEwj7gJvd_YWSAxWNRPEDHXPoOzMQgK4QegQIARAC&amp;uact=5&amp;oq=%D0%9F%D0%9E%D0%9D%D0%AF%D0%A2%D0%A2%D1%8F+%D0%BD%D0%B5%D0%B0%D0%BB%D0%B5%D0%BB%D1%8C%D0%BD%D0%B8%D1%85+%D0%B3%D0%B5%D0%BD%D1%96%D0%B2&amp;gs_lp=Egxnd3Mtd2l6LXNlcnAiLtCf0J7QndCv0KLQotGPINC90LXQsNC70LXQu9GM0L3QuNGFINCz0LXQvdGW0LIyBRAhGKABSMbK0AFQ9b3QAVj1vdABcAJ4AZABAJgBuQGgAbkBqgEDMC4xuAEDyAEA-AEB-AECmAIDoALWAagCEsICBxAjGCcY6gLCAhkQLhiABBhDGLQCGOcGGMgDGIoFGOoC2AEBmAML8QU9ug4TOphhe_EFYt7ycna4kgy6BgYIARABGAiSBwMyLjGgB6UCsgcDMC4xuAe_AcIHBzAuMS4wLjLIBxSACAA&amp;sclient=gws-wiz-serp&amp;mstk=AUtExfB2C-bkYQ3LPD8YWYMd6Wx6X-aWDGSoLZm3OWE1uYJm8UWBOG-jEn9B2t5shP2U0o0C2xiVCY6qQ6YmECaE0YO64BXsbjgTFFX4ZJTD6ahEUwN9KnyLxzNUDyug2RaEil2ZuQzvH4k_GzBaBNnfwiq1HNnSgSvYwQTvsWIImjmnr58&amp;csui=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1" Type="http://schemas.openxmlformats.org/officeDocument/2006/relationships/hyperlink" Target="https://www.google.com/search?q=%D0%BF%D0%BB%D0%B5%D0%B9%D0%BE%D1%82%D1%80%D0%BE%D0%BF%D1%96%D1%8E&amp;sca_esv=bfc79b9b44160e7b&amp;sxsrf=ANbL-n6-9zW7Cj4QNrOFLyiXQqr6wTlz0A:1768220245839&amp;ei=VeZkafv0MoGBxc8PiZ7CiAg&amp;ved=2ahUKEwjgpuD9_YWSAxU5BNsEHYCNHzYQgK4QegQIARAC&amp;uact=5&amp;oq=+%D0%BD%D0%B5%D0%B0%D0%BB%D0%B5%D0%BB%D1%8C%D0%BD%D0%B8%D1%85+%D0%B3%D0%B5%D0%BD%D1%96%D0%B2+%D0%9E%D1%81%D0%BD%D0%BE%D0%B2%D0%BD%D1%96+%D1%82%D0%B8%D0%BF%D0%B8+%D0%B2%D0%B7%D0%B0%D1%94%D0%BC%D0%BE%D0%B4%D1%96%D1%97&amp;gs_lp=Egxnd3Mtd2l6LXNlcnAiSyDQvdC10LDQu9C10LvRjNC90LjRhSDQs9C10L3RltCyINCe0YHQvdC-0LLQvdGWINGC0LjQv9C4INCy0LfQsNGU0LzQvtC00ZbRlzIFECEYnwUyBRAhGJ8FSLcoUOwGWN4fcAF4AZABAJgBzQGgAcMKqgEFMC43LjG4AQPIAQD4AQH4AQKYAgagAoEHwgIKEAAYsAMY1gQYR8ICBxAjGLACGCfCAgUQABjvBcICBhAAGAcYHsICBhAAGBYYHpgDAIgGAZAGCJIHBTEuNC4xoAfyNbIHBTAuNC4xuAf4BsIHBTAuMS41yAcegAgA&amp;sclient=gws-wiz-serp&amp;mstk=AUtExfBmtlHBJJ_SWTRABcIX2jIQGQPpgafKqAzurBHqvpyXzKBkgVN2QEuwFkL78EqhCjTjzGk2tZLnqGqazvwVkp3dUSU5TfqIB98lA6N0n1g8b7W5Bvt3qSYpeNY7MTdnKL3zUuS7DF7AcijYrhmYLXMPvo7lPq85MLPq2PozKAfstMWQ_kdGVeU96u7xiY8jta-g8B1F14HB_ij98Pie3xDUaXWD1A8ldouKlU3LAe-A72gQGcM-uGgd_LtDD1BzXRPPBNmxJSWEoYZNNAHqojAPUoyVKD6-3wicJEpdR-3V5w&amp;csui=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1465" y="823595"/>
            <a:ext cx="9594215" cy="39122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i="1" dirty="0" err="1" smtClean="0">
                <a:latin typeface="Times New Roman" panose="02020603050405020304" charset="0"/>
                <a:cs typeface="Times New Roman" panose="02020603050405020304" charset="0"/>
              </a:rPr>
              <a:t>Модифікуючі</a:t>
            </a:r>
            <a:r>
              <a:rPr lang="uk-UA" i="1" dirty="0" smtClean="0">
                <a:latin typeface="Times New Roman" panose="02020603050405020304" charset="0"/>
                <a:cs typeface="Times New Roman" panose="02020603050405020304" charset="0"/>
              </a:rPr>
              <a:t> гени</a:t>
            </a:r>
            <a:endParaRPr lang="uk-UA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i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Модифікуючі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гени – це гени, які не визначають основну ознаку, а </a:t>
            </a:r>
            <a:r>
              <a:rPr lang="uk-UA" b="1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змінюють ступінь її прояву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тобто впливають на </a:t>
            </a:r>
            <a:r>
              <a:rPr lang="uk-UA" i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фенотиповий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результат дії інших генів, роблячи його більш вираженим, слабшим або взагалі модифікуючи залежно від умов, як-от довкілля, створюючи варіативність у прояві ознаки, наприклад, різний ступінь катаракти. </a:t>
            </a:r>
            <a:endParaRPr lang="uk-UA" i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1454" y="172672"/>
            <a:ext cx="4611830" cy="37399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u="sng" dirty="0" smtClean="0">
                <a:latin typeface="Times New Roman" panose="02020603050405020304" charset="0"/>
                <a:cs typeface="Times New Roman" panose="02020603050405020304" charset="0"/>
              </a:rPr>
              <a:t>висновок</a:t>
            </a:r>
            <a:endParaRPr lang="uk-UA" i="1" u="sng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9574" y="3217985"/>
            <a:ext cx="8535988" cy="1879600"/>
          </a:xfrm>
        </p:spPr>
        <p:txBody>
          <a:bodyPr>
            <a:normAutofit fontScale="85000" lnSpcReduction="10000"/>
          </a:bodyPr>
          <a:lstStyle/>
          <a:p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Взаємодія </a:t>
            </a:r>
            <a:r>
              <a:rPr lang="uk-UA" i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неалельних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генів у рослин демонструє складне успадкування ознак, де кілька генів впливають на один фенотип, створюючи різноманітність, яку неможливо пояснити законами Менделя; це проявляється в таких типах взаємодії, як </a:t>
            </a:r>
            <a:r>
              <a:rPr lang="uk-UA" b="1" i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комплементарність</a:t>
            </a:r>
            <a:r>
              <a:rPr lang="uk-UA" b="1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епістаз, полімерія та плейотропія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що призводить до нових співвідношень у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F2 (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наприклад, 9:7, 13:3, 15:1) та пояснює, як гени працюють не ізольовано, а як єдиний механізм формування ознак, впливаючи на колір квіток, форму плодів, висоту рослини</a:t>
            </a:r>
            <a:endParaRPr lang="uk-UA" i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Times New Roman" panose="02020603050405020304" charset="0"/>
                <a:cs typeface="Times New Roman" panose="02020603050405020304" charset="0"/>
              </a:rPr>
              <a:t>Дякую за увагу))</a:t>
            </a:r>
            <a:endParaRPr lang="uk-UA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36950" y="783590"/>
            <a:ext cx="7419340" cy="5601335"/>
          </a:xfrm>
        </p:spPr>
        <p:txBody>
          <a:bodyPr>
            <a:noAutofit/>
          </a:bodyPr>
          <a:lstStyle/>
          <a:p>
            <a:pPr algn="just"/>
            <a:r>
              <a:rPr lang="uk-UA" sz="4000" i="1" dirty="0" smtClean="0">
                <a:latin typeface="Times New Roman" panose="02020603050405020304" charset="0"/>
                <a:cs typeface="Times New Roman" panose="02020603050405020304" charset="0"/>
              </a:rPr>
              <a:t>Ознаки рослин формуються внаслідок взаємодії багатьох генів .</a:t>
            </a:r>
            <a:endParaRPr lang="uk-UA" sz="4000" i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uk-UA" sz="4000" i="1" dirty="0" smtClean="0">
                <a:latin typeface="Times New Roman" panose="02020603050405020304" charset="0"/>
                <a:cs typeface="Times New Roman" panose="02020603050405020304" charset="0"/>
              </a:rPr>
              <a:t>Не всі гени діють незалежно один від одного.</a:t>
            </a:r>
            <a:endParaRPr lang="uk-UA" sz="4000" i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uk-UA" sz="4000" i="1" dirty="0" smtClean="0">
                <a:latin typeface="Times New Roman" panose="02020603050405020304" charset="0"/>
                <a:cs typeface="Times New Roman" panose="02020603050405020304" charset="0"/>
              </a:rPr>
              <a:t>Взаємодія неалейних генів ускладнює класичні закономірності </a:t>
            </a:r>
            <a:r>
              <a:rPr lang="uk-UA" sz="4000" i="1" dirty="0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lang="uk-UA" sz="4000" i="1" dirty="0" smtClean="0">
                <a:latin typeface="Times New Roman" panose="02020603050405020304" charset="0"/>
                <a:cs typeface="Times New Roman" panose="02020603050405020304" charset="0"/>
              </a:rPr>
              <a:t>енделя</a:t>
            </a:r>
            <a:endParaRPr lang="uk-UA" sz="4000" i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" y="198755"/>
            <a:ext cx="11309350" cy="30333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i="1" dirty="0" err="1" smtClean="0">
                <a:latin typeface="Times New Roman" panose="02020603050405020304" charset="0"/>
                <a:cs typeface="Times New Roman" panose="02020603050405020304" charset="0"/>
              </a:rPr>
              <a:t>ПОНЯТТя</a:t>
            </a:r>
            <a:r>
              <a:rPr lang="uk-UA" i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i="1" dirty="0" err="1" smtClean="0">
                <a:latin typeface="Times New Roman" panose="02020603050405020304" charset="0"/>
                <a:cs typeface="Times New Roman" panose="02020603050405020304" charset="0"/>
              </a:rPr>
              <a:t>неалельних</a:t>
            </a:r>
            <a:r>
              <a:rPr lang="uk-UA" i="1" dirty="0" smtClean="0">
                <a:latin typeface="Times New Roman" panose="02020603050405020304" charset="0"/>
                <a:cs typeface="Times New Roman" panose="02020603050405020304" charset="0"/>
              </a:rPr>
              <a:t> генів</a:t>
            </a:r>
            <a:endParaRPr lang="uk-UA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7055" y="2880995"/>
            <a:ext cx="5932170" cy="2851150"/>
          </a:xfrm>
        </p:spPr>
        <p:txBody>
          <a:bodyPr>
            <a:noAutofit/>
          </a:bodyPr>
          <a:lstStyle/>
          <a:p>
            <a:pPr algn="just"/>
            <a:r>
              <a:rPr lang="uk-UA" sz="2800" i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Неалельні</a:t>
            </a:r>
            <a:r>
              <a:rPr lang="uk-UA" sz="280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гени — це гени, що розташовані в різних локусах (місцях) хромосом і контролюють різні ознаки або впливають на одну ознаку по-різному, </a:t>
            </a:r>
            <a:r>
              <a:rPr lang="uk-UA" sz="2800" i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взаємодіючи</a:t>
            </a:r>
            <a:r>
              <a:rPr lang="uk-UA" sz="280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між собою (</a:t>
            </a:r>
            <a:r>
              <a:rPr lang="uk-UA" sz="280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hlinkClick r:id="rId1"/>
              </a:rPr>
              <a:t>компліментарність</a:t>
            </a:r>
            <a:r>
              <a:rPr lang="uk-UA" sz="280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 </a:t>
            </a:r>
            <a:r>
              <a:rPr lang="uk-UA" sz="280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hlinkClick r:id="rId2"/>
              </a:rPr>
              <a:t>епістаз</a:t>
            </a:r>
            <a:r>
              <a:rPr lang="uk-UA" sz="280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 </a:t>
            </a:r>
            <a:r>
              <a:rPr lang="uk-UA" sz="280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hlinkClick r:id="rId3"/>
              </a:rPr>
              <a:t>полімерія</a:t>
            </a:r>
            <a:r>
              <a:rPr lang="uk-UA" sz="280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uk-UA" sz="2800" i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047" y="2013439"/>
            <a:ext cx="4651598" cy="36136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Times New Roman" panose="02020603050405020304" charset="0"/>
                <a:cs typeface="Times New Roman" panose="02020603050405020304" charset="0"/>
              </a:rPr>
              <a:t>Основні типи взаємодії</a:t>
            </a:r>
            <a:endParaRPr lang="uk-UA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40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Основні типи взаємодії </a:t>
            </a:r>
            <a:r>
              <a:rPr lang="uk-UA" sz="2400" i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неалельних</a:t>
            </a:r>
            <a:r>
              <a:rPr lang="uk-UA" sz="240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генів, розташованих у різних локусах, включають </a:t>
            </a:r>
            <a:r>
              <a:rPr lang="uk-UA" sz="2400" b="1" i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комплементарність</a:t>
            </a:r>
            <a:r>
              <a:rPr lang="uk-UA" sz="240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 (доповнення дії, створення нової ознаки), </a:t>
            </a:r>
            <a:r>
              <a:rPr lang="uk-UA" sz="2400" b="1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епістаз</a:t>
            </a:r>
            <a:r>
              <a:rPr lang="uk-UA" sz="240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 (пригнічення одного гена іншим), </a:t>
            </a:r>
            <a:r>
              <a:rPr lang="uk-UA" sz="2400" b="1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полімерію</a:t>
            </a:r>
            <a:r>
              <a:rPr lang="uk-UA" sz="240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 (сума ефектів кількох генів для кількісних ознак) та </a:t>
            </a:r>
            <a:r>
              <a:rPr lang="uk-UA" sz="2400" b="1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hlinkClick r:id="rId1"/>
              </a:rPr>
              <a:t>плейотропію</a:t>
            </a:r>
            <a:r>
              <a:rPr lang="uk-UA" sz="240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 (один ген впливає на кілька ознак)</a:t>
            </a:r>
            <a:endParaRPr lang="uk-UA" sz="2400" i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531710" y="-171061"/>
            <a:ext cx="3376979" cy="49661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1052" y="325315"/>
            <a:ext cx="10058400" cy="2743200"/>
          </a:xfrm>
        </p:spPr>
        <p:txBody>
          <a:bodyPr/>
          <a:lstStyle/>
          <a:p>
            <a:r>
              <a:rPr lang="uk-UA" dirty="0" err="1" smtClean="0"/>
              <a:t>комплементарність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Один домінантний ген доповнює дію іншого </a:t>
            </a:r>
            <a:r>
              <a:rPr lang="uk-UA" i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неалельного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домінантного гена, разом вони зумовлюють появу нової ознаки.</a:t>
            </a:r>
            <a:endParaRPr lang="uk-UA" i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Приклад: Забарвлення квітів горошку, де два домінантні гени (А і В) створюють пурпурове забарвлення, а їх відсутність (</a:t>
            </a:r>
            <a:r>
              <a:rPr lang="uk-UA" i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аа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bb) — 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біле.</a:t>
            </a:r>
            <a:endParaRPr lang="uk-UA" i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uk-UA" i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4407" y="255211"/>
            <a:ext cx="3314129" cy="33510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епістаз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uk-UA" dirty="0"/>
          </a:p>
          <a:p>
            <a:pPr lvl="1" algn="just"/>
            <a:r>
              <a:rPr lang="uk-UA" sz="697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uk-UA" sz="6970" i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дин </a:t>
            </a:r>
            <a:r>
              <a:rPr lang="uk-UA" sz="697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ген пригнічує (</a:t>
            </a:r>
            <a:r>
              <a:rPr lang="uk-UA" sz="6970" i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епістатичний</a:t>
            </a:r>
            <a:r>
              <a:rPr lang="uk-UA" sz="697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ген) прояв іншого </a:t>
            </a:r>
            <a:r>
              <a:rPr lang="uk-UA" sz="6970" i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неалельного</a:t>
            </a:r>
            <a:r>
              <a:rPr lang="uk-UA" sz="697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гена (</a:t>
            </a:r>
            <a:r>
              <a:rPr lang="uk-UA" sz="6970" i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гіпостатичного</a:t>
            </a:r>
            <a:r>
              <a:rPr lang="uk-UA" sz="697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lang="uk-UA" sz="6970" i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1" algn="just"/>
            <a:r>
              <a:rPr lang="uk-UA" sz="697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Розрізняють домінантний (домінантний алель одного гена пригнічує інший) та рецесивний (рецесивний алель пригнічує інший) епістаз.</a:t>
            </a:r>
            <a:endParaRPr lang="uk-UA" sz="6970" i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1" algn="just"/>
            <a:r>
              <a:rPr lang="uk-UA" sz="697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Приклад: Забарвлення шерсті у собак або гарбузів.</a:t>
            </a:r>
            <a:endParaRPr lang="uk-UA" sz="6970" i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br>
              <a:rPr lang="uk-UA" sz="697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uk-UA" sz="6970" i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7811" y="286482"/>
            <a:ext cx="5964802" cy="38283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 епістазу у рослин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71237" y="2127738"/>
            <a:ext cx="4308231" cy="413922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Епістаз у рослин – це взаємодія генів, коли один ген приховує або змінює прояв іншого, </a:t>
            </a:r>
            <a:r>
              <a:rPr lang="uk-UA" i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неалельного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гена, що призводить до </a:t>
            </a:r>
            <a:r>
              <a:rPr lang="uk-UA" i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неменделівських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співвідношень у потомстві, як-от у гороху, де епістаз визначає колір плодів (13:3 </a:t>
            </a:r>
            <a:r>
              <a:rPr lang="uk-UA" i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білий:кольоровий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), або в грициків, де форма насіння залежить від взаємодії двох генів (15:1 </a:t>
            </a:r>
            <a:r>
              <a:rPr lang="uk-UA" i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трикутна:яйцеподібна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), а також у деяких рослинах, де ген </a:t>
            </a:r>
            <a:r>
              <a:rPr lang="uk-UA" i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інгібітора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пригнічує прояв гена забарвлення, створюючи білий колір навіть за наявності </a:t>
            </a:r>
            <a:r>
              <a:rPr lang="uk-UA" i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пігментоутворюючих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генів. </a:t>
            </a:r>
            <a:endParaRPr lang="uk-UA" i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1671" y="2834419"/>
            <a:ext cx="5214329" cy="32850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3891" y="685800"/>
            <a:ext cx="4324229" cy="2743200"/>
          </a:xfrm>
        </p:spPr>
        <p:txBody>
          <a:bodyPr/>
          <a:lstStyle/>
          <a:p>
            <a:r>
              <a:rPr lang="uk-UA" dirty="0" smtClean="0"/>
              <a:t>полімерія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Кілька </a:t>
            </a:r>
            <a:r>
              <a:rPr lang="uk-UA" i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неалельних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генів контролюють розвиток однієї й тієї ж ознаки, їх ефекти складаються.</a:t>
            </a:r>
            <a:endParaRPr lang="uk-UA" i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Ознаки називаються кількісними.</a:t>
            </a:r>
            <a:endParaRPr lang="uk-UA" i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Приклад: Пігментація шкіри у людини, висота рослин</a:t>
            </a:r>
            <a:endParaRPr lang="uk-UA" i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uk-UA" i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2" y="275125"/>
            <a:ext cx="4916488" cy="33955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4" y="211016"/>
            <a:ext cx="10058400" cy="2743200"/>
          </a:xfrm>
        </p:spPr>
        <p:txBody>
          <a:bodyPr/>
          <a:lstStyle/>
          <a:p>
            <a:r>
              <a:rPr lang="uk-UA" dirty="0" smtClean="0"/>
              <a:t>Полімерні ознаки у рослин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4" y="2259623"/>
            <a:ext cx="4538418" cy="3356707"/>
          </a:xfrm>
        </p:spPr>
        <p:txBody>
          <a:bodyPr>
            <a:normAutofit fontScale="85000"/>
          </a:bodyPr>
          <a:lstStyle/>
          <a:p>
            <a:pPr algn="just"/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Полімерні ознаки у рослин – це кількісні ознаки (висота, маса, вміст речовин), які успадковуються під впливом </a:t>
            </a:r>
            <a:r>
              <a:rPr lang="uk-UA" b="1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кількох пар </a:t>
            </a:r>
            <a:r>
              <a:rPr lang="uk-UA" b="1" i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неалельних</a:t>
            </a:r>
            <a:r>
              <a:rPr lang="uk-UA" b="1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генів (полімерні гени)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що діють спільно, їхня дія </a:t>
            </a:r>
            <a:r>
              <a:rPr lang="uk-UA" i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сумується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(кумулятивний ефект), створюючи плавні переходи у фенотипі, наприклад, забарвлення зерна пшениці чи вміст вітамінів. Це важливий тип взаємодії генів у рослин, що забезпечує їхню різноманітність та господарську цінність, відрізняючись від простих ознак, які визначаються одним геном. </a:t>
            </a:r>
            <a:endParaRPr lang="uk-UA" i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1377" y="2003914"/>
            <a:ext cx="6061197" cy="37660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3298</Words>
  <Application>WPS Presentation</Application>
  <PresentationFormat>Широкоэкранный</PresentationFormat>
  <Paragraphs>52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Wingdings 3</vt:lpstr>
      <vt:lpstr>Century Gothic</vt:lpstr>
      <vt:lpstr>Microsoft YaHei</vt:lpstr>
      <vt:lpstr>Arial Unicode MS</vt:lpstr>
      <vt:lpstr>Calibri</vt:lpstr>
      <vt:lpstr>Times New Roman</vt:lpstr>
      <vt:lpstr>Сектор</vt:lpstr>
      <vt:lpstr>Взаємодія неалельних генів</vt:lpstr>
      <vt:lpstr> </vt:lpstr>
      <vt:lpstr>ПОНЯТТя неалельних генів</vt:lpstr>
      <vt:lpstr>Основні типи взаємодії</vt:lpstr>
      <vt:lpstr>комплементарність</vt:lpstr>
      <vt:lpstr>епістаз</vt:lpstr>
      <vt:lpstr>Приклади епістазу у рослин</vt:lpstr>
      <vt:lpstr>полімерія</vt:lpstr>
      <vt:lpstr>Полімерні ознаки у рослин</vt:lpstr>
      <vt:lpstr>Модифікуючі гени</vt:lpstr>
      <vt:lpstr>висновок</vt:lpstr>
      <vt:lpstr>Дякую за увагу))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Взаємодія неалельних генів</dc:title>
  <dc:creator>1</dc:creator>
  <cp:lastModifiedBy>notebook7766</cp:lastModifiedBy>
  <cp:revision>5</cp:revision>
  <dcterms:created xsi:type="dcterms:W3CDTF">2026-01-12T10:44:00Z</dcterms:created>
  <dcterms:modified xsi:type="dcterms:W3CDTF">2026-01-14T18:26:02Z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8C6C0D78E7A844ABBEFB7E01728E211B_12</vt:lpwstr>
  </property>
  <property fmtid="{D5CDD505-2E9C-101B-9397-08002B2CF9AE}" pid="3" name="KSOProductBuildVer">
    <vt:lpwstr>1049-12.2.0.23196</vt:lpwstr>
  </property>
</Properties>
</file>