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61" d="100"/>
          <a:sy n="61" d="100"/>
        </p:scale>
        <p:origin x="2074" y="5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E9715-9DC4-4DA1-A26A-5567D4B7E9FA}" type="datetimeFigureOut">
              <a:rPr lang="uk-UA" smtClean="0"/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D3992-24A7-456E-955A-BD7A294C56FA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D3992-24A7-456E-955A-BD7A294C56FA}" type="slidenum">
              <a:rPr lang="uk-UA" smtClean="0"/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www.google.com/search?q=%D0%BF%D0%BE%D0%BB%D1%96%D0%BC%D0%B5%D1%80%D0%B0%D0%B7%D0%BD%D0%BE%D1%97+%D0%BB%D0%B0%D0%BD%D1%86%D1%8E%D0%B3%D0%BE%D0%B2%D0%BE%D1%97+%D1%80%D0%B5%D0%B0%D0%BA%D1%86%D1%96%D1%97&amp;sca_esv=bfc79b9b44160e7b&amp;sxsrf=ANbL-n4DuaaBqcXLzLAI30EBYjF0OVOBpQ:1768213855409&amp;ei=X81kadPYGJuHxc8PjYuOkAY&amp;ved=2ahUKEwjW8pm85oWSAxV_SfEDHbTwFfYQgK4QegQIBhAC&amp;uact=5&amp;oq=%D0%BC%D0%BE%D0%BB%D0%B5%D0%BA%D1%83%D0%BB%D1%8F%D1%80%D0%BD%D1%96+%D0%BE%D1%81%D0%BD%D0%BE%D0%B2%D0%B8+%D1%81%D0%BF%D0%B0%D0%B4%D0%BA%D0%BE%D0%B2%D0%BE%D1%81%D1%82%D1%96++%D1%96+%D1%97%D1%85+%D0%B7%D0%BD%D0%B0%D1%87%D0%B5%D0%BD%D1%8F+%D0%B2+%D0%B0%D0%B3%D1%80%D0%BE%D0%BD%D0%BE%D0%BC%D1%96%D1%97&amp;gs_lp=Egxnd3Mtd2l6LXNlcnAiaNC80L7Qu9C10LrRg9C70Y_RgNC90ZYg0L7RgdC90L7QstC4INGB0L_QsNC00LrQvtCy0L7RgdGC0ZYgINGWINGX0YUg0LfQvdCw0YfQtdC90Y8g0LIg0LDQs9GA0L7QvdC-0LzRltGXMgUQABjvBTIFEAAY7wUyBRAAGO8FMgUQABjvBUiJ9gJQ4AtYtPMCcAJ4AZABAJgBuASgAYN7qgENMC41NC4yMC4yLjEuMbgBA8gBAPgBAZgCTKACvnioAgrCAgcQIxgnGOoCwgIEECMYJ8ICChAjGIAEGCcYigXCAgoQABiABBhDGIoFwgIFEAAYgATCAgsQLhiABBjRAxjHAcICChAAGIAEGBQYhwLCAggQABiABBjLAcICBhAAGBYYHsICBxAAGIAEGBPCAggQABgTGBYYHsICChAAGBMYFhgKGB7CAgUQIRifBcICBRAhGKABwgIEECEYFcICBxAhGKABGArCAgQQIRgKwgIGECEYFRgKwgIIEAAYgAQYogSYAwnxBcBgosglvLu-kgcLMi40OC4yMi4yLjKgB_z0A7IHCzAuNDguMjIuMi4yuAeseMIHBzMuMzIuNDHIB-8BgAgA&amp;sclient=gws-wiz-serp&amp;mstk=AUtExfAHlaveAbjalzECUvBp7DCyTOzCF_7kZpvkfO22L75PLDF0K6zWPT_JT6f4qjmFfbvVd3tiX86x7YFRQ8bxCdpuq2ahJH8U75_bh7-ShQwiDQwQT4vmad5Bz1aAgWKg43FnevYAnEWYZ6L3MCnfGlJvdvIGOkrY0ShQQVbLdLJL6aL9JlHX-rUKppnIpQMTSRq4Tg-a0vf2VV6-OkBYUS5yneeoFJ4-2mEjewCMcv6bkeF4hb_Xy-yDqCjqr1AzPO6VMUFMx2Iim7EaEfw66h6w6EiphhPaOWXQf81uMK-ucw&amp;csui=3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1764" y="2016920"/>
            <a:ext cx="5253134" cy="3585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6395"/>
            <a:ext cx="8229600" cy="722630"/>
          </a:xfrm>
        </p:spPr>
        <p:txBody>
          <a:bodyPr>
            <a:normAutofit fontScale="90000"/>
          </a:bodyPr>
          <a:lstStyle/>
          <a:p>
            <a:r>
              <a:rPr i="1" dirty="0" err="1">
                <a:latin typeface="Times New Roman" panose="02020603050405020304" charset="0"/>
                <a:cs typeface="Times New Roman" panose="02020603050405020304" charset="0"/>
              </a:rPr>
              <a:t>Молекулярні</a:t>
            </a:r>
            <a:r>
              <a:rPr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i="1" dirty="0" err="1">
                <a:latin typeface="Times New Roman" panose="02020603050405020304" charset="0"/>
                <a:cs typeface="Times New Roman" panose="02020603050405020304" charset="0"/>
              </a:rPr>
              <a:t>основи</a:t>
            </a:r>
            <a:r>
              <a:rPr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i="1" dirty="0" err="1">
                <a:latin typeface="Times New Roman" panose="02020603050405020304" charset="0"/>
                <a:cs typeface="Times New Roman" panose="02020603050405020304" charset="0"/>
              </a:rPr>
              <a:t>спадковості</a:t>
            </a:r>
            <a:endParaRPr i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Замещающее содержимое 4"/>
          <p:cNvSpPr/>
          <p:nvPr>
            <p:ph idx="1"/>
          </p:nvPr>
        </p:nvSpPr>
        <p:spPr>
          <a:xfrm>
            <a:off x="457200" y="1163320"/>
            <a:ext cx="8271510" cy="4745990"/>
          </a:xfrm>
        </p:spPr>
        <p:txBody>
          <a:bodyPr/>
          <a:p>
            <a:pPr marL="0" indent="0">
              <a:buNone/>
            </a:pPr>
            <a:endParaRPr lang="ru-RU" altLang="en-US" sz="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i="1" dirty="0" err="1">
                <a:latin typeface="Times New Roman" panose="02020603050405020304" charset="0"/>
                <a:cs typeface="Times New Roman" panose="02020603050405020304" charset="0"/>
              </a:rPr>
              <a:t>Трансляція</a:t>
            </a:r>
            <a:endParaRPr i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 sz="2400" i="1" dirty="0" smtClean="0">
                <a:latin typeface="Times New Roman" panose="02020603050405020304" charset="0"/>
                <a:cs typeface="Times New Roman" panose="02020603050405020304" charset="0"/>
              </a:rPr>
              <a:t> Трансляція це</a:t>
            </a:r>
            <a:r>
              <a:rPr lang="uk-UA" sz="2400" i="1" dirty="0">
                <a:latin typeface="Times New Roman" panose="02020603050405020304" charset="0"/>
                <a:cs typeface="Times New Roman" panose="02020603050405020304" charset="0"/>
              </a:rPr>
              <a:t> процес синтезу білка на рибосомах, де генетична інформація з матричної </a:t>
            </a:r>
            <a:r>
              <a:rPr lang="uk-UA" sz="2400" i="1" dirty="0" err="1">
                <a:latin typeface="Times New Roman" panose="02020603050405020304" charset="0"/>
                <a:cs typeface="Times New Roman" panose="02020603050405020304" charset="0"/>
              </a:rPr>
              <a:t>РНК</a:t>
            </a:r>
            <a:r>
              <a:rPr lang="uk-UA" sz="2400" i="1" dirty="0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uk-UA" sz="2400" i="1" dirty="0" err="1">
                <a:latin typeface="Times New Roman" panose="02020603050405020304" charset="0"/>
                <a:cs typeface="Times New Roman" panose="02020603050405020304" charset="0"/>
              </a:rPr>
              <a:t>мРНК</a:t>
            </a:r>
            <a:r>
              <a:rPr lang="uk-UA" sz="2400" i="1" dirty="0">
                <a:latin typeface="Times New Roman" panose="02020603050405020304" charset="0"/>
                <a:cs typeface="Times New Roman" panose="02020603050405020304" charset="0"/>
              </a:rPr>
              <a:t>) переводиться в послідовність амінокислот, створюючи поліпептидний ланцюг, що є ключовою частиною реалізації генетичної інформації</a:t>
            </a:r>
            <a:endParaRPr sz="2400" i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098" name="Picture 2" descr="Трансляція (біологія) — Вікіпедія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240" y="3666996"/>
            <a:ext cx="4095768" cy="289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684530"/>
          </a:xfrm>
        </p:spPr>
        <p:txBody>
          <a:bodyPr>
            <a:normAutofit fontScale="90000"/>
          </a:bodyPr>
          <a:lstStyle/>
          <a:p>
            <a:r>
              <a:rPr i="1" dirty="0" err="1">
                <a:latin typeface="Times New Roman" panose="02020603050405020304" charset="0"/>
                <a:cs typeface="Times New Roman" panose="02020603050405020304" charset="0"/>
              </a:rPr>
              <a:t>Значення</a:t>
            </a:r>
            <a:r>
              <a:rPr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i="1" dirty="0" err="1">
                <a:latin typeface="Times New Roman" panose="02020603050405020304" charset="0"/>
                <a:cs typeface="Times New Roman" panose="02020603050405020304" charset="0"/>
              </a:rPr>
              <a:t>для</a:t>
            </a:r>
            <a:r>
              <a:rPr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i="1" dirty="0" err="1">
                <a:latin typeface="Times New Roman" panose="02020603050405020304" charset="0"/>
                <a:cs typeface="Times New Roman" panose="02020603050405020304" charset="0"/>
              </a:rPr>
              <a:t>агрономії</a:t>
            </a:r>
            <a:endParaRPr i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61010" y="1336040"/>
            <a:ext cx="8077835" cy="50996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0" tIns="63480" rIns="0" bIns="126960" numCol="1" anchor="ctr" anchorCtr="0" compatLnSpc="1"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uk-UA" altLang="uk-UA" sz="2000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charset="0"/>
                <a:cs typeface="Times New Roman" panose="02020603050405020304" charset="0"/>
              </a:rPr>
              <a:t>Значення в агрономії</a:t>
            </a:r>
            <a:endParaRPr kumimoji="0" lang="uk-UA" altLang="uk-UA" sz="2000" i="1" u="none" strike="noStrike" cap="none" normalizeH="0" baseline="0" dirty="0" smtClean="0">
              <a:ln>
                <a:noFill/>
              </a:ln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uk-UA" altLang="uk-UA" sz="2000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charset="0"/>
                <a:cs typeface="Times New Roman" panose="02020603050405020304" charset="0"/>
              </a:rPr>
              <a:t>Селекція: Розуміння молекулярних основ дозволяє ідентифікувати гени, що відповідають за високу врожайність, посухостійкість, стійкість до шкідників та </a:t>
            </a:r>
            <a:r>
              <a:rPr kumimoji="0" lang="uk-UA" altLang="uk-UA" sz="2000" i="1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charset="0"/>
                <a:cs typeface="Times New Roman" panose="02020603050405020304" charset="0"/>
              </a:rPr>
              <a:t>хвороб</a:t>
            </a:r>
            <a:r>
              <a:rPr kumimoji="0" lang="uk-UA" altLang="uk-UA" sz="2000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kumimoji="0" lang="uk-UA" altLang="uk-UA" sz="2000" i="1" u="none" strike="noStrike" cap="none" normalizeH="0" baseline="0" dirty="0" smtClean="0">
              <a:ln>
                <a:noFill/>
              </a:ln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uk-UA" altLang="uk-UA" sz="2000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charset="0"/>
                <a:cs typeface="Times New Roman" panose="02020603050405020304" charset="0"/>
              </a:rPr>
              <a:t>Молекулярні методи: Застосування </a:t>
            </a:r>
            <a:r>
              <a:rPr kumimoji="0" lang="uk-UA" altLang="uk-UA" sz="2000" i="1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charset="0"/>
                <a:cs typeface="Times New Roman" panose="02020603050405020304" charset="0"/>
              </a:rPr>
              <a:t>ПЛР</a:t>
            </a:r>
            <a:r>
              <a:rPr kumimoji="0" lang="uk-UA" altLang="uk-UA" sz="2000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kumimoji="0" lang="uk-UA" altLang="uk-UA" sz="2000" i="1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charset="0"/>
                <a:cs typeface="Times New Roman" panose="02020603050405020304" charset="0"/>
                <a:hlinkClick r:id="rId1"/>
              </a:rPr>
              <a:t>полімеразної</a:t>
            </a:r>
            <a:r>
              <a:rPr kumimoji="0" lang="uk-UA" altLang="uk-UA" sz="2000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charset="0"/>
                <a:cs typeface="Times New Roman" panose="02020603050405020304" charset="0"/>
                <a:hlinkClick r:id="rId1"/>
              </a:rPr>
              <a:t> ланцюгової реакції</a:t>
            </a:r>
            <a:r>
              <a:rPr kumimoji="0" lang="uk-UA" altLang="uk-UA" sz="2000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charset="0"/>
                <a:cs typeface="Times New Roman" panose="02020603050405020304" charset="0"/>
              </a:rPr>
              <a:t>), </a:t>
            </a:r>
            <a:r>
              <a:rPr kumimoji="0" lang="uk-UA" altLang="uk-UA" sz="2000" i="1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charset="0"/>
                <a:cs typeface="Times New Roman" panose="02020603050405020304" charset="0"/>
              </a:rPr>
              <a:t>секвенування</a:t>
            </a:r>
            <a:r>
              <a:rPr kumimoji="0" lang="uk-UA" altLang="uk-UA" sz="2000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uk-UA" altLang="uk-UA" sz="2000" i="1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charset="0"/>
                <a:cs typeface="Times New Roman" panose="02020603050405020304" charset="0"/>
              </a:rPr>
              <a:t>ДНК</a:t>
            </a:r>
            <a:r>
              <a:rPr kumimoji="0" lang="uk-UA" altLang="uk-UA" sz="2000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charset="0"/>
                <a:cs typeface="Times New Roman" panose="02020603050405020304" charset="0"/>
              </a:rPr>
              <a:t> для швидкого аналізу генотипів рослин.</a:t>
            </a:r>
            <a:endParaRPr kumimoji="0" lang="uk-UA" altLang="uk-UA" sz="2000" i="1" u="none" strike="noStrike" cap="none" normalizeH="0" baseline="0" dirty="0" smtClean="0">
              <a:ln>
                <a:noFill/>
              </a:ln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uk-UA" altLang="uk-UA" sz="2000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charset="0"/>
                <a:cs typeface="Times New Roman" panose="02020603050405020304" charset="0"/>
              </a:rPr>
              <a:t>Генна інженерія та </a:t>
            </a:r>
            <a:r>
              <a:rPr kumimoji="0" lang="uk-UA" altLang="uk-UA" sz="2000" i="1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charset="0"/>
                <a:cs typeface="Times New Roman" panose="02020603050405020304" charset="0"/>
              </a:rPr>
              <a:t>ГМО</a:t>
            </a:r>
            <a:r>
              <a:rPr kumimoji="0" lang="uk-UA" altLang="uk-UA" sz="2000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charset="0"/>
                <a:cs typeface="Times New Roman" panose="02020603050405020304" charset="0"/>
              </a:rPr>
              <a:t>: Редагування та введення генів для створення нових сортів з бажаними характеристиками (наприклад, стійких до гербіцидів).</a:t>
            </a:r>
            <a:endParaRPr kumimoji="0" lang="uk-UA" altLang="uk-UA" sz="2000" i="1" u="none" strike="noStrike" cap="none" normalizeH="0" baseline="0" dirty="0" smtClean="0">
              <a:ln>
                <a:noFill/>
              </a:ln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uk-UA" altLang="uk-UA" sz="2000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charset="0"/>
                <a:cs typeface="Times New Roman" panose="02020603050405020304" charset="0"/>
              </a:rPr>
              <a:t>Біотехнології: Використання фрагментів </a:t>
            </a:r>
            <a:r>
              <a:rPr kumimoji="0" lang="uk-UA" altLang="uk-UA" sz="2000" i="1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charset="0"/>
                <a:cs typeface="Times New Roman" panose="02020603050405020304" charset="0"/>
              </a:rPr>
              <a:t>ДНК</a:t>
            </a:r>
            <a:r>
              <a:rPr kumimoji="0" lang="uk-UA" altLang="uk-UA" sz="2000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charset="0"/>
                <a:cs typeface="Times New Roman" panose="02020603050405020304" charset="0"/>
              </a:rPr>
              <a:t>, ферментів для клонування генів та дослідження мутацій, що прискорює виведення нових сортів.</a:t>
            </a:r>
            <a:endParaRPr kumimoji="0" lang="uk-UA" altLang="uk-UA" sz="2000" i="1" u="none" strike="noStrike" cap="none" normalizeH="0" baseline="0" dirty="0" smtClean="0">
              <a:ln>
                <a:noFill/>
              </a:ln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uk-UA" altLang="uk-UA" sz="2000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charset="0"/>
                <a:cs typeface="Times New Roman" panose="02020603050405020304" charset="0"/>
              </a:rPr>
              <a:t>Оцінка генетичних ресурсів: Вивчення генофондів диких родичів культурних рослин для пошуку корисних генів.</a:t>
            </a:r>
            <a:endParaRPr kumimoji="0" lang="uk-UA" altLang="uk-UA" sz="2000" i="1" u="none" strike="noStrike" cap="none" normalizeH="0" baseline="0" dirty="0" smtClean="0">
              <a:ln>
                <a:noFill/>
              </a:ln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uk-UA" altLang="uk-UA" sz="2000" i="1" u="none" strike="noStrike" cap="none" normalizeH="0" baseline="0" dirty="0" smtClean="0">
              <a:ln>
                <a:noFill/>
              </a:ln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i="1" dirty="0" err="1">
                <a:latin typeface="Times New Roman" panose="02020603050405020304" charset="0"/>
                <a:cs typeface="Times New Roman" panose="02020603050405020304" charset="0"/>
              </a:rPr>
              <a:t>Висновки</a:t>
            </a:r>
            <a:endParaRPr i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altLang="uk-UA" i="1" dirty="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uk-UA" i="1" dirty="0">
                <a:latin typeface="Times New Roman" panose="02020603050405020304" charset="0"/>
                <a:cs typeface="Times New Roman" panose="02020603050405020304" charset="0"/>
              </a:rPr>
              <a:t>падковість ґрунтується на точному копіюванні, зберіганні та реалізації інформації, закодованої в структурі </a:t>
            </a:r>
            <a:r>
              <a:rPr lang="uk-UA" i="1" dirty="0" err="1">
                <a:latin typeface="Times New Roman" panose="02020603050405020304" charset="0"/>
                <a:cs typeface="Times New Roman" panose="02020603050405020304" charset="0"/>
              </a:rPr>
              <a:t>ДНК</a:t>
            </a:r>
            <a:r>
              <a:rPr lang="uk-UA" i="1" dirty="0">
                <a:latin typeface="Times New Roman" panose="02020603050405020304" charset="0"/>
                <a:cs typeface="Times New Roman" panose="02020603050405020304" charset="0"/>
              </a:rPr>
              <a:t> та </a:t>
            </a:r>
            <a:r>
              <a:rPr lang="uk-UA" i="1" dirty="0" err="1">
                <a:latin typeface="Times New Roman" panose="02020603050405020304" charset="0"/>
                <a:cs typeface="Times New Roman" panose="02020603050405020304" charset="0"/>
              </a:rPr>
              <a:t>РНК</a:t>
            </a:r>
            <a:r>
              <a:rPr lang="uk-UA" i="1" dirty="0">
                <a:latin typeface="Times New Roman" panose="02020603050405020304" charset="0"/>
                <a:cs typeface="Times New Roman" panose="02020603050405020304" charset="0"/>
              </a:rPr>
              <a:t>, забезпечуючи передачу ознак від покоління до покоління через біохімічні процеси. </a:t>
            </a:r>
            <a:endParaRPr i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8705" y="3677285"/>
            <a:ext cx="6750685" cy="27806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394"/>
            <a:ext cx="8229600" cy="1143000"/>
          </a:xfrm>
        </p:spPr>
        <p:txBody>
          <a:bodyPr/>
          <a:lstStyle/>
          <a:p>
            <a:r>
              <a:rPr sz="2800" i="1" dirty="0" err="1">
                <a:latin typeface="Times New Roman" panose="02020603050405020304" charset="0"/>
                <a:cs typeface="Times New Roman" panose="02020603050405020304" charset="0"/>
              </a:rPr>
              <a:t>Вступ</a:t>
            </a:r>
            <a:endParaRPr sz="2800" i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3302" y="1142298"/>
            <a:ext cx="7501812" cy="178214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000" i="1" dirty="0">
                <a:latin typeface="Times New Roman" panose="02020603050405020304" charset="0"/>
                <a:cs typeface="Times New Roman" panose="02020603050405020304" charset="0"/>
              </a:rPr>
              <a:t>Спадковість рослин — це здатність передавати свої ознаки (колір, форма, стійкість тощо) від батьків до нащадків через гени (ділянки </a:t>
            </a:r>
            <a:r>
              <a:rPr lang="uk-UA" sz="2000" i="1" dirty="0" err="1">
                <a:latin typeface="Times New Roman" panose="02020603050405020304" charset="0"/>
                <a:cs typeface="Times New Roman" panose="02020603050405020304" charset="0"/>
              </a:rPr>
              <a:t>ДНК</a:t>
            </a:r>
            <a:r>
              <a:rPr lang="uk-UA" sz="2000" i="1" dirty="0">
                <a:latin typeface="Times New Roman" panose="02020603050405020304" charset="0"/>
                <a:cs typeface="Times New Roman" panose="02020603050405020304" charset="0"/>
              </a:rPr>
              <a:t>), що вивчається генетикою рослин, яка описує закономірності успадкування (закони Менделя, зчеплене/незалежне успадкування), і є основою для селекції та покращення сільськогосподарських культур, як це було з горохом у дослідах Менделя. </a:t>
            </a:r>
            <a:endParaRPr lang="uk-UA" sz="2000" i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i="1" dirty="0" err="1">
                <a:latin typeface="Times New Roman" panose="02020603050405020304" charset="0"/>
                <a:cs typeface="Times New Roman" panose="02020603050405020304" charset="0"/>
              </a:rPr>
              <a:t>Нуклеїнові</a:t>
            </a:r>
            <a:r>
              <a:rPr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i="1" dirty="0" err="1">
                <a:latin typeface="Times New Roman" panose="02020603050405020304" charset="0"/>
                <a:cs typeface="Times New Roman" panose="02020603050405020304" charset="0"/>
              </a:rPr>
              <a:t>кислоти</a:t>
            </a:r>
            <a:endParaRPr i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2000" i="1" dirty="0">
                <a:latin typeface="Times New Roman" panose="02020603050405020304" charset="0"/>
                <a:cs typeface="Times New Roman" panose="02020603050405020304" charset="0"/>
              </a:rPr>
              <a:t>Нуклеїнові кислоти (</a:t>
            </a:r>
            <a:r>
              <a:rPr lang="uk-UA" sz="2000" i="1" dirty="0" err="1">
                <a:latin typeface="Times New Roman" panose="02020603050405020304" charset="0"/>
                <a:cs typeface="Times New Roman" panose="02020603050405020304" charset="0"/>
              </a:rPr>
              <a:t>НК</a:t>
            </a:r>
            <a:r>
              <a:rPr lang="uk-UA" sz="2000" i="1" dirty="0">
                <a:latin typeface="Times New Roman" panose="02020603050405020304" charset="0"/>
                <a:cs typeface="Times New Roman" panose="02020603050405020304" charset="0"/>
              </a:rPr>
              <a:t>) — це біополімери (</a:t>
            </a:r>
            <a:r>
              <a:rPr lang="uk-UA" sz="2000" i="1" dirty="0" err="1">
                <a:latin typeface="Times New Roman" panose="02020603050405020304" charset="0"/>
                <a:cs typeface="Times New Roman" panose="02020603050405020304" charset="0"/>
              </a:rPr>
              <a:t>ДНК</a:t>
            </a:r>
            <a:r>
              <a:rPr lang="uk-UA" sz="2000" i="1" dirty="0">
                <a:latin typeface="Times New Roman" panose="02020603050405020304" charset="0"/>
                <a:cs typeface="Times New Roman" panose="02020603050405020304" charset="0"/>
              </a:rPr>
              <a:t> і </a:t>
            </a:r>
            <a:r>
              <a:rPr lang="uk-UA" sz="2000" i="1" dirty="0" err="1">
                <a:latin typeface="Times New Roman" panose="02020603050405020304" charset="0"/>
                <a:cs typeface="Times New Roman" panose="02020603050405020304" charset="0"/>
              </a:rPr>
              <a:t>РНК</a:t>
            </a:r>
            <a:r>
              <a:rPr lang="uk-UA" sz="2000" i="1" dirty="0">
                <a:latin typeface="Times New Roman" panose="02020603050405020304" charset="0"/>
                <a:cs typeface="Times New Roman" panose="02020603050405020304" charset="0"/>
              </a:rPr>
              <a:t>), що складаються з мономерів — нуклеотидів; вони відповідають за зберігання, передачу та реалізацію спадкової інформації, а також беруть участь у синтезі білків, відіграючи ключову роль у житті всіх організмів. </a:t>
            </a:r>
            <a:r>
              <a:rPr lang="uk-UA" sz="2000" i="1" dirty="0" err="1">
                <a:latin typeface="Times New Roman" panose="02020603050405020304" charset="0"/>
                <a:cs typeface="Times New Roman" panose="02020603050405020304" charset="0"/>
              </a:rPr>
              <a:t>Дезоксирибонуклеїнова</a:t>
            </a:r>
            <a:r>
              <a:rPr lang="uk-UA" sz="2000" i="1" dirty="0">
                <a:latin typeface="Times New Roman" panose="02020603050405020304" charset="0"/>
                <a:cs typeface="Times New Roman" panose="02020603050405020304" charset="0"/>
              </a:rPr>
              <a:t> кислота (</a:t>
            </a:r>
            <a:r>
              <a:rPr lang="uk-UA" sz="2000" i="1" dirty="0" err="1">
                <a:latin typeface="Times New Roman" panose="02020603050405020304" charset="0"/>
                <a:cs typeface="Times New Roman" panose="02020603050405020304" charset="0"/>
              </a:rPr>
              <a:t>ДНК</a:t>
            </a:r>
            <a:r>
              <a:rPr lang="uk-UA" sz="2000" i="1" dirty="0">
                <a:latin typeface="Times New Roman" panose="02020603050405020304" charset="0"/>
                <a:cs typeface="Times New Roman" panose="02020603050405020304" charset="0"/>
              </a:rPr>
              <a:t>) зберігає інформацію, а рибонуклеїнові кислоти (</a:t>
            </a:r>
            <a:r>
              <a:rPr lang="uk-UA" sz="2000" i="1" dirty="0" err="1">
                <a:latin typeface="Times New Roman" panose="02020603050405020304" charset="0"/>
                <a:cs typeface="Times New Roman" panose="02020603050405020304" charset="0"/>
              </a:rPr>
              <a:t>РНК</a:t>
            </a:r>
            <a:r>
              <a:rPr lang="uk-UA" sz="2000" i="1" dirty="0">
                <a:latin typeface="Times New Roman" panose="02020603050405020304" charset="0"/>
                <a:cs typeface="Times New Roman" panose="02020603050405020304" charset="0"/>
              </a:rPr>
              <a:t>) допомагають її реалізувати. Їхня молекула складається з азотистої основи, пентози (рибоза або дезоксирибоза) та фосфатної групи</a:t>
            </a:r>
            <a:endParaRPr sz="2000" i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57097" y="4170201"/>
            <a:ext cx="4481026" cy="235253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>
                <a:latin typeface="Times New Roman" panose="02020603050405020304" charset="0"/>
                <a:cs typeface="Times New Roman" panose="02020603050405020304" charset="0"/>
              </a:rPr>
              <a:t>Будова</a:t>
            </a:r>
            <a:r>
              <a:rPr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dirty="0" err="1">
                <a:latin typeface="Times New Roman" panose="02020603050405020304" charset="0"/>
                <a:cs typeface="Times New Roman" panose="02020603050405020304" charset="0"/>
              </a:rPr>
              <a:t>ДНК</a:t>
            </a:r>
            <a:endParaRPr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2000" i="1" dirty="0">
                <a:latin typeface="Times New Roman" panose="02020603050405020304" charset="0"/>
                <a:cs typeface="Times New Roman" panose="02020603050405020304" charset="0"/>
              </a:rPr>
              <a:t>Будова </a:t>
            </a:r>
            <a:r>
              <a:rPr lang="uk-UA" sz="2000" i="1" dirty="0" err="1">
                <a:latin typeface="Times New Roman" panose="02020603050405020304" charset="0"/>
                <a:cs typeface="Times New Roman" panose="02020603050405020304" charset="0"/>
              </a:rPr>
              <a:t>ДНК</a:t>
            </a:r>
            <a:r>
              <a:rPr lang="uk-UA" sz="2000" i="1" dirty="0">
                <a:latin typeface="Times New Roman" panose="02020603050405020304" charset="0"/>
                <a:cs typeface="Times New Roman" panose="02020603050405020304" charset="0"/>
              </a:rPr>
              <a:t> — це подвійна спіраль, що складається з двох антипаралельних ланцюгів нуклеотидів, кожен з яких містить цукор (дезоксирибозу), фосфатну групу та одну з чотирьох азотистих основ (Аденін, Тимін, </a:t>
            </a:r>
            <a:r>
              <a:rPr lang="uk-UA" sz="2000" i="1" dirty="0" err="1">
                <a:latin typeface="Times New Roman" panose="02020603050405020304" charset="0"/>
                <a:cs typeface="Times New Roman" panose="02020603050405020304" charset="0"/>
              </a:rPr>
              <a:t>Цитозин</a:t>
            </a:r>
            <a:r>
              <a:rPr lang="uk-UA" sz="2000" i="1" dirty="0">
                <a:latin typeface="Times New Roman" panose="02020603050405020304" charset="0"/>
                <a:cs typeface="Times New Roman" panose="02020603050405020304" charset="0"/>
              </a:rPr>
              <a:t>, Гуанін), з'єднаних водневими зв'язками (А-Т, Г-Ц), формуючи «сходинки» спіралі, що несе генетичний код. Молекула має первинну (послідовність нуклеотидів), вторинну (подвійна спіраль) та третинну (ущільнення у хромосомах) структури</a:t>
            </a:r>
            <a:endParaRPr sz="2000" i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7591" y="4198192"/>
            <a:ext cx="8708817" cy="226792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i="1" dirty="0" err="1">
                <a:latin typeface="Times New Roman" panose="02020603050405020304" charset="0"/>
                <a:cs typeface="Times New Roman" panose="02020603050405020304" charset="0"/>
              </a:rPr>
              <a:t>Комплементарність</a:t>
            </a:r>
            <a:r>
              <a:rPr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i="1" dirty="0" err="1">
                <a:latin typeface="Times New Roman" panose="02020603050405020304" charset="0"/>
                <a:cs typeface="Times New Roman" panose="02020603050405020304" charset="0"/>
              </a:rPr>
              <a:t>ДНК</a:t>
            </a:r>
            <a:endParaRPr i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2000" i="1" dirty="0" err="1"/>
              <a:t>Комплементарність</a:t>
            </a:r>
            <a:r>
              <a:rPr lang="uk-UA" sz="2000" i="1" dirty="0"/>
              <a:t> </a:t>
            </a:r>
            <a:r>
              <a:rPr lang="uk-UA" sz="2000" i="1" dirty="0" err="1"/>
              <a:t>ДНК</a:t>
            </a:r>
            <a:r>
              <a:rPr lang="uk-UA" sz="2000" i="1" dirty="0"/>
              <a:t> – це чітка взаємодія та відповідність нуклеотидів в двох ланцюгах </a:t>
            </a:r>
            <a:r>
              <a:rPr lang="uk-UA" sz="2000" i="1" dirty="0" err="1"/>
              <a:t>ДНК</a:t>
            </a:r>
            <a:r>
              <a:rPr lang="uk-UA" sz="2000" i="1" dirty="0"/>
              <a:t>, де аденін (А) завжди спарюється з тиміном (Т) через два водневі зв'язки, а гуанін (Г) – з </a:t>
            </a:r>
            <a:r>
              <a:rPr lang="uk-UA" sz="2000" i="1" dirty="0" err="1"/>
              <a:t>цитозином</a:t>
            </a:r>
            <a:r>
              <a:rPr lang="uk-UA" sz="2000" i="1" dirty="0"/>
              <a:t> (Ц) через три водневі зв'язки (</a:t>
            </a:r>
            <a:r>
              <a:rPr lang="en-US" sz="2000" i="1" dirty="0"/>
              <a:t>A=T, </a:t>
            </a:r>
            <a:r>
              <a:rPr lang="uk-UA" sz="2000" i="1" dirty="0"/>
              <a:t>Г=Ц). Це забезпечує стабільність подвійної спіралі, дозволяє точно копіювати інформацію (реплікація) та слугує основою для всіх процесів зчитування генетичного коду в живих організмах, оскільки один ланцюг є комплементарним до іншого. </a:t>
            </a:r>
            <a:endParaRPr sz="2000" i="1" dirty="0"/>
          </a:p>
        </p:txBody>
      </p:sp>
      <p:pic>
        <p:nvPicPr>
          <p:cNvPr id="1028" name="Picture 4" descr="Реплікація, транскрипція та дозрівання РНК - Біологія. Повторне видання. 9  клас. Задорожний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5" y="4692358"/>
            <a:ext cx="4808744" cy="216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i="1" dirty="0" err="1">
                <a:latin typeface="Times New Roman" panose="02020603050405020304" charset="0"/>
                <a:cs typeface="Times New Roman" panose="02020603050405020304" charset="0"/>
              </a:rPr>
              <a:t>Реплікація</a:t>
            </a:r>
            <a:r>
              <a:rPr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i="1" dirty="0" err="1">
                <a:latin typeface="Times New Roman" panose="02020603050405020304" charset="0"/>
                <a:cs typeface="Times New Roman" panose="02020603050405020304" charset="0"/>
              </a:rPr>
              <a:t>ДНК</a:t>
            </a:r>
            <a:endParaRPr i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2400" i="1" dirty="0">
                <a:latin typeface="Times New Roman" panose="02020603050405020304" charset="0"/>
                <a:cs typeface="Times New Roman" panose="02020603050405020304" charset="0"/>
              </a:rPr>
              <a:t>Реплікація </a:t>
            </a:r>
            <a:r>
              <a:rPr lang="uk-UA" sz="2400" i="1" dirty="0" err="1">
                <a:latin typeface="Times New Roman" panose="02020603050405020304" charset="0"/>
                <a:cs typeface="Times New Roman" panose="02020603050405020304" charset="0"/>
              </a:rPr>
              <a:t>ДНК</a:t>
            </a:r>
            <a:r>
              <a:rPr lang="uk-UA" sz="2400" i="1" dirty="0">
                <a:latin typeface="Times New Roman" panose="02020603050405020304" charset="0"/>
                <a:cs typeface="Times New Roman" panose="02020603050405020304" charset="0"/>
              </a:rPr>
              <a:t> – це процес точного самовідтворення молекули </a:t>
            </a:r>
            <a:r>
              <a:rPr lang="uk-UA" sz="2400" i="1" dirty="0" err="1">
                <a:latin typeface="Times New Roman" panose="02020603050405020304" charset="0"/>
                <a:cs typeface="Times New Roman" panose="02020603050405020304" charset="0"/>
              </a:rPr>
              <a:t>ДНК</a:t>
            </a:r>
            <a:r>
              <a:rPr lang="uk-UA" sz="2400" i="1" dirty="0">
                <a:latin typeface="Times New Roman" panose="02020603050405020304" charset="0"/>
                <a:cs typeface="Times New Roman" panose="02020603050405020304" charset="0"/>
              </a:rPr>
              <a:t>, що забезпечує передачу спадкової інформації від клітини до клітини під час поділу, шляхом створення двох ідентичних копій на основі материнської молекули</a:t>
            </a:r>
            <a:endParaRPr sz="2400" i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Content Placeholder 2"/>
          <p:cNvSpPr txBox="1"/>
          <p:nvPr/>
        </p:nvSpPr>
        <p:spPr>
          <a:xfrm>
            <a:off x="1654564" y="5393710"/>
            <a:ext cx="9087678" cy="7988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uk-UA" sz="2000" dirty="0"/>
          </a:p>
        </p:txBody>
      </p:sp>
      <p:pic>
        <p:nvPicPr>
          <p:cNvPr id="8" name="Picture 4" descr="Реплікація ДНК — Вікіпедія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803" y="3093098"/>
            <a:ext cx="669567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резентація на тему: &quot; Транскрипція, Різні типи РНК. Генетичний  код.Біосинтез білка.&quot;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003" y="2978846"/>
            <a:ext cx="5172205" cy="387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i="1" dirty="0" err="1">
                <a:latin typeface="Times New Roman" panose="02020603050405020304" charset="0"/>
                <a:cs typeface="Times New Roman" panose="02020603050405020304" charset="0"/>
              </a:rPr>
              <a:t>Типи</a:t>
            </a:r>
            <a:r>
              <a:rPr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i="1" dirty="0" err="1">
                <a:latin typeface="Times New Roman" panose="02020603050405020304" charset="0"/>
                <a:cs typeface="Times New Roman" panose="02020603050405020304" charset="0"/>
              </a:rPr>
              <a:t>РНК</a:t>
            </a:r>
            <a:endParaRPr i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i="1" dirty="0" err="1">
                <a:latin typeface="Times New Roman" panose="02020603050405020304" charset="0"/>
                <a:cs typeface="Times New Roman" panose="02020603050405020304" charset="0"/>
              </a:rPr>
              <a:t>Інформаційна</a:t>
            </a:r>
            <a:r>
              <a:rPr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i="1" dirty="0" err="1">
                <a:latin typeface="Times New Roman" panose="02020603050405020304" charset="0"/>
                <a:cs typeface="Times New Roman" panose="02020603050405020304" charset="0"/>
              </a:rPr>
              <a:t>РНК</a:t>
            </a:r>
            <a:r>
              <a:rPr i="1" dirty="0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i="1" dirty="0" err="1">
                <a:latin typeface="Times New Roman" panose="02020603050405020304" charset="0"/>
                <a:cs typeface="Times New Roman" panose="02020603050405020304" charset="0"/>
              </a:rPr>
              <a:t>іРНК</a:t>
            </a:r>
            <a:r>
              <a:rPr i="1" dirty="0">
                <a:latin typeface="Times New Roman" panose="02020603050405020304" charset="0"/>
                <a:cs typeface="Times New Roman" panose="02020603050405020304" charset="0"/>
              </a:rPr>
              <a:t>).</a:t>
            </a:r>
            <a:endParaRPr i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i="1" dirty="0" err="1">
                <a:latin typeface="Times New Roman" panose="02020603050405020304" charset="0"/>
                <a:cs typeface="Times New Roman" panose="02020603050405020304" charset="0"/>
              </a:rPr>
              <a:t>Транспортна</a:t>
            </a:r>
            <a:r>
              <a:rPr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i="1" dirty="0" err="1">
                <a:latin typeface="Times New Roman" panose="02020603050405020304" charset="0"/>
                <a:cs typeface="Times New Roman" panose="02020603050405020304" charset="0"/>
              </a:rPr>
              <a:t>РНК</a:t>
            </a:r>
            <a:r>
              <a:rPr i="1" dirty="0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i="1" dirty="0" err="1">
                <a:latin typeface="Times New Roman" panose="02020603050405020304" charset="0"/>
                <a:cs typeface="Times New Roman" panose="02020603050405020304" charset="0"/>
              </a:rPr>
              <a:t>тРНК</a:t>
            </a:r>
            <a:r>
              <a:rPr i="1" dirty="0">
                <a:latin typeface="Times New Roman" panose="02020603050405020304" charset="0"/>
                <a:cs typeface="Times New Roman" panose="02020603050405020304" charset="0"/>
              </a:rPr>
              <a:t>).</a:t>
            </a:r>
            <a:endParaRPr i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i="1" dirty="0" err="1">
                <a:latin typeface="Times New Roman" panose="02020603050405020304" charset="0"/>
                <a:cs typeface="Times New Roman" panose="02020603050405020304" charset="0"/>
              </a:rPr>
              <a:t>Рибосомна</a:t>
            </a:r>
            <a:r>
              <a:rPr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i="1" dirty="0" err="1">
                <a:latin typeface="Times New Roman" panose="02020603050405020304" charset="0"/>
                <a:cs typeface="Times New Roman" panose="02020603050405020304" charset="0"/>
              </a:rPr>
              <a:t>РНК</a:t>
            </a:r>
            <a:r>
              <a:rPr i="1" dirty="0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i="1" dirty="0" err="1">
                <a:latin typeface="Times New Roman" panose="02020603050405020304" charset="0"/>
                <a:cs typeface="Times New Roman" panose="02020603050405020304" charset="0"/>
              </a:rPr>
              <a:t>рРНК</a:t>
            </a:r>
            <a:r>
              <a:rPr i="1" dirty="0">
                <a:latin typeface="Times New Roman" panose="02020603050405020304" charset="0"/>
                <a:cs typeface="Times New Roman" panose="02020603050405020304" charset="0"/>
              </a:rPr>
              <a:t>).</a:t>
            </a:r>
            <a:endParaRPr i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265714"/>
            <a:ext cx="9144000" cy="587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i="1">
                <a:latin typeface="Times New Roman" panose="02020603050405020304" charset="0"/>
                <a:cs typeface="Times New Roman" panose="02020603050405020304" charset="0"/>
              </a:rPr>
              <a:t>Генетичний код</a:t>
            </a:r>
            <a:endParaRPr i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charset="0"/>
              <a:buChar char="ü"/>
            </a:pPr>
            <a:r>
              <a:rPr sz="2800" i="1" dirty="0" err="1">
                <a:latin typeface="Times New Roman" panose="02020603050405020304" charset="0"/>
                <a:cs typeface="Times New Roman" panose="02020603050405020304" charset="0"/>
              </a:rPr>
              <a:t>Система</a:t>
            </a:r>
            <a:r>
              <a:rPr sz="2800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i="1" dirty="0" err="1">
                <a:latin typeface="Times New Roman" panose="02020603050405020304" charset="0"/>
                <a:cs typeface="Times New Roman" panose="02020603050405020304" charset="0"/>
              </a:rPr>
              <a:t>відповідності</a:t>
            </a:r>
            <a:r>
              <a:rPr sz="2800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i="1" dirty="0" err="1">
                <a:latin typeface="Times New Roman" panose="02020603050405020304" charset="0"/>
                <a:cs typeface="Times New Roman" panose="02020603050405020304" charset="0"/>
              </a:rPr>
              <a:t>між</a:t>
            </a:r>
            <a:r>
              <a:rPr sz="2800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i="1" dirty="0" err="1">
                <a:latin typeface="Times New Roman" panose="02020603050405020304" charset="0"/>
                <a:cs typeface="Times New Roman" panose="02020603050405020304" charset="0"/>
              </a:rPr>
              <a:t>кодонами</a:t>
            </a:r>
            <a:r>
              <a:rPr sz="2800" i="1" dirty="0">
                <a:latin typeface="Times New Roman" panose="02020603050405020304" charset="0"/>
                <a:cs typeface="Times New Roman" panose="02020603050405020304" charset="0"/>
              </a:rPr>
              <a:t> і </a:t>
            </a:r>
            <a:r>
              <a:rPr sz="2800" i="1" dirty="0" err="1">
                <a:latin typeface="Times New Roman" panose="02020603050405020304" charset="0"/>
                <a:cs typeface="Times New Roman" panose="02020603050405020304" charset="0"/>
              </a:rPr>
              <a:t>амінокислотами</a:t>
            </a:r>
            <a:r>
              <a:rPr sz="2800" i="1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sz="2800" i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sz="2800" i="1" dirty="0">
                <a:latin typeface="Times New Roman" panose="02020603050405020304" charset="0"/>
                <a:cs typeface="Times New Roman" panose="02020603050405020304" charset="0"/>
              </a:rPr>
              <a:t>Є </a:t>
            </a:r>
            <a:r>
              <a:rPr sz="2800" i="1" dirty="0" err="1">
                <a:latin typeface="Times New Roman" panose="02020603050405020304" charset="0"/>
                <a:cs typeface="Times New Roman" panose="02020603050405020304" charset="0"/>
              </a:rPr>
              <a:t>універсальним</a:t>
            </a:r>
            <a:r>
              <a:rPr sz="2800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i="1" dirty="0" err="1">
                <a:latin typeface="Times New Roman" panose="02020603050405020304" charset="0"/>
                <a:cs typeface="Times New Roman" panose="02020603050405020304" charset="0"/>
              </a:rPr>
              <a:t>для</a:t>
            </a:r>
            <a:r>
              <a:rPr sz="2800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i="1" dirty="0" err="1">
                <a:latin typeface="Times New Roman" panose="02020603050405020304" charset="0"/>
                <a:cs typeface="Times New Roman" panose="02020603050405020304" charset="0"/>
              </a:rPr>
              <a:t>більшості</a:t>
            </a:r>
            <a:r>
              <a:rPr sz="2800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i="1" dirty="0" err="1">
                <a:latin typeface="Times New Roman" panose="02020603050405020304" charset="0"/>
                <a:cs typeface="Times New Roman" panose="02020603050405020304" charset="0"/>
              </a:rPr>
              <a:t>організмів</a:t>
            </a:r>
            <a:r>
              <a:rPr sz="2800" i="1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sz="2800" i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sz="2800" i="1" dirty="0" err="1">
                <a:latin typeface="Times New Roman" panose="02020603050405020304" charset="0"/>
                <a:cs typeface="Times New Roman" panose="02020603050405020304" charset="0"/>
              </a:rPr>
              <a:t>Кожен</a:t>
            </a:r>
            <a:r>
              <a:rPr sz="2800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i="1" dirty="0" err="1">
                <a:latin typeface="Times New Roman" panose="02020603050405020304" charset="0"/>
                <a:cs typeface="Times New Roman" panose="02020603050405020304" charset="0"/>
              </a:rPr>
              <a:t>кодон</a:t>
            </a:r>
            <a:r>
              <a:rPr sz="2800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i="1" dirty="0" err="1">
                <a:latin typeface="Times New Roman" panose="02020603050405020304" charset="0"/>
                <a:cs typeface="Times New Roman" panose="02020603050405020304" charset="0"/>
              </a:rPr>
              <a:t>складається</a:t>
            </a:r>
            <a:r>
              <a:rPr sz="2800" i="1" dirty="0">
                <a:latin typeface="Times New Roman" panose="02020603050405020304" charset="0"/>
                <a:cs typeface="Times New Roman" panose="02020603050405020304" charset="0"/>
              </a:rPr>
              <a:t> з </a:t>
            </a:r>
            <a:r>
              <a:rPr sz="2800" i="1" dirty="0" err="1">
                <a:latin typeface="Times New Roman" panose="02020603050405020304" charset="0"/>
                <a:cs typeface="Times New Roman" panose="02020603050405020304" charset="0"/>
              </a:rPr>
              <a:t>трьох</a:t>
            </a:r>
            <a:r>
              <a:rPr sz="2800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i="1" dirty="0" err="1">
                <a:latin typeface="Times New Roman" panose="02020603050405020304" charset="0"/>
                <a:cs typeface="Times New Roman" panose="02020603050405020304" charset="0"/>
              </a:rPr>
              <a:t>нуклеотидів</a:t>
            </a:r>
            <a:r>
              <a:rPr sz="2800" i="1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sz="2800" i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i="1">
                <a:latin typeface="Times New Roman" panose="02020603050405020304" charset="0"/>
                <a:cs typeface="Times New Roman" panose="02020603050405020304" charset="0"/>
              </a:rPr>
              <a:t>Транскрипція</a:t>
            </a:r>
            <a:endParaRPr i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3600" i="1" dirty="0" smtClean="0">
                <a:latin typeface="Times New Roman" panose="02020603050405020304" charset="0"/>
                <a:cs typeface="Times New Roman" panose="02020603050405020304" charset="0"/>
              </a:rPr>
              <a:t>Транскрипція </a:t>
            </a:r>
            <a:r>
              <a:rPr lang="uk-UA" sz="3600" i="1" dirty="0">
                <a:latin typeface="Times New Roman" panose="02020603050405020304" charset="0"/>
                <a:cs typeface="Times New Roman" panose="02020603050405020304" charset="0"/>
              </a:rPr>
              <a:t>в біології — це процес переписування генетичної інформації з </a:t>
            </a:r>
            <a:r>
              <a:rPr lang="uk-UA" sz="3600" i="1" dirty="0" err="1">
                <a:latin typeface="Times New Roman" panose="02020603050405020304" charset="0"/>
                <a:cs typeface="Times New Roman" panose="02020603050405020304" charset="0"/>
              </a:rPr>
              <a:t>ДНК</a:t>
            </a:r>
            <a:r>
              <a:rPr lang="uk-UA" sz="3600" i="1" dirty="0">
                <a:latin typeface="Times New Roman" panose="02020603050405020304" charset="0"/>
                <a:cs typeface="Times New Roman" panose="02020603050405020304" charset="0"/>
              </a:rPr>
              <a:t> на молекулу </a:t>
            </a:r>
            <a:r>
              <a:rPr lang="uk-UA" sz="3600" i="1" dirty="0" err="1" smtClean="0">
                <a:latin typeface="Times New Roman" panose="02020603050405020304" charset="0"/>
                <a:cs typeface="Times New Roman" panose="02020603050405020304" charset="0"/>
              </a:rPr>
              <a:t>РНК</a:t>
            </a:r>
            <a:r>
              <a:rPr lang="uk-UA" sz="3600" i="1" dirty="0" smtClean="0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uk-UA" sz="3600" i="1" dirty="0">
                <a:latin typeface="Times New Roman" panose="02020603050405020304" charset="0"/>
                <a:cs typeface="Times New Roman" panose="02020603050405020304" charset="0"/>
              </a:rPr>
              <a:t>рибонуклеїнову кислоту), який є ключовим етапом біосинтезу </a:t>
            </a:r>
            <a:r>
              <a:rPr lang="uk-UA" sz="3600" i="1" dirty="0" smtClean="0">
                <a:latin typeface="Times New Roman" panose="02020603050405020304" charset="0"/>
                <a:cs typeface="Times New Roman" panose="02020603050405020304" charset="0"/>
              </a:rPr>
              <a:t>білка</a:t>
            </a:r>
            <a:endParaRPr sz="3600" i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3627</Words>
  <Application>WPS Presentation</Application>
  <PresentationFormat>Экран (4:3)</PresentationFormat>
  <Paragraphs>56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Arial</vt:lpstr>
      <vt:lpstr>SimSun</vt:lpstr>
      <vt:lpstr>Wingdings</vt:lpstr>
      <vt:lpstr>Arial</vt:lpstr>
      <vt:lpstr>Google Sans</vt:lpstr>
      <vt:lpstr>Segoe Print</vt:lpstr>
      <vt:lpstr>Calibri</vt:lpstr>
      <vt:lpstr>Microsoft YaHei</vt:lpstr>
      <vt:lpstr>Arial Unicode MS</vt:lpstr>
      <vt:lpstr>Times New Roman</vt:lpstr>
      <vt:lpstr>Courier New</vt:lpstr>
      <vt:lpstr>Wingdings</vt:lpstr>
      <vt:lpstr>Office Theme</vt:lpstr>
      <vt:lpstr>Молекулярні основи спадковості</vt:lpstr>
      <vt:lpstr>Вступ</vt:lpstr>
      <vt:lpstr>Нуклеїнові кислоти</vt:lpstr>
      <vt:lpstr>Будова ДНК</vt:lpstr>
      <vt:lpstr>Комплементарність ДНК</vt:lpstr>
      <vt:lpstr>Реплікація ДНК</vt:lpstr>
      <vt:lpstr>Типи РНК</vt:lpstr>
      <vt:lpstr>Генетичний код</vt:lpstr>
      <vt:lpstr>Транскрипція</vt:lpstr>
      <vt:lpstr>Трансляція</vt:lpstr>
      <vt:lpstr>Значення для агрономії</vt:lpstr>
      <vt:lpstr>Висновки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Молекулярні основи спадковості</dc:title>
  <dc:creator>1</dc:creator>
  <dc:description>generated using python-pptx</dc:description>
  <cp:lastModifiedBy>notebook7766</cp:lastModifiedBy>
  <cp:revision>7</cp:revision>
  <dcterms:created xsi:type="dcterms:W3CDTF">2013-01-27T09:14:00Z</dcterms:created>
  <dcterms:modified xsi:type="dcterms:W3CDTF">2026-01-14T18:13:32Z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0B4356781B5F404393127E0CCD0D488C_12</vt:lpwstr>
  </property>
  <property fmtid="{D5CDD505-2E9C-101B-9397-08002B2CF9AE}" pid="3" name="KSOProductBuildVer">
    <vt:lpwstr>1049-12.2.0.23196</vt:lpwstr>
  </property>
</Properties>
</file>