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86" d="100"/>
          <a:sy n="86" d="100"/>
        </p:scale>
        <p:origin x="135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310" y="1606550"/>
            <a:ext cx="8291830" cy="47980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140" y="273685"/>
            <a:ext cx="8163560" cy="111506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anose="02020603050405020304" charset="0"/>
                <a:cs typeface="Times New Roman" panose="02020603050405020304" charset="0"/>
              </a:rPr>
              <a:t>гаметогенез </a:t>
            </a:r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і запліднення у рослин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ий текст 4"/>
          <p:cNvSpPr/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Подвійне</a:t>
            </a:r>
            <a:r>
              <a:rPr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запліднення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«Подвійне запилення» або, точніше, </a:t>
            </a:r>
            <a:r>
              <a:rPr lang="uk-UA" sz="2000" b="1" i="1" dirty="0" smtClean="0">
                <a:latin typeface="Times New Roman" panose="02020603050405020304" charset="0"/>
                <a:cs typeface="Times New Roman" panose="02020603050405020304" charset="0"/>
              </a:rPr>
              <a:t>подвійне </a:t>
            </a:r>
            <a:r>
              <a:rPr lang="uk-UA" sz="2000" b="1" i="1" dirty="0">
                <a:latin typeface="Times New Roman" panose="02020603050405020304" charset="0"/>
                <a:cs typeface="Times New Roman" panose="02020603050405020304" charset="0"/>
              </a:rPr>
              <a:t>запліднення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 — це унікальний процес, характерний для квіткових рослин, коли два спермії з пилкової трубки запліднюють різні клітини в зародковому мішку: один — яйцеклітину (утворюючи зиготу), а другий — центральну клітину (утворюючи ендосперм) для живлення зародка, що забезпечує формування насінини. Це відкриття зробив український учений Сергій 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Навашин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. </a:t>
            </a:r>
            <a:endParaRPr sz="20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 descr="Презентація до уроку: &quot;Подвійне запліднення квіткових рослин&quot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30" y="3863340"/>
            <a:ext cx="6606540" cy="26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/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Біологічне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значення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запліднення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Біологічне значення запліднення полягає у відновленні диплоїдного набору хромосом, забезпеченні безперервності життя, але головне – у створенні генетично різноманітного потомства, яке успадковує ознаки обох батьків, що підвищує життєздатність виду, його стійкість до змін довкілля та забезпечує еволюційний процес. </a:t>
            </a:r>
            <a:endParaRPr sz="20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831" y="3429000"/>
            <a:ext cx="3632338" cy="29978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i="1">
                <a:latin typeface="Times New Roman" panose="02020603050405020304" charset="0"/>
                <a:cs typeface="Times New Roman" panose="02020603050405020304" charset="0"/>
              </a:rPr>
              <a:t>Значення для агрономії</a:t>
            </a:r>
            <a:endParaRPr sz="32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Гаметогенез (утворення статевих клітин) та запліднення у рослин забезпечують статеве розмноження, генетичне різноманіття, що є ключовим для селекції та виведення нових сортів, а подвійне запліднення у покритонасінних (утворення ендосперму) гарантує швидкий розвиток зародка, що критично для врожайності та якості зерна в агрономії. Значення для агрономії — створення стійких, високопродуктивних сортів через контроль генетики на етапах гаметогенезу та запліднення, а також розуміння процесів розвитку плодів та насіння</a:t>
            </a:r>
            <a:endParaRPr sz="24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>
                <a:latin typeface="Times New Roman" panose="02020603050405020304" charset="0"/>
                <a:cs typeface="Times New Roman" panose="02020603050405020304" charset="0"/>
              </a:rPr>
              <a:t>Висновки</a:t>
            </a:r>
            <a:endParaRPr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i="1">
                <a:latin typeface="Times New Roman" panose="02020603050405020304" charset="0"/>
                <a:cs typeface="Times New Roman" panose="02020603050405020304" charset="0"/>
              </a:rPr>
              <a:t>Гаметогенез і запліднення — основа статевого розмноження.</a:t>
            </a:r>
            <a:endParaRPr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i="1">
                <a:latin typeface="Times New Roman" panose="02020603050405020304" charset="0"/>
                <a:cs typeface="Times New Roman" panose="02020603050405020304" charset="0"/>
              </a:rPr>
              <a:t>Ці процеси мають важливе значення для генетики і агрономії.</a:t>
            </a:r>
            <a:endParaRPr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i="1">
                <a:latin typeface="Times New Roman" panose="02020603050405020304" charset="0"/>
                <a:cs typeface="Times New Roman" panose="02020603050405020304" charset="0"/>
              </a:rPr>
              <a:t>Знання теми необхідне для практичної роботи агронома.</a:t>
            </a:r>
            <a:endParaRPr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ія до уроку: &quot;Подвійне запліднення квіткових рослин&quot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55" y="2857500"/>
            <a:ext cx="8229600" cy="1143000"/>
          </a:xfrm>
        </p:spPr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ДЯКУЮ ЗА УВАГУ))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555" y="0"/>
            <a:ext cx="822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" y="5912529"/>
            <a:ext cx="9144000" cy="945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>
                <a:latin typeface="Times New Roman" panose="02020603050405020304" charset="0"/>
                <a:cs typeface="Times New Roman" panose="02020603050405020304" charset="0"/>
              </a:rPr>
              <a:t>Вступ</a:t>
            </a:r>
            <a:endParaRPr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555"/>
            <a:ext cx="8217535" cy="2284095"/>
          </a:xfrm>
        </p:spPr>
        <p:txBody>
          <a:bodyPr>
            <a:normAutofit fontScale="72500"/>
          </a:bodyPr>
          <a:lstStyle/>
          <a:p>
            <a:pPr algn="just"/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Розмноження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є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ключовою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властивістю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живих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організмів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У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рослин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воно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забезпечує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збереження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передачу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спадкової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інформації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Гаметогенез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і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запліднення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лежать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в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основі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формування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нового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організму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7940" y="2906395"/>
            <a:ext cx="4747260" cy="36398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665" i="1" dirty="0" err="1">
                <a:latin typeface="Times New Roman" panose="02020603050405020304" charset="0"/>
                <a:cs typeface="Times New Roman" panose="02020603050405020304" charset="0"/>
              </a:rPr>
              <a:t>Гаметогенез</a:t>
            </a:r>
            <a:r>
              <a:rPr sz="2665" i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sz="2665" i="1" dirty="0" err="1">
                <a:latin typeface="Times New Roman" panose="02020603050405020304" charset="0"/>
                <a:cs typeface="Times New Roman" panose="02020603050405020304" charset="0"/>
              </a:rPr>
              <a:t>загальна</a:t>
            </a:r>
            <a:r>
              <a:rPr sz="2665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665" i="1" dirty="0" err="1">
                <a:latin typeface="Times New Roman" panose="02020603050405020304" charset="0"/>
                <a:cs typeface="Times New Roman" panose="02020603050405020304" charset="0"/>
              </a:rPr>
              <a:t>характеристика</a:t>
            </a:r>
            <a:endParaRPr sz="2665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i="1" dirty="0" smtClean="0">
                <a:latin typeface="Times New Roman" panose="02020603050405020304" charset="0"/>
                <a:cs typeface="Times New Roman" panose="02020603050405020304" charset="0"/>
              </a:rPr>
              <a:t>Гаметогенез 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у рослин — це процес утворення статевих клітин (гамет), який відрізняється від тваринного тим, що відбувається на стадії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гаплоїдного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uk-UA"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гаметофіту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 (у чоловічому і жіночому статевому поколінні) шляхом мітозу</a:t>
            </a:r>
            <a:r>
              <a:rPr lang="ru-RU" altLang="uk-UA" sz="2400" i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Включає</a:t>
            </a:r>
            <a:r>
              <a:rPr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мейоз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і </a:t>
            </a:r>
            <a:r>
              <a:rPr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подальше</a:t>
            </a:r>
            <a:r>
              <a:rPr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дозрівання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гамет</a:t>
            </a:r>
            <a:r>
              <a:rPr sz="2400" i="1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uk-UA" sz="2400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ru-RU" altLang="uk-UA" sz="2400" i="1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аметогенез забезпечує зменшення набору хромосом удвічі завдяки процесу мейозу, який є його ключовою ланкою. Мейоз, або редукційний поділ, зменшує диплоїдний (2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n) 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набір хромосом материнської клітини до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гаплоїдного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n) 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у дочірніх клітинах (гаметах), що є критично важливим для статевого розмноження, щоб при заплідненні відновити диплоїдний набір хромосом</a:t>
            </a:r>
            <a:r>
              <a:rPr lang="ru-RU" altLang="uk-UA" sz="2400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uk-UA" sz="24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Особливості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гамет</a:t>
            </a: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 у </a:t>
            </a:r>
            <a:r>
              <a:rPr i="1" dirty="0" err="1">
                <a:latin typeface="Times New Roman" panose="02020603050405020304" charset="0"/>
                <a:cs typeface="Times New Roman" panose="02020603050405020304" charset="0"/>
              </a:rPr>
              <a:t>рослин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Чоловічі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гамети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smtClean="0">
                <a:latin typeface="Times New Roman" panose="02020603050405020304" charset="0"/>
                <a:cs typeface="Times New Roman" panose="02020603050405020304" charset="0"/>
              </a:rPr>
              <a:t>—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це </a:t>
            </a:r>
            <a:r>
              <a:rPr lang="uk-UA" sz="2400" b="1" i="1" dirty="0">
                <a:latin typeface="Times New Roman" panose="02020603050405020304" charset="0"/>
                <a:cs typeface="Times New Roman" panose="02020603050405020304" charset="0"/>
              </a:rPr>
              <a:t>сперматозоїди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, маленькі рухливі клітини, які містять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гаплоїдний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 набір </a:t>
            </a:r>
            <a:r>
              <a:rPr lang="uk-UA" sz="2400" i="1" dirty="0" smtClean="0">
                <a:latin typeface="Times New Roman" panose="02020603050405020304" charset="0"/>
                <a:cs typeface="Times New Roman" panose="02020603050405020304" charset="0"/>
              </a:rPr>
              <a:t>хромосом</a:t>
            </a:r>
            <a:endParaRPr lang="uk-UA" sz="2400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Жіноча</a:t>
            </a:r>
            <a:r>
              <a:rPr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гамета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uk-UA" sz="2400" b="1" i="1" dirty="0">
                <a:latin typeface="Times New Roman" panose="02020603050405020304" charset="0"/>
                <a:cs typeface="Times New Roman" panose="02020603050405020304" charset="0"/>
              </a:rPr>
              <a:t>яйцеклітини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 (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ооцити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), це великі, нерухомі статеві клітини, що містять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гаплоїдний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 (половинний) набір хромосом (22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аутосоми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 + 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X-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хромосома) та запаси поживних речовин, необхідні для початкового розвитку зародка після запліднення; вони формуються в яєчниках, на відміну від рухливих чоловічих гамет (сперматозоїдів)</a:t>
            </a:r>
            <a:endParaRPr sz="24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Гамети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формуються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у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спеціалізованих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органах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i="1" dirty="0" err="1">
                <a:latin typeface="Times New Roman" panose="02020603050405020304" charset="0"/>
                <a:cs typeface="Times New Roman" panose="02020603050405020304" charset="0"/>
              </a:rPr>
              <a:t>квітки</a:t>
            </a:r>
            <a:r>
              <a:rPr sz="2400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4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i="1" dirty="0" err="1">
                <a:latin typeface="Times New Roman" panose="02020603050405020304" charset="0"/>
                <a:cs typeface="Times New Roman" panose="02020603050405020304" charset="0"/>
              </a:rPr>
              <a:t>Мікроспорогенез</a:t>
            </a:r>
            <a:endParaRPr sz="32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965" cy="2531110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Мікроспорогенез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 у рослин – це процес формування чоловічих статевих клітин (мікроспор), що відбувається в пиляках тичинок, починаючи з диплоїдних </a:t>
            </a:r>
            <a:r>
              <a:rPr lang="uk-UA" sz="2400" b="1" i="1" dirty="0" err="1">
                <a:latin typeface="Times New Roman" panose="02020603050405020304" charset="0"/>
                <a:cs typeface="Times New Roman" panose="02020603050405020304" charset="0"/>
              </a:rPr>
              <a:t>мікроспороцитів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, які діляться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мейотично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, утворюючи </a:t>
            </a:r>
            <a:r>
              <a:rPr lang="uk-UA" sz="2400" b="1" i="1" dirty="0" err="1">
                <a:latin typeface="Times New Roman" panose="02020603050405020304" charset="0"/>
                <a:cs typeface="Times New Roman" panose="02020603050405020304" charset="0"/>
              </a:rPr>
              <a:t>тетради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 (чотири </a:t>
            </a:r>
            <a:r>
              <a:rPr lang="uk-UA" sz="2400" i="1" dirty="0" err="1">
                <a:latin typeface="Times New Roman" panose="02020603050405020304" charset="0"/>
                <a:cs typeface="Times New Roman" panose="02020603050405020304" charset="0"/>
              </a:rPr>
              <a:t>гаплоїдні</a:t>
            </a:r>
            <a:r>
              <a:rPr lang="uk-UA" sz="2400" i="1" dirty="0">
                <a:latin typeface="Times New Roman" panose="02020603050405020304" charset="0"/>
                <a:cs typeface="Times New Roman" panose="02020603050405020304" charset="0"/>
              </a:rPr>
              <a:t> мікроспори), що згодом розпадаються і перетворюються на пилкові зерна, які містять генеративну та вегетативну клітини, а згодом — два спермії, які є чоловічими гаметами. </a:t>
            </a:r>
            <a:endParaRPr sz="24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4166870"/>
            <a:ext cx="4957445" cy="1954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i="1">
                <a:latin typeface="Times New Roman" panose="02020603050405020304" charset="0"/>
                <a:cs typeface="Times New Roman" panose="02020603050405020304" charset="0"/>
              </a:rPr>
              <a:t>Мікрогаметогенез</a:t>
            </a:r>
            <a:endParaRPr sz="28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pPr marL="0" indent="0" algn="just">
              <a:buNone/>
            </a:pPr>
            <a:r>
              <a:rPr lang="uk-UA" sz="2800" i="1" dirty="0" smtClean="0">
                <a:latin typeface="Times New Roman" panose="02020603050405020304" charset="0"/>
                <a:cs typeface="Times New Roman" panose="02020603050405020304" charset="0"/>
              </a:rPr>
              <a:t>Розвиток </a:t>
            </a:r>
            <a:r>
              <a:rPr lang="uk-UA" sz="2800" i="1" dirty="0">
                <a:latin typeface="Times New Roman" panose="02020603050405020304" charset="0"/>
                <a:cs typeface="Times New Roman" panose="02020603050405020304" charset="0"/>
              </a:rPr>
              <a:t>пилкового зерна з мікроспори — це процес, що включає </a:t>
            </a:r>
            <a:r>
              <a:rPr lang="uk-UA" sz="2800" i="1" dirty="0" smtClean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uk-UA" sz="2800" i="1" dirty="0" err="1" smtClean="0">
                <a:latin typeface="Times New Roman" panose="02020603050405020304" charset="0"/>
                <a:cs typeface="Times New Roman" panose="02020603050405020304" charset="0"/>
              </a:rPr>
              <a:t>мікроспорогенез</a:t>
            </a:r>
            <a:r>
              <a:rPr lang="uk-UA" sz="28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sz="2800" i="1" dirty="0">
                <a:latin typeface="Times New Roman" panose="02020603050405020304" charset="0"/>
                <a:cs typeface="Times New Roman" panose="02020603050405020304" charset="0"/>
              </a:rPr>
              <a:t>та </a:t>
            </a:r>
            <a:r>
              <a:rPr lang="uk-UA" sz="2800" i="1" dirty="0" err="1">
                <a:latin typeface="Times New Roman" panose="02020603050405020304" charset="0"/>
                <a:cs typeface="Times New Roman" panose="02020603050405020304" charset="0"/>
              </a:rPr>
              <a:t>мікрогаметогенез</a:t>
            </a:r>
            <a:r>
              <a:rPr lang="uk-UA" sz="2800" i="1" dirty="0">
                <a:latin typeface="Times New Roman" panose="02020603050405020304" charset="0"/>
                <a:cs typeface="Times New Roman" panose="02020603050405020304" charset="0"/>
              </a:rPr>
              <a:t>, де материнська клітина мікроспори </a:t>
            </a:r>
            <a:r>
              <a:rPr lang="uk-UA" sz="2800" i="1" dirty="0" smtClean="0">
                <a:latin typeface="Times New Roman" panose="02020603050405020304" charset="0"/>
                <a:cs typeface="Times New Roman" panose="02020603050405020304" charset="0"/>
              </a:rPr>
              <a:t> ділиться </a:t>
            </a:r>
            <a:r>
              <a:rPr lang="uk-UA" sz="2800" i="1" dirty="0">
                <a:latin typeface="Times New Roman" panose="02020603050405020304" charset="0"/>
                <a:cs typeface="Times New Roman" panose="02020603050405020304" charset="0"/>
              </a:rPr>
              <a:t>мейозом, утворюючи </a:t>
            </a:r>
            <a:r>
              <a:rPr lang="uk-UA" sz="2800" i="1" dirty="0" err="1">
                <a:latin typeface="Times New Roman" panose="02020603050405020304" charset="0"/>
                <a:cs typeface="Times New Roman" panose="02020603050405020304" charset="0"/>
              </a:rPr>
              <a:t>тетради</a:t>
            </a:r>
            <a:r>
              <a:rPr lang="uk-UA" sz="2800" i="1" dirty="0">
                <a:latin typeface="Times New Roman" panose="02020603050405020304" charset="0"/>
                <a:cs typeface="Times New Roman" panose="02020603050405020304" charset="0"/>
              </a:rPr>
              <a:t> мікроспор, які потім розпадаються.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uk-UA" sz="2800" i="1" dirty="0" smtClean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uk-UA" sz="2800" i="1" dirty="0" smtClean="0">
                <a:latin typeface="Times New Roman" panose="02020603050405020304" charset="0"/>
                <a:cs typeface="Times New Roman" panose="02020603050405020304" charset="0"/>
              </a:rPr>
              <a:t>творення </a:t>
            </a:r>
            <a:r>
              <a:rPr lang="uk-UA" sz="2800" i="1" dirty="0">
                <a:latin typeface="Times New Roman" panose="02020603050405020304" charset="0"/>
                <a:cs typeface="Times New Roman" panose="02020603050405020304" charset="0"/>
              </a:rPr>
              <a:t>вегетативної та генеративної клітин відбувається під час мітозу (вегетативна) та мейозу (генеративна), що забезпечує ріст рослини та розмноження: вегетативна клітина (у пилковому зерні) утворює пилкову </a:t>
            </a:r>
            <a:r>
              <a:rPr lang="uk-UA" sz="2800" i="1" dirty="0" smtClean="0">
                <a:latin typeface="Times New Roman" panose="02020603050405020304" charset="0"/>
                <a:cs typeface="Times New Roman" panose="02020603050405020304" charset="0"/>
              </a:rPr>
              <a:t>трубку</a:t>
            </a:r>
            <a:endParaRPr lang="uk-UA" sz="2800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uk-UA" sz="2800" i="1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uk-UA" sz="2800" i="1" dirty="0">
                <a:latin typeface="Times New Roman" panose="02020603050405020304" charset="0"/>
                <a:cs typeface="Times New Roman" panose="02020603050405020304" charset="0"/>
              </a:rPr>
              <a:t>енеративна клітина (в пилку) ділиться на два спермії, які є чоловічими статевими клітинами у квіткових рослин, що забезпечує подвійне запліднення: один спермій зливається з яйцеклітиною, утворюючи зиготу, а інший — з центральною клітиною, утворюючи ендосперм, що є тканиною для живлення зародка. 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Мегаспорогенез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70" y="1600200"/>
            <a:ext cx="445273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i="1" dirty="0">
                <a:latin typeface="Times New Roman" panose="02020603050405020304" charset="0"/>
                <a:cs typeface="Times New Roman" panose="02020603050405020304" charset="0"/>
              </a:rPr>
              <a:t>Процес утворення жіночих гамет називається </a:t>
            </a:r>
            <a:r>
              <a:rPr lang="uk-UA" sz="1800" b="1" i="1" dirty="0">
                <a:latin typeface="Times New Roman" panose="02020603050405020304" charset="0"/>
                <a:cs typeface="Times New Roman" panose="02020603050405020304" charset="0"/>
              </a:rPr>
              <a:t>оогенез</a:t>
            </a:r>
            <a:r>
              <a:rPr lang="uk-UA" sz="1800" i="1" dirty="0">
                <a:latin typeface="Times New Roman" panose="02020603050405020304" charset="0"/>
                <a:cs typeface="Times New Roman" panose="02020603050405020304" charset="0"/>
              </a:rPr>
              <a:t> (або </a:t>
            </a:r>
            <a:r>
              <a:rPr lang="uk-UA" sz="1800" i="1" dirty="0" err="1">
                <a:latin typeface="Times New Roman" panose="02020603050405020304" charset="0"/>
                <a:cs typeface="Times New Roman" panose="02020603050405020304" charset="0"/>
              </a:rPr>
              <a:t>овогенез</a:t>
            </a:r>
            <a:r>
              <a:rPr lang="uk-UA" sz="1800" i="1" dirty="0">
                <a:latin typeface="Times New Roman" panose="02020603050405020304" charset="0"/>
                <a:cs typeface="Times New Roman" panose="02020603050405020304" charset="0"/>
              </a:rPr>
              <a:t>) — це спеціалізований тип гаметогенезу, що відбувається в яєчниках і призводить до формування великої, нерухомої яйцеклітини, багатої на цитоплазму та поживні речовини, через три стадії: розмноження (мітотичне ділення оогоніїв), ріст (перетворення на </a:t>
            </a:r>
            <a:r>
              <a:rPr lang="uk-UA" sz="1800" i="1" dirty="0" err="1">
                <a:latin typeface="Times New Roman" panose="02020603050405020304" charset="0"/>
                <a:cs typeface="Times New Roman" panose="02020603050405020304" charset="0"/>
              </a:rPr>
              <a:t>ооцити</a:t>
            </a:r>
            <a:r>
              <a:rPr lang="uk-UA" sz="1800" i="1" dirty="0">
                <a:latin typeface="Times New Roman" panose="02020603050405020304" charset="0"/>
                <a:cs typeface="Times New Roman" panose="02020603050405020304" charset="0"/>
              </a:rPr>
              <a:t> І порядку) та дозрівання (мейоз), де перше </a:t>
            </a:r>
            <a:r>
              <a:rPr lang="uk-UA" sz="1800" i="1" dirty="0" err="1">
                <a:latin typeface="Times New Roman" panose="02020603050405020304" charset="0"/>
                <a:cs typeface="Times New Roman" panose="02020603050405020304" charset="0"/>
              </a:rPr>
              <a:t>мейотичне</a:t>
            </a:r>
            <a:r>
              <a:rPr lang="uk-UA" sz="1800" i="1" dirty="0">
                <a:latin typeface="Times New Roman" panose="02020603050405020304" charset="0"/>
                <a:cs typeface="Times New Roman" panose="02020603050405020304" charset="0"/>
              </a:rPr>
              <a:t> ділення утворює вторинний </a:t>
            </a:r>
            <a:r>
              <a:rPr lang="uk-UA" sz="1800" i="1" dirty="0" err="1">
                <a:latin typeface="Times New Roman" panose="02020603050405020304" charset="0"/>
                <a:cs typeface="Times New Roman" panose="02020603050405020304" charset="0"/>
              </a:rPr>
              <a:t>ооцит</a:t>
            </a:r>
            <a:r>
              <a:rPr lang="uk-UA" sz="1800" i="1" dirty="0">
                <a:latin typeface="Times New Roman" panose="02020603050405020304" charset="0"/>
                <a:cs typeface="Times New Roman" panose="02020603050405020304" charset="0"/>
              </a:rPr>
              <a:t> і перше полярне тільце, а друге — яйцеклітину і друге полярне тільце</a:t>
            </a:r>
            <a:endParaRPr sz="18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057275"/>
            <a:ext cx="445770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на тему: Гинецей. Мегаспорогенез, мегагаметогенез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81274"/>
            <a:ext cx="86106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Мегагаметогенез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74" y="1417638"/>
            <a:ext cx="747422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Формування зародкового мішка (жіночого </a:t>
            </a:r>
            <a:r>
              <a:rPr lang="uk-UA" sz="2000" i="1" dirty="0" err="1">
                <a:latin typeface="Times New Roman" panose="02020603050405020304" charset="0"/>
                <a:cs typeface="Times New Roman" panose="02020603050405020304" charset="0"/>
              </a:rPr>
              <a:t>гаметофіта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) у квіткових рослин відбувається всередині насінного зачатка, де з мегаспори розвивається 7-клітинна структура, що містить яйцеклітину та центральну клітину; після подвійного запліднення із яйцеклітини утворюється зародок (майбутня рослина), а з центральної клітини — поживна тканина ендосперм, що забезпечує його розвиток. </a:t>
            </a:r>
            <a:endParaRPr sz="20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i="1" dirty="0" err="1">
                <a:latin typeface="Times New Roman" panose="02020603050405020304" charset="0"/>
                <a:cs typeface="Times New Roman" panose="02020603050405020304" charset="0"/>
              </a:rPr>
              <a:t>Запилення</a:t>
            </a:r>
            <a:endParaRPr sz="28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Перенесення пилку з тичинок (чоловічої частини) на приймочку маточки (жіночої частини) називається </a:t>
            </a:r>
            <a:r>
              <a:rPr lang="uk-UA" sz="2000" b="1" i="1" dirty="0">
                <a:latin typeface="Times New Roman" panose="02020603050405020304" charset="0"/>
                <a:cs typeface="Times New Roman" panose="02020603050405020304" charset="0"/>
              </a:rPr>
              <a:t>запиленням</a:t>
            </a:r>
            <a:r>
              <a:rPr lang="uk-UA" sz="2000" i="1" dirty="0">
                <a:latin typeface="Times New Roman" panose="02020603050405020304" charset="0"/>
                <a:cs typeface="Times New Roman" panose="02020603050405020304" charset="0"/>
              </a:rPr>
              <a:t> — ключовим етапом розмноження квіткових рослин, що веде до запліднення, утворення плодів і насіння, і відбувається за допомогою вітру, води, комах, птахів або штучно, включаючи самозапилення та перехресне запилення. </a:t>
            </a:r>
            <a:endParaRPr sz="20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4" name="Picture 6" descr="Запилення — урок. Біологія, 7 клас НУШ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63340"/>
            <a:ext cx="546163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5243</Words>
  <Application>WPS Presentation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Times New Roman</vt:lpstr>
      <vt:lpstr>Courier New</vt:lpstr>
      <vt:lpstr>Office Theme</vt:lpstr>
      <vt:lpstr>гаметогенез і запліднення у рослин</vt:lpstr>
      <vt:lpstr>Вступ</vt:lpstr>
      <vt:lpstr>Гаметогенез: загальна характеристика</vt:lpstr>
      <vt:lpstr>Особливості гамет у рослин</vt:lpstr>
      <vt:lpstr>Мікроспорогенез</vt:lpstr>
      <vt:lpstr>Мікрогаметогенез</vt:lpstr>
      <vt:lpstr>Мегаспорогенез</vt:lpstr>
      <vt:lpstr>Мегагаметогенез</vt:lpstr>
      <vt:lpstr>Запилення</vt:lpstr>
      <vt:lpstr>Подвійне запліднення</vt:lpstr>
      <vt:lpstr>Біологічне значення запліднення</vt:lpstr>
      <vt:lpstr>Значення для агрономії</vt:lpstr>
      <vt:lpstr>Висновки</vt:lpstr>
      <vt:lpstr>ДЯКУЮ ЗА УВАГУ))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гАметогенез і запліднення у рослин</dc:title>
  <dc:creator>1</dc:creator>
  <dc:description>generated using python-pptx</dc:description>
  <cp:lastModifiedBy>notebook7766</cp:lastModifiedBy>
  <cp:revision>8</cp:revision>
  <dcterms:created xsi:type="dcterms:W3CDTF">2013-01-27T09:14:00Z</dcterms:created>
  <dcterms:modified xsi:type="dcterms:W3CDTF">2026-01-13T15:44:51Z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0FACFC1EB82540009B6BFAAE825207BE_12</vt:lpwstr>
  </property>
  <property fmtid="{D5CDD505-2E9C-101B-9397-08002B2CF9AE}" pid="3" name="KSOProductBuildVer">
    <vt:lpwstr>1049-12.2.0.23196</vt:lpwstr>
  </property>
</Properties>
</file>