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3225800"/>
            <a:ext cx="8915399" cy="2262781"/>
          </a:xfrm>
        </p:spPr>
        <p:txBody>
          <a:bodyPr>
            <a:normAutofit fontScale="90000"/>
          </a:bodyPr>
          <a:lstStyle/>
          <a:p>
            <a:r>
              <a:rPr lang="uk-UA" b="1" dirty="0" smtClean="0"/>
              <a:t>Лекція 8. </a:t>
            </a:r>
            <a:r>
              <a:rPr lang="uk-UA" b="1" dirty="0"/>
              <a:t>Управління фінансовою діяльністю </a:t>
            </a:r>
            <a:r>
              <a:rPr lang="uk-UA" b="1" dirty="0" smtClean="0"/>
              <a:t>корпорації (1 частина)</a:t>
            </a:r>
            <a:r>
              <a:rPr lang="ru-RU" dirty="0"/>
              <a:t/>
            </a:r>
            <a:br>
              <a:rPr lang="ru-RU" dirty="0"/>
            </a:br>
            <a:endParaRPr lang="ru-RU" dirty="0"/>
          </a:p>
        </p:txBody>
      </p:sp>
      <p:sp>
        <p:nvSpPr>
          <p:cNvPr id="3" name="Подзаголовок 2"/>
          <p:cNvSpPr>
            <a:spLocks noGrp="1"/>
          </p:cNvSpPr>
          <p:nvPr>
            <p:ph type="subTitle" idx="1"/>
          </p:nvPr>
        </p:nvSpPr>
        <p:spPr/>
        <p:txBody>
          <a:bodyPr/>
          <a:lstStyle/>
          <a:p>
            <a:r>
              <a:rPr lang="uk-UA" dirty="0" smtClean="0"/>
              <a:t>8.1. Управління фінансовими та грошовими потоками корпорації. </a:t>
            </a:r>
          </a:p>
          <a:p>
            <a:r>
              <a:rPr lang="uk-UA" dirty="0" smtClean="0"/>
              <a:t>8.2. Аналіз фінансового стану корпорації. </a:t>
            </a:r>
          </a:p>
          <a:p>
            <a:endParaRPr lang="ru-RU" dirty="0"/>
          </a:p>
        </p:txBody>
      </p:sp>
    </p:spTree>
    <p:extLst>
      <p:ext uri="{BB962C8B-B14F-4D97-AF65-F5344CB8AC3E}">
        <p14:creationId xmlns:p14="http://schemas.microsoft.com/office/powerpoint/2010/main" val="1521110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400" y="166910"/>
            <a:ext cx="10388600" cy="1280890"/>
          </a:xfrm>
        </p:spPr>
        <p:txBody>
          <a:bodyPr>
            <a:noAutofit/>
          </a:bodyPr>
          <a:lstStyle/>
          <a:p>
            <a:pPr algn="just"/>
            <a:r>
              <a:rPr lang="uk-UA" sz="1800" b="1" dirty="0" smtClean="0"/>
              <a:t>Грошовий потік корпорації </a:t>
            </a:r>
            <a:r>
              <a:rPr lang="uk-UA" sz="1800" dirty="0" smtClean="0"/>
              <a:t>– це сукупність розподілених за окремими інтервалами періоду, що розглядається, надходжень та виплат грошових коштів, які генеруються господарською діяльністю корпорації, рух яких пов'язаний із факторами часу, ризику та ліквідності.</a:t>
            </a:r>
            <a:endParaRPr lang="uk-UA" sz="1800" dirty="0"/>
          </a:p>
        </p:txBody>
      </p:sp>
      <p:sp>
        <p:nvSpPr>
          <p:cNvPr id="3" name="Объект 2"/>
          <p:cNvSpPr>
            <a:spLocks noGrp="1"/>
          </p:cNvSpPr>
          <p:nvPr>
            <p:ph idx="1"/>
          </p:nvPr>
        </p:nvSpPr>
        <p:spPr>
          <a:xfrm>
            <a:off x="1104900" y="1447800"/>
            <a:ext cx="11087100" cy="5410200"/>
          </a:xfrm>
        </p:spPr>
        <p:txBody>
          <a:bodyPr>
            <a:normAutofit fontScale="85000" lnSpcReduction="20000"/>
          </a:bodyPr>
          <a:lstStyle/>
          <a:p>
            <a:pPr algn="just"/>
            <a:r>
              <a:rPr lang="uk-UA" dirty="0"/>
              <a:t>Грошовий потік корпорації відображає її грошові відносини як внутрішнього, так і зовнішнього характеру. До </a:t>
            </a:r>
            <a:r>
              <a:rPr lang="uk-UA" dirty="0">
                <a:effectLst>
                  <a:outerShdw blurRad="38100" dist="38100" dir="2700000" algn="tl">
                    <a:srgbClr val="000000">
                      <a:alpha val="43137"/>
                    </a:srgbClr>
                  </a:outerShdw>
                </a:effectLst>
              </a:rPr>
              <a:t>зовнішніх відносин </a:t>
            </a:r>
            <a:r>
              <a:rPr lang="uk-UA" dirty="0"/>
              <a:t>належать відносини корпорації із бюджетами всіх рівнів, постачальниками сировини, матеріалів, основних засобів, споживачами, учасниками фінансових ринків, інфраструктурою.</a:t>
            </a:r>
          </a:p>
          <a:p>
            <a:pPr algn="just"/>
            <a:r>
              <a:rPr lang="uk-UA" dirty="0"/>
              <a:t>До </a:t>
            </a:r>
            <a:r>
              <a:rPr lang="uk-UA" dirty="0">
                <a:effectLst>
                  <a:outerShdw blurRad="38100" dist="38100" dir="2700000" algn="tl">
                    <a:srgbClr val="000000">
                      <a:alpha val="43137"/>
                    </a:srgbClr>
                  </a:outerShdw>
                </a:effectLst>
              </a:rPr>
              <a:t>внутрішніх відносин </a:t>
            </a:r>
            <a:r>
              <a:rPr lang="uk-UA" dirty="0"/>
              <a:t>належать грошові відносини в середині корпорації із головним (материнським) та дочірніми підприємствами, структурними підрозділами, акціонерами (власниками), персоналом тощо</a:t>
            </a:r>
            <a:r>
              <a:rPr lang="uk-UA" dirty="0" smtClean="0"/>
              <a:t>.</a:t>
            </a:r>
          </a:p>
          <a:p>
            <a:pPr algn="just"/>
            <a:r>
              <a:rPr lang="uk-UA" dirty="0" smtClean="0"/>
              <a:t>Грошовий потік чи стійка сукупність розподілених у часі процесів надходження та вибуття грошових коштів, що генеруються суб'єктом господарювання в результаті здійснення його операційної, інвестиційної та фінансової діяльності. В літературі даються різні підходи до визначення класифікаційних ознак видів грошових потоків, </a:t>
            </a:r>
            <a:r>
              <a:rPr lang="uk-UA" dirty="0"/>
              <a:t>т</a:t>
            </a:r>
            <a:r>
              <a:rPr lang="uk-UA" dirty="0" smtClean="0"/>
              <a:t>аких як: вид фінансово-господарської діяльності, масштаб діяльності, зміна залишків грошових коштів, валюта деномінації, значимість грошових потоків, розподіл у часі.</a:t>
            </a:r>
          </a:p>
          <a:p>
            <a:pPr algn="just"/>
            <a:r>
              <a:rPr lang="uk-UA" dirty="0" smtClean="0"/>
              <a:t>Для управління грошовими потоками корпорації найбільшу значимість має поділ грошових потоків на </a:t>
            </a:r>
            <a:r>
              <a:rPr lang="uk-UA" b="1" dirty="0" smtClean="0"/>
              <a:t>вхідні </a:t>
            </a:r>
            <a:r>
              <a:rPr lang="uk-UA" dirty="0" smtClean="0"/>
              <a:t>та </a:t>
            </a:r>
            <a:r>
              <a:rPr lang="uk-UA" b="1" dirty="0" smtClean="0"/>
              <a:t>вихідні</a:t>
            </a:r>
            <a:r>
              <a:rPr lang="uk-UA" dirty="0" smtClean="0"/>
              <a:t>.</a:t>
            </a:r>
          </a:p>
          <a:p>
            <a:pPr algn="just"/>
            <a:r>
              <a:rPr lang="uk-UA" dirty="0" smtClean="0"/>
              <a:t>Так, до </a:t>
            </a:r>
            <a:r>
              <a:rPr lang="uk-UA" b="1" dirty="0" smtClean="0"/>
              <a:t>вхідних </a:t>
            </a:r>
            <a:r>
              <a:rPr lang="uk-UA" dirty="0" smtClean="0"/>
              <a:t>грошових потоків можна віднести: надходження виручки від реалізації, інші надходження від операційної діяльності, надходження від інвестиційної діяльності, мобілізацію на ринку фінансових ресурсів. До </a:t>
            </a:r>
            <a:r>
              <a:rPr lang="uk-UA" b="1" dirty="0" smtClean="0"/>
              <a:t>вихідних</a:t>
            </a:r>
            <a:r>
              <a:rPr lang="uk-UA" dirty="0" smtClean="0"/>
              <a:t> грошових потоків слід включити: оплату рахунків контрагентів, фінансування капітальних та довгострокових фінансових вкладень, погашення заборгованості, сплату податків, виплату дивідендів у грошовій формі.</a:t>
            </a:r>
          </a:p>
          <a:p>
            <a:pPr algn="just"/>
            <a:r>
              <a:rPr lang="uk-UA" dirty="0" smtClean="0"/>
              <a:t>Ефективне управління грошовими потоками корпорації забезпечуються дотриманням основних принців: </a:t>
            </a:r>
            <a:r>
              <a:rPr lang="uk-UA" b="1" dirty="0" smtClean="0">
                <a:effectLst>
                  <a:outerShdw blurRad="38100" dist="38100" dir="2700000" algn="tl">
                    <a:srgbClr val="000000">
                      <a:alpha val="43137"/>
                    </a:srgbClr>
                  </a:outerShdw>
                </a:effectLst>
              </a:rPr>
              <a:t>інформаційної достовірності, збалансованості, ефективності</a:t>
            </a:r>
            <a:r>
              <a:rPr lang="uk-UA" dirty="0" smtClean="0"/>
              <a:t>, принципами, які визначаються специфікою господарської діяльності окремих корпорацій, інтегрованості із загальною системою управління корпорацією, комплексного характеру формування управлінських рішень, високого динамізму управління, варіативності підходів до розроблення окремих управлінських рішень, орієнтованості на стратегічні цілі розвитку підприємства.</a:t>
            </a:r>
          </a:p>
          <a:p>
            <a:pPr algn="just"/>
            <a:endParaRPr lang="uk-UA" dirty="0"/>
          </a:p>
        </p:txBody>
      </p:sp>
    </p:spTree>
    <p:extLst>
      <p:ext uri="{BB962C8B-B14F-4D97-AF65-F5344CB8AC3E}">
        <p14:creationId xmlns:p14="http://schemas.microsoft.com/office/powerpoint/2010/main" val="2460368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0"/>
            <a:ext cx="10401300" cy="1079500"/>
          </a:xfrm>
        </p:spPr>
        <p:txBody>
          <a:bodyPr>
            <a:noAutofit/>
          </a:bodyPr>
          <a:lstStyle/>
          <a:p>
            <a:pPr algn="just"/>
            <a:r>
              <a:rPr lang="uk-UA" sz="1800" b="1" i="1" dirty="0"/>
              <a:t>Інформаційна достовірність</a:t>
            </a:r>
            <a:r>
              <a:rPr lang="uk-UA" sz="1800" dirty="0"/>
              <a:t> передбачає своєчасне та повне надходжен­ня інформації щодо операційної, інвестиційної та фінансової діяльності кор­порації, структурованої відповідно до потреб моделі управління грошовими потоками. </a:t>
            </a:r>
            <a:r>
              <a:rPr lang="ru-RU" sz="1800" dirty="0"/>
              <a:t/>
            </a:r>
            <a:br>
              <a:rPr lang="ru-RU" sz="1800" dirty="0"/>
            </a:br>
            <a:endParaRPr lang="ru-RU" sz="1800" dirty="0"/>
          </a:p>
        </p:txBody>
      </p:sp>
      <p:sp>
        <p:nvSpPr>
          <p:cNvPr id="3" name="Объект 2"/>
          <p:cNvSpPr>
            <a:spLocks noGrp="1"/>
          </p:cNvSpPr>
          <p:nvPr>
            <p:ph idx="1"/>
          </p:nvPr>
        </p:nvSpPr>
        <p:spPr>
          <a:xfrm>
            <a:off x="1130300" y="1079500"/>
            <a:ext cx="10871200" cy="5676900"/>
          </a:xfrm>
        </p:spPr>
        <p:txBody>
          <a:bodyPr>
            <a:normAutofit fontScale="92500" lnSpcReduction="20000"/>
          </a:bodyPr>
          <a:lstStyle/>
          <a:p>
            <a:pPr algn="just"/>
            <a:r>
              <a:rPr lang="uk-UA" b="1" i="1" dirty="0"/>
              <a:t>Модель управління грошовими потоками</a:t>
            </a:r>
            <a:r>
              <a:rPr lang="uk-UA" dirty="0"/>
              <a:t> – це сукупність мето­дів та форм, що використовуються корпорацією для організації руху грошо­вих коштів відповідно до визначених цілей при певних обмеженнях.</a:t>
            </a:r>
            <a:endParaRPr lang="ru-RU" dirty="0"/>
          </a:p>
          <a:p>
            <a:pPr algn="just"/>
            <a:r>
              <a:rPr lang="uk-UA" b="1" dirty="0"/>
              <a:t>Збалансованість</a:t>
            </a:r>
            <a:r>
              <a:rPr lang="uk-UA" dirty="0"/>
              <a:t> передбачає </a:t>
            </a:r>
            <a:r>
              <a:rPr lang="uk-UA" dirty="0" smtClean="0"/>
              <a:t>обґрунтоване </a:t>
            </a:r>
            <a:r>
              <a:rPr lang="uk-UA" dirty="0"/>
              <a:t>використання для потреб фінансування певних методів формування вхідних грошових потоків, які забезпечують поточні та стратегічні потреби у фінансуванні, тобто по­криття витрат операційної, інвестиційної та фінансової діяльності.</a:t>
            </a:r>
            <a:endParaRPr lang="ru-RU" dirty="0"/>
          </a:p>
          <a:p>
            <a:pPr algn="just"/>
            <a:r>
              <a:rPr lang="uk-UA" b="1" dirty="0"/>
              <a:t>Ефективність</a:t>
            </a:r>
            <a:r>
              <a:rPr lang="uk-UA" dirty="0"/>
              <a:t> дозволяє визначити оптимальний рух грошових по­токів з метою мінімізації витрат та ризику при досягненні максимально можливого рівня забезпеченості фінансових потреб корпорації.</a:t>
            </a:r>
            <a:endParaRPr lang="ru-RU" dirty="0"/>
          </a:p>
          <a:p>
            <a:pPr algn="just"/>
            <a:r>
              <a:rPr lang="uk-UA" dirty="0"/>
              <a:t>Принципи, які визначаються специфікою господарської діяльності корпорації та корпоративною культурою та підтверджують обрання пев­ної моделі управління грошовими потоками </a:t>
            </a:r>
            <a:r>
              <a:rPr lang="uk-UA" dirty="0" smtClean="0"/>
              <a:t>корпорації.</a:t>
            </a:r>
            <a:r>
              <a:rPr lang="ru-RU" dirty="0"/>
              <a:t> </a:t>
            </a:r>
            <a:r>
              <a:rPr lang="uk-UA" dirty="0" smtClean="0"/>
              <a:t>Решта </a:t>
            </a:r>
            <a:r>
              <a:rPr lang="uk-UA" dirty="0"/>
              <a:t>принципів є загальними при прийнятті фінансових рішень. </a:t>
            </a:r>
            <a:endParaRPr lang="uk-UA" dirty="0" smtClean="0"/>
          </a:p>
          <a:p>
            <a:pPr algn="just"/>
            <a:r>
              <a:rPr lang="uk-UA" b="1" i="1" dirty="0" smtClean="0"/>
              <a:t>Управління </a:t>
            </a:r>
            <a:r>
              <a:rPr lang="uk-UA" b="1" i="1" dirty="0"/>
              <a:t>грошовими потоками</a:t>
            </a:r>
            <a:r>
              <a:rPr lang="uk-UA" dirty="0"/>
              <a:t> являє собою систему принципів та методів розроблення і реалізації управлінських рішень, які пов'язані із формуванням, розподілом та використанням грошових коштів корпорації та організацією їх обороту.</a:t>
            </a:r>
            <a:endParaRPr lang="ru-RU" dirty="0"/>
          </a:p>
          <a:p>
            <a:pPr algn="just"/>
            <a:r>
              <a:rPr lang="uk-UA" dirty="0"/>
              <a:t>Для забезпечення ефективного управління грошовими потоками корпорацій необхідно дотримуватись певних принципів, які дозволять оптимізувати грошові потоки, адаптувати їх до поточних вимог грошового </a:t>
            </a:r>
            <a:r>
              <a:rPr lang="uk-UA" dirty="0" smtClean="0"/>
              <a:t>забезпечення </a:t>
            </a:r>
            <a:r>
              <a:rPr lang="uk-UA" dirty="0"/>
              <a:t>управлінських рішень, ув'язати із загально корпоративними цілями, мінімізувати ризики тощо.</a:t>
            </a:r>
            <a:endParaRPr lang="ru-RU" dirty="0"/>
          </a:p>
          <a:p>
            <a:pPr algn="just"/>
            <a:r>
              <a:rPr lang="uk-UA" dirty="0"/>
              <a:t>Управління грошовими потоками можна розглядати як багаторівневу багатофункціональну систему управління. З цих позицій розглядається управління грошовими потоками в процесі інвестиційної, операційної та фінансової діяльності. </a:t>
            </a:r>
            <a:endParaRPr lang="uk-UA" dirty="0" smtClean="0"/>
          </a:p>
          <a:p>
            <a:endParaRPr lang="ru-RU" dirty="0"/>
          </a:p>
        </p:txBody>
      </p:sp>
    </p:spTree>
    <p:extLst>
      <p:ext uri="{BB962C8B-B14F-4D97-AF65-F5344CB8AC3E}">
        <p14:creationId xmlns:p14="http://schemas.microsoft.com/office/powerpoint/2010/main" val="348095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55749" y="0"/>
            <a:ext cx="10509251" cy="3340100"/>
          </a:xfrm>
        </p:spPr>
        <p:txBody>
          <a:bodyPr>
            <a:noAutofit/>
          </a:bodyPr>
          <a:lstStyle/>
          <a:p>
            <a:pPr algn="just"/>
            <a:r>
              <a:rPr lang="uk-UA" sz="1800" b="1" dirty="0" smtClean="0"/>
              <a:t/>
            </a:r>
            <a:br>
              <a:rPr lang="uk-UA" sz="1800" b="1" dirty="0" smtClean="0"/>
            </a:br>
            <a:r>
              <a:rPr lang="uk-UA" sz="1800" b="1" dirty="0" smtClean="0"/>
              <a:t>Управління </a:t>
            </a:r>
            <a:r>
              <a:rPr lang="uk-UA" sz="1800" b="1" dirty="0"/>
              <a:t>грошо­вими потоками у процесі операційної діяльності </a:t>
            </a:r>
            <a:r>
              <a:rPr lang="uk-UA" sz="1800" dirty="0"/>
              <a:t>можна розглядати че­рез складові: управління грошовими потоками в процесі виробництва та реалізації </a:t>
            </a:r>
            <a:r>
              <a:rPr lang="uk-UA" sz="1800" dirty="0" smtClean="0"/>
              <a:t>продукції, </a:t>
            </a:r>
            <a:r>
              <a:rPr lang="uk-UA" sz="1800" dirty="0"/>
              <a:t>а також через управління грошовими потоками при здійсненні інших видів </a:t>
            </a:r>
            <a:r>
              <a:rPr lang="uk-UA" sz="1800" dirty="0" smtClean="0"/>
              <a:t>операційної діяльності. </a:t>
            </a:r>
            <a:r>
              <a:rPr lang="uk-UA" sz="1800" b="1" dirty="0" smtClean="0"/>
              <a:t>Управління </a:t>
            </a:r>
            <a:r>
              <a:rPr lang="uk-UA" sz="1800" b="1" dirty="0"/>
              <a:t>грошовими потоками в процесі інвестиційної </a:t>
            </a:r>
            <a:r>
              <a:rPr lang="uk-UA" sz="1800" b="1" dirty="0" smtClean="0"/>
              <a:t>діяльності </a:t>
            </a:r>
            <a:r>
              <a:rPr lang="uk-UA" sz="1800" dirty="0"/>
              <a:t>можна розглядати як управління грошовими потоками в процесі реального інвестування </a:t>
            </a:r>
            <a:r>
              <a:rPr lang="uk-UA" sz="1800" dirty="0" smtClean="0"/>
              <a:t>та управління грошовими  потоками </a:t>
            </a:r>
            <a:r>
              <a:rPr lang="uk-UA" sz="1800" dirty="0"/>
              <a:t>в процесі фінансового </a:t>
            </a:r>
            <a:r>
              <a:rPr lang="uk-UA" sz="1800" dirty="0" smtClean="0"/>
              <a:t>інвестування. </a:t>
            </a:r>
            <a:r>
              <a:rPr lang="ru-RU" sz="1800" dirty="0"/>
              <a:t>	</a:t>
            </a:r>
            <a:r>
              <a:rPr lang="ru-RU" sz="1800" dirty="0" smtClean="0"/>
              <a:t/>
            </a:r>
            <a:br>
              <a:rPr lang="ru-RU" sz="1800" dirty="0" smtClean="0"/>
            </a:br>
            <a:r>
              <a:rPr lang="uk-UA" sz="1800" b="1" dirty="0" smtClean="0"/>
              <a:t>Управління </a:t>
            </a:r>
            <a:r>
              <a:rPr lang="uk-UA" sz="1800" b="1" dirty="0"/>
              <a:t>грошовими потоками у процесі фінансової діяльності </a:t>
            </a:r>
            <a:r>
              <a:rPr lang="uk-UA" sz="1800" dirty="0"/>
              <a:t>можна звести до: управління вартістю грошового капіталу, що залучаєть­ся; управління структурою грошового капіталу, що залучається, управ­ління обслуговуванням та </a:t>
            </a:r>
            <a:r>
              <a:rPr lang="uk-UA" sz="1800" dirty="0" smtClean="0"/>
              <a:t>поверненням боргу.</a:t>
            </a:r>
            <a:r>
              <a:rPr lang="ru-RU" sz="1800" dirty="0" smtClean="0"/>
              <a:t> </a:t>
            </a:r>
            <a:br>
              <a:rPr lang="ru-RU" sz="1800" dirty="0" smtClean="0"/>
            </a:br>
            <a:r>
              <a:rPr lang="uk-UA" sz="1800" dirty="0" smtClean="0"/>
              <a:t>На </a:t>
            </a:r>
            <a:r>
              <a:rPr lang="uk-UA" sz="1800" dirty="0"/>
              <a:t>формування грошових потоків здійснюють вплив як зовнішні, так і внутрішні чинники</a:t>
            </a:r>
            <a:r>
              <a:rPr lang="uk-UA" sz="1800" dirty="0" smtClean="0"/>
              <a:t>.</a:t>
            </a:r>
            <a:endParaRPr lang="ru-RU" sz="1800" dirty="0"/>
          </a:p>
        </p:txBody>
      </p:sp>
      <p:sp>
        <p:nvSpPr>
          <p:cNvPr id="3" name="Объект 2"/>
          <p:cNvSpPr>
            <a:spLocks noGrp="1"/>
          </p:cNvSpPr>
          <p:nvPr>
            <p:ph idx="1"/>
          </p:nvPr>
        </p:nvSpPr>
        <p:spPr>
          <a:xfrm>
            <a:off x="1397000" y="3340100"/>
            <a:ext cx="10541000" cy="3517900"/>
          </a:xfrm>
        </p:spPr>
        <p:txBody>
          <a:bodyPr>
            <a:normAutofit/>
          </a:bodyPr>
          <a:lstStyle/>
          <a:p>
            <a:pPr algn="just"/>
            <a:r>
              <a:rPr lang="uk-UA" dirty="0"/>
              <a:t>До </a:t>
            </a:r>
            <a:r>
              <a:rPr lang="uk-UA" b="1" i="1" dirty="0"/>
              <a:t>зовнішніх чинників</a:t>
            </a:r>
            <a:r>
              <a:rPr lang="uk-UA" dirty="0"/>
              <a:t>, що впливають на формування грошових потоків, можна віднести: кон'юнктуру товарного ринку, кон'юнктуру фондового ринку, систему оподаткування корпорацій, існуюча практика креди­тування постачальників та покупців продукції, система здійснення розрахункових операцій господарюючих суб'єктів, доступність фінансового кредиту, можливість залучення коштів безоплатного цільового фінансу­вання, ступінь конкурентної боротьби на ринку ресурсів, які потрібні для забезпечення діяльності корпорації.</a:t>
            </a:r>
            <a:endParaRPr lang="ru-RU" dirty="0"/>
          </a:p>
          <a:p>
            <a:pPr algn="just"/>
            <a:r>
              <a:rPr lang="uk-UA" dirty="0"/>
              <a:t>До </a:t>
            </a:r>
            <a:r>
              <a:rPr lang="uk-UA" b="1" i="1" dirty="0"/>
              <a:t>внутрішніх чинників</a:t>
            </a:r>
            <a:r>
              <a:rPr lang="uk-UA" dirty="0"/>
              <a:t> слід віднести: життєвий цикл підприємства, тривалість операційного циклу, сезонність виробництва та споживання товарів, невідкладність інвестиційних програм, амортизаційна політика підприємства, коефіцієнт операційного </a:t>
            </a:r>
            <a:r>
              <a:rPr lang="uk-UA" dirty="0" err="1"/>
              <a:t>ліверіджа</a:t>
            </a:r>
            <a:r>
              <a:rPr lang="uk-UA" dirty="0"/>
              <a:t>, менталітет власників та менеджерів підприємства.</a:t>
            </a:r>
            <a:endParaRPr lang="ru-RU" dirty="0"/>
          </a:p>
          <a:p>
            <a:pPr algn="just"/>
            <a:endParaRPr lang="ru-RU" dirty="0"/>
          </a:p>
        </p:txBody>
      </p:sp>
    </p:spTree>
    <p:extLst>
      <p:ext uri="{BB962C8B-B14F-4D97-AF65-F5344CB8AC3E}">
        <p14:creationId xmlns:p14="http://schemas.microsoft.com/office/powerpoint/2010/main" val="2549930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4425" y="459010"/>
            <a:ext cx="9649875" cy="1344390"/>
          </a:xfrm>
        </p:spPr>
        <p:txBody>
          <a:bodyPr>
            <a:normAutofit fontScale="90000"/>
          </a:bodyPr>
          <a:lstStyle/>
          <a:p>
            <a:r>
              <a:rPr lang="uk-UA" b="1" i="1" dirty="0"/>
              <a:t>8</a:t>
            </a:r>
            <a:r>
              <a:rPr lang="uk-UA" b="1" i="1" dirty="0" smtClean="0"/>
              <a:t>.2</a:t>
            </a:r>
            <a:r>
              <a:rPr lang="uk-UA" b="1" i="1" dirty="0"/>
              <a:t>. Аналіз фінансового стану корпорації</a:t>
            </a:r>
            <a:r>
              <a:rPr lang="ru-RU" dirty="0"/>
              <a:t/>
            </a:r>
            <a:br>
              <a:rPr lang="ru-RU" dirty="0"/>
            </a:br>
            <a:endParaRPr lang="ru-RU" dirty="0"/>
          </a:p>
        </p:txBody>
      </p:sp>
      <p:sp>
        <p:nvSpPr>
          <p:cNvPr id="3" name="Объект 2"/>
          <p:cNvSpPr>
            <a:spLocks noGrp="1"/>
          </p:cNvSpPr>
          <p:nvPr>
            <p:ph idx="1"/>
          </p:nvPr>
        </p:nvSpPr>
        <p:spPr>
          <a:xfrm>
            <a:off x="1562100" y="2095500"/>
            <a:ext cx="10109200" cy="4292600"/>
          </a:xfrm>
        </p:spPr>
        <p:txBody>
          <a:bodyPr/>
          <a:lstStyle/>
          <a:p>
            <a:pPr algn="just"/>
            <a:r>
              <a:rPr lang="uk-UA" dirty="0"/>
              <a:t>Фінансовий аналіз корпорації дає можливість визначити основні проблеми в управлінні фінансовою діяльністю корпорацій, визначити шляхи їх подолання та з'ясувати причини їх виникнення.</a:t>
            </a:r>
            <a:endParaRPr lang="ru-RU" dirty="0"/>
          </a:p>
          <a:p>
            <a:pPr algn="just"/>
            <a:r>
              <a:rPr lang="uk-UA" dirty="0"/>
              <a:t>Однією із основних груп показників, які визначають фінансовий стан корпорації та ефективність корпоративного управління, виступають показники ефективності використання капіталу.</a:t>
            </a:r>
            <a:endParaRPr lang="ru-RU" dirty="0"/>
          </a:p>
          <a:p>
            <a:pPr algn="just"/>
            <a:r>
              <a:rPr lang="uk-UA" dirty="0"/>
              <a:t>В</a:t>
            </a:r>
            <a:r>
              <a:rPr lang="uk-UA" dirty="0" smtClean="0"/>
              <a:t>елике </a:t>
            </a:r>
            <a:r>
              <a:rPr lang="uk-UA" dirty="0"/>
              <a:t>значення в оцінці ефективності управління капіталом має інтегральний фінансовий аналіз, оскільки саме за його допомогою можна отримати найбільш поглиблену багатофакторну оцінку умов формування окремих агрегованих фінансових показників.</a:t>
            </a:r>
            <a:endParaRPr lang="ru-RU" dirty="0"/>
          </a:p>
          <a:p>
            <a:pPr algn="just"/>
            <a:r>
              <a:rPr lang="uk-UA" dirty="0"/>
              <a:t>Для визначення ефективності використання капіталу найбільш розповсюдженими є </a:t>
            </a:r>
            <a:r>
              <a:rPr lang="uk-UA" b="1" dirty="0"/>
              <a:t>чотири методи інтегрального фінансового аналізу.</a:t>
            </a:r>
            <a:endParaRPr lang="ru-RU" b="1" dirty="0"/>
          </a:p>
          <a:p>
            <a:pPr algn="just"/>
            <a:endParaRPr lang="ru-RU" dirty="0"/>
          </a:p>
        </p:txBody>
      </p:sp>
    </p:spTree>
    <p:extLst>
      <p:ext uri="{BB962C8B-B14F-4D97-AF65-F5344CB8AC3E}">
        <p14:creationId xmlns:p14="http://schemas.microsoft.com/office/powerpoint/2010/main" val="2215938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87500" y="228600"/>
            <a:ext cx="10604500" cy="6489700"/>
          </a:xfrm>
        </p:spPr>
        <p:txBody>
          <a:bodyPr>
            <a:normAutofit fontScale="92500" lnSpcReduction="10000"/>
          </a:bodyPr>
          <a:lstStyle/>
          <a:p>
            <a:pPr algn="just"/>
            <a:r>
              <a:rPr lang="uk-UA" b="1" dirty="0"/>
              <a:t>1.	</a:t>
            </a:r>
            <a:r>
              <a:rPr lang="uk-UA" b="1" i="1" dirty="0"/>
              <a:t>Дюпонівська система інтегрального аналізу</a:t>
            </a:r>
            <a:r>
              <a:rPr lang="uk-UA" dirty="0"/>
              <a:t> ефективності використання капіталу, яка передбачає можливість факторного аналізу </a:t>
            </a:r>
            <a:r>
              <a:rPr lang="uk-UA" dirty="0" smtClean="0"/>
              <a:t>через розкладення </a:t>
            </a:r>
            <a:r>
              <a:rPr lang="uk-UA" dirty="0"/>
              <a:t>результуючого показника рентабельності капіталу на складові у вигляді окремих фінансових коефіцієнтів його формування, які знаходяться у взаємозалежності.</a:t>
            </a:r>
            <a:endParaRPr lang="ru-RU" dirty="0"/>
          </a:p>
          <a:p>
            <a:pPr marL="0" indent="0" algn="just">
              <a:buNone/>
            </a:pPr>
            <a:r>
              <a:rPr lang="uk-UA" dirty="0"/>
              <a:t>Основу цього аналізу складає результат множення коефіцієнта рентабельності реалізації продукції (</a:t>
            </a:r>
            <a:r>
              <a:rPr lang="uk-UA" dirty="0" err="1"/>
              <a:t>Р</a:t>
            </a:r>
            <a:r>
              <a:rPr lang="uk-UA" baseline="-25000" dirty="0" err="1"/>
              <a:t>рп</a:t>
            </a:r>
            <a:r>
              <a:rPr lang="uk-UA" dirty="0"/>
              <a:t>) та коефіцієнта оберненості (кількість оборотів) капіталу (</a:t>
            </a:r>
            <a:r>
              <a:rPr lang="uk-UA" dirty="0" err="1"/>
              <a:t>КОк</a:t>
            </a:r>
            <a:r>
              <a:rPr lang="uk-UA" dirty="0"/>
              <a:t>):</a:t>
            </a:r>
            <a:endParaRPr lang="ru-RU" dirty="0"/>
          </a:p>
          <a:p>
            <a:pPr marL="0" indent="0" algn="ctr">
              <a:buNone/>
            </a:pPr>
            <a:r>
              <a:rPr lang="uk-UA" sz="2200" dirty="0" err="1"/>
              <a:t>Рк</a:t>
            </a:r>
            <a:r>
              <a:rPr lang="uk-UA" sz="2200" dirty="0"/>
              <a:t> = </a:t>
            </a:r>
            <a:r>
              <a:rPr lang="uk-UA" sz="2200" dirty="0" err="1"/>
              <a:t>Р</a:t>
            </a:r>
            <a:r>
              <a:rPr lang="uk-UA" sz="2200" baseline="-25000" dirty="0" err="1"/>
              <a:t>рп</a:t>
            </a:r>
            <a:r>
              <a:rPr lang="uk-UA" sz="2200" dirty="0"/>
              <a:t>*</a:t>
            </a:r>
            <a:r>
              <a:rPr lang="uk-UA" sz="2200" dirty="0" err="1"/>
              <a:t>КО</a:t>
            </a:r>
            <a:r>
              <a:rPr lang="uk-UA" sz="2200" baseline="-25000" dirty="0" err="1"/>
              <a:t>к</a:t>
            </a:r>
            <a:r>
              <a:rPr lang="uk-UA" sz="2200" baseline="-25000" dirty="0"/>
              <a:t>	</a:t>
            </a:r>
            <a:r>
              <a:rPr lang="uk-UA" baseline="-25000" dirty="0"/>
              <a:t>				</a:t>
            </a:r>
            <a:r>
              <a:rPr lang="uk-UA" dirty="0"/>
              <a:t>	</a:t>
            </a:r>
            <a:r>
              <a:rPr lang="uk-UA" dirty="0" smtClean="0"/>
              <a:t>(8.1</a:t>
            </a:r>
            <a:r>
              <a:rPr lang="uk-UA" dirty="0"/>
              <a:t>)</a:t>
            </a:r>
            <a:endParaRPr lang="ru-RU" dirty="0"/>
          </a:p>
          <a:p>
            <a:pPr algn="just"/>
            <a:r>
              <a:rPr lang="uk-UA" b="1" dirty="0"/>
              <a:t>2</a:t>
            </a:r>
            <a:r>
              <a:rPr lang="uk-UA" b="1" i="1" dirty="0"/>
              <a:t>. Система СВОТ-аналізу</a:t>
            </a:r>
            <a:r>
              <a:rPr lang="uk-UA" dirty="0"/>
              <a:t>, основним змістом якого є дослідження ха­рактеру сильних та слабких боків корпорації відносно можливостей ви­користання його капіталу, а також позитивного чи негативного впливу екзогенних (зовнішніх) факторів на умови його використання.</a:t>
            </a:r>
            <a:endParaRPr lang="ru-RU" dirty="0"/>
          </a:p>
          <a:p>
            <a:pPr algn="just"/>
            <a:r>
              <a:rPr lang="uk-UA" b="1" i="1" dirty="0"/>
              <a:t>3. Об'єктно-орієнтована система інтегрального аналізу</a:t>
            </a:r>
            <a:r>
              <a:rPr lang="uk-UA" dirty="0"/>
              <a:t> викорис­тання капіталу корпорації, </a:t>
            </a:r>
            <a:r>
              <a:rPr lang="uk-UA" dirty="0" smtClean="0"/>
              <a:t>і </a:t>
            </a:r>
            <a:r>
              <a:rPr lang="uk-UA" dirty="0"/>
              <a:t>базується на використанні комп'ютерної технології та спеціаль­ного пакету прикладних програм. Основою цієї концепції є представлен­ня моделі формування рівня рентабельності власного капіталу корпора­ції у вигляді сукупності взаємодіючих первинних фінансових блоків, що моделюють класи елементів, безпосередньо формуючих цей показник. Користувач сам визначає систему цих блоків і класів, виходячи із специфіки виробничої діяльності корпорації залежно від бажання деталізувати ключові елементи формування рівня рентабельності капіталу</a:t>
            </a:r>
            <a:r>
              <a:rPr lang="uk-UA" dirty="0" smtClean="0"/>
              <a:t>.</a:t>
            </a:r>
          </a:p>
          <a:p>
            <a:pPr algn="just"/>
            <a:r>
              <a:rPr lang="uk-UA" b="1" dirty="0"/>
              <a:t>4.	</a:t>
            </a:r>
            <a:r>
              <a:rPr lang="uk-UA" b="1" i="1" dirty="0"/>
              <a:t>Інтегральна система портфельного аналізу</a:t>
            </a:r>
            <a:r>
              <a:rPr lang="uk-UA" dirty="0"/>
              <a:t>. Цей аналіз базується</a:t>
            </a:r>
            <a:br>
              <a:rPr lang="uk-UA" dirty="0"/>
            </a:br>
            <a:r>
              <a:rPr lang="uk-UA" dirty="0"/>
              <a:t>на використанні "портфельної території", у відповідності до якої рівень</a:t>
            </a:r>
            <a:br>
              <a:rPr lang="uk-UA" dirty="0"/>
            </a:br>
            <a:r>
              <a:rPr lang="uk-UA" dirty="0"/>
              <a:t>прибутковості портфелю фондових інструментів розглядається одночасно із рівнем ризику портфелю за системою прибуток-ризик. Створення ефек­тивного портфелю дозволяє підвищити ефективність використання капі­талу через мінімізацію ризику</a:t>
            </a:r>
            <a:r>
              <a:rPr lang="uk-UA" dirty="0" smtClean="0"/>
              <a:t>.</a:t>
            </a:r>
            <a:endParaRPr lang="ru-RU" dirty="0"/>
          </a:p>
          <a:p>
            <a:endParaRPr lang="ru-RU" dirty="0"/>
          </a:p>
        </p:txBody>
      </p:sp>
    </p:spTree>
    <p:extLst>
      <p:ext uri="{BB962C8B-B14F-4D97-AF65-F5344CB8AC3E}">
        <p14:creationId xmlns:p14="http://schemas.microsoft.com/office/powerpoint/2010/main" val="592742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4000" y="508000"/>
            <a:ext cx="10312400" cy="6121400"/>
          </a:xfrm>
        </p:spPr>
        <p:txBody>
          <a:bodyPr>
            <a:normAutofit lnSpcReduction="10000"/>
          </a:bodyPr>
          <a:lstStyle/>
          <a:p>
            <a:pPr algn="just"/>
            <a:r>
              <a:rPr lang="uk-UA" dirty="0" smtClean="0"/>
              <a:t>Як </a:t>
            </a:r>
            <a:r>
              <a:rPr lang="uk-UA" dirty="0"/>
              <a:t>видно, система показників ефективності використання основного капіталу може бути представлена з позиції двох концепцій: через співвід­ношення показників результату (ефекту) до затрат (або суми ресурсів), або ж через систему показників, які характеризують фізичні параметри капіталу, його стан, якість, ступінь використання тощо. Загальна ефек­тивність основного капіталу може бути визначена лише комплексно із урахуванням цих підходів.</a:t>
            </a:r>
            <a:endParaRPr lang="ru-RU" dirty="0"/>
          </a:p>
          <a:p>
            <a:pPr algn="just"/>
            <a:r>
              <a:rPr lang="uk-UA" dirty="0"/>
              <a:t>Забезпечення безперебійної роботи можливо лише за умов, коли кор­порація забезпечена у необхідному обсязі оборотним капіталом. Тому надзвичайну актуальність мають питання ефективного викорис­тання </a:t>
            </a:r>
            <a:r>
              <a:rPr lang="uk-UA" b="1" i="1" dirty="0"/>
              <a:t>оборотного капіталу</a:t>
            </a:r>
            <a:r>
              <a:rPr lang="uk-UA" dirty="0"/>
              <a:t>, в основі якого лежить комплексність пере­робки матеріальних ресурсів, зниження втрат та відходів виробництва, прискореного обігу грошових коштів та товарно-матеріальних запасів. Значення цього матеріального </a:t>
            </a:r>
            <a:r>
              <a:rPr lang="uk-UA" dirty="0" err="1"/>
              <a:t>фактора</a:t>
            </a:r>
            <a:r>
              <a:rPr lang="uk-UA" dirty="0"/>
              <a:t> виробництва для зростання його ефективності у сучасних умовах надзвичайно велике. Вирішення проб­леми матеріаломісткості виробництва товарів народного споживання, якому за природою притаманна висока питома вага матеріальних витрат при виробництві продукції (питома вага матеріальних витрат у повній со­бівартості продукції складає майже 60-70%) надзвичайно актуальне.</a:t>
            </a:r>
            <a:endParaRPr lang="ru-RU" dirty="0"/>
          </a:p>
          <a:p>
            <a:pPr algn="just"/>
            <a:r>
              <a:rPr lang="uk-UA" dirty="0"/>
              <a:t>Основною складовою ефективності використання оборотного капіта­лу виступає </a:t>
            </a:r>
            <a:r>
              <a:rPr lang="uk-UA" b="1" i="1" dirty="0"/>
              <a:t>тривалість обігу оборотного капіталу</a:t>
            </a:r>
            <a:r>
              <a:rPr lang="uk-UA" dirty="0"/>
              <a:t>. Одним із показників, який найбільш повно дає таку характеристику виступає </a:t>
            </a:r>
            <a:r>
              <a:rPr lang="uk-UA" b="1" i="1" dirty="0"/>
              <a:t>показник трива­лості виробничого циклу</a:t>
            </a:r>
            <a:r>
              <a:rPr lang="uk-UA" dirty="0"/>
              <a:t>, який включає період обігу запасів сировини, матеріалів та напівфабрикатів, період обігу незавершеного виробництва, період обігу запасів готової продукції.</a:t>
            </a:r>
            <a:endParaRPr lang="ru-RU" dirty="0"/>
          </a:p>
          <a:p>
            <a:endParaRPr lang="ru-RU" dirty="0"/>
          </a:p>
        </p:txBody>
      </p:sp>
    </p:spTree>
    <p:extLst>
      <p:ext uri="{BB962C8B-B14F-4D97-AF65-F5344CB8AC3E}">
        <p14:creationId xmlns:p14="http://schemas.microsoft.com/office/powerpoint/2010/main" val="4055348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00200" y="584200"/>
            <a:ext cx="10045700" cy="6146800"/>
          </a:xfrm>
        </p:spPr>
        <p:txBody>
          <a:bodyPr>
            <a:normAutofit fontScale="92500" lnSpcReduction="20000"/>
          </a:bodyPr>
          <a:lstStyle/>
          <a:p>
            <a:pPr algn="just"/>
            <a:r>
              <a:rPr lang="uk-UA" dirty="0"/>
              <a:t>Необхідно зазначити, що в аналітичних дослідженнях використову­ють так звані </a:t>
            </a:r>
            <a:r>
              <a:rPr lang="uk-UA" b="1" dirty="0"/>
              <a:t>інтервальні оцінки матеріальних ресурсів у середньорічно­му обчисленні</a:t>
            </a:r>
            <a:r>
              <a:rPr lang="uk-UA" dirty="0"/>
              <a:t>. Ці показники в подальшому використовуються у різних економічних розрахунках. Натомість щодо оборотних виробничих фон­дів, то ресурсні оцінки даються тільки по їх частині, що знаходиться у виробничих запасах (на початок і на кінець періоду, в середньому за рік). При цьому із розрахунків випадають оборотні фонди, що передані у ви­робництво, спожиті тепло- та електроенергія.</a:t>
            </a:r>
            <a:endParaRPr lang="ru-RU" dirty="0"/>
          </a:p>
          <a:p>
            <a:pPr algn="just"/>
            <a:r>
              <a:rPr lang="uk-UA" dirty="0"/>
              <a:t>Тенденції динаміки загального обсягу оборотного капіталу можна до­слідити через визначення темпів змін середньої суми оборотного капі­талу у порівнянні із темпами змін обсягу реалізації продукції. Крім того можна розраховувати питому вагу оборотного капіталу в загальній сумі активів.</a:t>
            </a:r>
            <a:endParaRPr lang="ru-RU" dirty="0"/>
          </a:p>
          <a:p>
            <a:pPr algn="just"/>
            <a:r>
              <a:rPr lang="uk-UA" dirty="0"/>
              <a:t>При вивченні динаміки складу оборотних активів корпорації розра­ховуються темпи зміни суми кожного із цих видів оборотних активів у співставленні з темпами змін обсягів виробництва та реалізації продук­ції, розраховується питома вага основних видів оборотних активів у за­гальній їх сумі.</a:t>
            </a:r>
            <a:endParaRPr lang="ru-RU" dirty="0"/>
          </a:p>
          <a:p>
            <a:pPr algn="just"/>
            <a:r>
              <a:rPr lang="uk-UA" dirty="0"/>
              <a:t>Вивчення оборотності оборотного капіталу можливе за допомогою показника </a:t>
            </a:r>
            <a:r>
              <a:rPr lang="uk-UA" b="1" i="1" dirty="0" err="1"/>
              <a:t>терміна</a:t>
            </a:r>
            <a:r>
              <a:rPr lang="uk-UA" b="1" i="1" dirty="0"/>
              <a:t> оберненості</a:t>
            </a:r>
            <a:r>
              <a:rPr lang="uk-UA" dirty="0"/>
              <a:t> оборотного капіталу. Вивчаються чинни­ки, які впливають на тривалість обігу оборотного капіталу.</a:t>
            </a:r>
            <a:endParaRPr lang="ru-RU" dirty="0"/>
          </a:p>
          <a:p>
            <a:pPr algn="just"/>
            <a:r>
              <a:rPr lang="uk-UA" dirty="0"/>
              <a:t>Рентабельність оборотного капіталу та складові, що її формують мож­на визначити за допомогою формул Дюпона.</a:t>
            </a:r>
            <a:endParaRPr lang="ru-RU" dirty="0"/>
          </a:p>
          <a:p>
            <a:pPr algn="just"/>
            <a:r>
              <a:rPr lang="uk-UA" dirty="0"/>
              <a:t>Головним резервом підвищення ефективності використання оборот­ного капіталу виступає оптимізація його запасів, чого можна досягти шляхом оптимізації розміру основних груп товарно-матеріальних запа­сів та за рахунок налагодження ефективних систем контролю за рухом запасів.</a:t>
            </a:r>
            <a:endParaRPr lang="ru-RU" dirty="0"/>
          </a:p>
          <a:p>
            <a:endParaRPr lang="ru-RU" dirty="0"/>
          </a:p>
        </p:txBody>
      </p:sp>
    </p:spTree>
    <p:extLst>
      <p:ext uri="{BB962C8B-B14F-4D97-AF65-F5344CB8AC3E}">
        <p14:creationId xmlns:p14="http://schemas.microsoft.com/office/powerpoint/2010/main" val="4146032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54200" y="584200"/>
            <a:ext cx="10058400" cy="6121400"/>
          </a:xfrm>
        </p:spPr>
        <p:txBody>
          <a:bodyPr>
            <a:normAutofit lnSpcReduction="10000"/>
          </a:bodyPr>
          <a:lstStyle/>
          <a:p>
            <a:pPr algn="just"/>
            <a:r>
              <a:rPr lang="uk-UA" dirty="0"/>
              <a:t>При управлінні запасами критерій мінімізації сукупних витрат підприємства на їх придбання i зберігання не застосовується, якщо термін виконання замовлення постачальником досить тривалий або попит i ціни на види виробничих запасів істотно коливаються. У такому разі недоцільно економити на зберіганні запасів. Це може призвести до порушення ритмічності виробничого процесу i невиконання підприємством своїх договірних зобов'язань.</a:t>
            </a:r>
            <a:endParaRPr lang="ru-RU" dirty="0"/>
          </a:p>
          <a:p>
            <a:pPr algn="just"/>
            <a:r>
              <a:rPr lang="uk-UA" dirty="0"/>
              <a:t>У зв'язку з цим підкреслимо, що при аналізі формування матеріальних ресурсів виробництва необхідно мати на увазі не тільки надходження первинних матеріальних ресурсів ззовні, а й повне та комплексне ви­користання вторинних матеріальних елементів, які були отримані від власної промислової переробки, адже вторинне використання сировини, матеріалів, палива сприяє підвищенню забезпеченості матеріальними ресурсами за рахунок внутрішніх джерел, приводить до зростання еко­номічних показників.</a:t>
            </a:r>
            <a:endParaRPr lang="ru-RU" dirty="0"/>
          </a:p>
          <a:p>
            <a:pPr algn="just"/>
            <a:r>
              <a:rPr lang="uk-UA" dirty="0"/>
              <a:t>Іншою складовою оборотного капіталу корпорації виступає капітал у грошовій формі – </a:t>
            </a:r>
            <a:r>
              <a:rPr lang="uk-UA" b="1" i="1" dirty="0"/>
              <a:t>дебіторська заборгованість та залишки грошових ко­штів.</a:t>
            </a:r>
            <a:r>
              <a:rPr lang="uk-UA" dirty="0"/>
              <a:t> Дебіторська заборгованість з точки зору підвищення ефективності виробництва має подвійну природу. З одного боку зростання дебіторської заборгованості погіршує ефективність використання капіталу, а з іншого - підвищення термінів оплати за відвантажену продукцію - може розгля­датись як елемент підвищення ефективності маркетингової діяльності. Тому головна задача, як і у випадку підвищення ефективності викорис­тання, – оптимізація обсягу дебіторської заборгованості.</a:t>
            </a:r>
            <a:endParaRPr lang="ru-RU" dirty="0"/>
          </a:p>
          <a:p>
            <a:pPr algn="just"/>
            <a:endParaRPr lang="ru-RU" dirty="0"/>
          </a:p>
        </p:txBody>
      </p:sp>
    </p:spTree>
    <p:extLst>
      <p:ext uri="{BB962C8B-B14F-4D97-AF65-F5344CB8AC3E}">
        <p14:creationId xmlns:p14="http://schemas.microsoft.com/office/powerpoint/2010/main" val="2267053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12900" y="139700"/>
            <a:ext cx="10325100" cy="6578600"/>
          </a:xfrm>
        </p:spPr>
        <p:txBody>
          <a:bodyPr>
            <a:normAutofit fontScale="77500" lnSpcReduction="20000"/>
          </a:bodyPr>
          <a:lstStyle/>
          <a:p>
            <a:pPr marL="0" indent="0" algn="just">
              <a:buNone/>
            </a:pPr>
            <a:r>
              <a:rPr lang="uk-UA" dirty="0"/>
              <a:t>Розрахунковим показником, який визначає рівень дебіторської заборго­ваності і її динаміки виступає </a:t>
            </a:r>
            <a:r>
              <a:rPr lang="uk-UA" b="1" i="1" dirty="0"/>
              <a:t>коефіцієнт відволікання оборотного капіталу в дебіторську заборгованість</a:t>
            </a:r>
            <a:r>
              <a:rPr lang="uk-UA" dirty="0"/>
              <a:t> (</a:t>
            </a:r>
            <a:r>
              <a:rPr lang="uk-UA" dirty="0" err="1" smtClean="0"/>
              <a:t>КВКдз</a:t>
            </a:r>
            <a:r>
              <a:rPr lang="uk-UA" dirty="0" smtClean="0"/>
              <a:t>), </a:t>
            </a:r>
            <a:r>
              <a:rPr lang="uk-UA" dirty="0"/>
              <a:t>який розраховується за формулою:</a:t>
            </a:r>
            <a:endParaRPr lang="ru-RU" dirty="0"/>
          </a:p>
          <a:p>
            <a:pPr algn="ctr"/>
            <a:r>
              <a:rPr lang="uk-UA" sz="2100" b="1" dirty="0" err="1" smtClean="0"/>
              <a:t>КВКдз</a:t>
            </a:r>
            <a:r>
              <a:rPr lang="uk-UA" sz="2100" b="1" dirty="0" smtClean="0"/>
              <a:t> = ДЗ/</a:t>
            </a:r>
            <a:r>
              <a:rPr lang="uk-UA" sz="2100" b="1" dirty="0" err="1" smtClean="0"/>
              <a:t>Обк</a:t>
            </a:r>
            <a:r>
              <a:rPr lang="uk-UA" sz="2100" b="1" dirty="0"/>
              <a:t>,	</a:t>
            </a:r>
            <a:r>
              <a:rPr lang="uk-UA" b="1" dirty="0"/>
              <a:t>				</a:t>
            </a:r>
            <a:r>
              <a:rPr lang="uk-UA" b="1" dirty="0" smtClean="0"/>
              <a:t>(8.7</a:t>
            </a:r>
            <a:r>
              <a:rPr lang="uk-UA" b="1" dirty="0"/>
              <a:t>)</a:t>
            </a:r>
            <a:endParaRPr lang="ru-RU" b="1" dirty="0"/>
          </a:p>
          <a:p>
            <a:pPr marL="0" indent="0" algn="just">
              <a:buNone/>
            </a:pPr>
            <a:r>
              <a:rPr lang="uk-UA" dirty="0"/>
              <a:t>де ДЗ - дебіторська заборгованість;</a:t>
            </a:r>
            <a:endParaRPr lang="ru-RU" dirty="0"/>
          </a:p>
          <a:p>
            <a:pPr marL="0" indent="0" algn="just">
              <a:buNone/>
            </a:pPr>
            <a:r>
              <a:rPr lang="uk-UA" dirty="0" err="1"/>
              <a:t>Обк</a:t>
            </a:r>
            <a:r>
              <a:rPr lang="uk-UA" dirty="0"/>
              <a:t> - загальна сума оборотного капіталу корпорації.</a:t>
            </a:r>
            <a:endParaRPr lang="ru-RU" dirty="0"/>
          </a:p>
          <a:p>
            <a:pPr marL="0" indent="0" algn="just">
              <a:buNone/>
            </a:pPr>
            <a:r>
              <a:rPr lang="uk-UA" dirty="0"/>
              <a:t>Показником, який визначає стан ефективності управління дебіторською заборгованістю, виступає </a:t>
            </a:r>
            <a:r>
              <a:rPr lang="uk-UA" b="1" i="1" dirty="0"/>
              <a:t>кількість обертів дебіторської </a:t>
            </a:r>
            <a:r>
              <a:rPr lang="uk-UA" b="1" i="1" dirty="0" smtClean="0"/>
              <a:t>заборгованості</a:t>
            </a:r>
            <a:r>
              <a:rPr lang="uk-UA" dirty="0"/>
              <a:t>, який характеризує швидкість оберненості операційного капіталу, який відволікли у розрахунки з дебіторами протягом певного періоду.</a:t>
            </a:r>
            <a:endParaRPr lang="ru-RU" dirty="0"/>
          </a:p>
          <a:p>
            <a:pPr algn="ctr"/>
            <a:r>
              <a:rPr lang="uk-UA" sz="2100" b="1" dirty="0" err="1" smtClean="0"/>
              <a:t>КОдз</a:t>
            </a:r>
            <a:r>
              <a:rPr lang="uk-UA" sz="2100" b="1" dirty="0" smtClean="0"/>
              <a:t> = ЗР/ДЗ</a:t>
            </a:r>
            <a:r>
              <a:rPr lang="uk-UA" sz="2100" b="1" dirty="0"/>
              <a:t>, </a:t>
            </a:r>
            <a:r>
              <a:rPr lang="uk-UA" b="1" dirty="0"/>
              <a:t>					</a:t>
            </a:r>
            <a:r>
              <a:rPr lang="uk-UA" b="1" dirty="0" smtClean="0"/>
              <a:t>(8.8</a:t>
            </a:r>
            <a:r>
              <a:rPr lang="uk-UA" b="1" dirty="0"/>
              <a:t>)	</a:t>
            </a:r>
            <a:endParaRPr lang="ru-RU" b="1" dirty="0"/>
          </a:p>
          <a:p>
            <a:pPr marL="0" indent="0" algn="just">
              <a:buNone/>
            </a:pPr>
            <a:r>
              <a:rPr lang="uk-UA" dirty="0"/>
              <a:t>де </a:t>
            </a:r>
            <a:r>
              <a:rPr lang="uk-UA" dirty="0" err="1"/>
              <a:t>КОдз</a:t>
            </a:r>
            <a:r>
              <a:rPr lang="uk-UA" dirty="0"/>
              <a:t>- кількість обертів дебіторської заборгованості корпорації в пе­ріоді, що розглядається;</a:t>
            </a:r>
            <a:endParaRPr lang="ru-RU" dirty="0"/>
          </a:p>
          <a:p>
            <a:pPr marL="0" indent="0" algn="just">
              <a:buNone/>
            </a:pPr>
            <a:r>
              <a:rPr lang="uk-UA" dirty="0"/>
              <a:t>ЗР - загальна сума обороту з реалізації продукції в періоді, що роз­глядається.</a:t>
            </a:r>
            <a:endParaRPr lang="ru-RU" dirty="0"/>
          </a:p>
          <a:p>
            <a:pPr marL="0" indent="0" algn="just">
              <a:buNone/>
            </a:pPr>
            <a:r>
              <a:rPr lang="uk-UA" dirty="0"/>
              <a:t>Можна також </a:t>
            </a:r>
            <a:r>
              <a:rPr lang="uk-UA" b="1" dirty="0"/>
              <a:t>розрахувати суму ефекту</a:t>
            </a:r>
            <a:r>
              <a:rPr lang="uk-UA" dirty="0"/>
              <a:t>, який отримано від відволікан­ня оборотного капіталу в дебіторську заборгованість по розрахунках зі споживачами (</a:t>
            </a:r>
            <a:r>
              <a:rPr lang="uk-UA" dirty="0" err="1"/>
              <a:t>Едз</a:t>
            </a:r>
            <a:r>
              <a:rPr lang="uk-UA" dirty="0"/>
              <a:t>) за формулою:</a:t>
            </a:r>
            <a:endParaRPr lang="ru-RU" dirty="0"/>
          </a:p>
          <a:p>
            <a:pPr algn="ctr"/>
            <a:r>
              <a:rPr lang="uk-UA" sz="2100" b="1" dirty="0" err="1" smtClean="0"/>
              <a:t>Едз</a:t>
            </a:r>
            <a:r>
              <a:rPr lang="uk-UA" sz="2100" b="1" dirty="0" smtClean="0"/>
              <a:t> = </a:t>
            </a:r>
            <a:r>
              <a:rPr lang="uk-UA" sz="2100" b="1" dirty="0" err="1" smtClean="0"/>
              <a:t>Пдз</a:t>
            </a:r>
            <a:r>
              <a:rPr lang="uk-UA" sz="2100" b="1" dirty="0" smtClean="0"/>
              <a:t> – </a:t>
            </a:r>
            <a:r>
              <a:rPr lang="uk-UA" sz="2100" b="1" dirty="0" err="1" smtClean="0"/>
              <a:t>ПВдз</a:t>
            </a:r>
            <a:r>
              <a:rPr lang="uk-UA" sz="2100" b="1" dirty="0" smtClean="0"/>
              <a:t> - </a:t>
            </a:r>
            <a:r>
              <a:rPr lang="uk-UA" sz="2100" b="1" dirty="0" err="1" smtClean="0"/>
              <a:t>ФВдз</a:t>
            </a:r>
            <a:r>
              <a:rPr lang="uk-UA" sz="2100" b="1" dirty="0"/>
              <a:t>,</a:t>
            </a:r>
            <a:r>
              <a:rPr lang="uk-UA" b="1" dirty="0"/>
              <a:t>					</a:t>
            </a:r>
            <a:r>
              <a:rPr lang="uk-UA" b="1" dirty="0" smtClean="0"/>
              <a:t>(8.9</a:t>
            </a:r>
            <a:r>
              <a:rPr lang="uk-UA" b="1" dirty="0"/>
              <a:t>)	</a:t>
            </a:r>
            <a:endParaRPr lang="ru-RU" b="1" dirty="0"/>
          </a:p>
          <a:p>
            <a:pPr marL="0" indent="0" algn="just">
              <a:buNone/>
            </a:pPr>
            <a:r>
              <a:rPr lang="uk-UA" dirty="0"/>
              <a:t>д</a:t>
            </a:r>
            <a:r>
              <a:rPr lang="uk-UA" dirty="0" smtClean="0"/>
              <a:t>е </a:t>
            </a:r>
            <a:r>
              <a:rPr lang="uk-UA" dirty="0" err="1"/>
              <a:t>Пдз</a:t>
            </a:r>
            <a:r>
              <a:rPr lang="uk-UA" dirty="0"/>
              <a:t>- додатковий прибуток корпорації, який одержаний від збільшення обсягу реалізації продукції за рахунок надання кредиту;</a:t>
            </a:r>
            <a:endParaRPr lang="ru-RU" dirty="0"/>
          </a:p>
          <a:p>
            <a:pPr marL="0" indent="0" algn="just">
              <a:buNone/>
            </a:pPr>
            <a:r>
              <a:rPr lang="uk-UA" dirty="0" err="1"/>
              <a:t>ПВдз</a:t>
            </a:r>
            <a:r>
              <a:rPr lang="uk-UA" dirty="0"/>
              <a:t>- поточні витрати корпорації, які пов'язані із організацією креди­тування покупців;</a:t>
            </a:r>
            <a:endParaRPr lang="ru-RU" dirty="0"/>
          </a:p>
          <a:p>
            <a:pPr marL="0" indent="0" algn="just">
              <a:buNone/>
            </a:pPr>
            <a:r>
              <a:rPr lang="uk-UA" dirty="0" err="1"/>
              <a:t>ФВдз</a:t>
            </a:r>
            <a:r>
              <a:rPr lang="uk-UA" dirty="0"/>
              <a:t> - сума прямих фінансових втрат від неповернення боргу спо­живачами.</a:t>
            </a:r>
            <a:endParaRPr lang="ru-RU" dirty="0"/>
          </a:p>
          <a:p>
            <a:pPr marL="0" indent="0" algn="just">
              <a:buNone/>
            </a:pPr>
            <a:r>
              <a:rPr lang="uk-UA" b="1" dirty="0"/>
              <a:t>Відносний показник відволікання оборотного капіталу </a:t>
            </a:r>
            <a:r>
              <a:rPr lang="uk-UA" dirty="0"/>
              <a:t>в дебіторську заборгованість, який розраховується за формулою:</a:t>
            </a:r>
            <a:endParaRPr lang="ru-RU" dirty="0"/>
          </a:p>
          <a:p>
            <a:pPr algn="ctr"/>
            <a:r>
              <a:rPr lang="uk-UA" sz="2100" b="1" dirty="0" err="1" smtClean="0"/>
              <a:t>КЕдз</a:t>
            </a:r>
            <a:r>
              <a:rPr lang="uk-UA" sz="2100" b="1" dirty="0" smtClean="0"/>
              <a:t> = </a:t>
            </a:r>
            <a:r>
              <a:rPr lang="uk-UA" sz="2100" b="1" dirty="0" err="1" smtClean="0"/>
              <a:t>Едз</a:t>
            </a:r>
            <a:r>
              <a:rPr lang="uk-UA" sz="2100" b="1" dirty="0" smtClean="0"/>
              <a:t>/ДЗ, </a:t>
            </a:r>
            <a:r>
              <a:rPr lang="uk-UA" sz="2100" b="1" dirty="0"/>
              <a:t>	</a:t>
            </a:r>
            <a:r>
              <a:rPr lang="uk-UA" b="1" dirty="0"/>
              <a:t>				</a:t>
            </a:r>
            <a:r>
              <a:rPr lang="uk-UA" b="1" dirty="0" smtClean="0"/>
              <a:t>(8.10</a:t>
            </a:r>
            <a:r>
              <a:rPr lang="uk-UA" b="1" dirty="0"/>
              <a:t>)</a:t>
            </a:r>
            <a:r>
              <a:rPr lang="uk-UA" dirty="0"/>
              <a:t>	</a:t>
            </a:r>
            <a:endParaRPr lang="ru-RU" dirty="0"/>
          </a:p>
          <a:p>
            <a:pPr algn="just"/>
            <a:r>
              <a:rPr lang="uk-UA" dirty="0"/>
              <a:t>де </a:t>
            </a:r>
            <a:r>
              <a:rPr lang="uk-UA" dirty="0" err="1"/>
              <a:t>КЕдз</a:t>
            </a:r>
            <a:r>
              <a:rPr lang="uk-UA" dirty="0"/>
              <a:t> - коефіцієнт ефективності відволікання оборотного капіталу в дебіторську заборгованість за розрахунками зі споживачами;</a:t>
            </a:r>
            <a:endParaRPr lang="ru-RU" dirty="0"/>
          </a:p>
          <a:p>
            <a:pPr algn="just"/>
            <a:r>
              <a:rPr lang="uk-UA" dirty="0" err="1"/>
              <a:t>Едз</a:t>
            </a:r>
            <a:r>
              <a:rPr lang="uk-UA" dirty="0"/>
              <a:t> – сума ефекту, одержаного від відволікання оборотного капіталу в дебіторську заборгованість за розрахунками зі споживачами у визна­ченому періоді;</a:t>
            </a:r>
            <a:endParaRPr lang="ru-RU" dirty="0"/>
          </a:p>
          <a:p>
            <a:endParaRPr lang="ru-RU" dirty="0"/>
          </a:p>
        </p:txBody>
      </p:sp>
    </p:spTree>
    <p:extLst>
      <p:ext uri="{BB962C8B-B14F-4D97-AF65-F5344CB8AC3E}">
        <p14:creationId xmlns:p14="http://schemas.microsoft.com/office/powerpoint/2010/main" val="901714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16100" y="736600"/>
            <a:ext cx="9867900" cy="5626100"/>
          </a:xfrm>
        </p:spPr>
        <p:txBody>
          <a:bodyPr/>
          <a:lstStyle/>
          <a:p>
            <a:pPr algn="just"/>
            <a:r>
              <a:rPr lang="uk-UA" sz="2000" dirty="0"/>
              <a:t>Іще однією проблемою при визначенні ефективності управління </a:t>
            </a:r>
            <a:r>
              <a:rPr lang="uk-UA" sz="2000" dirty="0" smtClean="0"/>
              <a:t>оборотним </a:t>
            </a:r>
            <a:r>
              <a:rPr lang="uk-UA" sz="2000" dirty="0"/>
              <a:t>капіталом виступає підвищення ефективності використання за­лишку грошових коштів, які знаходяться у розпорядженні корпорації, у складі оборотного капіталу. </a:t>
            </a:r>
            <a:endParaRPr lang="uk-UA" sz="2000" dirty="0" smtClean="0"/>
          </a:p>
          <a:p>
            <a:pPr algn="just"/>
            <a:r>
              <a:rPr lang="uk-UA" sz="2000" dirty="0" smtClean="0"/>
              <a:t>Головна </a:t>
            </a:r>
            <a:r>
              <a:rPr lang="uk-UA" sz="2000" dirty="0"/>
              <a:t>мета при управлінні цими грошови­ми коштами - забезпечення постійної </a:t>
            </a:r>
            <a:r>
              <a:rPr lang="uk-UA" sz="2000" b="1" i="1" dirty="0"/>
              <a:t>платоспроможності корпорації.</a:t>
            </a:r>
            <a:endParaRPr lang="ru-RU" sz="2000" dirty="0"/>
          </a:p>
          <a:p>
            <a:pPr marL="0" indent="0" algn="just">
              <a:buNone/>
            </a:pPr>
            <a:r>
              <a:rPr lang="uk-UA" sz="2000" dirty="0"/>
              <a:t>Зробити це можна через розрахунок </a:t>
            </a:r>
            <a:r>
              <a:rPr lang="uk-UA" sz="2000" b="1" dirty="0"/>
              <a:t>групи коефіцієнтів</a:t>
            </a:r>
            <a:r>
              <a:rPr lang="uk-UA" sz="2000" dirty="0"/>
              <a:t>: </a:t>
            </a:r>
            <a:endParaRPr lang="uk-UA" sz="2000" dirty="0" smtClean="0"/>
          </a:p>
          <a:p>
            <a:pPr algn="just"/>
            <a:r>
              <a:rPr lang="uk-UA" sz="2000" dirty="0" smtClean="0"/>
              <a:t>коефіцієнт </a:t>
            </a:r>
            <a:r>
              <a:rPr lang="uk-UA" sz="2000" dirty="0"/>
              <a:t>участі грошових активів у оборотному капіталі; </a:t>
            </a:r>
            <a:endParaRPr lang="uk-UA" sz="2000" dirty="0" smtClean="0"/>
          </a:p>
          <a:p>
            <a:pPr algn="just"/>
            <a:r>
              <a:rPr lang="uk-UA" sz="2000" dirty="0" smtClean="0"/>
              <a:t>середній </a:t>
            </a:r>
            <a:r>
              <a:rPr lang="uk-UA" sz="2000" dirty="0"/>
              <a:t>період обігу грошових активів; </a:t>
            </a:r>
            <a:endParaRPr lang="uk-UA" sz="2000" dirty="0" smtClean="0"/>
          </a:p>
          <a:p>
            <a:pPr algn="just"/>
            <a:r>
              <a:rPr lang="uk-UA" sz="2000" dirty="0" smtClean="0"/>
              <a:t>коефіцієнти </a:t>
            </a:r>
            <a:r>
              <a:rPr lang="uk-UA" sz="2000" dirty="0"/>
              <a:t>ліквідності; </a:t>
            </a:r>
            <a:endParaRPr lang="uk-UA" sz="2000" dirty="0" smtClean="0"/>
          </a:p>
          <a:p>
            <a:pPr algn="just"/>
            <a:r>
              <a:rPr lang="uk-UA" sz="2000" dirty="0" smtClean="0"/>
              <a:t>рівень </a:t>
            </a:r>
            <a:r>
              <a:rPr lang="uk-UA" sz="2000" dirty="0"/>
              <a:t>відволікання вільного залишку грошових активів у короткотермінові фінансові вкладення.</a:t>
            </a:r>
            <a:endParaRPr lang="ru-RU" sz="2000" dirty="0"/>
          </a:p>
          <a:p>
            <a:pPr algn="just"/>
            <a:endParaRPr lang="ru-RU" dirty="0"/>
          </a:p>
        </p:txBody>
      </p:sp>
    </p:spTree>
    <p:extLst>
      <p:ext uri="{BB962C8B-B14F-4D97-AF65-F5344CB8AC3E}">
        <p14:creationId xmlns:p14="http://schemas.microsoft.com/office/powerpoint/2010/main" val="797418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8300" y="139700"/>
            <a:ext cx="10172700" cy="1587500"/>
          </a:xfrm>
        </p:spPr>
        <p:txBody>
          <a:bodyPr>
            <a:normAutofit fontScale="90000"/>
          </a:bodyPr>
          <a:lstStyle/>
          <a:p>
            <a:r>
              <a:rPr lang="uk-UA" b="1" i="1" dirty="0"/>
              <a:t> </a:t>
            </a:r>
            <a:r>
              <a:rPr lang="ru-RU" dirty="0"/>
              <a:t/>
            </a:r>
            <a:br>
              <a:rPr lang="ru-RU" dirty="0"/>
            </a:br>
            <a:r>
              <a:rPr lang="uk-UA" b="1" i="1" dirty="0"/>
              <a:t>8</a:t>
            </a:r>
            <a:r>
              <a:rPr lang="uk-UA" b="1" i="1" dirty="0" smtClean="0"/>
              <a:t>.1</a:t>
            </a:r>
            <a:r>
              <a:rPr lang="uk-UA" b="1" i="1" dirty="0"/>
              <a:t>. Управління фінансовими та грошовими потоками корпорації</a:t>
            </a:r>
            <a:r>
              <a:rPr lang="ru-RU" dirty="0"/>
              <a:t/>
            </a:r>
            <a:br>
              <a:rPr lang="ru-RU" dirty="0"/>
            </a:br>
            <a:endParaRPr lang="ru-RU" dirty="0"/>
          </a:p>
        </p:txBody>
      </p:sp>
      <p:sp>
        <p:nvSpPr>
          <p:cNvPr id="3" name="Объект 2"/>
          <p:cNvSpPr>
            <a:spLocks noGrp="1"/>
          </p:cNvSpPr>
          <p:nvPr>
            <p:ph idx="1"/>
          </p:nvPr>
        </p:nvSpPr>
        <p:spPr>
          <a:xfrm>
            <a:off x="1320800" y="1727200"/>
            <a:ext cx="10617200" cy="5016500"/>
          </a:xfrm>
        </p:spPr>
        <p:txBody>
          <a:bodyPr>
            <a:normAutofit fontScale="85000" lnSpcReduction="20000"/>
          </a:bodyPr>
          <a:lstStyle/>
          <a:p>
            <a:pPr algn="just"/>
            <a:r>
              <a:rPr lang="uk-UA" dirty="0"/>
              <a:t>У нормативних актах, науково-практичній літературі, безпосередньо в контексті фінансово-господарської діяльності підприємств, їх фінансової звітності оперують дефініціями «фінансова діяльність», «інвестиційна діяльність» та «операційна діяльність» суб’єктів господарювання. Розглянемо економічний зміст кожного з них.</a:t>
            </a:r>
            <a:endParaRPr lang="ru-RU" dirty="0"/>
          </a:p>
          <a:p>
            <a:pPr algn="just"/>
            <a:r>
              <a:rPr lang="uk-UA" dirty="0"/>
              <a:t>Згідно з П(С)БО, </a:t>
            </a:r>
            <a:r>
              <a:rPr lang="uk-UA" b="1" i="1" dirty="0"/>
              <a:t>інвестиційна діяльність</a:t>
            </a:r>
            <a:r>
              <a:rPr lang="uk-UA" dirty="0"/>
              <a:t> – це придбання та реалізація тих необоротних активів, а також тих фінансових інвестицій, які не є складовою еквівалентів грошових коштів, отже, ця діяльність пов’язана з ефективним вкладенням залученого капіталу. Загалом під </a:t>
            </a:r>
            <a:r>
              <a:rPr lang="uk-UA" b="1" i="1" dirty="0"/>
              <a:t>інвестиціями </a:t>
            </a:r>
            <a:r>
              <a:rPr lang="uk-UA" dirty="0"/>
              <a:t>розуміють усі види майнових та інтелектуальних цінностей, що вкладаються в об’єк­ти підприємницької та інших видів діяльності, в результаті якої створюється прибуток (дохід).</a:t>
            </a:r>
            <a:endParaRPr lang="ru-RU" dirty="0"/>
          </a:p>
          <a:p>
            <a:pPr marL="0" indent="0" algn="just">
              <a:buNone/>
            </a:pPr>
            <a:r>
              <a:rPr lang="uk-UA" dirty="0">
                <a:effectLst>
                  <a:outerShdw blurRad="38100" dist="38100" dir="2700000" algn="tl">
                    <a:srgbClr val="000000">
                      <a:alpha val="43137"/>
                    </a:srgbClr>
                  </a:outerShdw>
                </a:effectLst>
              </a:rPr>
              <a:t>Рух грошових коштів у результаті інвестиційної діяльності визначається на основі аналізу змін у статтях таких розділів балансу:</a:t>
            </a:r>
            <a:endParaRPr lang="ru-RU" dirty="0">
              <a:effectLst>
                <a:outerShdw blurRad="38100" dist="38100" dir="2700000" algn="tl">
                  <a:srgbClr val="000000">
                    <a:alpha val="43137"/>
                  </a:srgbClr>
                </a:outerShdw>
              </a:effectLst>
            </a:endParaRPr>
          </a:p>
          <a:p>
            <a:pPr algn="just"/>
            <a:r>
              <a:rPr lang="uk-UA" dirty="0"/>
              <a:t>«Необоротні активи»;</a:t>
            </a:r>
            <a:endParaRPr lang="ru-RU" dirty="0"/>
          </a:p>
          <a:p>
            <a:pPr algn="just"/>
            <a:r>
              <a:rPr lang="uk-UA" dirty="0"/>
              <a:t>«Поточні фінансові інвестиції» (фінансові інвестиції на строк, що не перевищує один рік, які можуть бути вільно реалізовані в будь-який момент).</a:t>
            </a:r>
            <a:endParaRPr lang="ru-RU" dirty="0"/>
          </a:p>
          <a:p>
            <a:pPr marL="0" indent="0" algn="just">
              <a:buNone/>
            </a:pPr>
            <a:r>
              <a:rPr lang="uk-UA" dirty="0">
                <a:effectLst>
                  <a:outerShdw blurRad="38100" dist="38100" dir="2700000" algn="tl">
                    <a:srgbClr val="000000">
                      <a:alpha val="43137"/>
                    </a:srgbClr>
                  </a:outerShdw>
                </a:effectLst>
              </a:rPr>
              <a:t>До типових прикладів руху коштів у результаті інвестиційної діяльності можна віднести такі:</a:t>
            </a:r>
            <a:endParaRPr lang="ru-RU" dirty="0">
              <a:effectLst>
                <a:outerShdw blurRad="38100" dist="38100" dir="2700000" algn="tl">
                  <a:srgbClr val="000000">
                    <a:alpha val="43137"/>
                  </a:srgbClr>
                </a:outerShdw>
              </a:effectLst>
            </a:endParaRPr>
          </a:p>
          <a:p>
            <a:pPr lvl="0" algn="just"/>
            <a:r>
              <a:rPr lang="uk-UA" dirty="0"/>
              <a:t>придбання фінансових інвестицій, необоротних активів, май­нових комплексів;</a:t>
            </a:r>
            <a:endParaRPr lang="ru-RU" dirty="0"/>
          </a:p>
          <a:p>
            <a:pPr lvl="0" algn="just"/>
            <a:r>
              <a:rPr lang="uk-UA" dirty="0"/>
              <a:t>отримання відсотків, дивідендів;</a:t>
            </a:r>
            <a:endParaRPr lang="ru-RU" dirty="0"/>
          </a:p>
          <a:p>
            <a:pPr lvl="0" algn="just"/>
            <a:r>
              <a:rPr lang="uk-UA" dirty="0" err="1"/>
              <a:t>дезінвестиції</a:t>
            </a:r>
            <a:r>
              <a:rPr lang="uk-UA" dirty="0"/>
              <a:t> як повернення (вивільнення) заморожених у конкретних майнових об’єктах коштів. </a:t>
            </a:r>
            <a:r>
              <a:rPr lang="uk-UA" dirty="0" err="1"/>
              <a:t>Дезінвестиції</a:t>
            </a:r>
            <a:r>
              <a:rPr lang="uk-UA" dirty="0"/>
              <a:t> можуть здійснюватися через реалізацію чи ліквідацію фінансових інвестицій, необоротних активів, майнових комплексів.</a:t>
            </a:r>
            <a:endParaRPr lang="ru-RU" dirty="0"/>
          </a:p>
          <a:p>
            <a:endParaRPr lang="ru-RU" dirty="0"/>
          </a:p>
        </p:txBody>
      </p:sp>
    </p:spTree>
    <p:extLst>
      <p:ext uri="{BB962C8B-B14F-4D97-AF65-F5344CB8AC3E}">
        <p14:creationId xmlns:p14="http://schemas.microsoft.com/office/powerpoint/2010/main" val="1308271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87500" y="330200"/>
            <a:ext cx="10299700" cy="6311900"/>
          </a:xfrm>
        </p:spPr>
        <p:txBody>
          <a:bodyPr>
            <a:normAutofit fontScale="92500" lnSpcReduction="10000"/>
          </a:bodyPr>
          <a:lstStyle/>
          <a:p>
            <a:pPr marL="0" indent="0">
              <a:buNone/>
            </a:pPr>
            <a:r>
              <a:rPr lang="uk-UA" b="1" i="1" dirty="0"/>
              <a:t>Коефіцієнт участі грошових активів</a:t>
            </a:r>
            <a:r>
              <a:rPr lang="uk-UA" dirty="0"/>
              <a:t> у оборотному капіталі (</a:t>
            </a:r>
            <a:r>
              <a:rPr lang="uk-UA" dirty="0" err="1"/>
              <a:t>КУга</a:t>
            </a:r>
            <a:r>
              <a:rPr lang="uk-UA" dirty="0"/>
              <a:t> ):</a:t>
            </a:r>
            <a:endParaRPr lang="ru-RU" dirty="0"/>
          </a:p>
          <a:p>
            <a:pPr marL="0" indent="0" algn="ctr">
              <a:buNone/>
            </a:pPr>
            <a:r>
              <a:rPr lang="uk-UA" b="1" dirty="0" smtClean="0"/>
              <a:t>Куга = ГА/</a:t>
            </a:r>
            <a:r>
              <a:rPr lang="uk-UA" b="1" dirty="0" err="1" smtClean="0"/>
              <a:t>Обк</a:t>
            </a:r>
            <a:r>
              <a:rPr lang="uk-UA" b="1" dirty="0"/>
              <a:t>,						</a:t>
            </a:r>
            <a:r>
              <a:rPr lang="uk-UA" b="1" dirty="0" smtClean="0"/>
              <a:t>(8.11</a:t>
            </a:r>
            <a:r>
              <a:rPr lang="uk-UA" b="1" dirty="0"/>
              <a:t>)</a:t>
            </a:r>
            <a:endParaRPr lang="ru-RU" b="1" dirty="0"/>
          </a:p>
          <a:p>
            <a:r>
              <a:rPr lang="uk-UA" dirty="0"/>
              <a:t>де ГА  – середній залишок сукупних грошових активів корпорації у пе­ріоді, що розглядається;</a:t>
            </a:r>
            <a:endParaRPr lang="ru-RU" dirty="0"/>
          </a:p>
          <a:p>
            <a:r>
              <a:rPr lang="uk-UA" dirty="0" err="1"/>
              <a:t>Обк</a:t>
            </a:r>
            <a:r>
              <a:rPr lang="uk-UA" dirty="0"/>
              <a:t> – середня сума оборотного капіталу корпорації у періоді, що розглядається.</a:t>
            </a:r>
            <a:endParaRPr lang="ru-RU" dirty="0"/>
          </a:p>
          <a:p>
            <a:pPr marL="0" indent="0">
              <a:buNone/>
            </a:pPr>
            <a:r>
              <a:rPr lang="uk-UA" b="1" i="1" dirty="0"/>
              <a:t>Середній період обігу грошових активів </a:t>
            </a:r>
            <a:r>
              <a:rPr lang="uk-UA" dirty="0" err="1"/>
              <a:t>ПОа</a:t>
            </a:r>
            <a:r>
              <a:rPr lang="uk-UA" dirty="0"/>
              <a:t>:</a:t>
            </a:r>
            <a:endParaRPr lang="ru-RU" dirty="0"/>
          </a:p>
          <a:p>
            <a:pPr marL="0" indent="0" algn="ctr">
              <a:buNone/>
            </a:pPr>
            <a:r>
              <a:rPr lang="uk-UA" b="1" dirty="0" smtClean="0"/>
              <a:t>   </a:t>
            </a:r>
            <a:r>
              <a:rPr lang="uk-UA" b="1" dirty="0" err="1" smtClean="0"/>
              <a:t>Пога</a:t>
            </a:r>
            <a:r>
              <a:rPr lang="uk-UA" b="1" dirty="0" smtClean="0"/>
              <a:t> = ГА/Оо</a:t>
            </a:r>
            <a:r>
              <a:rPr lang="uk-UA" b="1" dirty="0"/>
              <a:t>,							</a:t>
            </a:r>
            <a:r>
              <a:rPr lang="uk-UA" b="1" dirty="0" smtClean="0"/>
              <a:t>(8.12</a:t>
            </a:r>
            <a:r>
              <a:rPr lang="uk-UA" b="1" dirty="0"/>
              <a:t>)</a:t>
            </a:r>
            <a:endParaRPr lang="ru-RU" b="1" dirty="0"/>
          </a:p>
          <a:p>
            <a:r>
              <a:rPr lang="uk-UA" dirty="0"/>
              <a:t>де Оо - сума одноденного обороту по реалізації продукції у періоді, що розглядається.</a:t>
            </a:r>
            <a:endParaRPr lang="ru-RU" dirty="0"/>
          </a:p>
          <a:p>
            <a:pPr marL="0" indent="0">
              <a:buNone/>
            </a:pPr>
            <a:r>
              <a:rPr lang="uk-UA" b="1" i="1" dirty="0"/>
              <a:t>Коефіцієнти ліквідності:</a:t>
            </a:r>
            <a:endParaRPr lang="ru-RU" dirty="0"/>
          </a:p>
          <a:p>
            <a:pPr marL="0" indent="0" algn="ctr">
              <a:buNone/>
            </a:pPr>
            <a:r>
              <a:rPr lang="uk-UA" b="1" dirty="0" smtClean="0"/>
              <a:t>КАП = (</a:t>
            </a:r>
            <a:r>
              <a:rPr lang="uk-UA" b="1" dirty="0"/>
              <a:t>ГА+КФВ) / </a:t>
            </a:r>
            <a:r>
              <a:rPr lang="uk-UA" b="1" dirty="0" err="1"/>
              <a:t>ФЗк</a:t>
            </a:r>
            <a:r>
              <a:rPr lang="uk-UA" b="1" dirty="0"/>
              <a:t>,					</a:t>
            </a:r>
            <a:r>
              <a:rPr lang="uk-UA" b="1" dirty="0" smtClean="0"/>
              <a:t>(8.13</a:t>
            </a:r>
            <a:r>
              <a:rPr lang="uk-UA" b="1" dirty="0"/>
              <a:t>)</a:t>
            </a:r>
            <a:endParaRPr lang="ru-RU" b="1" dirty="0"/>
          </a:p>
          <a:p>
            <a:r>
              <a:rPr lang="uk-UA" dirty="0"/>
              <a:t>де КАП - коефіцієнт абсолютної платоспроможності корпорації:</a:t>
            </a:r>
            <a:endParaRPr lang="ru-RU" dirty="0"/>
          </a:p>
          <a:p>
            <a:r>
              <a:rPr lang="uk-UA" dirty="0"/>
              <a:t>КФВ - сума короткотермінових фінансових вкладень корпорації на певну дату;</a:t>
            </a:r>
            <a:endParaRPr lang="ru-RU" dirty="0"/>
          </a:p>
          <a:p>
            <a:r>
              <a:rPr lang="uk-UA" dirty="0"/>
              <a:t>ФЗ - сума короткотермінових фінансових зобов'язань корпорації на певну дату.</a:t>
            </a:r>
            <a:endParaRPr lang="ru-RU" dirty="0"/>
          </a:p>
          <a:p>
            <a:pPr marL="0" indent="0">
              <a:buNone/>
            </a:pPr>
            <a:r>
              <a:rPr lang="uk-UA" b="1" dirty="0" smtClean="0"/>
              <a:t>Рівень відволікання вільного залишку грошових активів </a:t>
            </a:r>
            <a:r>
              <a:rPr lang="uk-UA" dirty="0" smtClean="0"/>
              <a:t>у короткотер­мінові фінансові вкладення:</a:t>
            </a:r>
            <a:endParaRPr lang="ru-RU" dirty="0" smtClean="0"/>
          </a:p>
          <a:p>
            <a:pPr marL="0" indent="0" algn="ctr">
              <a:buNone/>
            </a:pPr>
            <a:r>
              <a:rPr lang="uk-UA" b="1" dirty="0" err="1" smtClean="0"/>
              <a:t>РВкфв</a:t>
            </a:r>
            <a:r>
              <a:rPr lang="uk-UA" b="1" dirty="0" smtClean="0"/>
              <a:t> = КФВ </a:t>
            </a:r>
            <a:r>
              <a:rPr lang="uk-UA" b="1" dirty="0"/>
              <a:t>/ ГА *100 %,				</a:t>
            </a:r>
            <a:r>
              <a:rPr lang="uk-UA" b="1" dirty="0" smtClean="0"/>
              <a:t>(8.14</a:t>
            </a:r>
            <a:r>
              <a:rPr lang="uk-UA" b="1" dirty="0"/>
              <a:t>)</a:t>
            </a:r>
            <a:endParaRPr lang="ru-RU" b="1" dirty="0"/>
          </a:p>
          <a:p>
            <a:r>
              <a:rPr lang="uk-UA" dirty="0"/>
              <a:t>де </a:t>
            </a:r>
            <a:r>
              <a:rPr lang="uk-UA" dirty="0" err="1"/>
              <a:t>РВкфв</a:t>
            </a:r>
            <a:r>
              <a:rPr lang="uk-UA" dirty="0"/>
              <a:t> – рівень відволікання вільного залишку грошових активів у короткотермінові фінансові вкладення, %;</a:t>
            </a:r>
            <a:endParaRPr lang="ru-RU" dirty="0"/>
          </a:p>
          <a:p>
            <a:endParaRPr lang="ru-RU" dirty="0"/>
          </a:p>
        </p:txBody>
      </p:sp>
    </p:spTree>
    <p:extLst>
      <p:ext uri="{BB962C8B-B14F-4D97-AF65-F5344CB8AC3E}">
        <p14:creationId xmlns:p14="http://schemas.microsoft.com/office/powerpoint/2010/main" val="3397329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12900" y="431800"/>
            <a:ext cx="10210800" cy="6146800"/>
          </a:xfrm>
        </p:spPr>
        <p:txBody>
          <a:bodyPr>
            <a:normAutofit fontScale="92500" lnSpcReduction="10000"/>
          </a:bodyPr>
          <a:lstStyle/>
          <a:p>
            <a:pPr algn="just"/>
            <a:r>
              <a:rPr lang="uk-UA" dirty="0" smtClean="0"/>
              <a:t>Ринкова ефективність функціонування господарської системи охоплює результативність економічної діяльності всередині самої системи (тобто економічну ефективність виробництва) та ефективність ринкових зусиль, ринкової адаптації господарської системи (тобто зовнішню відносно самої системи сферу - ціни на продукцію ї сировину, матеріали, енергію, інші компоненти витрат). Механізм взаємодії цих двох сфер визначається досить часто суперечливими відносинами протидії, особливо з боку зовнішнього ринкового середовища, що іноді набуває характерних рис економічного тиску. Але саме в результаті дії цього механізму і формується фінансова ефективність, яка, у свою чергу, коригує зміни у розвиткові позитивних (або ж негативних) тенденцій динаміки економічної ефективності виробництва. Такий методологічний підхід розширює межі теоретичного аналізу проблеми ефективності, наближаючи його до реальних умов економічної дійсності і даючи можливість розглядати економічну систему в постійному взаємозв'язку та взаємодії з оточуючим її ринковим середовищем.</a:t>
            </a:r>
          </a:p>
          <a:p>
            <a:pPr algn="just"/>
            <a:r>
              <a:rPr lang="uk-UA" dirty="0" smtClean="0"/>
              <a:t>Очевидно, що кожна господарська система повинна прагнути до позитивного фінансового стану, тобто до створення достатнього обсягу фінансових ресурсів та ефективності їх використання, що виступає основою своєчасності розрахунків із постачальниками, іншими ланками фінансової системи, детермінує і визначає високий рівень господарювання, з точки зору фінансового управління та планування. Особливо необхідно підкреслити, що результативність впливу фінансової ефективності безпосередньо відбивається на рівні загальноекономічних показників ефективності виробництва: на основі даних визначають, наскільки економічна система має ефективне виробництво.</a:t>
            </a:r>
          </a:p>
          <a:p>
            <a:endParaRPr lang="uk-UA" dirty="0"/>
          </a:p>
        </p:txBody>
      </p:sp>
    </p:spTree>
    <p:extLst>
      <p:ext uri="{BB962C8B-B14F-4D97-AF65-F5344CB8AC3E}">
        <p14:creationId xmlns:p14="http://schemas.microsoft.com/office/powerpoint/2010/main" val="27663357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49400" y="2095500"/>
            <a:ext cx="10177462" cy="4737100"/>
          </a:xfrm>
        </p:spPr>
        <p:txBody>
          <a:bodyPr>
            <a:normAutofit fontScale="92500" lnSpcReduction="20000"/>
          </a:bodyPr>
          <a:lstStyle/>
          <a:p>
            <a:pPr algn="just"/>
            <a:r>
              <a:rPr lang="uk-UA" dirty="0"/>
              <a:t>На думку багатьох фахівців, питання щодо вибору критерію ефек­тивності використання фінансових ресурсів є визначальним. Доведен­ня об'єктивності та обґрунтування такого узагальнюючого вимірювача виступає основою для розробки системи показників, що відображають вплив всіх елементів господарської діяльності на ефективність </a:t>
            </a:r>
            <a:r>
              <a:rPr lang="uk-UA" dirty="0" smtClean="0"/>
              <a:t>використання </a:t>
            </a:r>
            <a:r>
              <a:rPr lang="uk-UA" dirty="0"/>
              <a:t>фінансових ресурсів.</a:t>
            </a:r>
            <a:endParaRPr lang="ru-RU" dirty="0"/>
          </a:p>
          <a:p>
            <a:pPr algn="just"/>
            <a:r>
              <a:rPr lang="uk-UA" dirty="0"/>
              <a:t>З цього приводу існують певні міркування методологічного характе­ру. Загальновідомо, що для безперервності виробничого процесу, його ефективного функціонування необхідно, щоб на всіх стадіях фінансового планування забезпечувалась достатність фінансового забезпечення. От­же, факторами впливу на ефективність виступають складові фінансового забезпечення та джерела їх фінансування. Але оскільки розподіл фінан­сових ресурсів на процеси відтворення передбачає використання наяв­них у корпорації коштів (власних або залучених), будь-яке збільшення фінансування одного із напрямів з метою створення страхового запасу за­кономірно приведе до зменшення фінансування інших. Нарощення стра­хового запасу приводить до того, що частина з них не буде використову­ватися у виробництві, а значить, не буде давати віддачі, тобто ефектив­ність використання </a:t>
            </a:r>
            <a:r>
              <a:rPr lang="uk-UA" dirty="0" smtClean="0"/>
              <a:t>буде </a:t>
            </a:r>
            <a:r>
              <a:rPr lang="uk-UA" dirty="0"/>
              <a:t>знижуватися. З цього випливає, що при прагненні до зростання ефективності необхідно вирішити питання оптимальності співвідношення фінансових ресурсів, що обслуговують виробництво, таким чином, щоб, з одного боку, всі ресурси були задіяні у господарському обороті, а з другого боку, щоб забезпечувався випуск продукції у необхідних обсягах.</a:t>
            </a:r>
            <a:endParaRPr lang="ru-RU" dirty="0"/>
          </a:p>
          <a:p>
            <a:endParaRPr lang="ru-RU" dirty="0"/>
          </a:p>
        </p:txBody>
      </p:sp>
      <p:sp>
        <p:nvSpPr>
          <p:cNvPr id="4" name="Прямоугольник 3"/>
          <p:cNvSpPr/>
          <p:nvPr/>
        </p:nvSpPr>
        <p:spPr>
          <a:xfrm>
            <a:off x="1651000" y="341174"/>
            <a:ext cx="10291762" cy="1754326"/>
          </a:xfrm>
          <a:prstGeom prst="rect">
            <a:avLst/>
          </a:prstGeom>
        </p:spPr>
        <p:txBody>
          <a:bodyPr wrap="square">
            <a:spAutoFit/>
          </a:bodyPr>
          <a:lstStyle/>
          <a:p>
            <a:pPr algn="just"/>
            <a:r>
              <a:rPr lang="uk-UA" dirty="0"/>
              <a:t>Узагальнюючим показником оцінки ефективності використання фі­нансових ресурсів можна визначити показник так званої фінансової </a:t>
            </a:r>
            <a:r>
              <a:rPr lang="uk-UA" dirty="0" err="1"/>
              <a:t>ресурсовіддачі</a:t>
            </a:r>
            <a:r>
              <a:rPr lang="uk-UA" dirty="0" smtClean="0"/>
              <a:t>:</a:t>
            </a:r>
          </a:p>
          <a:p>
            <a:pPr algn="just"/>
            <a:r>
              <a:rPr lang="ru-RU" dirty="0"/>
              <a:t/>
            </a:r>
            <a:br>
              <a:rPr lang="ru-RU" dirty="0"/>
            </a:br>
            <a:r>
              <a:rPr lang="uk-UA" b="1" dirty="0" err="1"/>
              <a:t>Кеф</a:t>
            </a:r>
            <a:r>
              <a:rPr lang="uk-UA" b="1" dirty="0"/>
              <a:t> = Доход господарської системи / Середньорічний обсяг фінансових ресурсів</a:t>
            </a:r>
            <a:r>
              <a:rPr lang="ru-RU" dirty="0"/>
              <a:t/>
            </a:r>
            <a:br>
              <a:rPr lang="ru-RU" dirty="0"/>
            </a:br>
            <a:r>
              <a:rPr lang="uk-UA" dirty="0"/>
              <a:t>де </a:t>
            </a:r>
            <a:r>
              <a:rPr lang="uk-UA" dirty="0" err="1" smtClean="0"/>
              <a:t>Кеф</a:t>
            </a:r>
            <a:r>
              <a:rPr lang="uk-UA" dirty="0" smtClean="0"/>
              <a:t> </a:t>
            </a:r>
            <a:r>
              <a:rPr lang="uk-UA" dirty="0"/>
              <a:t>- коефіцієнт (критерій) ефективності використання фінансових ре­сурсів.</a:t>
            </a:r>
            <a:r>
              <a:rPr lang="ru-RU" dirty="0"/>
              <a:t/>
            </a:r>
            <a:br>
              <a:rPr lang="ru-RU" dirty="0"/>
            </a:br>
            <a:endParaRPr lang="ru-RU" dirty="0"/>
          </a:p>
        </p:txBody>
      </p:sp>
    </p:spTree>
    <p:extLst>
      <p:ext uri="{BB962C8B-B14F-4D97-AF65-F5344CB8AC3E}">
        <p14:creationId xmlns:p14="http://schemas.microsoft.com/office/powerpoint/2010/main" val="3715591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52600" y="723900"/>
            <a:ext cx="9752012" cy="5676900"/>
          </a:xfrm>
        </p:spPr>
        <p:txBody>
          <a:bodyPr>
            <a:normAutofit lnSpcReduction="10000"/>
          </a:bodyPr>
          <a:lstStyle/>
          <a:p>
            <a:pPr algn="just"/>
            <a:r>
              <a:rPr lang="uk-UA" b="1" i="1" dirty="0"/>
              <a:t>За принципом </a:t>
            </a:r>
            <a:r>
              <a:rPr lang="uk-UA" b="1" i="1" dirty="0" err="1"/>
              <a:t>Парето</a:t>
            </a:r>
            <a:r>
              <a:rPr lang="uk-UA" dirty="0"/>
              <a:t>, ефективність виробництва досягається тоді, коли більше вже не можливо перерозподілити наявні ресурси, щоб збіль­шувати випуск одного економічного блага без зменшення випуску іншо­го. Виходячи з цього, до числа вихідних первинних факторів, які впли­вають на ефективність використання фінансових ресурсів, можна відне­сти: обсяг фінансових ресурсів, що визначає обсяг випуску продукції, обсяг компонентів фінансових ресурсів, що необхідні для забезпечення виробничого процесу; питому вагу кожного із компонентів як фінансових ресурсів, так і джерела їх фінансування у загальному обсязі господарської системи. </a:t>
            </a:r>
            <a:endParaRPr lang="uk-UA" dirty="0" smtClean="0"/>
          </a:p>
          <a:p>
            <a:pPr algn="just"/>
            <a:r>
              <a:rPr lang="uk-UA" dirty="0" smtClean="0"/>
              <a:t>Отже</a:t>
            </a:r>
            <a:r>
              <a:rPr lang="uk-UA" dirty="0"/>
              <a:t>, ефективність використання фінансових ресурсів економічної системи передбачає віддачу від кожного виду ресурсу і оптимальність структури останніх, а тому модель показника (критерію) ефек­тивності використання фінансових ресурсів можна сформувати як серед­ню величину окремих показників фінансової ефективності, зважених за часткою факторних фінансових ресурсів у сукупному обсязі цих ресур­сів. Нескладні математичні перетворення і використання показника рен­табельності капіталу дозволяє ввести до складу узагальнюючого показ­ника ефективності використання фінансових ресурсів показники оцінки економічної ефективності виробництва, що дозволяє наочно оптимізувати співвідношення ефективності використання фінансових </a:t>
            </a:r>
            <a:r>
              <a:rPr lang="uk-UA" dirty="0" smtClean="0"/>
              <a:t>ресурсів.</a:t>
            </a:r>
            <a:endParaRPr lang="ru-RU" dirty="0"/>
          </a:p>
        </p:txBody>
      </p:sp>
    </p:spTree>
    <p:extLst>
      <p:ext uri="{BB962C8B-B14F-4D97-AF65-F5344CB8AC3E}">
        <p14:creationId xmlns:p14="http://schemas.microsoft.com/office/powerpoint/2010/main" val="4130543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25600" y="596900"/>
            <a:ext cx="10121900" cy="5918200"/>
          </a:xfrm>
        </p:spPr>
        <p:txBody>
          <a:bodyPr>
            <a:normAutofit fontScale="92500" lnSpcReduction="20000"/>
          </a:bodyPr>
          <a:lstStyle/>
          <a:p>
            <a:pPr algn="just"/>
            <a:r>
              <a:rPr lang="uk-UA" dirty="0"/>
              <a:t>Необхідно підкреслити, що </a:t>
            </a:r>
            <a:r>
              <a:rPr lang="uk-UA" b="1" i="1" dirty="0"/>
              <a:t>фінансова ефективність</a:t>
            </a:r>
            <a:r>
              <a:rPr lang="uk-UA" dirty="0"/>
              <a:t> тісно пов'язана із </a:t>
            </a:r>
            <a:r>
              <a:rPr lang="uk-UA" b="1" i="1" dirty="0"/>
              <a:t>фінансовою стійкістю</a:t>
            </a:r>
            <a:r>
              <a:rPr lang="uk-UA" dirty="0"/>
              <a:t> будь-якої економічної системи. </a:t>
            </a:r>
            <a:endParaRPr lang="uk-UA" dirty="0" smtClean="0"/>
          </a:p>
          <a:p>
            <a:pPr algn="just"/>
            <a:r>
              <a:rPr lang="uk-UA" dirty="0" smtClean="0"/>
              <a:t>Під </a:t>
            </a:r>
            <a:r>
              <a:rPr lang="uk-UA" b="1" dirty="0"/>
              <a:t>фінансовою стійкістю </a:t>
            </a:r>
            <a:r>
              <a:rPr lang="uk-UA" dirty="0"/>
              <a:t>розуміється забезпечення запасів і витрат джерелами коштів для їх формування. Іншими словами, фінансова стійкість господарської системи є таким явищем, коли вкладені у виробничу діяльність ресурси можна окупити за рахунок грошових надходжень від господарювання, а отриманий прибуток забезпечує самофінансування та економічну не­залежність господарської системи від зовнішніх залучених джерел фор­мування активів, що кількісно може бути визначено як відношення вар­тості матеріальних оборотних активів до величини власних та позичених джерел коштів для їх формування. Для оцінки фінансової стійкості вико­ристовується система абсолютних та відносних показників. Найбільш за­гальними абсолютними показниками фінансової стійкості можна назвати показники відповідності або невідповідності (показники надлишку або нестачі) джерел коштів для формування запасів і витрат, іншими слова­ми, різниця у кількісному вираженні між сумою джерел коштів і сумою </a:t>
            </a:r>
            <a:r>
              <a:rPr lang="uk-UA" dirty="0" smtClean="0"/>
              <a:t>запасів </a:t>
            </a:r>
            <a:r>
              <a:rPr lang="uk-UA" dirty="0"/>
              <a:t>та витрат.</a:t>
            </a:r>
            <a:endParaRPr lang="ru-RU" dirty="0"/>
          </a:p>
          <a:p>
            <a:pPr algn="just"/>
            <a:r>
              <a:rPr lang="uk-UA" dirty="0"/>
              <a:t>Водночас стійкість фінансового стану і ефективність використання фінансових ресурсів оцінюється стосовно власних і позикових коштів, а також за темпами накопичення власних коштів у результаті поточної фінансової діяльності, забезпеченням матеріальних оборотних активів власними джерелами. Рівень ефективності використання фінан­сових ресурсів характеризується угрупованням фінансових коефіцієнтів, що розраховуються як </a:t>
            </a:r>
            <a:r>
              <a:rPr lang="uk-UA" dirty="0" smtClean="0"/>
              <a:t>відношення </a:t>
            </a:r>
            <a:r>
              <a:rPr lang="uk-UA" dirty="0"/>
              <a:t>абсолютних показників активу і паси­ву балансу. Порівняння цих активів з базисними величинами (середньо-галузевими, показниками фінансово ефективних господарських одиниць, оптимально розрахованими) дає можливість встановити рівень фінансо­вої стійкості та ефективності використання фінансових ресурсів.</a:t>
            </a:r>
            <a:endParaRPr lang="ru-RU" dirty="0"/>
          </a:p>
          <a:p>
            <a:pPr algn="just"/>
            <a:endParaRPr lang="ru-RU" dirty="0"/>
          </a:p>
        </p:txBody>
      </p:sp>
    </p:spTree>
    <p:extLst>
      <p:ext uri="{BB962C8B-B14F-4D97-AF65-F5344CB8AC3E}">
        <p14:creationId xmlns:p14="http://schemas.microsoft.com/office/powerpoint/2010/main" val="350357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62100" y="495300"/>
            <a:ext cx="9942512" cy="6273800"/>
          </a:xfrm>
        </p:spPr>
        <p:txBody>
          <a:bodyPr>
            <a:normAutofit fontScale="92500" lnSpcReduction="20000"/>
          </a:bodyPr>
          <a:lstStyle/>
          <a:p>
            <a:pPr algn="just"/>
            <a:r>
              <a:rPr lang="uk-UA" dirty="0"/>
              <a:t>Фінансова стійкість корпорації оцінюється </a:t>
            </a:r>
            <a:r>
              <a:rPr lang="uk-UA" b="1" i="1" dirty="0"/>
              <a:t>коефіцієнтом співвідно­шення залучених і власних коштів</a:t>
            </a:r>
            <a:r>
              <a:rPr lang="uk-UA" dirty="0"/>
              <a:t>. Цей вимірювач показує, скільки по­зикових коштів залучено на одну гривню вкладених в активи власних коштів. Даний показник формується як співвідношення всієї суми зо­бов'язань за залученими коштами до суми власних коштів, що у форма­лізованому вигляді можна відобразити таким чином</a:t>
            </a:r>
            <a:r>
              <a:rPr lang="uk-UA" dirty="0" smtClean="0"/>
              <a:t>:</a:t>
            </a:r>
          </a:p>
          <a:p>
            <a:pPr algn="ctr"/>
            <a:r>
              <a:rPr lang="uk-UA" b="1" dirty="0" err="1" smtClean="0"/>
              <a:t>Кзвк</a:t>
            </a:r>
            <a:r>
              <a:rPr lang="uk-UA" b="1" dirty="0" smtClean="0"/>
              <a:t> = Позикові кошти / Власні кошти,  		</a:t>
            </a:r>
            <a:r>
              <a:rPr lang="uk-UA" dirty="0" smtClean="0"/>
              <a:t>(8.15)</a:t>
            </a:r>
            <a:endParaRPr lang="ru-RU" dirty="0"/>
          </a:p>
          <a:p>
            <a:pPr algn="just"/>
            <a:r>
              <a:rPr lang="uk-UA" dirty="0"/>
              <a:t>де </a:t>
            </a:r>
            <a:r>
              <a:rPr lang="uk-UA" dirty="0" err="1"/>
              <a:t>Кзвк</a:t>
            </a:r>
            <a:r>
              <a:rPr lang="uk-UA" dirty="0"/>
              <a:t> - коефіцієнт співвідношення залучених і власних коштів.</a:t>
            </a:r>
            <a:endParaRPr lang="ru-RU" dirty="0"/>
          </a:p>
          <a:p>
            <a:pPr algn="just"/>
            <a:r>
              <a:rPr lang="uk-UA" dirty="0"/>
              <a:t>Методика побудови даного показника дає можливість здійснити ді­агностику фінансового розвитку і визначити, що нормальним є такий стан фінансового розвитку, коли даний коефіцієнт </a:t>
            </a:r>
            <a:r>
              <a:rPr lang="uk-UA" b="1" i="1" dirty="0"/>
              <a:t>менший за одиницю</a:t>
            </a:r>
            <a:r>
              <a:rPr lang="uk-UA" dirty="0"/>
              <a:t>. У випадках, коли коефіцієнт залучених і власних коштів перевищує оди­ницю, ефективність фінансової діяльності поступово досягає критичної величини.</a:t>
            </a:r>
            <a:endParaRPr lang="ru-RU" dirty="0"/>
          </a:p>
          <a:p>
            <a:pPr algn="just"/>
            <a:r>
              <a:rPr lang="uk-UA" dirty="0"/>
              <a:t>Для здійснення кількісних характеристик фінансового розвитку еконо­мічної системи може бути застосований </a:t>
            </a:r>
            <a:r>
              <a:rPr lang="uk-UA" b="1" i="1" dirty="0"/>
              <a:t>коефіцієнт довгострокового залу­чення позикових коштів</a:t>
            </a:r>
            <a:r>
              <a:rPr lang="uk-UA" dirty="0"/>
              <a:t>, який дає змогу визначити, скільки довгострокових позикових коштів використано для фінансування активів підприємництва поряд із власними коштами. Технологія методичного конструювання цьо­го показника формується як співвідношення суми довгострокових креди­тів та інших позикових коштів і суми власних коштів, тобто:</a:t>
            </a:r>
            <a:endParaRPr lang="ru-RU" dirty="0"/>
          </a:p>
          <a:p>
            <a:pPr algn="ctr"/>
            <a:r>
              <a:rPr lang="uk-UA" b="1" dirty="0" err="1"/>
              <a:t>Кдзпк</a:t>
            </a:r>
            <a:r>
              <a:rPr lang="uk-UA" b="1" dirty="0"/>
              <a:t> = Довгострокові зобов'язання / Власні кошти, </a:t>
            </a:r>
            <a:r>
              <a:rPr lang="uk-UA" dirty="0"/>
              <a:t>	</a:t>
            </a:r>
            <a:r>
              <a:rPr lang="uk-UA" dirty="0" smtClean="0"/>
              <a:t>(8.16</a:t>
            </a:r>
            <a:r>
              <a:rPr lang="uk-UA" dirty="0"/>
              <a:t>)</a:t>
            </a:r>
            <a:endParaRPr lang="ru-RU" dirty="0"/>
          </a:p>
          <a:p>
            <a:pPr algn="just"/>
            <a:r>
              <a:rPr lang="uk-UA" dirty="0"/>
              <a:t>Де </a:t>
            </a:r>
            <a:r>
              <a:rPr lang="uk-UA" dirty="0" err="1"/>
              <a:t>Кдзпк</a:t>
            </a:r>
            <a:r>
              <a:rPr lang="uk-UA" dirty="0"/>
              <a:t> – коефіцієнт довгострокового залучення позикових коштів (коефіцієнт фінансового </a:t>
            </a:r>
            <a:r>
              <a:rPr lang="uk-UA" dirty="0" err="1"/>
              <a:t>ліверіджу</a:t>
            </a:r>
            <a:r>
              <a:rPr lang="uk-UA" dirty="0"/>
              <a:t>). </a:t>
            </a:r>
            <a:endParaRPr lang="uk-UA" dirty="0" smtClean="0"/>
          </a:p>
          <a:p>
            <a:pPr algn="just"/>
            <a:r>
              <a:rPr lang="uk-UA" dirty="0" smtClean="0"/>
              <a:t>Економічний </a:t>
            </a:r>
            <a:r>
              <a:rPr lang="uk-UA" dirty="0"/>
              <a:t>зміст даного </a:t>
            </a:r>
            <a:r>
              <a:rPr lang="uk-UA" dirty="0" err="1"/>
              <a:t>економетричного</a:t>
            </a:r>
            <a:r>
              <a:rPr lang="uk-UA" dirty="0"/>
              <a:t> визначення наступний: чим менше позикових коштів залучає господарська система для здій­снення своєї діяльності, тим міцніша його фінансова стійкість і більша перспектива для підвищення ефективності виробництва, але менша від­дача власного капіталу.</a:t>
            </a:r>
            <a:endParaRPr lang="ru-RU" dirty="0"/>
          </a:p>
          <a:p>
            <a:pPr algn="just"/>
            <a:endParaRPr lang="ru-RU" dirty="0"/>
          </a:p>
        </p:txBody>
      </p:sp>
    </p:spTree>
    <p:extLst>
      <p:ext uri="{BB962C8B-B14F-4D97-AF65-F5344CB8AC3E}">
        <p14:creationId xmlns:p14="http://schemas.microsoft.com/office/powerpoint/2010/main" val="20440536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74800" y="571500"/>
            <a:ext cx="10172700" cy="6032500"/>
          </a:xfrm>
        </p:spPr>
        <p:txBody>
          <a:bodyPr>
            <a:normAutofit/>
          </a:bodyPr>
          <a:lstStyle/>
          <a:p>
            <a:pPr marL="0" indent="0" algn="just">
              <a:buNone/>
            </a:pPr>
            <a:r>
              <a:rPr lang="uk-UA" dirty="0"/>
              <a:t>Важливою кількісною характеристикою функціонування фінансових ресурсів є </a:t>
            </a:r>
            <a:r>
              <a:rPr lang="uk-UA" b="1" i="1" dirty="0"/>
              <a:t>коефіцієнт концентрації власного капіталу</a:t>
            </a:r>
            <a:r>
              <a:rPr lang="uk-UA" dirty="0"/>
              <a:t> (коефіцієнт автоно­мії), фактична оцінка якого здійснюється за формулою:</a:t>
            </a:r>
            <a:endParaRPr lang="ru-RU" dirty="0"/>
          </a:p>
          <a:p>
            <a:pPr marL="0" indent="0" algn="ctr">
              <a:buNone/>
            </a:pPr>
            <a:r>
              <a:rPr lang="uk-UA" b="1" i="1" dirty="0" err="1" smtClean="0"/>
              <a:t>Кквк</a:t>
            </a:r>
            <a:r>
              <a:rPr lang="uk-UA" b="1" i="1" dirty="0" smtClean="0"/>
              <a:t> = Власний капітал / Активи, </a:t>
            </a:r>
            <a:r>
              <a:rPr lang="uk-UA" b="1" i="1" dirty="0"/>
              <a:t>				</a:t>
            </a:r>
            <a:r>
              <a:rPr lang="uk-UA" i="1" dirty="0" smtClean="0"/>
              <a:t>(8.17)</a:t>
            </a:r>
            <a:endParaRPr lang="ru-RU" i="1" dirty="0" smtClean="0"/>
          </a:p>
          <a:p>
            <a:pPr algn="just"/>
            <a:r>
              <a:rPr lang="uk-UA" dirty="0" smtClean="0"/>
              <a:t>де </a:t>
            </a:r>
            <a:r>
              <a:rPr lang="uk-UA" dirty="0" err="1"/>
              <a:t>Кквк</a:t>
            </a:r>
            <a:r>
              <a:rPr lang="uk-UA" dirty="0"/>
              <a:t> – коефіцієнт концентрації власного капіталу.</a:t>
            </a:r>
            <a:endParaRPr lang="ru-RU" dirty="0"/>
          </a:p>
          <a:p>
            <a:pPr marL="0" indent="0" algn="just">
              <a:buNone/>
            </a:pPr>
            <a:r>
              <a:rPr lang="uk-UA" dirty="0"/>
              <a:t>Сутність його в економічному аспекті полягає в тому, що чим вищий даний показник, тим стабільніший фінансовий розвиток господарської системи, тим вища його ефективність.</a:t>
            </a:r>
            <a:endParaRPr lang="ru-RU" dirty="0"/>
          </a:p>
          <a:p>
            <a:pPr marL="0" indent="0" algn="just">
              <a:buNone/>
            </a:pPr>
            <a:r>
              <a:rPr lang="uk-UA" dirty="0"/>
              <a:t>Індикатор </a:t>
            </a:r>
            <a:r>
              <a:rPr lang="uk-UA" b="1" dirty="0"/>
              <a:t>фінансової залежності </a:t>
            </a:r>
            <a:r>
              <a:rPr lang="uk-UA" dirty="0"/>
              <a:t>визначає співвідношення частки ак­тивів та власного капіталу:</a:t>
            </a:r>
            <a:endParaRPr lang="ru-RU" dirty="0"/>
          </a:p>
          <a:p>
            <a:pPr marL="0" indent="0" algn="ctr">
              <a:buNone/>
            </a:pPr>
            <a:r>
              <a:rPr lang="uk-UA" b="1" i="1" dirty="0" err="1"/>
              <a:t>Кфз</a:t>
            </a:r>
            <a:r>
              <a:rPr lang="uk-UA" b="1" i="1" dirty="0"/>
              <a:t> = Активи /Власний капітал,				</a:t>
            </a:r>
            <a:r>
              <a:rPr lang="uk-UA" i="1" dirty="0" smtClean="0"/>
              <a:t>(8.18</a:t>
            </a:r>
            <a:r>
              <a:rPr lang="uk-UA" i="1" dirty="0"/>
              <a:t>)</a:t>
            </a:r>
            <a:endParaRPr lang="ru-RU" i="1" dirty="0"/>
          </a:p>
          <a:p>
            <a:pPr algn="just"/>
            <a:r>
              <a:rPr lang="uk-UA" dirty="0"/>
              <a:t>де </a:t>
            </a:r>
            <a:r>
              <a:rPr lang="uk-UA" dirty="0" err="1"/>
              <a:t>Кфз</a:t>
            </a:r>
            <a:r>
              <a:rPr lang="uk-UA" dirty="0"/>
              <a:t>   - коефіцієнт фінансової залежності.</a:t>
            </a:r>
            <a:endParaRPr lang="ru-RU" dirty="0"/>
          </a:p>
          <a:p>
            <a:pPr marL="0" indent="0" algn="just">
              <a:buNone/>
            </a:pPr>
            <a:r>
              <a:rPr lang="uk-UA" dirty="0"/>
              <a:t>Повносистемна оцінка фінансового стану та ефективності викорис­тання фінансових ресурсів передбачає визначення таких показників, як </a:t>
            </a:r>
            <a:r>
              <a:rPr lang="uk-UA" b="1" i="1" dirty="0"/>
              <a:t>рентабельність,</a:t>
            </a:r>
            <a:r>
              <a:rPr lang="uk-UA" dirty="0"/>
              <a:t> </a:t>
            </a:r>
            <a:r>
              <a:rPr lang="uk-UA" b="1" i="1" dirty="0"/>
              <a:t>оптимальний розподіл прибутку, наявність оптимальних розмірів власних оборотних засобів</a:t>
            </a:r>
            <a:r>
              <a:rPr lang="uk-UA" dirty="0"/>
              <a:t>, які забезпечують нормальний про­цес виробництва та реалізації продукції тощо.</a:t>
            </a:r>
            <a:endParaRPr lang="ru-RU" dirty="0"/>
          </a:p>
          <a:p>
            <a:pPr algn="just"/>
            <a:endParaRPr lang="ru-RU" dirty="0"/>
          </a:p>
        </p:txBody>
      </p:sp>
    </p:spTree>
    <p:extLst>
      <p:ext uri="{BB962C8B-B14F-4D97-AF65-F5344CB8AC3E}">
        <p14:creationId xmlns:p14="http://schemas.microsoft.com/office/powerpoint/2010/main" val="12395713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1000" y="254000"/>
            <a:ext cx="10287000" cy="6337300"/>
          </a:xfrm>
        </p:spPr>
        <p:txBody>
          <a:bodyPr>
            <a:normAutofit fontScale="85000" lnSpcReduction="10000"/>
          </a:bodyPr>
          <a:lstStyle/>
          <a:p>
            <a:pPr algn="just"/>
            <a:r>
              <a:rPr lang="uk-UA" dirty="0"/>
              <a:t>Розрахунок даних показників, їх аналіз дозволяє керівникам госпо­дарюючих суб'єктів орієнтуватися в економічному стані та динамічних тенденціях господарського розвитку, зокрема, його фінансового напря­му. Водночас слід ще раз зазначити, що для оцінки фінансового стану суттєве значення має також оцінка забезпеченості господарської системи власними і оборотними коштами та ефективність їх використання. Наяв­ність як залишку, так і недостачі оборотних активів негативно впливає на фінансову діяльність корпорації, стійкість його фінансового стану. Тому чітка організація оборотних активів, дотримання відповідності фактич­ної їх наявності встановленому нормативу буде сприяти укріпленню фі­нансового стану корпорації.</a:t>
            </a:r>
            <a:endParaRPr lang="ru-RU" dirty="0"/>
          </a:p>
          <a:p>
            <a:pPr algn="just"/>
            <a:r>
              <a:rPr lang="uk-UA" dirty="0"/>
              <a:t>Одним із підходів щодо визначення фінансової ефективності є аналіз </a:t>
            </a:r>
            <a:r>
              <a:rPr lang="uk-UA" b="1" i="1" dirty="0"/>
              <a:t>ліквідності фінансового стану корпорації</a:t>
            </a:r>
            <a:r>
              <a:rPr lang="uk-UA" dirty="0"/>
              <a:t>. Сутність ліквідності полягає у можливості господарської системи у будь-який момент розрахуватися за своїми зобов'язаннями за допомогою майна (активів), яке є на балансі, тобто, іншими словами, в тому, як швидко підприємство може продати свої активи, отримати грошові кошти і погасити свої борги (перед по­стачальниками, банком щодо повернення кредитів, бюджетом та позабю­джетними централізованими фондами стосовно сплати податків та пла­тежів тощо). У зв'язку з цим слід відзначити, що до активів відносяться в</a:t>
            </a:r>
            <a:r>
              <a:rPr lang="uk-UA" dirty="0" smtClean="0"/>
              <a:t>иробничі </a:t>
            </a:r>
            <a:r>
              <a:rPr lang="uk-UA" dirty="0"/>
              <a:t>запаси, готова продукція, товари, дебіторська заборгованість грошові кошти та їх еквіваленти. До складу пасивів, які беруть участь у розрахунках, входять кредиторська заборгованість, короткострокові і дов­гострокові кредити та позичені кошти, джерела формування власних обо­ротних активів, цільове фінансування та цільові надходження, резерви майбутніх витрат та платежів, а також інші пасиви. При цьому найбільш ліквідні активи - грошові кошти та цінні папери - повинні бути біль­ші або дорівнювати найбільш терміновим зобов'язанням (кредиторській заборгованості). Водночас активи, що швидко реалізуються (дебіторська заборгованість та інші), повинні бути більшими або дорівнювати </a:t>
            </a:r>
            <a:r>
              <a:rPr lang="uk-UA" dirty="0" smtClean="0"/>
              <a:t>короткостроковим </a:t>
            </a:r>
            <a:r>
              <a:rPr lang="uk-UA" dirty="0"/>
              <a:t>пасивам (короткостроковим кредитам та позиченим коштам). Активи, що повільно реалізуються (запаси та витрати, за винятком ви­трат майбутніх періодів), необхідно формувати більшими або ж рівними за обсягами довгостроковим пасивам (довгостроковим кредитам та пози­ченим коштам). І ще одна умова в системі необхідних умов збалансовано­го ефективного фінансового розвитку господарської системи: активи, що важко реалізовуються (нематеріальні активи, основні фонди, незавершені капітальні вкладення та устаткування), повинні за обсягами бути менши­ми або дорівнювати сталим пасивам (джерелам власних коштів).</a:t>
            </a:r>
            <a:endParaRPr lang="ru-RU" dirty="0"/>
          </a:p>
          <a:p>
            <a:endParaRPr lang="ru-RU" dirty="0"/>
          </a:p>
        </p:txBody>
      </p:sp>
    </p:spTree>
    <p:extLst>
      <p:ext uri="{BB962C8B-B14F-4D97-AF65-F5344CB8AC3E}">
        <p14:creationId xmlns:p14="http://schemas.microsoft.com/office/powerpoint/2010/main" val="26841340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65300" y="635000"/>
            <a:ext cx="10033000" cy="5803900"/>
          </a:xfrm>
        </p:spPr>
        <p:txBody>
          <a:bodyPr>
            <a:normAutofit/>
          </a:bodyPr>
          <a:lstStyle/>
          <a:p>
            <a:pPr marL="0" indent="0" algn="just">
              <a:buNone/>
            </a:pPr>
            <a:r>
              <a:rPr lang="uk-UA" dirty="0"/>
              <a:t>Залежно від того, якими платіжними засобами господарська система має можливість погасити свої зобов'язання, можна використовувати де­кілька модифікацій показників ліквідності. Так, насамперед доцільне ви­користання коефіцієнта покриття, який відображає рівень покриття ак­тивами господарської одиниці своїх зобов'язань. Визначається </a:t>
            </a:r>
            <a:r>
              <a:rPr lang="uk-UA" b="1" i="1" dirty="0"/>
              <a:t>коефіцієнт покриття</a:t>
            </a:r>
            <a:r>
              <a:rPr lang="uk-UA" dirty="0"/>
              <a:t> відношенням всіх поточних активів господарської одиниці до його поточних зобов'язань, тобто у формалізованому вигляді:</a:t>
            </a:r>
            <a:endParaRPr lang="ru-RU" dirty="0"/>
          </a:p>
          <a:p>
            <a:pPr marL="0" indent="0" algn="ctr">
              <a:buNone/>
            </a:pPr>
            <a:r>
              <a:rPr lang="uk-UA" b="1" i="1" dirty="0" err="1" smtClean="0"/>
              <a:t>Кп</a:t>
            </a:r>
            <a:r>
              <a:rPr lang="uk-UA" b="1" i="1" dirty="0" smtClean="0"/>
              <a:t> </a:t>
            </a:r>
            <a:r>
              <a:rPr lang="uk-UA" b="1" i="1" dirty="0"/>
              <a:t>= ПА / ПЗ,		</a:t>
            </a:r>
            <a:r>
              <a:rPr lang="uk-UA" i="1" dirty="0" smtClean="0"/>
              <a:t>(8.19</a:t>
            </a:r>
            <a:r>
              <a:rPr lang="uk-UA" i="1" dirty="0"/>
              <a:t>)</a:t>
            </a:r>
            <a:endParaRPr lang="ru-RU" i="1" dirty="0"/>
          </a:p>
          <a:p>
            <a:pPr algn="just"/>
            <a:r>
              <a:rPr lang="uk-UA" dirty="0"/>
              <a:t>де </a:t>
            </a:r>
            <a:r>
              <a:rPr lang="uk-UA" dirty="0" err="1" smtClean="0"/>
              <a:t>Кп</a:t>
            </a:r>
            <a:r>
              <a:rPr lang="uk-UA" dirty="0" smtClean="0"/>
              <a:t> </a:t>
            </a:r>
            <a:r>
              <a:rPr lang="uk-UA" dirty="0"/>
              <a:t>- коефіцієнт покриття;</a:t>
            </a:r>
            <a:endParaRPr lang="ru-RU" dirty="0"/>
          </a:p>
          <a:p>
            <a:pPr algn="just"/>
            <a:r>
              <a:rPr lang="uk-UA" dirty="0"/>
              <a:t>ПА - поточні активи;</a:t>
            </a:r>
            <a:endParaRPr lang="ru-RU" dirty="0"/>
          </a:p>
          <a:p>
            <a:pPr algn="just"/>
            <a:r>
              <a:rPr lang="uk-UA" dirty="0"/>
              <a:t>ПЗ - поточні зобов'язання.</a:t>
            </a:r>
            <a:endParaRPr lang="ru-RU" dirty="0"/>
          </a:p>
          <a:p>
            <a:pPr marL="0" indent="0" algn="just">
              <a:buNone/>
            </a:pPr>
            <a:r>
              <a:rPr lang="uk-UA" dirty="0"/>
              <a:t>У тому випадку, якщо </a:t>
            </a:r>
            <a:r>
              <a:rPr lang="uk-UA" dirty="0" err="1"/>
              <a:t>Кп</a:t>
            </a:r>
            <a:r>
              <a:rPr lang="uk-UA" dirty="0"/>
              <a:t> &gt; 1, то підприємство може своєчасно пога­сити свої зобов'язання. При </a:t>
            </a:r>
            <a:r>
              <a:rPr lang="uk-UA" dirty="0" err="1"/>
              <a:t>Кп</a:t>
            </a:r>
            <a:r>
              <a:rPr lang="uk-UA" dirty="0"/>
              <a:t> &lt; 1 складеться ситуація, що характеризу­ється неліквідністю балансу господарської одиниці.</a:t>
            </a:r>
            <a:endParaRPr lang="ru-RU" dirty="0"/>
          </a:p>
          <a:p>
            <a:endParaRPr lang="ru-RU" dirty="0"/>
          </a:p>
        </p:txBody>
      </p:sp>
    </p:spTree>
    <p:extLst>
      <p:ext uri="{BB962C8B-B14F-4D97-AF65-F5344CB8AC3E}">
        <p14:creationId xmlns:p14="http://schemas.microsoft.com/office/powerpoint/2010/main" val="5883584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49400" y="0"/>
            <a:ext cx="10287000" cy="6858000"/>
          </a:xfrm>
        </p:spPr>
        <p:txBody>
          <a:bodyPr>
            <a:normAutofit fontScale="85000" lnSpcReduction="10000"/>
          </a:bodyPr>
          <a:lstStyle/>
          <a:p>
            <a:pPr marL="0" indent="0" algn="just">
              <a:buNone/>
            </a:pPr>
            <a:r>
              <a:rPr lang="uk-UA" dirty="0"/>
              <a:t>Окрім коефіцієнта покриття, для оцінки рівня ліквідності розрахову­ють коефіцієнти швидкої і абсолютної ліквідності. </a:t>
            </a:r>
            <a:r>
              <a:rPr lang="uk-UA" b="1" i="1" dirty="0"/>
              <a:t>Коефіцієнт швидкої ліквідності</a:t>
            </a:r>
            <a:r>
              <a:rPr lang="uk-UA" dirty="0"/>
              <a:t> розраховується діленням найбільш ліквідних активів та ак­тивів, які швидко реалізуються (грошові кошти, дебіторська заборгова­ність), на поточні зобов'язання, що можна представити таким чином:</a:t>
            </a:r>
            <a:endParaRPr lang="ru-RU" dirty="0"/>
          </a:p>
          <a:p>
            <a:pPr marL="0" indent="0" algn="ctr">
              <a:buNone/>
            </a:pPr>
            <a:r>
              <a:rPr lang="uk-UA" sz="1900" b="1" dirty="0" err="1"/>
              <a:t>Кшл</a:t>
            </a:r>
            <a:r>
              <a:rPr lang="uk-UA" sz="1900" b="1" dirty="0"/>
              <a:t> = ГК+ДЗ / ПЗ,	</a:t>
            </a:r>
            <a:r>
              <a:rPr lang="uk-UA" b="1" dirty="0"/>
              <a:t>			</a:t>
            </a:r>
            <a:r>
              <a:rPr lang="uk-UA" i="1" dirty="0" smtClean="0"/>
              <a:t>(8.20</a:t>
            </a:r>
            <a:r>
              <a:rPr lang="uk-UA" i="1" dirty="0"/>
              <a:t>)</a:t>
            </a:r>
            <a:endParaRPr lang="ru-RU" i="1" dirty="0"/>
          </a:p>
          <a:p>
            <a:pPr algn="just"/>
            <a:r>
              <a:rPr lang="uk-UA" dirty="0"/>
              <a:t>де </a:t>
            </a:r>
            <a:r>
              <a:rPr lang="uk-UA" dirty="0" err="1" smtClean="0"/>
              <a:t>Кшл</a:t>
            </a:r>
            <a:r>
              <a:rPr lang="uk-UA" dirty="0" smtClean="0"/>
              <a:t> </a:t>
            </a:r>
            <a:r>
              <a:rPr lang="uk-UA" dirty="0"/>
              <a:t>- коефіцієнт швидкої ліквідності;</a:t>
            </a:r>
            <a:endParaRPr lang="ru-RU" dirty="0"/>
          </a:p>
          <a:p>
            <a:pPr algn="just"/>
            <a:r>
              <a:rPr lang="uk-UA" dirty="0" smtClean="0"/>
              <a:t>ГК - </a:t>
            </a:r>
            <a:r>
              <a:rPr lang="uk-UA" dirty="0"/>
              <a:t>грошові кошти;</a:t>
            </a:r>
            <a:endParaRPr lang="ru-RU" dirty="0"/>
          </a:p>
          <a:p>
            <a:pPr algn="just"/>
            <a:r>
              <a:rPr lang="uk-UA" dirty="0"/>
              <a:t>ДЗ - дебіторська заборгованість;</a:t>
            </a:r>
            <a:endParaRPr lang="ru-RU" dirty="0"/>
          </a:p>
          <a:p>
            <a:pPr algn="just"/>
            <a:r>
              <a:rPr lang="uk-UA" dirty="0"/>
              <a:t>ПЗ - поточні зобов'язання.</a:t>
            </a:r>
            <a:endParaRPr lang="ru-RU" dirty="0"/>
          </a:p>
          <a:p>
            <a:pPr marL="0" indent="0" algn="just">
              <a:buNone/>
            </a:pPr>
            <a:r>
              <a:rPr lang="uk-UA" dirty="0"/>
              <a:t>Коефіцієнт набуває середнє значення на рівні 0,3-0,4. Для характе­ристики фінансової ефективності суттєве значення має визначення рів­ня абсолютної ліквідності, який розраховується за допомогою </a:t>
            </a:r>
            <a:r>
              <a:rPr lang="uk-UA" b="1" i="1" dirty="0"/>
              <a:t>коефіці­єнта абсолютної ліквідності</a:t>
            </a:r>
            <a:r>
              <a:rPr lang="uk-UA" dirty="0"/>
              <a:t>, що відображає рівень покриття зобов'язань корпорації його активами, термін перетворення яких у гроші відповідає терміну погашення зобов'язань, що можна формалізовано визначити за наступною методикою:</a:t>
            </a:r>
            <a:endParaRPr lang="ru-RU" dirty="0"/>
          </a:p>
          <a:p>
            <a:pPr marL="0" indent="0" algn="ctr">
              <a:buNone/>
            </a:pPr>
            <a:r>
              <a:rPr lang="uk-UA" sz="1900" b="1" dirty="0"/>
              <a:t>Кал = ГК / ПЗ,	</a:t>
            </a:r>
            <a:r>
              <a:rPr lang="uk-UA" b="1" dirty="0"/>
              <a:t>			</a:t>
            </a:r>
            <a:r>
              <a:rPr lang="uk-UA" i="1" dirty="0" smtClean="0"/>
              <a:t>(8.21</a:t>
            </a:r>
            <a:r>
              <a:rPr lang="uk-UA" i="1" dirty="0"/>
              <a:t>)</a:t>
            </a:r>
            <a:endParaRPr lang="ru-RU" i="1" dirty="0"/>
          </a:p>
          <a:p>
            <a:pPr algn="just"/>
            <a:r>
              <a:rPr lang="uk-UA" dirty="0"/>
              <a:t>де Кал - коефіцієнт абсолютної ліквідності;</a:t>
            </a:r>
            <a:endParaRPr lang="ru-RU" dirty="0"/>
          </a:p>
          <a:p>
            <a:pPr algn="just"/>
            <a:r>
              <a:rPr lang="uk-UA" dirty="0"/>
              <a:t>ГК - грошові кошти;</a:t>
            </a:r>
            <a:endParaRPr lang="ru-RU" dirty="0"/>
          </a:p>
          <a:p>
            <a:pPr algn="just"/>
            <a:r>
              <a:rPr lang="uk-UA" dirty="0"/>
              <a:t>ПЗ - поточні зобов'язання.</a:t>
            </a:r>
            <a:endParaRPr lang="ru-RU" dirty="0"/>
          </a:p>
          <a:p>
            <a:pPr marL="0" indent="0" algn="just">
              <a:buNone/>
            </a:pPr>
            <a:r>
              <a:rPr lang="uk-UA" dirty="0"/>
              <a:t>Тут слід підкреслити, що значення коефіцієнта абсолютної ліквіднос­ті більше як 0,2 є достатнім, щоб господарська одиниця своєчасно ви­платила борги кредиторам. Зниження рівня даного показника свідчить про існування зовнішньої причини неплатоспроможності корпорації. За умов існування значення коефіцієнта абсолютної ліквідності (</a:t>
            </a:r>
            <a:r>
              <a:rPr lang="uk-UA" dirty="0" smtClean="0"/>
              <a:t>Кал) </a:t>
            </a:r>
            <a:r>
              <a:rPr lang="uk-UA" dirty="0"/>
              <a:t>нижче 0,2 при одночасному досягненні коефіцієнта покриття менше 0,5, ситуа­ція вважається критичною (господарська система вважається банкрутом і фактично може підлягати ліквідації з </a:t>
            </a:r>
            <a:r>
              <a:rPr lang="uk-UA" dirty="0" err="1"/>
              <a:t>продажем</a:t>
            </a:r>
            <a:r>
              <a:rPr lang="uk-UA" dirty="0"/>
              <a:t> майна).</a:t>
            </a:r>
            <a:endParaRPr lang="ru-RU" dirty="0"/>
          </a:p>
          <a:p>
            <a:endParaRPr lang="ru-RU" dirty="0"/>
          </a:p>
        </p:txBody>
      </p:sp>
    </p:spTree>
    <p:extLst>
      <p:ext uri="{BB962C8B-B14F-4D97-AF65-F5344CB8AC3E}">
        <p14:creationId xmlns:p14="http://schemas.microsoft.com/office/powerpoint/2010/main" val="2571997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2900" y="370110"/>
            <a:ext cx="10490200" cy="1471390"/>
          </a:xfrm>
        </p:spPr>
        <p:txBody>
          <a:bodyPr>
            <a:normAutofit fontScale="90000"/>
          </a:bodyPr>
          <a:lstStyle/>
          <a:p>
            <a:pPr algn="just"/>
            <a:r>
              <a:rPr lang="uk-UA" sz="1600" dirty="0"/>
              <a:t>На практиці досить часто з інвестиціями ідентифікують лише довгострокові капіталовкладення, тобто вкладення у довгострокові активи, у т. ч. витрати на придбання основних засобів, корпоративних прав, науково-дослідні розробки, видатки розвитку, підвищення кваліфікації персоналу, маркетинг та ряд інших. За такого трактування інвестицій не враховується існування поточних фінансових вкладень, які є інвестиціями короткострокового характеру. Отже, під інвестиційними можна розуміти всі вкладення підприємства (як довгострокового, так і поточного характеру), що здійснюються з метою забезпечення приросту вартості його майна.</a:t>
            </a:r>
            <a:r>
              <a:rPr lang="ru-RU" dirty="0"/>
              <a:t/>
            </a:r>
            <a:br>
              <a:rPr lang="ru-RU" dirty="0"/>
            </a:br>
            <a:endParaRPr lang="ru-RU" dirty="0"/>
          </a:p>
        </p:txBody>
      </p:sp>
      <p:sp>
        <p:nvSpPr>
          <p:cNvPr id="3" name="Объект 2"/>
          <p:cNvSpPr>
            <a:spLocks noGrp="1"/>
          </p:cNvSpPr>
          <p:nvPr>
            <p:ph idx="1"/>
          </p:nvPr>
        </p:nvSpPr>
        <p:spPr>
          <a:xfrm>
            <a:off x="1358900" y="1841500"/>
            <a:ext cx="10744200" cy="5016500"/>
          </a:xfrm>
        </p:spPr>
        <p:txBody>
          <a:bodyPr>
            <a:normAutofit fontScale="85000" lnSpcReduction="20000"/>
          </a:bodyPr>
          <a:lstStyle/>
          <a:p>
            <a:pPr algn="just"/>
            <a:r>
              <a:rPr lang="uk-UA" b="1" i="1" dirty="0"/>
              <a:t>Операційна діяльність </a:t>
            </a:r>
            <a:r>
              <a:rPr lang="uk-UA" dirty="0"/>
              <a:t>– основна діяльність підприємства, пов’язана з виробництвом та реалізацією продукції (товарів, робіт, послуг), що є головною метою створення підприємства і забезпечує основну частку його доходу, а також інші види діяльності, які не підпадають під категорію інвестиційної чи фінансової діяльності. </a:t>
            </a:r>
            <a:endParaRPr lang="uk-UA" dirty="0" smtClean="0"/>
          </a:p>
          <a:p>
            <a:pPr marL="0" indent="0" algn="just">
              <a:buNone/>
            </a:pPr>
            <a:r>
              <a:rPr lang="uk-UA" dirty="0" smtClean="0">
                <a:effectLst>
                  <a:outerShdw blurRad="38100" dist="38100" dir="2700000" algn="tl">
                    <a:srgbClr val="000000">
                      <a:alpha val="43137"/>
                    </a:srgbClr>
                  </a:outerShdw>
                </a:effectLst>
              </a:rPr>
              <a:t>До </a:t>
            </a:r>
            <a:r>
              <a:rPr lang="uk-UA" dirty="0">
                <a:effectLst>
                  <a:outerShdw blurRad="38100" dist="38100" dir="2700000" algn="tl">
                    <a:srgbClr val="000000">
                      <a:alpha val="43137"/>
                    </a:srgbClr>
                  </a:outerShdw>
                </a:effectLst>
              </a:rPr>
              <a:t>типових прикладів руху коштів у рамках операційної діяльності належать такі:</a:t>
            </a:r>
            <a:endParaRPr lang="ru-RU" dirty="0">
              <a:effectLst>
                <a:outerShdw blurRad="38100" dist="38100" dir="2700000" algn="tl">
                  <a:srgbClr val="000000">
                    <a:alpha val="43137"/>
                  </a:srgbClr>
                </a:outerShdw>
              </a:effectLst>
            </a:endParaRPr>
          </a:p>
          <a:p>
            <a:pPr lvl="0" algn="just"/>
            <a:r>
              <a:rPr lang="uk-UA" dirty="0"/>
              <a:t>грошові надходження від продажу товарів, робіт, послуг;</a:t>
            </a:r>
            <a:endParaRPr lang="ru-RU" dirty="0"/>
          </a:p>
          <a:p>
            <a:pPr lvl="0" algn="just"/>
            <a:r>
              <a:rPr lang="uk-UA" dirty="0"/>
              <a:t>грошові виплати постачальникам за товари і послуги;</a:t>
            </a:r>
            <a:endParaRPr lang="ru-RU" dirty="0"/>
          </a:p>
          <a:p>
            <a:pPr lvl="0" algn="just"/>
            <a:r>
              <a:rPr lang="uk-UA" dirty="0"/>
              <a:t>грошові виплати з оплати праці;</a:t>
            </a:r>
            <a:endParaRPr lang="ru-RU" dirty="0"/>
          </a:p>
          <a:p>
            <a:pPr lvl="0" algn="just"/>
            <a:r>
              <a:rPr lang="uk-UA" dirty="0"/>
              <a:t>сплата податків.</a:t>
            </a:r>
            <a:endParaRPr lang="ru-RU" dirty="0"/>
          </a:p>
          <a:p>
            <a:pPr algn="just"/>
            <a:r>
              <a:rPr lang="uk-UA" dirty="0"/>
              <a:t>На основі систематизації руху грошових коштів у результаті операційної діяльності визначають операційний </a:t>
            </a:r>
            <a:r>
              <a:rPr lang="uk-UA" dirty="0" err="1"/>
              <a:t>Cash-flow</a:t>
            </a:r>
            <a:r>
              <a:rPr lang="uk-UA" dirty="0"/>
              <a:t>, який досить часто є основним джерелом фінансування діяльності підприємства. Перевищення вхідних грошових потоків від операційної діяльності над грошовими витратами є підґрунтям для забезпечення стабільної ліквідності підприємства та залучення коштів із зовнішніх джерел. </a:t>
            </a:r>
            <a:endParaRPr lang="ru-RU" dirty="0"/>
          </a:p>
          <a:p>
            <a:pPr algn="just"/>
            <a:r>
              <a:rPr lang="uk-UA" b="1" i="1" dirty="0"/>
              <a:t>Фінансова діяльність</a:t>
            </a:r>
            <a:r>
              <a:rPr lang="uk-UA" dirty="0"/>
              <a:t>. Успішна інвестиційна та операційна підприємницька діяльність можлива лише за наявності надійного фінансового фундаменту, тобто достатнього обсягу капіталу. Мобілізація підприємством необхідних для виконання поставлених перед ним планових завдань фінансових ресурсів називається </a:t>
            </a:r>
            <a:r>
              <a:rPr lang="uk-UA" b="1" i="1" dirty="0"/>
              <a:t>фінансуванням</a:t>
            </a:r>
            <a:r>
              <a:rPr lang="uk-UA" dirty="0"/>
              <a:t>. З іншого боку, система використання різних форм і методів для фінансового забезпечення функціонування підприємств та досягнення ними поставлених цілей називається </a:t>
            </a:r>
            <a:r>
              <a:rPr lang="uk-UA" b="1" i="1" dirty="0"/>
              <a:t>фінансовою діяльністю</a:t>
            </a:r>
            <a:r>
              <a:rPr lang="uk-UA" dirty="0"/>
              <a:t>. Згідно з П(С)БО </a:t>
            </a:r>
            <a:r>
              <a:rPr lang="uk-UA" b="1" i="1" dirty="0"/>
              <a:t>фінансова діяльність </a:t>
            </a:r>
            <a:r>
              <a:rPr lang="uk-UA" dirty="0"/>
              <a:t>– діяльність, яка веде до змін розміру і складу власного та позич­кового капіталу підприємства (який не є результатом операційної діяльності). Отже, основний зміст фінансової діяльності (у вузькому розумінні) полягає у фінансуванні підприємства.  </a:t>
            </a:r>
            <a:endParaRPr lang="ru-RU" dirty="0"/>
          </a:p>
          <a:p>
            <a:pPr marL="0" indent="0">
              <a:buNone/>
            </a:pPr>
            <a:endParaRPr lang="ru-RU" dirty="0"/>
          </a:p>
        </p:txBody>
      </p:sp>
    </p:spTree>
    <p:extLst>
      <p:ext uri="{BB962C8B-B14F-4D97-AF65-F5344CB8AC3E}">
        <p14:creationId xmlns:p14="http://schemas.microsoft.com/office/powerpoint/2010/main" val="3203557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87500" y="685800"/>
            <a:ext cx="10274300" cy="6032500"/>
          </a:xfrm>
        </p:spPr>
        <p:txBody>
          <a:bodyPr>
            <a:normAutofit fontScale="92500" lnSpcReduction="20000"/>
          </a:bodyPr>
          <a:lstStyle/>
          <a:p>
            <a:pPr algn="just"/>
            <a:r>
              <a:rPr lang="uk-UA" dirty="0"/>
              <a:t>Фінансова ефективність діяльності корпорації вважається його </a:t>
            </a:r>
            <a:r>
              <a:rPr lang="uk-UA" b="1" i="1" dirty="0"/>
              <a:t>платоспроможністю</a:t>
            </a:r>
            <a:r>
              <a:rPr lang="uk-UA" dirty="0"/>
              <a:t>: якщо економічна система може розраховуватись зі всіма своїми зобов'язаннями, то вона може функ­ціонувати в режимі "виживання", а якщо після всіх розрахунків вона ще й отримує певні додаткові кошти, то господарська система вважається та­кою, що може працювати ефективно. Отже, </a:t>
            </a:r>
            <a:r>
              <a:rPr lang="uk-UA" b="1" dirty="0"/>
              <a:t>платоспроможність</a:t>
            </a:r>
            <a:r>
              <a:rPr lang="uk-UA" dirty="0"/>
              <a:t> характе­ризується достатньою кількістю оборотних активів для погашення своїх зобов'язань протягом року. Іноді платоспроможність ототожнюють лише з наявністю грошових коштів на рахунках в установах банків і в касі корпо­рації. Потрібно зауважити, що наявність грошових коштів характеризує не платоспроможність, а поточну готовність або можливість корпорації (гос­подарської системи будь-якого рівня) розраховуватись з виникаючими зо­бов'язаннями. Вважається, що наявність грошових коштів у підприємств на рахунках у банках повинна відповідати різниці між поточною креди­торською і дебіторською заборгованістю. Господарська виробнича систе­ма кваліфікується платоспроможною, якщо її загальні активи більші, ніж поточні. Нездатність виробничої системи задовольнити вимоги кредито­рів стосовно оплати товарів, сплати платежів до бюджету, позабюджетних фондів тощо, у зв'язку із перевищенням зобов'язань над вартістю майна та інших активів, характеризує її як неплатоспроможність. </a:t>
            </a:r>
            <a:endParaRPr lang="uk-UA" dirty="0" smtClean="0"/>
          </a:p>
          <a:p>
            <a:pPr marL="0" indent="0" algn="just">
              <a:buNone/>
            </a:pPr>
            <a:r>
              <a:rPr lang="uk-UA" b="1" i="1" dirty="0" smtClean="0"/>
              <a:t>Аналітичними </a:t>
            </a:r>
            <a:r>
              <a:rPr lang="uk-UA" b="1" i="1" dirty="0"/>
              <a:t>показниками, на основі яких можна визначити платоспроможність госпо­дарської системи, є: </a:t>
            </a:r>
            <a:endParaRPr lang="uk-UA" b="1" i="1" dirty="0" smtClean="0"/>
          </a:p>
          <a:p>
            <a:pPr algn="just"/>
            <a:r>
              <a:rPr lang="uk-UA" dirty="0" smtClean="0"/>
              <a:t>коефіцієнт </a:t>
            </a:r>
            <a:r>
              <a:rPr lang="uk-UA" dirty="0"/>
              <a:t>автономності (фінансової незалежності або концентрації власного капіталу); </a:t>
            </a:r>
            <a:endParaRPr lang="uk-UA" dirty="0" smtClean="0"/>
          </a:p>
          <a:p>
            <a:pPr algn="just"/>
            <a:r>
              <a:rPr lang="uk-UA" dirty="0" smtClean="0"/>
              <a:t>коефіцієнт </a:t>
            </a:r>
            <a:r>
              <a:rPr lang="uk-UA" dirty="0"/>
              <a:t>фінансової стабільності; </a:t>
            </a:r>
            <a:endParaRPr lang="uk-UA" dirty="0" smtClean="0"/>
          </a:p>
          <a:p>
            <a:pPr algn="just"/>
            <a:r>
              <a:rPr lang="uk-UA" dirty="0" smtClean="0"/>
              <a:t>забезпеченості </a:t>
            </a:r>
            <a:r>
              <a:rPr lang="uk-UA" dirty="0"/>
              <a:t>власними засобами; </a:t>
            </a:r>
            <a:endParaRPr lang="uk-UA" dirty="0" smtClean="0"/>
          </a:p>
          <a:p>
            <a:pPr algn="just"/>
            <a:r>
              <a:rPr lang="uk-UA" dirty="0" smtClean="0"/>
              <a:t>коефіцієнт </a:t>
            </a:r>
            <a:r>
              <a:rPr lang="uk-UA" dirty="0"/>
              <a:t>покриття.</a:t>
            </a:r>
            <a:endParaRPr lang="ru-RU" dirty="0"/>
          </a:p>
          <a:p>
            <a:endParaRPr lang="ru-RU" dirty="0"/>
          </a:p>
        </p:txBody>
      </p:sp>
    </p:spTree>
    <p:extLst>
      <p:ext uri="{BB962C8B-B14F-4D97-AF65-F5344CB8AC3E}">
        <p14:creationId xmlns:p14="http://schemas.microsoft.com/office/powerpoint/2010/main" val="16139097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1800" y="319310"/>
            <a:ext cx="10363200" cy="2068290"/>
          </a:xfrm>
        </p:spPr>
        <p:txBody>
          <a:bodyPr>
            <a:noAutofit/>
          </a:bodyPr>
          <a:lstStyle/>
          <a:p>
            <a:pPr algn="just"/>
            <a:r>
              <a:rPr lang="uk-UA" sz="1600" b="1" i="1" dirty="0"/>
              <a:t>Коефіцієнт автономії</a:t>
            </a:r>
            <a:r>
              <a:rPr lang="uk-UA" sz="1600" dirty="0"/>
              <a:t>, як уже зазначалося, є індикатором, який харак­теризує частку власних активів у загальній сумі всіх активів виробни­чої системи і розраховується як відношення суми власного капіталу до вартості майна. Мінімальне (нормативне) значення коефіцієнта автономії (коефіцієнта концентрації власного капіталу) складає величину більшу, ніж 0,5. Так величина показника дозволяє припустити, що всі зобов'я­зання господарської системи можуть бути покриті власними активами. Зростання значення коефіцієнта фінансової незалежності свідчить про зміцнення позицій корпорації (або ж будь-якої господарської системи) в аспекті </a:t>
            </a:r>
            <a:r>
              <a:rPr lang="uk-UA" sz="1600" dirty="0" smtClean="0"/>
              <a:t>ефективності </a:t>
            </a:r>
            <a:r>
              <a:rPr lang="uk-UA" sz="1600" dirty="0"/>
              <a:t>фінансового розвитку, результативності викорис­тання фінансових </a:t>
            </a:r>
            <a:r>
              <a:rPr lang="uk-UA" sz="1600" dirty="0" smtClean="0"/>
              <a:t>ресурсів.</a:t>
            </a:r>
            <a:endParaRPr lang="ru-RU" sz="1400" dirty="0"/>
          </a:p>
        </p:txBody>
      </p:sp>
      <p:sp>
        <p:nvSpPr>
          <p:cNvPr id="3" name="Объект 2"/>
          <p:cNvSpPr>
            <a:spLocks noGrp="1"/>
          </p:cNvSpPr>
          <p:nvPr>
            <p:ph idx="1"/>
          </p:nvPr>
        </p:nvSpPr>
        <p:spPr>
          <a:xfrm>
            <a:off x="1562100" y="2501900"/>
            <a:ext cx="10299700" cy="4102100"/>
          </a:xfrm>
        </p:spPr>
        <p:txBody>
          <a:bodyPr>
            <a:normAutofit lnSpcReduction="10000"/>
          </a:bodyPr>
          <a:lstStyle/>
          <a:p>
            <a:pPr marL="0" indent="0" algn="just">
              <a:buNone/>
            </a:pPr>
            <a:r>
              <a:rPr lang="uk-UA" dirty="0"/>
              <a:t>Однією із характеристик, що визначають рівень платоспроможності господарської системи, є коефіцієнт </a:t>
            </a:r>
            <a:r>
              <a:rPr lang="uk-UA" b="1" i="1" dirty="0"/>
              <a:t>фінансової стабільності</a:t>
            </a:r>
            <a:r>
              <a:rPr lang="uk-UA" dirty="0"/>
              <a:t> - індика­тор, який віддзеркалює відношення власних і позикових коштів, тобто він кількісно визначає, який обсяг позикових коштів припадає на одну гривню вкладених у активи власних коштів, що можна відобразити через формулу таким чином:</a:t>
            </a:r>
            <a:endParaRPr lang="ru-RU" dirty="0"/>
          </a:p>
          <a:p>
            <a:pPr marL="0" indent="0" algn="ctr">
              <a:buNone/>
            </a:pPr>
            <a:r>
              <a:rPr lang="uk-UA" b="1" dirty="0" err="1"/>
              <a:t>Кфс</a:t>
            </a:r>
            <a:r>
              <a:rPr lang="uk-UA" b="1" dirty="0"/>
              <a:t> = ВК / ПК,				</a:t>
            </a:r>
            <a:r>
              <a:rPr lang="uk-UA" i="1" dirty="0" smtClean="0"/>
              <a:t>(8.22</a:t>
            </a:r>
            <a:r>
              <a:rPr lang="uk-UA" i="1" dirty="0"/>
              <a:t>)</a:t>
            </a:r>
            <a:endParaRPr lang="ru-RU" i="1" dirty="0"/>
          </a:p>
          <a:p>
            <a:r>
              <a:rPr lang="uk-UA" dirty="0"/>
              <a:t>де </a:t>
            </a:r>
            <a:r>
              <a:rPr lang="uk-UA" dirty="0" err="1"/>
              <a:t>Кфс</a:t>
            </a:r>
            <a:r>
              <a:rPr lang="uk-UA" dirty="0"/>
              <a:t> – коефіцієнт фінансової стабільності; </a:t>
            </a:r>
            <a:endParaRPr lang="uk-UA" dirty="0" smtClean="0"/>
          </a:p>
          <a:p>
            <a:r>
              <a:rPr lang="uk-UA" dirty="0" smtClean="0"/>
              <a:t>ВК </a:t>
            </a:r>
            <a:r>
              <a:rPr lang="uk-UA" dirty="0"/>
              <a:t>- власні кошти;</a:t>
            </a:r>
            <a:endParaRPr lang="ru-RU" dirty="0"/>
          </a:p>
          <a:p>
            <a:r>
              <a:rPr lang="uk-UA" dirty="0"/>
              <a:t>ПК– позикові кошти.</a:t>
            </a:r>
            <a:endParaRPr lang="ru-RU" dirty="0"/>
          </a:p>
          <a:p>
            <a:pPr marL="0" indent="0" algn="just">
              <a:buNone/>
            </a:pPr>
            <a:r>
              <a:rPr lang="uk-UA" dirty="0"/>
              <a:t>У</a:t>
            </a:r>
            <a:r>
              <a:rPr lang="uk-UA" dirty="0" smtClean="0"/>
              <a:t> </a:t>
            </a:r>
            <a:r>
              <a:rPr lang="uk-UA" dirty="0"/>
              <a:t>випадку, коли цей коефіцієнт більший за одиницю, фінансовий стан визначається нормальним, тобто перевищення власних коштів над пози­ченими свідчить про те, що господарська одиниця відносно не залежить від зовнішніх фінансових джерел, характеризується порівняно стійким фінансовим станом.</a:t>
            </a:r>
            <a:endParaRPr lang="ru-RU" dirty="0"/>
          </a:p>
          <a:p>
            <a:endParaRPr lang="ru-RU" dirty="0"/>
          </a:p>
        </p:txBody>
      </p:sp>
    </p:spTree>
    <p:extLst>
      <p:ext uri="{BB962C8B-B14F-4D97-AF65-F5344CB8AC3E}">
        <p14:creationId xmlns:p14="http://schemas.microsoft.com/office/powerpoint/2010/main" val="24506577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25600" y="787400"/>
            <a:ext cx="10071100" cy="5702300"/>
          </a:xfrm>
        </p:spPr>
        <p:txBody>
          <a:bodyPr>
            <a:normAutofit/>
          </a:bodyPr>
          <a:lstStyle/>
          <a:p>
            <a:pPr algn="just"/>
            <a:r>
              <a:rPr lang="uk-UA" b="1" i="1" dirty="0"/>
              <a:t>Коефіцієнт забезпеченості</a:t>
            </a:r>
            <a:r>
              <a:rPr lang="uk-UA" dirty="0"/>
              <a:t> власними коштами характеризує рівень забезпеченості власними джерелами формування оборотних активів, з точ­ки зору співвідношення обсягу власних джерел формування оборотних активів і обсягу самих активів. Нормальним вважається такий стан, коли даний коефіцієнт-індикатор перевищує значення 0,1, що свідчить про по­криття оборотних активів власними і </a:t>
            </a:r>
            <a:r>
              <a:rPr lang="uk-UA" dirty="0" smtClean="0"/>
              <a:t>прирівняними </a:t>
            </a:r>
            <a:r>
              <a:rPr lang="uk-UA" dirty="0"/>
              <a:t>до них джерелами. Зростання значення коефіцієнта забезпеченості буде означати, що існу­ють надлишкові джерела формування оборотних активів, а його знижен­ня вказує на посилення зворотних процесів нестачі цих джерел. В обох випадках фінансовий стан кваліфікують як нестійкий. Необхідно також підкреслити, що визначення коефіцієнта покриття, технологію форму­вання якого ми розглядали вище, вказує на те, скільки грошових одиниць оборотних активів припадає на кожну грошову одиницю (на гривню) по­точних зобов'язань. Нормативне значення коефіцієнта перевищує одини­цю, тобто активи повинні бути більшими, ніж поточні зобов'язання.</a:t>
            </a:r>
            <a:endParaRPr lang="ru-RU" dirty="0"/>
          </a:p>
          <a:p>
            <a:pPr algn="just"/>
            <a:r>
              <a:rPr lang="uk-UA" dirty="0"/>
              <a:t>Отже, зміст фінансової ефективності виробництва може бути ви­значений як збереження досягнутого фінансового стану чи його поліп­шення за умов урахування конкуренції на ринку товарів і ресурсів.</a:t>
            </a:r>
            <a:endParaRPr lang="ru-RU" dirty="0"/>
          </a:p>
          <a:p>
            <a:endParaRPr lang="ru-RU" dirty="0"/>
          </a:p>
        </p:txBody>
      </p:sp>
    </p:spTree>
    <p:extLst>
      <p:ext uri="{BB962C8B-B14F-4D97-AF65-F5344CB8AC3E}">
        <p14:creationId xmlns:p14="http://schemas.microsoft.com/office/powerpoint/2010/main" val="7138824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563813" y="2908300"/>
            <a:ext cx="8915399" cy="2262781"/>
          </a:xfrm>
        </p:spPr>
        <p:txBody>
          <a:bodyPr>
            <a:normAutofit/>
          </a:bodyPr>
          <a:lstStyle/>
          <a:p>
            <a:r>
              <a:rPr lang="ru-RU" sz="6000" dirty="0" smtClean="0"/>
              <a:t>ДЯКУЮ ЗА УВАГУ!</a:t>
            </a:r>
            <a:endParaRPr lang="ru-RU" sz="6000" dirty="0"/>
          </a:p>
        </p:txBody>
      </p:sp>
    </p:spTree>
    <p:extLst>
      <p:ext uri="{BB962C8B-B14F-4D97-AF65-F5344CB8AC3E}">
        <p14:creationId xmlns:p14="http://schemas.microsoft.com/office/powerpoint/2010/main" val="241225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52600" y="622300"/>
            <a:ext cx="10134600" cy="5905500"/>
          </a:xfrm>
        </p:spPr>
        <p:txBody>
          <a:bodyPr>
            <a:normAutofit fontScale="92500" lnSpcReduction="20000"/>
          </a:bodyPr>
          <a:lstStyle/>
          <a:p>
            <a:pPr marL="0" indent="0" algn="just">
              <a:buNone/>
            </a:pPr>
            <a:r>
              <a:rPr lang="uk-UA" dirty="0">
                <a:effectLst>
                  <a:outerShdw blurRad="38100" dist="38100" dir="2700000" algn="tl">
                    <a:srgbClr val="000000">
                      <a:alpha val="43137"/>
                    </a:srgbClr>
                  </a:outerShdw>
                </a:effectLst>
              </a:rPr>
              <a:t>Рух грошових коштів у результаті фінансової діяльності визначається на основі змін у статтях балансу за розділами:</a:t>
            </a:r>
            <a:endParaRPr lang="ru-RU" dirty="0">
              <a:effectLst>
                <a:outerShdw blurRad="38100" dist="38100" dir="2700000" algn="tl">
                  <a:srgbClr val="000000">
                    <a:alpha val="43137"/>
                  </a:srgbClr>
                </a:outerShdw>
              </a:effectLst>
            </a:endParaRPr>
          </a:p>
          <a:p>
            <a:pPr algn="just"/>
            <a:r>
              <a:rPr lang="uk-UA" dirty="0"/>
              <a:t>«Власний капітал»;</a:t>
            </a:r>
            <a:endParaRPr lang="ru-RU" dirty="0"/>
          </a:p>
          <a:p>
            <a:pPr algn="just"/>
            <a:r>
              <a:rPr lang="uk-UA" dirty="0"/>
              <a:t>«Довгострокові зобов’язання»;</a:t>
            </a:r>
            <a:endParaRPr lang="ru-RU" dirty="0"/>
          </a:p>
          <a:p>
            <a:pPr algn="just"/>
            <a:r>
              <a:rPr lang="uk-UA" dirty="0"/>
              <a:t>«Поточні зобов’язання».</a:t>
            </a:r>
            <a:endParaRPr lang="ru-RU" dirty="0"/>
          </a:p>
          <a:p>
            <a:pPr marL="0" indent="0" algn="just">
              <a:buNone/>
            </a:pPr>
            <a:r>
              <a:rPr lang="uk-UA" dirty="0">
                <a:effectLst>
                  <a:outerShdw blurRad="38100" dist="38100" dir="2700000" algn="tl">
                    <a:srgbClr val="000000">
                      <a:alpha val="43137"/>
                    </a:srgbClr>
                  </a:outerShdw>
                </a:effectLst>
              </a:rPr>
              <a:t>До типових прикладів руху коштів у результаті фінансової діяльності слід віднести:</a:t>
            </a:r>
            <a:endParaRPr lang="ru-RU" dirty="0">
              <a:effectLst>
                <a:outerShdw blurRad="38100" dist="38100" dir="2700000" algn="tl">
                  <a:srgbClr val="000000">
                    <a:alpha val="43137"/>
                  </a:srgbClr>
                </a:outerShdw>
              </a:effectLst>
            </a:endParaRPr>
          </a:p>
          <a:p>
            <a:pPr lvl="0" algn="just"/>
            <a:r>
              <a:rPr lang="uk-UA" dirty="0"/>
              <a:t>надходження власного капіталу;</a:t>
            </a:r>
            <a:endParaRPr lang="ru-RU" dirty="0"/>
          </a:p>
          <a:p>
            <a:pPr lvl="0" algn="just"/>
            <a:r>
              <a:rPr lang="uk-UA" dirty="0"/>
              <a:t>отримання позичок;</a:t>
            </a:r>
            <a:endParaRPr lang="ru-RU" dirty="0"/>
          </a:p>
          <a:p>
            <a:pPr lvl="0" algn="just"/>
            <a:r>
              <a:rPr lang="uk-UA" dirty="0"/>
              <a:t>погашення позичок;</a:t>
            </a:r>
            <a:endParaRPr lang="ru-RU" dirty="0"/>
          </a:p>
          <a:p>
            <a:pPr lvl="0" algn="just"/>
            <a:r>
              <a:rPr lang="uk-UA" dirty="0"/>
              <a:t>сплата дивідендів.</a:t>
            </a:r>
            <a:endParaRPr lang="ru-RU" dirty="0"/>
          </a:p>
          <a:p>
            <a:pPr algn="just"/>
            <a:r>
              <a:rPr lang="uk-UA" dirty="0"/>
              <a:t>Отже, фінансова діяльність (фінансування) має вирішальний вплив на процеси генерування вартості підприємства. Так, оптимізація структури капіталу (оптимізація фінансування) веде до зменшення затрат на його залучення і створює фінансову базу для успішної операційної та інвестиційної діяльності.</a:t>
            </a:r>
            <a:endParaRPr lang="ru-RU" dirty="0"/>
          </a:p>
          <a:p>
            <a:pPr algn="just"/>
            <a:r>
              <a:rPr lang="uk-UA" dirty="0"/>
              <a:t>У теорії і практиці досить часто зміст фінансової діяльності трактується ширше, ніж фінансування. У широкому значенні під </a:t>
            </a:r>
            <a:r>
              <a:rPr lang="uk-UA" b="1" i="1" dirty="0"/>
              <a:t>фінансовою діяльністю</a:t>
            </a:r>
            <a:r>
              <a:rPr lang="uk-UA" dirty="0"/>
              <a:t> розуміють усі заходи, пов’язані з мобілізацією капіталу, його використанням, примноженням (збільшенням вартості) та поверненням. Інакше кажучи, фінансова діяльність (у широкому розумінні) включає весь комплекс функ­ціональних завдань, здійснюваних фінансовими службами підприємства і пов’язаних з фінансуванням, інвестиційною діяльністю та фінансовим забезпеченням операційної діяльності суб’єкта господарювання.</a:t>
            </a:r>
            <a:endParaRPr lang="ru-RU" dirty="0"/>
          </a:p>
          <a:p>
            <a:pPr algn="just"/>
            <a:endParaRPr lang="ru-RU" dirty="0"/>
          </a:p>
        </p:txBody>
      </p:sp>
    </p:spTree>
    <p:extLst>
      <p:ext uri="{BB962C8B-B14F-4D97-AF65-F5344CB8AC3E}">
        <p14:creationId xmlns:p14="http://schemas.microsoft.com/office/powerpoint/2010/main" val="3939729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2900" y="420910"/>
            <a:ext cx="9860359" cy="1280890"/>
          </a:xfrm>
        </p:spPr>
        <p:txBody>
          <a:bodyPr>
            <a:noAutofit/>
          </a:bodyPr>
          <a:lstStyle/>
          <a:p>
            <a:pPr algn="just"/>
            <a:r>
              <a:rPr lang="uk-UA" sz="1800" dirty="0"/>
              <a:t>Фінансова діяльність корпорації визначається обсягами коштів, які вона може залучити, отже, важливим є виокремлення такого поняття як </a:t>
            </a:r>
            <a:r>
              <a:rPr lang="uk-UA" sz="1800" b="1" i="1" dirty="0"/>
              <a:t>потреба корпорації у інвестиційних ресурсах</a:t>
            </a:r>
            <a:r>
              <a:rPr lang="uk-UA" sz="1800" dirty="0"/>
              <a:t> як різниці між інвестиційними потребами та ресурсами корпорації, і розраховується за формулою</a:t>
            </a:r>
            <a:r>
              <a:rPr lang="uk-UA" sz="1800" dirty="0" smtClean="0"/>
              <a:t>:</a:t>
            </a:r>
            <a:endParaRPr lang="ru-RU" sz="1800" dirty="0"/>
          </a:p>
        </p:txBody>
      </p:sp>
      <p:pic>
        <p:nvPicPr>
          <p:cNvPr id="11" name="Объект 10"/>
          <p:cNvPicPr>
            <a:picLocks noGrp="1" noChangeAspect="1"/>
          </p:cNvPicPr>
          <p:nvPr>
            <p:ph idx="1"/>
          </p:nvPr>
        </p:nvPicPr>
        <p:blipFill>
          <a:blip r:embed="rId2"/>
          <a:stretch>
            <a:fillRect/>
          </a:stretch>
        </p:blipFill>
        <p:spPr>
          <a:xfrm>
            <a:off x="673100" y="1701800"/>
            <a:ext cx="10693400" cy="1875284"/>
          </a:xfrm>
          <a:prstGeom prst="rect">
            <a:avLst/>
          </a:prstGeom>
        </p:spPr>
      </p:pic>
      <p:sp>
        <p:nvSpPr>
          <p:cNvPr id="12" name="TextBox 11"/>
          <p:cNvSpPr txBox="1"/>
          <p:nvPr/>
        </p:nvSpPr>
        <p:spPr>
          <a:xfrm>
            <a:off x="1155700" y="3742184"/>
            <a:ext cx="10883900" cy="2677656"/>
          </a:xfrm>
          <a:prstGeom prst="rect">
            <a:avLst/>
          </a:prstGeom>
          <a:noFill/>
        </p:spPr>
        <p:txBody>
          <a:bodyPr wrap="square" rtlCol="0">
            <a:spAutoFit/>
          </a:bodyPr>
          <a:lstStyle/>
          <a:p>
            <a:pPr algn="just"/>
            <a:r>
              <a:rPr lang="uk-UA" sz="1400" dirty="0"/>
              <a:t>Для топ-менеджменту важливим є те, що необхідно оцінити сукупний дефіцит фінансових ресурсів та виокремити можливі напрямки мініміза­ції дефіциту. За допомогою наведеного рівняння можна будувати бюджет корпорації з виділенням фінансових ресурсів на функціонування основ­них потоків діяльності корпорації.</a:t>
            </a:r>
            <a:endParaRPr lang="ru-RU" sz="1400" dirty="0"/>
          </a:p>
          <a:p>
            <a:pPr algn="just"/>
            <a:r>
              <a:rPr lang="uk-UA" sz="1400" b="1" dirty="0">
                <a:effectLst>
                  <a:outerShdw blurRad="38100" dist="38100" dir="2700000" algn="tl">
                    <a:srgbClr val="000000">
                      <a:alpha val="43137"/>
                    </a:srgbClr>
                  </a:outerShdw>
                </a:effectLst>
              </a:rPr>
              <a:t>Фінансові потоки корпорації </a:t>
            </a:r>
            <a:r>
              <a:rPr lang="uk-UA" sz="1400" dirty="0"/>
              <a:t>можна представити у наступному вигля­ді. Загальний фінансовий потік корпорації складається із </a:t>
            </a:r>
            <a:r>
              <a:rPr lang="uk-UA" sz="1400" b="1" dirty="0">
                <a:effectLst>
                  <a:outerShdw blurRad="38100" dist="38100" dir="2700000" algn="tl">
                    <a:srgbClr val="000000">
                      <a:alpha val="43137"/>
                    </a:srgbClr>
                  </a:outerShdw>
                </a:effectLst>
              </a:rPr>
              <a:t>внутрішнього обороту і перерозподілу фінансових ресурсів</a:t>
            </a:r>
            <a:r>
              <a:rPr lang="uk-UA" sz="1400" b="1" dirty="0"/>
              <a:t>, </a:t>
            </a:r>
            <a:r>
              <a:rPr lang="uk-UA" sz="1400" b="1" dirty="0">
                <a:effectLst>
                  <a:outerShdw blurRad="38100" dist="38100" dir="2700000" algn="tl">
                    <a:srgbClr val="000000">
                      <a:alpha val="43137"/>
                    </a:srgbClr>
                  </a:outerShdw>
                </a:effectLst>
              </a:rPr>
              <a:t>залучення фінансових ре­сурсів </a:t>
            </a:r>
            <a:r>
              <a:rPr lang="uk-UA" sz="1400" b="1" dirty="0"/>
              <a:t>та </a:t>
            </a:r>
            <a:r>
              <a:rPr lang="uk-UA" sz="1400" b="1" dirty="0">
                <a:effectLst>
                  <a:outerShdw blurRad="38100" dist="38100" dir="2700000" algn="tl">
                    <a:srgbClr val="000000">
                      <a:alpha val="43137"/>
                    </a:srgbClr>
                  </a:outerShdw>
                </a:effectLst>
              </a:rPr>
              <a:t>розміщення фінансових ресурсів </a:t>
            </a:r>
            <a:r>
              <a:rPr lang="uk-UA" sz="1400" dirty="0"/>
              <a:t>(рис. 6.1).</a:t>
            </a:r>
            <a:endParaRPr lang="ru-RU" sz="1400" dirty="0"/>
          </a:p>
          <a:p>
            <a:pPr algn="just"/>
            <a:r>
              <a:rPr lang="uk-UA" sz="1400" dirty="0"/>
              <a:t>Специфіка управління фінансовими потоками в корпорації полягає в тому, що в кожному із блоків прийняття рішення щодо фінансування можна </a:t>
            </a:r>
            <a:r>
              <a:rPr lang="uk-UA" sz="1400" dirty="0" err="1"/>
              <a:t>ранжувати</a:t>
            </a:r>
            <a:r>
              <a:rPr lang="uk-UA" sz="1400" dirty="0"/>
              <a:t> функції за рівнем ієрархії. </a:t>
            </a:r>
            <a:endParaRPr lang="uk-UA" sz="1400" dirty="0" smtClean="0"/>
          </a:p>
          <a:p>
            <a:pPr algn="just"/>
            <a:r>
              <a:rPr lang="uk-UA" sz="1400" dirty="0" smtClean="0"/>
              <a:t>Наприклад</a:t>
            </a:r>
            <a:r>
              <a:rPr lang="uk-UA" sz="1400" dirty="0"/>
              <a:t>, рішення щодо емісії, використання прибутку приймаються на рівні ради директорів, рішення щодо одержання кредиту і збору страхових внесків - на рівні вищого керівництва корпорації, тобто виконавчим органом, а рішення щодо порядку формування фондів, використання кредиторської заборго­ваності, амортизації - на рівні окремих технологічних ланцюгів.</a:t>
            </a:r>
            <a:endParaRPr lang="ru-RU" sz="1400" dirty="0"/>
          </a:p>
        </p:txBody>
      </p:sp>
    </p:spTree>
    <p:extLst>
      <p:ext uri="{BB962C8B-B14F-4D97-AF65-F5344CB8AC3E}">
        <p14:creationId xmlns:p14="http://schemas.microsoft.com/office/powerpoint/2010/main" val="4171745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2032000" y="800100"/>
            <a:ext cx="10045700" cy="5842000"/>
          </a:xfrm>
          <a:prstGeom prst="rect">
            <a:avLst/>
          </a:prstGeom>
        </p:spPr>
      </p:pic>
    </p:spTree>
    <p:extLst>
      <p:ext uri="{BB962C8B-B14F-4D97-AF65-F5344CB8AC3E}">
        <p14:creationId xmlns:p14="http://schemas.microsoft.com/office/powerpoint/2010/main" val="895453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6700" y="838200"/>
            <a:ext cx="10198100" cy="6019800"/>
          </a:xfrm>
        </p:spPr>
        <p:txBody>
          <a:bodyPr>
            <a:normAutofit lnSpcReduction="10000"/>
          </a:bodyPr>
          <a:lstStyle/>
          <a:p>
            <a:pPr algn="just"/>
            <a:r>
              <a:rPr lang="uk-UA" sz="2400" b="1" i="1" dirty="0" smtClean="0"/>
              <a:t> І) Залучення </a:t>
            </a:r>
            <a:r>
              <a:rPr lang="uk-UA" sz="2400" b="1" i="1" dirty="0"/>
              <a:t>фінансових ресурсів</a:t>
            </a:r>
            <a:r>
              <a:rPr lang="uk-UA" sz="2400" dirty="0"/>
              <a:t> </a:t>
            </a:r>
            <a:r>
              <a:rPr lang="ru-RU" sz="2400" dirty="0"/>
              <a:t>–</a:t>
            </a:r>
            <a:r>
              <a:rPr lang="uk-UA" sz="2400" dirty="0"/>
              <a:t> це діяльність корпорації, яка спрямована на одержання грошових коштів для забезпечення нормального функціонування корпорації, тобто на формування пасивів. В межах корпорації ця задача </a:t>
            </a:r>
            <a:r>
              <a:rPr lang="uk-UA" sz="2400" dirty="0" smtClean="0"/>
              <a:t>ускладняється </a:t>
            </a:r>
            <a:r>
              <a:rPr lang="uk-UA" sz="2400" dirty="0"/>
              <a:t>наявністю в її організаційній структурі різних за типом господарюючих суб'єктів. В цьому разі пошук балансу в </a:t>
            </a:r>
            <a:r>
              <a:rPr lang="uk-UA" sz="2400" dirty="0" smtClean="0"/>
              <a:t>залученні </a:t>
            </a:r>
            <a:r>
              <a:rPr lang="uk-UA" sz="2400" dirty="0"/>
              <a:t>ресурсів – одна із головних задач управління пасивами.</a:t>
            </a:r>
            <a:endParaRPr lang="ru-RU" sz="2400" dirty="0"/>
          </a:p>
          <a:p>
            <a:pPr algn="just"/>
            <a:r>
              <a:rPr lang="uk-UA" sz="2400" dirty="0"/>
              <a:t>Не дивлячись на багатоваріантність, залучення фінансових ресурсів можна звести до </a:t>
            </a:r>
            <a:r>
              <a:rPr lang="uk-UA" sz="2400" dirty="0">
                <a:effectLst>
                  <a:outerShdw blurRad="38100" dist="38100" dir="2700000" algn="tl">
                    <a:srgbClr val="000000">
                      <a:alpha val="43137"/>
                    </a:srgbClr>
                  </a:outerShdw>
                </a:effectLst>
              </a:rPr>
              <a:t>чотирьох способів</a:t>
            </a:r>
            <a:r>
              <a:rPr lang="uk-UA" sz="2400" dirty="0"/>
              <a:t>, кожний із яких має власні особливості: </a:t>
            </a:r>
            <a:endParaRPr lang="uk-UA" sz="2400" dirty="0" smtClean="0"/>
          </a:p>
          <a:p>
            <a:pPr algn="just"/>
            <a:r>
              <a:rPr lang="uk-UA" sz="2400" dirty="0" smtClean="0"/>
              <a:t>проведення </a:t>
            </a:r>
            <a:r>
              <a:rPr lang="uk-UA" sz="2400" dirty="0"/>
              <a:t>емісії, </a:t>
            </a:r>
            <a:endParaRPr lang="uk-UA" sz="2400" dirty="0" smtClean="0"/>
          </a:p>
          <a:p>
            <a:pPr algn="just"/>
            <a:r>
              <a:rPr lang="uk-UA" sz="2400" dirty="0" smtClean="0"/>
              <a:t>залучення </a:t>
            </a:r>
            <a:r>
              <a:rPr lang="uk-UA" sz="2400" dirty="0"/>
              <a:t>грошових коштів фінансових </a:t>
            </a:r>
            <a:r>
              <a:rPr lang="uk-UA" sz="2400" dirty="0" smtClean="0"/>
              <a:t>уста­нов,</a:t>
            </a:r>
          </a:p>
          <a:p>
            <a:pPr algn="just"/>
            <a:r>
              <a:rPr lang="uk-UA" sz="2400" dirty="0" smtClean="0"/>
              <a:t>фінансування </a:t>
            </a:r>
            <a:r>
              <a:rPr lang="uk-UA" sz="2400" dirty="0"/>
              <a:t>за рахунок власних джерел </a:t>
            </a:r>
            <a:r>
              <a:rPr lang="uk-UA" sz="2400" dirty="0" smtClean="0"/>
              <a:t>фінансування,</a:t>
            </a:r>
          </a:p>
          <a:p>
            <a:pPr algn="just"/>
            <a:r>
              <a:rPr lang="uk-UA" sz="2400" dirty="0" smtClean="0"/>
              <a:t>нарощуван­ня </a:t>
            </a:r>
            <a:r>
              <a:rPr lang="uk-UA" sz="2400" dirty="0"/>
              <a:t>кредиторської заборгованості.</a:t>
            </a:r>
            <a:endParaRPr lang="ru-RU" sz="2400" dirty="0"/>
          </a:p>
          <a:p>
            <a:endParaRPr lang="ru-RU" dirty="0"/>
          </a:p>
        </p:txBody>
      </p:sp>
    </p:spTree>
    <p:extLst>
      <p:ext uri="{BB962C8B-B14F-4D97-AF65-F5344CB8AC3E}">
        <p14:creationId xmlns:p14="http://schemas.microsoft.com/office/powerpoint/2010/main" val="784448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400" y="344710"/>
            <a:ext cx="10272713" cy="1280890"/>
          </a:xfrm>
        </p:spPr>
        <p:txBody>
          <a:bodyPr>
            <a:noAutofit/>
          </a:bodyPr>
          <a:lstStyle/>
          <a:p>
            <a:pPr algn="ctr"/>
            <a:r>
              <a:rPr lang="uk-UA" sz="2000" b="1" i="1" dirty="0" smtClean="0"/>
              <a:t>ІІ) Внутрішній </a:t>
            </a:r>
            <a:r>
              <a:rPr lang="uk-UA" sz="2000" b="1" i="1" dirty="0"/>
              <a:t>оборот і перерозподіл фінансових ресурсів</a:t>
            </a:r>
            <a:r>
              <a:rPr lang="uk-UA" sz="2000" dirty="0"/>
              <a:t> – управлін­ня фінансовими ресурсами шляхом зміни їх пропорцій і структури для найбільш повного та ефективного використання коштів, які є в </a:t>
            </a:r>
            <a:r>
              <a:rPr lang="uk-UA" sz="2000" dirty="0" smtClean="0"/>
              <a:t>рамках корпорації</a:t>
            </a:r>
            <a:r>
              <a:rPr lang="uk-UA" sz="2000" dirty="0"/>
              <a:t>.</a:t>
            </a:r>
            <a:r>
              <a:rPr lang="ru-RU" sz="2000" dirty="0"/>
              <a:t/>
            </a:r>
            <a:br>
              <a:rPr lang="ru-RU" sz="2000" dirty="0"/>
            </a:br>
            <a:endParaRPr lang="ru-RU" sz="2000" dirty="0"/>
          </a:p>
        </p:txBody>
      </p:sp>
      <p:sp>
        <p:nvSpPr>
          <p:cNvPr id="3" name="Объект 2"/>
          <p:cNvSpPr>
            <a:spLocks noGrp="1"/>
          </p:cNvSpPr>
          <p:nvPr>
            <p:ph idx="1"/>
          </p:nvPr>
        </p:nvSpPr>
        <p:spPr>
          <a:xfrm>
            <a:off x="1676400" y="1803400"/>
            <a:ext cx="10272713" cy="5054600"/>
          </a:xfrm>
        </p:spPr>
        <p:txBody>
          <a:bodyPr>
            <a:normAutofit fontScale="85000" lnSpcReduction="10000"/>
          </a:bodyPr>
          <a:lstStyle/>
          <a:p>
            <a:pPr marL="0" indent="0" algn="just">
              <a:buNone/>
            </a:pPr>
            <a:r>
              <a:rPr lang="uk-UA" dirty="0" smtClean="0"/>
              <a:t>Головною метою внутрішнього обороту є перерозподіл одержаних фінансових ресурсів у відповідності до критерію ефективності. Таким чином, ця проблема може бути вирішена шляхом визначення її відповідності рівню компетенції відповідних учасників корпоративного управління.</a:t>
            </a:r>
          </a:p>
          <a:p>
            <a:pPr marL="0" indent="0" algn="just">
              <a:buNone/>
            </a:pPr>
            <a:r>
              <a:rPr lang="uk-UA" b="1" dirty="0" smtClean="0">
                <a:effectLst>
                  <a:outerShdw blurRad="38100" dist="38100" dir="2700000" algn="tl">
                    <a:srgbClr val="000000">
                      <a:alpha val="43137"/>
                    </a:srgbClr>
                  </a:outerShdw>
                </a:effectLst>
              </a:rPr>
              <a:t>На рівні ради директорів</a:t>
            </a:r>
            <a:r>
              <a:rPr lang="uk-UA" dirty="0" smtClean="0">
                <a:effectLst>
                  <a:outerShdw blurRad="38100" dist="38100" dir="2700000" algn="tl">
                    <a:srgbClr val="000000">
                      <a:alpha val="43137"/>
                    </a:srgbClr>
                  </a:outerShdw>
                </a:effectLst>
              </a:rPr>
              <a:t>:</a:t>
            </a:r>
          </a:p>
          <a:p>
            <a:pPr algn="just"/>
            <a:r>
              <a:rPr lang="uk-UA" dirty="0" smtClean="0"/>
              <a:t>підвищення прибутковості шляхом використання елементів облікової політики корпорації;</a:t>
            </a:r>
          </a:p>
          <a:p>
            <a:pPr algn="just"/>
            <a:r>
              <a:rPr lang="uk-UA" dirty="0" smtClean="0"/>
              <a:t>обрання способу розподілу витрат, наприклад за допомогою методів </a:t>
            </a:r>
            <a:r>
              <a:rPr lang="uk-UA" dirty="0" err="1" smtClean="0"/>
              <a:t>директ-костінг</a:t>
            </a:r>
            <a:r>
              <a:rPr lang="uk-UA" dirty="0" smtClean="0"/>
              <a:t> та стандарт-</a:t>
            </a:r>
            <a:r>
              <a:rPr lang="uk-UA" dirty="0" err="1" smtClean="0"/>
              <a:t>кост</a:t>
            </a:r>
            <a:r>
              <a:rPr lang="uk-UA" dirty="0" smtClean="0"/>
              <a:t> тощо.</a:t>
            </a:r>
          </a:p>
          <a:p>
            <a:pPr marL="0" indent="0" algn="just">
              <a:buNone/>
            </a:pPr>
            <a:r>
              <a:rPr lang="uk-UA" b="1" dirty="0" smtClean="0">
                <a:effectLst>
                  <a:outerShdw blurRad="38100" dist="38100" dir="2700000" algn="tl">
                    <a:srgbClr val="000000">
                      <a:alpha val="43137"/>
                    </a:srgbClr>
                  </a:outerShdw>
                </a:effectLst>
              </a:rPr>
              <a:t>На рівні топ-менеджерів</a:t>
            </a:r>
            <a:r>
              <a:rPr lang="uk-UA" dirty="0" smtClean="0">
                <a:effectLst>
                  <a:outerShdw blurRad="38100" dist="38100" dir="2700000" algn="tl">
                    <a:srgbClr val="000000">
                      <a:alpha val="43137"/>
                    </a:srgbClr>
                  </a:outerShdw>
                </a:effectLst>
              </a:rPr>
              <a:t>:</a:t>
            </a:r>
          </a:p>
          <a:p>
            <a:pPr algn="just"/>
            <a:r>
              <a:rPr lang="uk-UA" dirty="0" smtClean="0"/>
              <a:t>зниження ймовірності можливих збитків шляхом страхування найбільш ризикованих напрямків діяльності корпорації;</a:t>
            </a:r>
          </a:p>
          <a:p>
            <a:pPr algn="just"/>
            <a:r>
              <a:rPr lang="uk-UA" dirty="0" smtClean="0"/>
              <a:t>виокремлення окремих виробничих процесів і технологічних ланцюгів в умовно самостійні бізнес-процеси з формуванням умовно-самостійного бюджету (плану фінансування, плану доходів та витрат тощо) по кожному із процесів;</a:t>
            </a:r>
          </a:p>
          <a:p>
            <a:pPr algn="just"/>
            <a:r>
              <a:rPr lang="uk-UA" dirty="0" smtClean="0"/>
              <a:t>виділення коштів під конкретний результат, а не під процес, тобто не під реалізацію конкретного проекту в рамках корпорації;</a:t>
            </a:r>
          </a:p>
          <a:p>
            <a:pPr algn="just"/>
            <a:r>
              <a:rPr lang="uk-UA" dirty="0" smtClean="0"/>
              <a:t>договірний перерозподіл доходів від точок прибутковості до точок витрат корпорації для підтримки найбільш значимих з точки зору стратегії підрозділів та процесів із обов'язковим зазначенням термінів та сум повернення перерозподілених коштів у точки прибутковості.</a:t>
            </a:r>
          </a:p>
          <a:p>
            <a:endParaRPr lang="ru-RU" dirty="0"/>
          </a:p>
        </p:txBody>
      </p:sp>
    </p:spTree>
    <p:extLst>
      <p:ext uri="{BB962C8B-B14F-4D97-AF65-F5344CB8AC3E}">
        <p14:creationId xmlns:p14="http://schemas.microsoft.com/office/powerpoint/2010/main" val="1790710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000" y="165100"/>
            <a:ext cx="10007600" cy="1803400"/>
          </a:xfrm>
        </p:spPr>
        <p:txBody>
          <a:bodyPr>
            <a:noAutofit/>
          </a:bodyPr>
          <a:lstStyle/>
          <a:p>
            <a:pPr algn="just"/>
            <a:r>
              <a:rPr lang="uk-UA" sz="1800" b="1" dirty="0" smtClean="0"/>
              <a:t>ІІІ) Розміщення фінансових ресурсів </a:t>
            </a:r>
            <a:r>
              <a:rPr lang="uk-UA" sz="1800" dirty="0" smtClean="0"/>
              <a:t>– це діяльність корпорації з фінансування різних об'єктів із використанням найбільш ефективних інвестиційних інструментів. До найбільш розповсюджених інструментів належать </a:t>
            </a:r>
            <a:r>
              <a:rPr lang="uk-UA" sz="1800" dirty="0" smtClean="0">
                <a:effectLst>
                  <a:outerShdw blurRad="38100" dist="38100" dir="2700000" algn="tl">
                    <a:srgbClr val="000000">
                      <a:alpha val="43137"/>
                    </a:srgbClr>
                  </a:outerShdw>
                </a:effectLst>
              </a:rPr>
              <a:t>кредитування</a:t>
            </a:r>
            <a:r>
              <a:rPr lang="uk-UA" sz="1800" dirty="0" smtClean="0"/>
              <a:t> та </a:t>
            </a:r>
            <a:r>
              <a:rPr lang="uk-UA" sz="1800" dirty="0" smtClean="0">
                <a:effectLst>
                  <a:outerShdw blurRad="38100" dist="38100" dir="2700000" algn="tl">
                    <a:srgbClr val="000000">
                      <a:alpha val="43137"/>
                    </a:srgbClr>
                  </a:outerShdw>
                </a:effectLst>
              </a:rPr>
              <a:t>інвестування</a:t>
            </a:r>
            <a:r>
              <a:rPr lang="uk-UA" sz="1800" dirty="0" smtClean="0"/>
              <a:t>. Різниця між ними в тому, що термін і дохід інвестування має імовірнісний характер, а кредитування засновано на принципах терміновості, повернення, платності, доходності.</a:t>
            </a:r>
            <a:endParaRPr lang="uk-UA" sz="1800" dirty="0"/>
          </a:p>
        </p:txBody>
      </p:sp>
      <p:sp>
        <p:nvSpPr>
          <p:cNvPr id="3" name="Объект 2"/>
          <p:cNvSpPr>
            <a:spLocks noGrp="1"/>
          </p:cNvSpPr>
          <p:nvPr>
            <p:ph idx="1"/>
          </p:nvPr>
        </p:nvSpPr>
        <p:spPr>
          <a:xfrm>
            <a:off x="1485900" y="2070100"/>
            <a:ext cx="10337800" cy="4584700"/>
          </a:xfrm>
        </p:spPr>
        <p:txBody>
          <a:bodyPr>
            <a:normAutofit lnSpcReduction="10000"/>
          </a:bodyPr>
          <a:lstStyle/>
          <a:p>
            <a:pPr algn="just"/>
            <a:r>
              <a:rPr lang="uk-UA" dirty="0" smtClean="0"/>
              <a:t>При використанні цих двох інструментів топ-менеджмент розраховує на одержання певного доходу. Однак може використовуватись і фінансування, яке не передбачає повернення коштів, яке є способом поповнення гудвілу корпорації, тобто дохід від використання таких вкладень може бути виміряний лише опосередковано, наприклад при наступній емісії.</a:t>
            </a:r>
          </a:p>
          <a:p>
            <a:pPr marL="0" indent="0" algn="just">
              <a:buNone/>
            </a:pPr>
            <a:r>
              <a:rPr lang="uk-UA" dirty="0" smtClean="0"/>
              <a:t>Таким чином можна говорити про те, що </a:t>
            </a:r>
            <a:r>
              <a:rPr lang="uk-UA" dirty="0" smtClean="0">
                <a:effectLst>
                  <a:outerShdw blurRad="38100" dist="38100" dir="2700000" algn="tl">
                    <a:srgbClr val="000000">
                      <a:alpha val="43137"/>
                    </a:srgbClr>
                  </a:outerShdw>
                </a:effectLst>
              </a:rPr>
              <a:t>фінансовий потік </a:t>
            </a:r>
            <a:r>
              <a:rPr lang="uk-UA" dirty="0" smtClean="0"/>
              <a:t>являє собою набір трьох взаємно пов'язаних складових: </a:t>
            </a:r>
          </a:p>
          <a:p>
            <a:pPr algn="just"/>
            <a:r>
              <a:rPr lang="uk-UA" dirty="0" smtClean="0"/>
              <a:t>залучення ресурсів, </a:t>
            </a:r>
          </a:p>
          <a:p>
            <a:pPr algn="just"/>
            <a:r>
              <a:rPr lang="uk-UA" dirty="0" smtClean="0"/>
              <a:t>внутрішній оборот,</a:t>
            </a:r>
          </a:p>
          <a:p>
            <a:pPr algn="just"/>
            <a:r>
              <a:rPr lang="uk-UA" dirty="0" smtClean="0"/>
              <a:t>розміщення ресурсів. </a:t>
            </a:r>
          </a:p>
          <a:p>
            <a:pPr marL="0" indent="0" algn="just">
              <a:buNone/>
            </a:pPr>
            <a:r>
              <a:rPr lang="uk-UA" dirty="0" smtClean="0"/>
              <a:t>Їх взаємна залежність проявляється у тому, що кожна складова є необхідною умовою наступного етапу і достатньою умовою попереднього.</a:t>
            </a:r>
          </a:p>
          <a:p>
            <a:pPr algn="just"/>
            <a:r>
              <a:rPr lang="uk-UA" dirty="0" smtClean="0"/>
              <a:t>Слід зазначити, що основою управління фінансовим потоком корпорації виступає фінансова стратегія корпорації.</a:t>
            </a:r>
          </a:p>
        </p:txBody>
      </p:sp>
    </p:spTree>
    <p:extLst>
      <p:ext uri="{BB962C8B-B14F-4D97-AF65-F5344CB8AC3E}">
        <p14:creationId xmlns:p14="http://schemas.microsoft.com/office/powerpoint/2010/main" val="857241859"/>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523</TotalTime>
  <Words>4856</Words>
  <Application>Microsoft Office PowerPoint</Application>
  <PresentationFormat>Широкоэкранный</PresentationFormat>
  <Paragraphs>205</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Century Gothic</vt:lpstr>
      <vt:lpstr>Wingdings 3</vt:lpstr>
      <vt:lpstr>Легкий дым</vt:lpstr>
      <vt:lpstr>Лекція 8. Управління фінансовою діяльністю корпорації (1 частина) </vt:lpstr>
      <vt:lpstr>  8.1. Управління фінансовими та грошовими потоками корпорації </vt:lpstr>
      <vt:lpstr>На практиці досить часто з інвестиціями ідентифікують лише довгострокові капіталовкладення, тобто вкладення у довгострокові активи, у т. ч. витрати на придбання основних засобів, корпоративних прав, науково-дослідні розробки, видатки розвитку, підвищення кваліфікації персоналу, маркетинг та ряд інших. За такого трактування інвестицій не враховується існування поточних фінансових вкладень, які є інвестиціями короткострокового характеру. Отже, під інвестиційними можна розуміти всі вкладення підприємства (як довгострокового, так і поточного характеру), що здійснюються з метою забезпечення приросту вартості його майна. </vt:lpstr>
      <vt:lpstr>Презентация PowerPoint</vt:lpstr>
      <vt:lpstr>Фінансова діяльність корпорації визначається обсягами коштів, які вона може залучити, отже, важливим є виокремлення такого поняття як потреба корпорації у інвестиційних ресурсах як різниці між інвестиційними потребами та ресурсами корпорації, і розраховується за формулою:</vt:lpstr>
      <vt:lpstr>Презентация PowerPoint</vt:lpstr>
      <vt:lpstr>Презентация PowerPoint</vt:lpstr>
      <vt:lpstr>ІІ) Внутрішній оборот і перерозподіл фінансових ресурсів – управлін­ня фінансовими ресурсами шляхом зміни їх пропорцій і структури для найбільш повного та ефективного використання коштів, які є в рамках корпорації. </vt:lpstr>
      <vt:lpstr>ІІІ) Розміщення фінансових ресурсів – це діяльність корпорації з фінансування різних об'єктів із використанням найбільш ефективних інвестиційних інструментів. До найбільш розповсюджених інструментів належать кредитування та інвестування. Різниця між ними в тому, що термін і дохід інвестування має імовірнісний характер, а кредитування засновано на принципах терміновості, повернення, платності, доходності.</vt:lpstr>
      <vt:lpstr>Грошовий потік корпорації – це сукупність розподілених за окремими інтервалами періоду, що розглядається, надходжень та виплат грошових коштів, які генеруються господарською діяльністю корпорації, рух яких пов'язаний із факторами часу, ризику та ліквідності.</vt:lpstr>
      <vt:lpstr>Інформаційна достовірність передбачає своєчасне та повне надходжен­ня інформації щодо операційної, інвестиційної та фінансової діяльності кор­порації, структурованої відповідно до потреб моделі управління грошовими потоками.  </vt:lpstr>
      <vt:lpstr> Управління грошо­вими потоками у процесі операційної діяльності можна розглядати че­рез складові: управління грошовими потоками в процесі виробництва та реалізації продукції, а також через управління грошовими потоками при здійсненні інших видів операційної діяльності. Управління грошовими потоками в процесі інвестиційної діяльності можна розглядати як управління грошовими потоками в процесі реального інвестування та управління грошовими  потоками в процесі фінансового інвестування.   Управління грошовими потоками у процесі фінансової діяльності можна звести до: управління вартістю грошового капіталу, що залучаєть­ся; управління структурою грошового капіталу, що залучається, управ­ління обслуговуванням та поверненням боргу.  На формування грошових потоків здійснюють вплив як зовнішні, так і внутрішні чинники.</vt:lpstr>
      <vt:lpstr>8.2. Аналіз фінансового стану корпорації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Коефіцієнт автономії, як уже зазначалося, є індикатором, який харак­теризує частку власних активів у загальній сумі всіх активів виробни­чої системи і розраховується як відношення суми власного капіталу до вартості майна. Мінімальне (нормативне) значення коефіцієнта автономії (коефіцієнта концентрації власного капіталу) складає величину більшу, ніж 0,5. Так величина показника дозволяє припустити, що всі зобов'я­зання господарської системи можуть бути покриті власними активами. Зростання значення коефіцієнта фінансової незалежності свідчить про зміцнення позицій корпорації (або ж будь-якої господарської системи) в аспекті ефективності фінансового розвитку, результативності викорис­тання фінансових ресурсів.</vt:lpstr>
      <vt:lpstr>Презентация PowerPoint</vt:lpstr>
      <vt:lpstr>ДЯКУЮ ЗА УВАГУ!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6. Управління фінансовою діяльністю корпорації</dc:title>
  <dc:creator>Пользователь</dc:creator>
  <cp:lastModifiedBy>Asus</cp:lastModifiedBy>
  <cp:revision>40</cp:revision>
  <dcterms:created xsi:type="dcterms:W3CDTF">2021-11-15T16:21:39Z</dcterms:created>
  <dcterms:modified xsi:type="dcterms:W3CDTF">2025-12-18T21:33:52Z</dcterms:modified>
</cp:coreProperties>
</file>