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57E"/>
    <a:srgbClr val="749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12/18/2025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12/18/2025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12/18/2025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12/18/2025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smtClean="0"/>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dirty="0"/>
              <a:t>12/18/2025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12/18/2025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12/18/2025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12/18/2025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12/18/2025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dirty="0"/>
              <a:t>12/18/2025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dirty="0"/>
              <a:t>12/18/2025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12/18/2025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80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65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920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1005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60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870"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050"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775" indent="-338455"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7900" y="1314994"/>
            <a:ext cx="7785100" cy="2550252"/>
          </a:xfrm>
        </p:spPr>
        <p:txBody>
          <a:bodyPr>
            <a:normAutofit fontScale="90000"/>
          </a:bodyPr>
          <a:lstStyle/>
          <a:p>
            <a:pPr algn="ctr"/>
            <a:r>
              <a:rPr lang="uk-UA" b="1" dirty="0"/>
              <a:t>Тема </a:t>
            </a:r>
            <a:r>
              <a:rPr lang="uk-UA" b="1" dirty="0" smtClean="0"/>
              <a:t>8. </a:t>
            </a:r>
            <a:r>
              <a:rPr lang="uk-UA" sz="4900" b="1" dirty="0"/>
              <a:t>Управління фінансовою діяльністю </a:t>
            </a:r>
            <a:r>
              <a:rPr lang="uk-UA" sz="4900" b="1" dirty="0" smtClean="0"/>
              <a:t>корпорації</a:t>
            </a:r>
            <a:br>
              <a:rPr lang="uk-UA" sz="4900" b="1" dirty="0" smtClean="0"/>
            </a:br>
            <a:r>
              <a:rPr lang="uk-UA" sz="4900" b="1" dirty="0" smtClean="0"/>
              <a:t>(2частина)</a:t>
            </a:r>
            <a:r>
              <a:rPr lang="ru-RU" sz="4900" dirty="0"/>
              <a:t/>
            </a:r>
            <a:br>
              <a:rPr lang="ru-RU" sz="4900" dirty="0"/>
            </a:br>
            <a:endParaRPr lang="ru-RU" sz="4900" dirty="0"/>
          </a:p>
        </p:txBody>
      </p:sp>
      <p:sp>
        <p:nvSpPr>
          <p:cNvPr id="3" name="Подзаголовок 2"/>
          <p:cNvSpPr>
            <a:spLocks noGrp="1"/>
          </p:cNvSpPr>
          <p:nvPr>
            <p:ph type="subTitle" idx="1"/>
          </p:nvPr>
        </p:nvSpPr>
        <p:spPr>
          <a:xfrm>
            <a:off x="977900" y="3962401"/>
            <a:ext cx="6483350" cy="1854200"/>
          </a:xfrm>
        </p:spPr>
        <p:txBody>
          <a:bodyPr>
            <a:noAutofit/>
          </a:bodyPr>
          <a:lstStyle/>
          <a:p>
            <a:pPr algn="l"/>
            <a:r>
              <a:rPr lang="uk-UA" sz="2400" dirty="0"/>
              <a:t>8</a:t>
            </a:r>
            <a:r>
              <a:rPr lang="uk-UA" sz="2400" dirty="0" smtClean="0"/>
              <a:t>.3</a:t>
            </a:r>
            <a:r>
              <a:rPr lang="uk-UA" sz="2400" dirty="0"/>
              <a:t>. Фінансове планування в корпораціях. </a:t>
            </a:r>
            <a:endParaRPr lang="ru-RU" sz="2400" dirty="0"/>
          </a:p>
          <a:p>
            <a:pPr algn="l"/>
            <a:r>
              <a:rPr lang="uk-UA" sz="2400" dirty="0" smtClean="0"/>
              <a:t>8.4</a:t>
            </a:r>
            <a:r>
              <a:rPr lang="uk-UA" sz="2400" dirty="0"/>
              <a:t>. Антикризове управління корпорацією.</a:t>
            </a:r>
            <a:endParaRPr lang="ru-RU" sz="2400" dirty="0"/>
          </a:p>
          <a:p>
            <a:endParaRPr lang="ru-RU"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51508" y="198456"/>
            <a:ext cx="8157792" cy="1077229"/>
          </a:xfrm>
        </p:spPr>
        <p:txBody>
          <a:bodyPr>
            <a:noAutofit/>
          </a:bodyPr>
          <a:lstStyle/>
          <a:p>
            <a:pPr algn="just"/>
            <a:r>
              <a:rPr lang="uk-UA" sz="1800" b="1" i="1" dirty="0" smtClean="0"/>
              <a:t>В той же час фінансове рішення щодо обмеження дивідендної політики характеризується певним позитивом для менеджерів, який виражається в наступному:</a:t>
            </a:r>
            <a:endParaRPr lang="uk-UA" sz="1800" b="1" i="1" dirty="0"/>
          </a:p>
        </p:txBody>
      </p:sp>
      <p:sp>
        <p:nvSpPr>
          <p:cNvPr id="3" name="Объект 2"/>
          <p:cNvSpPr>
            <a:spLocks noGrp="1"/>
          </p:cNvSpPr>
          <p:nvPr>
            <p:ph idx="1"/>
          </p:nvPr>
        </p:nvSpPr>
        <p:spPr>
          <a:xfrm>
            <a:off x="1358900" y="1275685"/>
            <a:ext cx="9677400" cy="5417215"/>
          </a:xfrm>
        </p:spPr>
        <p:txBody>
          <a:bodyPr>
            <a:normAutofit fontScale="77500" lnSpcReduction="20000"/>
          </a:bodyPr>
          <a:lstStyle/>
          <a:p>
            <a:pPr lvl="0" algn="just"/>
            <a:r>
              <a:rPr lang="uk-UA" dirty="0"/>
              <a:t>знімається питання пошуку джерел фінансування;</a:t>
            </a:r>
            <a:endParaRPr lang="ru-RU" dirty="0"/>
          </a:p>
          <a:p>
            <a:pPr lvl="0" algn="just"/>
            <a:r>
              <a:rPr lang="uk-UA" dirty="0"/>
              <a:t>зменшується ступінь ризику втрати фінансової стійкості підприєм­ством;</a:t>
            </a:r>
            <a:endParaRPr lang="ru-RU" dirty="0"/>
          </a:p>
          <a:p>
            <a:pPr lvl="0" algn="just"/>
            <a:r>
              <a:rPr lang="uk-UA" dirty="0"/>
              <a:t>не виникає питань необхідності суттєвого збільшення доходності ді­яльності підприємства (для повернення відсотків та суми позики);</a:t>
            </a:r>
            <a:endParaRPr lang="ru-RU" dirty="0"/>
          </a:p>
          <a:p>
            <a:pPr lvl="0" algn="just"/>
            <a:r>
              <a:rPr lang="uk-UA" dirty="0"/>
              <a:t>відсутність витрат на забезпечення необхідної додаткової суми фінан­сування, яка формується при звертанні до фінансового ринку;</a:t>
            </a:r>
            <a:endParaRPr lang="ru-RU" dirty="0"/>
          </a:p>
          <a:p>
            <a:pPr lvl="0" algn="just"/>
            <a:r>
              <a:rPr lang="uk-UA" dirty="0"/>
              <a:t>обмеження втручання в управління підприємством за рахунок утри­мання визначеного кола акціонерів при відсутності додаткової емісії. </a:t>
            </a:r>
            <a:endParaRPr lang="uk-UA" dirty="0" smtClean="0"/>
          </a:p>
          <a:p>
            <a:pPr marL="6350" lvl="0" indent="0" algn="just">
              <a:buNone/>
            </a:pPr>
            <a:r>
              <a:rPr lang="uk-UA" dirty="0" smtClean="0"/>
              <a:t>Таким </a:t>
            </a:r>
            <a:r>
              <a:rPr lang="uk-UA" dirty="0"/>
              <a:t>чином, якщо підприємство у своєму стратегічному </a:t>
            </a:r>
            <a:r>
              <a:rPr lang="uk-UA" dirty="0" smtClean="0"/>
              <a:t>розвитку</a:t>
            </a:r>
            <a:r>
              <a:rPr lang="ru-RU" dirty="0"/>
              <a:t> </a:t>
            </a:r>
            <a:r>
              <a:rPr lang="uk-UA" dirty="0" smtClean="0"/>
              <a:t>орієнтовано </a:t>
            </a:r>
            <a:r>
              <a:rPr lang="uk-UA" dirty="0"/>
              <a:t>лише на внутрішні джерела фінансування воно може мати обмежені темпи зростання ринку, які забезпечуватимуться його чистим грошовим потоком.</a:t>
            </a:r>
            <a:endParaRPr lang="ru-RU" dirty="0"/>
          </a:p>
          <a:p>
            <a:pPr marL="6350" indent="0" algn="just">
              <a:buNone/>
            </a:pPr>
            <a:r>
              <a:rPr lang="uk-UA" dirty="0"/>
              <a:t>Якщо ж підприємство орієнтовано на зовнішні джерела фінансуван­ня, то воно може собі дозволити стратегічний розвиток, який ґрунтуєть­ся на реалізації стратегії росту. Тут можливе використання комбінованих джерел фінансування, які формуються за рахунок як внутрішніх джерел фінансування, так і зовнішніх. Таке фінансове рішення дозволяє нарощу­вати власний капітал, вирішувати проблеми підвищення рентабельності власного капіталу, але збільшує фінансовий ризик діяльності підприєм­ства, погіршує структуру капіталу та фінансову стійкість.</a:t>
            </a:r>
            <a:endParaRPr lang="ru-RU" dirty="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0600" y="241300"/>
            <a:ext cx="10163739" cy="6286500"/>
          </a:xfrm>
        </p:spPr>
        <p:txBody>
          <a:bodyPr>
            <a:normAutofit fontScale="77500" lnSpcReduction="20000"/>
          </a:bodyPr>
          <a:lstStyle/>
          <a:p>
            <a:pPr algn="just"/>
            <a:r>
              <a:rPr lang="uk-UA" dirty="0" smtClean="0"/>
              <a:t>Таким чином у разі орієнтації на зовнішні позики виникають питання, які пов'язані із необхідністю оптимального збалансування позикового та власного капіталу для створення ефективної структури капіталу, нівелювання короткотермінових негативних змін у коливанні структури пасиві. </a:t>
            </a:r>
          </a:p>
          <a:p>
            <a:pPr algn="just"/>
            <a:r>
              <a:rPr lang="uk-UA" b="1" i="1" dirty="0" smtClean="0"/>
              <a:t>Для реалізації стратегії росту </a:t>
            </a:r>
            <a:r>
              <a:rPr lang="uk-UA" dirty="0" smtClean="0"/>
              <a:t>часто виникає потреба у додатковій емісії цінних паперів, як джерелі покриття фінансових потреб підприємства. До цього методу фінансування звертаються у тому разі, коли для забезпечення реалізації стратегії потрібна сума, яка перевищує можливості зовнішнього кредитування. Як правило, за допомогою додаткової емісії цінних паперів відбувається реалізація стратегії, орієнтованої на створення інтеграційних формувань або розширення бізнесу шляхом реалізації стратегії горизонтального та вертикального росту. В цьому разі важливим є вибір часу емісії, що є найбільш зручним для підприємства (як правило, акції випускають після підвищення цін на них), а емісію облігацій може дозволити собі підприємство, яке має стійкі конкурентні переваги та позитивний ринковий імідж.</a:t>
            </a:r>
          </a:p>
          <a:p>
            <a:pPr algn="just"/>
            <a:r>
              <a:rPr lang="uk-UA" dirty="0" smtClean="0"/>
              <a:t>Здійснюючи фінансове планування для реалізації стратегії скорочення, слід орієнтуватись лише на власні фінансові можливості, оскільки залучення зовнішніх джерел фінансування стане причиною іще більшого погіршення фінансового стану підприємства.</a:t>
            </a:r>
          </a:p>
          <a:p>
            <a:pPr algn="just"/>
            <a:r>
              <a:rPr lang="uk-UA" dirty="0" smtClean="0"/>
              <a:t>При розробці фінансових планів для забезпечення стратегії комбінування необхідно керуватись різними методами фінансування, які залежатимуть від стратегічного набору, який входить до організаційної стратегії. Підходи до фінансового планування в цьому разі будуть залежати від організаційних пріоритетів, а джерела фінансування можуть бути комбінованими, обрані методи будуть слугувати базою для визначення певних моделей фінансування підприємства, що найбільш повно характеризуватимуть їх підходи до стратегічного розвитку.</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1900" y="304800"/>
            <a:ext cx="9300139" cy="2616200"/>
          </a:xfrm>
        </p:spPr>
        <p:txBody>
          <a:bodyPr>
            <a:noAutofit/>
          </a:bodyPr>
          <a:lstStyle/>
          <a:p>
            <a:pPr algn="l"/>
            <a:r>
              <a:rPr lang="uk-UA" sz="1600" i="1" u="sng" dirty="0"/>
              <a:t>Виходячи із призначення та необхідності забезпечення їх ефективнос­ті, </a:t>
            </a:r>
            <a:r>
              <a:rPr lang="uk-UA" sz="1600" i="1" u="sng" dirty="0" smtClean="0"/>
              <a:t/>
            </a:r>
            <a:br>
              <a:rPr lang="uk-UA" sz="1600" i="1" u="sng" dirty="0" smtClean="0"/>
            </a:br>
            <a:r>
              <a:rPr lang="uk-UA" sz="1600" i="1" u="sng" dirty="0" smtClean="0"/>
              <a:t>стратегії </a:t>
            </a:r>
            <a:r>
              <a:rPr lang="uk-UA" sz="1600" i="1" u="sng" dirty="0"/>
              <a:t>реалізується в наступних </a:t>
            </a:r>
            <a:r>
              <a:rPr lang="uk-UA" sz="1600" i="1" u="sng" dirty="0" err="1" smtClean="0"/>
              <a:t>площинах</a:t>
            </a:r>
            <a:r>
              <a:rPr lang="uk-UA" sz="1600" i="1" u="sng" dirty="0" smtClean="0"/>
              <a:t>:</a:t>
            </a:r>
            <a:r>
              <a:rPr lang="ru-RU" sz="1600" i="1" u="sng" dirty="0"/>
              <a:t/>
            </a:r>
            <a:br>
              <a:rPr lang="ru-RU" sz="1600" i="1" u="sng" dirty="0"/>
            </a:br>
            <a:r>
              <a:rPr lang="ru-RU" sz="1600" i="1" u="sng" dirty="0"/>
              <a:t>-</a:t>
            </a:r>
            <a:r>
              <a:rPr lang="uk-UA" sz="1600" dirty="0" smtClean="0"/>
              <a:t>внутрішні </a:t>
            </a:r>
            <a:r>
              <a:rPr lang="uk-UA" sz="1600" dirty="0"/>
              <a:t>ресурси організації;</a:t>
            </a:r>
            <a:r>
              <a:rPr lang="ru-RU" sz="1600" dirty="0"/>
              <a:t/>
            </a:r>
            <a:br>
              <a:rPr lang="ru-RU" sz="1600" dirty="0"/>
            </a:br>
            <a:r>
              <a:rPr lang="ru-RU" sz="1600" dirty="0" smtClean="0"/>
              <a:t>-</a:t>
            </a:r>
            <a:r>
              <a:rPr lang="uk-UA" sz="1600" dirty="0" smtClean="0"/>
              <a:t>зовнішнє </a:t>
            </a:r>
            <a:r>
              <a:rPr lang="uk-UA" sz="1600" dirty="0"/>
              <a:t>середовище, в якому вона функціонує;</a:t>
            </a:r>
            <a:r>
              <a:rPr lang="ru-RU" sz="1600" dirty="0"/>
              <a:t/>
            </a:r>
            <a:br>
              <a:rPr lang="ru-RU" sz="1600" dirty="0"/>
            </a:br>
            <a:r>
              <a:rPr lang="ru-RU" sz="1600" dirty="0" smtClean="0"/>
              <a:t>-</a:t>
            </a:r>
            <a:r>
              <a:rPr lang="uk-UA" sz="1600" dirty="0" smtClean="0"/>
              <a:t>здатність </a:t>
            </a:r>
            <a:r>
              <a:rPr lang="uk-UA" sz="1600" dirty="0"/>
              <a:t>організації створювати вартість.</a:t>
            </a:r>
            <a:r>
              <a:rPr lang="ru-RU" sz="1600" dirty="0"/>
              <a:t/>
            </a:r>
            <a:br>
              <a:rPr lang="ru-RU" sz="1600" dirty="0"/>
            </a:br>
            <a:r>
              <a:rPr lang="uk-UA" sz="1600" i="1" u="sng" dirty="0"/>
              <a:t>Фінансове планування, забезпечуючи формування загальної стратегії, </a:t>
            </a:r>
            <a:r>
              <a:rPr lang="uk-UA" sz="1600" i="1" u="sng" dirty="0" smtClean="0"/>
              <a:t/>
            </a:r>
            <a:br>
              <a:rPr lang="uk-UA" sz="1600" i="1" u="sng" dirty="0" smtClean="0"/>
            </a:br>
            <a:r>
              <a:rPr lang="uk-UA" sz="1600" i="1" u="sng" dirty="0" smtClean="0"/>
              <a:t>орієнтоване </a:t>
            </a:r>
            <a:r>
              <a:rPr lang="uk-UA" sz="1600" i="1" u="sng" dirty="0"/>
              <a:t>на всі три площини:</a:t>
            </a:r>
            <a:r>
              <a:rPr lang="ru-RU" sz="1600" i="1" u="sng" dirty="0"/>
              <a:t/>
            </a:r>
            <a:br>
              <a:rPr lang="ru-RU" sz="1600" i="1" u="sng" dirty="0"/>
            </a:br>
            <a:r>
              <a:rPr lang="ru-RU" sz="1600" i="1" u="sng" dirty="0" smtClean="0"/>
              <a:t>-</a:t>
            </a:r>
            <a:r>
              <a:rPr lang="uk-UA" sz="1600" dirty="0" smtClean="0"/>
              <a:t>внутрішні </a:t>
            </a:r>
            <a:r>
              <a:rPr lang="uk-UA" sz="1600" dirty="0"/>
              <a:t>ресурси (внутрішні джерела фінансування);</a:t>
            </a:r>
            <a:r>
              <a:rPr lang="ru-RU" sz="1600" dirty="0"/>
              <a:t/>
            </a:r>
            <a:br>
              <a:rPr lang="ru-RU" sz="1600" dirty="0"/>
            </a:br>
            <a:r>
              <a:rPr lang="ru-RU" sz="1600" i="1" u="sng" dirty="0" smtClean="0"/>
              <a:t>-</a:t>
            </a:r>
            <a:r>
              <a:rPr lang="uk-UA" sz="1600" dirty="0" smtClean="0"/>
              <a:t>зовнішнє </a:t>
            </a:r>
            <a:r>
              <a:rPr lang="uk-UA" sz="1600" dirty="0"/>
              <a:t>середовище (врахування чинників рівня </a:t>
            </a:r>
            <a:r>
              <a:rPr lang="uk-UA" sz="1600" dirty="0" smtClean="0"/>
              <a:t>макросередовища </a:t>
            </a:r>
            <a:r>
              <a:rPr lang="uk-UA" sz="1600" dirty="0"/>
              <a:t>при визначенні зовнішніх джерел фінансування та вартості зовніш­нього фінансування);</a:t>
            </a:r>
            <a:r>
              <a:rPr lang="ru-RU" sz="1600" dirty="0"/>
              <a:t/>
            </a:r>
            <a:br>
              <a:rPr lang="ru-RU" sz="1600" dirty="0"/>
            </a:br>
            <a:r>
              <a:rPr lang="ru-RU" sz="1600" dirty="0" smtClean="0"/>
              <a:t>-</a:t>
            </a:r>
            <a:r>
              <a:rPr lang="uk-UA" sz="1600" dirty="0" smtClean="0"/>
              <a:t>здатність </a:t>
            </a:r>
            <a:r>
              <a:rPr lang="uk-UA" sz="1600" dirty="0"/>
              <a:t>організації створювати додаткову вартість.</a:t>
            </a:r>
            <a:r>
              <a:rPr lang="ru-RU" sz="1600" dirty="0"/>
              <a:t/>
            </a:r>
            <a:br>
              <a:rPr lang="ru-RU" sz="1600" dirty="0"/>
            </a:br>
            <a:endParaRPr lang="ru-RU" sz="1600" dirty="0"/>
          </a:p>
        </p:txBody>
      </p:sp>
      <p:sp>
        <p:nvSpPr>
          <p:cNvPr id="3" name="Объект 2"/>
          <p:cNvSpPr>
            <a:spLocks noGrp="1"/>
          </p:cNvSpPr>
          <p:nvPr>
            <p:ph idx="1"/>
          </p:nvPr>
        </p:nvSpPr>
        <p:spPr>
          <a:xfrm>
            <a:off x="2573708" y="2479172"/>
            <a:ext cx="7796540" cy="3997828"/>
          </a:xfrm>
        </p:spPr>
        <p:txBody>
          <a:bodyPr>
            <a:normAutofit/>
          </a:bodyPr>
          <a:lstStyle/>
          <a:p>
            <a:pPr algn="just"/>
            <a:r>
              <a:rPr lang="uk-UA" sz="1600" dirty="0" smtClean="0"/>
              <a:t>При фінансовому плануванні необхідно враховувати, що будь-які фінансові вкладення повинні генерувати позитивну маржу, а рентабельність операцій має бути досить високою, щоб покривати рівень доходності, визначений власниками капіталу. При цьому слід пам'ятати, що власники орієнтовані здебільшого на довгострокові фінансові цілі, які втілюються у формуванні додаткової вартості вкладених коштів.</a:t>
            </a:r>
          </a:p>
          <a:p>
            <a:pPr algn="just"/>
            <a:r>
              <a:rPr lang="uk-UA" sz="1600" dirty="0" smtClean="0"/>
              <a:t>В корпорації одним із джерел забезпечення виконання фінансових планів виступає перерозподіл фінансових ресурсів між дочірніми підприємствами.</a:t>
            </a:r>
          </a:p>
          <a:p>
            <a:pPr algn="just"/>
            <a:endParaRPr lang="uk-UA"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104" y="241300"/>
            <a:ext cx="8767392" cy="835929"/>
          </a:xfrm>
        </p:spPr>
        <p:txBody>
          <a:bodyPr>
            <a:noAutofit/>
          </a:bodyPr>
          <a:lstStyle/>
          <a:p>
            <a:pPr algn="ctr"/>
            <a:r>
              <a:rPr lang="uk-UA" sz="2400" b="1" i="1" dirty="0"/>
              <a:t>Послідовність реалізації процедури перерозподілу фінансових ресур­сів </a:t>
            </a:r>
            <a:r>
              <a:rPr lang="uk-UA" sz="2400" b="1" i="1" dirty="0" smtClean="0"/>
              <a:t>така:</a:t>
            </a:r>
            <a:r>
              <a:rPr lang="ru-RU" sz="2400" b="1" i="1" dirty="0"/>
              <a:t/>
            </a:r>
            <a:br>
              <a:rPr lang="ru-RU" sz="2400" b="1" i="1" dirty="0"/>
            </a:br>
            <a:endParaRPr lang="ru-RU" sz="2400" b="1" i="1" dirty="0"/>
          </a:p>
        </p:txBody>
      </p:sp>
      <p:sp>
        <p:nvSpPr>
          <p:cNvPr id="3" name="Объект 2"/>
          <p:cNvSpPr>
            <a:spLocks noGrp="1"/>
          </p:cNvSpPr>
          <p:nvPr>
            <p:ph idx="1"/>
          </p:nvPr>
        </p:nvSpPr>
        <p:spPr>
          <a:xfrm>
            <a:off x="1028700" y="1077230"/>
            <a:ext cx="10236200" cy="5653772"/>
          </a:xfrm>
        </p:spPr>
        <p:txBody>
          <a:bodyPr>
            <a:normAutofit fontScale="70000" lnSpcReduction="20000"/>
          </a:bodyPr>
          <a:lstStyle/>
          <a:p>
            <a:pPr marL="463550" indent="-457200" algn="just">
              <a:buFont typeface="+mj-lt"/>
              <a:buAutoNum type="arabicPeriod"/>
            </a:pPr>
            <a:r>
              <a:rPr lang="uk-UA" dirty="0"/>
              <a:t>У межах корпорації локалізуються всі бізнес-процеси за всіма на­прямками діяльності. </a:t>
            </a:r>
            <a:endParaRPr lang="uk-UA" dirty="0" smtClean="0"/>
          </a:p>
          <a:p>
            <a:pPr marL="463550" indent="-457200" algn="just">
              <a:buFont typeface="+mj-lt"/>
              <a:buAutoNum type="arabicPeriod"/>
            </a:pPr>
            <a:r>
              <a:rPr lang="uk-UA" dirty="0" smtClean="0"/>
              <a:t>Для </a:t>
            </a:r>
            <a:r>
              <a:rPr lang="uk-UA" dirty="0"/>
              <a:t>кожного бізнес-процесу визначається його рентабельність та інвестиційні потреби. </a:t>
            </a:r>
            <a:endParaRPr lang="uk-UA" dirty="0" smtClean="0"/>
          </a:p>
          <a:p>
            <a:pPr marL="463550" indent="-457200" algn="just">
              <a:buFont typeface="+mj-lt"/>
              <a:buAutoNum type="arabicPeriod"/>
            </a:pPr>
            <a:r>
              <a:rPr lang="uk-UA" dirty="0" smtClean="0"/>
              <a:t>Відбувається </a:t>
            </a:r>
            <a:r>
              <a:rPr lang="uk-UA" dirty="0"/>
              <a:t>поділ бізнес-процесів на портфелі із використанням кластерного аналізу, що дозволяє при формуванні портфелів враховувати одразу два показники для кожного бізнес-процесу (рентабельність та ін­вестиційні потреби).</a:t>
            </a:r>
            <a:endParaRPr lang="ru-RU" dirty="0"/>
          </a:p>
          <a:p>
            <a:pPr marL="463550" indent="-457200" algn="just">
              <a:buFont typeface="+mj-lt"/>
              <a:buAutoNum type="arabicPeriod"/>
            </a:pPr>
            <a:r>
              <a:rPr lang="uk-UA" dirty="0"/>
              <a:t>Після цього портфелі (кластери) </a:t>
            </a:r>
            <a:r>
              <a:rPr lang="uk-UA" dirty="0" err="1"/>
              <a:t>ранжуються</a:t>
            </a:r>
            <a:r>
              <a:rPr lang="uk-UA" dirty="0"/>
              <a:t> за потенціалом росту та найменшими інвестиційними потребами, що дає можливість визначити най­більш привабливі напрямки розподілу ресурсів - від портфеля з найвищою рентабельністю та найменшими інвестиційними потребами до портфеля з найменшою рентабельністю та найбільшими інвестиційними потребами</a:t>
            </a:r>
            <a:r>
              <a:rPr lang="uk-UA" dirty="0" smtClean="0"/>
              <a:t>.</a:t>
            </a:r>
          </a:p>
          <a:p>
            <a:pPr marL="463550" indent="-457200" algn="just">
              <a:buFont typeface="+mj-lt"/>
              <a:buAutoNum type="arabicPeriod"/>
            </a:pPr>
            <a:r>
              <a:rPr lang="uk-UA" dirty="0" smtClean="0"/>
              <a:t>Визначення можливих напрямів перерозподілу ресурсів.</a:t>
            </a:r>
            <a:endParaRPr lang="ru-RU" dirty="0"/>
          </a:p>
          <a:p>
            <a:pPr marL="6350" indent="0" algn="just">
              <a:buNone/>
            </a:pPr>
            <a:r>
              <a:rPr lang="uk-UA" dirty="0"/>
              <a:t>Таким чином, залежно від ступеня задоволення потреб фінансування, можна досягти підвищення рентабельності активів по кожному напрям­ку діяльності, а також підвищення загальної прибутковості діяльності корпорації.</a:t>
            </a:r>
            <a:endParaRPr lang="ru-RU" dirty="0"/>
          </a:p>
          <a:p>
            <a:pPr marL="6350" indent="0" algn="just">
              <a:buNone/>
            </a:pPr>
            <a:r>
              <a:rPr lang="uk-UA" dirty="0"/>
              <a:t>Власні кошти корпорації можуть бути спрямовані не лише на пере­розподіл в середині корпорації між окремими бізнес-процесами, а також і для вирішення інших задач, які забезпечать підвищення прибутковості активів. Цього можна досягти шляхом розміщення коштів поза сферами діяльності корпорації, наприклад, у створення нових бізнес-напрямів, фі­нансові спекуляції тощо.</a:t>
            </a:r>
            <a:endParaRPr lang="ru-RU" dirty="0"/>
          </a:p>
          <a:p>
            <a:pPr marL="6350" indent="0" algn="just">
              <a:buNone/>
            </a:pPr>
            <a:r>
              <a:rPr lang="uk-UA" b="1" i="1" dirty="0"/>
              <a:t>Результатом фінансового планування виступає прогнозний бю­джет</a:t>
            </a:r>
            <a:r>
              <a:rPr lang="uk-UA" dirty="0"/>
              <a:t>. В рамках корпорації система бюджетів являє собою консолідова­ний бюджет по окремих напрямах бізнесу, тобто по всіх видах діяльнос­ті корпорації. При складанні консолідованого бюджету корпорації виникає проб­лема регулювання міжбюджетних відносин між напрямками діяльності та бізнес-процесами.</a:t>
            </a:r>
            <a:endParaRPr lang="ru-RU" dirty="0"/>
          </a:p>
          <a:p>
            <a:pPr algn="just"/>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0700" y="230871"/>
            <a:ext cx="8750300" cy="747029"/>
          </a:xfrm>
        </p:spPr>
        <p:txBody>
          <a:bodyPr>
            <a:normAutofit fontScale="90000"/>
          </a:bodyPr>
          <a:lstStyle/>
          <a:p>
            <a:r>
              <a:rPr lang="uk-UA" sz="3100" b="1" i="1" dirty="0"/>
              <a:t>8</a:t>
            </a:r>
            <a:r>
              <a:rPr lang="uk-UA" sz="3100" b="1" i="1" dirty="0" smtClean="0"/>
              <a:t>.4</a:t>
            </a:r>
            <a:r>
              <a:rPr lang="uk-UA" sz="3100" b="1" i="1" dirty="0"/>
              <a:t>. Антикризове управління корпорацією</a:t>
            </a:r>
            <a:r>
              <a:rPr lang="ru-RU" dirty="0"/>
              <a:t/>
            </a:r>
            <a:br>
              <a:rPr lang="ru-RU" dirty="0"/>
            </a:br>
            <a:endParaRPr lang="ru-RU" dirty="0"/>
          </a:p>
        </p:txBody>
      </p:sp>
      <p:sp>
        <p:nvSpPr>
          <p:cNvPr id="3" name="Объект 2"/>
          <p:cNvSpPr>
            <a:spLocks noGrp="1"/>
          </p:cNvSpPr>
          <p:nvPr>
            <p:ph idx="1"/>
          </p:nvPr>
        </p:nvSpPr>
        <p:spPr>
          <a:xfrm>
            <a:off x="1016000" y="977900"/>
            <a:ext cx="10299700" cy="5778500"/>
          </a:xfrm>
        </p:spPr>
        <p:txBody>
          <a:bodyPr>
            <a:normAutofit fontScale="62500" lnSpcReduction="20000"/>
          </a:bodyPr>
          <a:lstStyle/>
          <a:p>
            <a:pPr algn="just"/>
            <a:r>
              <a:rPr lang="uk-UA" dirty="0"/>
              <a:t>Для підприємств, економічний та фінансовий стан яких характеризуєть­ся як кризовий, шляхом виходу із кризи науковці та практики вбачають у ви­користанні комплексу заходів в рамках антикризових стратегій (табл. 6.2).</a:t>
            </a:r>
            <a:endParaRPr lang="ru-RU" dirty="0"/>
          </a:p>
          <a:p>
            <a:pPr algn="just"/>
            <a:r>
              <a:rPr lang="uk-UA" sz="2600" b="1" dirty="0"/>
              <a:t>Існує чотири типи стратегій виведення корпорації із кризового </a:t>
            </a:r>
            <a:r>
              <a:rPr lang="uk-UA" sz="2600" b="1" dirty="0" smtClean="0"/>
              <a:t>стану</a:t>
            </a:r>
            <a:r>
              <a:rPr lang="uk-UA" sz="2600" dirty="0" smtClean="0"/>
              <a:t>: </a:t>
            </a:r>
            <a:r>
              <a:rPr lang="uk-UA" sz="2600" b="1" dirty="0"/>
              <a:t>стратегія економії, повороту, бізнес-інжинірингу, стратегія виходу.</a:t>
            </a:r>
            <a:r>
              <a:rPr lang="uk-UA" sz="2600" dirty="0"/>
              <a:t> </a:t>
            </a:r>
            <a:r>
              <a:rPr lang="uk-UA" dirty="0" smtClean="0"/>
              <a:t>Кож­на </a:t>
            </a:r>
            <a:r>
              <a:rPr lang="uk-UA" dirty="0"/>
              <a:t>із стратегій відповідає напрямам дії, які обирає корпорація для забез­печення виходу із кризи. Цей напрям залежить від глибини кризи, мож­ливостей корпорації, дій конкурентів та багатьох інших чинників. Шляхи реалізації стратегії можуть бути різними. В цьому разі головним завдан­ням виступає знайти придатний для корпорації шлях виведення корпора­ції із кризового стану. </a:t>
            </a:r>
            <a:endParaRPr lang="ru-RU" dirty="0"/>
          </a:p>
          <a:p>
            <a:pPr algn="just"/>
            <a:r>
              <a:rPr lang="uk-UA" sz="2600" b="1" i="1" dirty="0"/>
              <a:t>Стратегії зниження витрат</a:t>
            </a:r>
            <a:r>
              <a:rPr lang="uk-UA" sz="2600" dirty="0"/>
              <a:t> (економії</a:t>
            </a:r>
            <a:r>
              <a:rPr lang="uk-UA" dirty="0"/>
              <a:t>) направлені на зменшення матеріальних, трудових та фінансових витрат на підприємстві. Стратегії економії застосовуються у випадку, якщо вплив факторів негативної дії поставив підприємство на межу кризи, але можливість майбутньої нор­малізації економічної ситуації є ймовірною для підприємства.</a:t>
            </a:r>
            <a:endParaRPr lang="ru-RU" dirty="0"/>
          </a:p>
          <a:p>
            <a:pPr algn="just"/>
            <a:r>
              <a:rPr lang="uk-UA" sz="2600" b="1" i="1" dirty="0"/>
              <a:t>Стратегія повороту</a:t>
            </a:r>
            <a:r>
              <a:rPr lang="uk-UA" sz="2600" dirty="0"/>
              <a:t> </a:t>
            </a:r>
            <a:r>
              <a:rPr lang="uk-UA" dirty="0"/>
              <a:t>орієнтована на застосування нових методів, но­вих прийомів, напрямів та нових способів в розвитку підприємства.</a:t>
            </a:r>
            <a:endParaRPr lang="ru-RU" dirty="0"/>
          </a:p>
          <a:p>
            <a:pPr algn="just"/>
            <a:r>
              <a:rPr lang="uk-UA" sz="2600" b="1" i="1" dirty="0"/>
              <a:t>Реінжиніринг</a:t>
            </a:r>
            <a:r>
              <a:rPr lang="uk-UA" sz="2600" dirty="0"/>
              <a:t> </a:t>
            </a:r>
            <a:r>
              <a:rPr lang="uk-UA" dirty="0"/>
              <a:t>– це фундаментальне переосмислення і конструювання організаційних процесів, з тим, щоб зробити значний крок вперед за та­кими показниками як ціна, якість, </a:t>
            </a:r>
            <a:r>
              <a:rPr lang="uk-UA" dirty="0" err="1"/>
              <a:t>післяпродажне</a:t>
            </a:r>
            <a:r>
              <a:rPr lang="uk-UA" dirty="0"/>
              <a:t> обслуговування і інтен­сивність робіт Кризовий реінжиніринг застосовується при необхідності кардинальних та швидких змін на підприємствах. Суть реінжинірингу полягає не в удосконаленні, а в перепроектуванні процесів на підприєм­стві. Об'єктами реінжинірингу за </a:t>
            </a:r>
            <a:r>
              <a:rPr lang="uk-UA" dirty="0" smtClean="0"/>
              <a:t>є </a:t>
            </a:r>
            <a:r>
              <a:rPr lang="uk-UA" dirty="0"/>
              <a:t>стратегії, персонал, техно­логії, виробничі процеси. Кризовий реінжиніринг, як вид антикризової стратегії, має проводитися в сукупності з іншими стратегіями та захода­ми. Відокремлене його застосування без комплексного системного під­ходу може не дати сподіваних результатів. Стратегії антикризового управління та заходи щодо їх реалізації.</a:t>
            </a:r>
            <a:endParaRPr lang="ru-RU" dirty="0"/>
          </a:p>
          <a:p>
            <a:pPr algn="just"/>
            <a:r>
              <a:rPr lang="uk-UA" dirty="0"/>
              <a:t>Застосування кризового реінжинірингу тягне за собою зміни органі­заційної культури підприємства, традицій та норм, прийнятих на даному підприємстві.</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981200" y="0"/>
            <a:ext cx="7607300" cy="6731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6408" y="147656"/>
            <a:ext cx="7958331" cy="1287444"/>
          </a:xfrm>
        </p:spPr>
        <p:txBody>
          <a:bodyPr>
            <a:noAutofit/>
          </a:bodyPr>
          <a:lstStyle/>
          <a:p>
            <a:pPr algn="just"/>
            <a:r>
              <a:rPr lang="uk-UA" sz="1800" b="1" i="1" dirty="0"/>
              <a:t>Стратегії виходу</a:t>
            </a:r>
            <a:r>
              <a:rPr lang="uk-UA" sz="1800" dirty="0"/>
              <a:t> застосовуються у випадках неможливості або </a:t>
            </a:r>
            <a:r>
              <a:rPr lang="uk-UA" sz="1800" dirty="0" smtClean="0"/>
              <a:t>небажання </a:t>
            </a:r>
            <a:r>
              <a:rPr lang="uk-UA" sz="1800" dirty="0"/>
              <a:t>оздоровлення підприємства шляхом проведення комплексу анти­кризових заходів. Найчастіше дані стратегії застосовуються при наявнос­ті негативного результату від застосування інших антикризових стратегій.</a:t>
            </a:r>
            <a:r>
              <a:rPr lang="ru-RU" sz="1800" dirty="0"/>
              <a:t/>
            </a:r>
            <a:br>
              <a:rPr lang="ru-RU" sz="1800" dirty="0"/>
            </a:br>
            <a:endParaRPr lang="ru-RU" sz="1800" dirty="0"/>
          </a:p>
        </p:txBody>
      </p:sp>
      <p:sp>
        <p:nvSpPr>
          <p:cNvPr id="3" name="Объект 2"/>
          <p:cNvSpPr>
            <a:spLocks noGrp="1"/>
          </p:cNvSpPr>
          <p:nvPr>
            <p:ph idx="1"/>
          </p:nvPr>
        </p:nvSpPr>
        <p:spPr>
          <a:xfrm>
            <a:off x="1130300" y="1435100"/>
            <a:ext cx="10160000" cy="5321300"/>
          </a:xfrm>
        </p:spPr>
        <p:txBody>
          <a:bodyPr>
            <a:normAutofit fontScale="62500" lnSpcReduction="20000"/>
          </a:bodyPr>
          <a:lstStyle/>
          <a:p>
            <a:pPr marL="6350" indent="0" algn="just">
              <a:buNone/>
            </a:pPr>
            <a:r>
              <a:rPr lang="uk-UA" sz="2300" dirty="0"/>
              <a:t>Застосування антикризових стратегій завжди пов'язане з певними грошо­вими витратами починаючи від оплати послуг антикризового менеджера до фінансування комплексу </a:t>
            </a:r>
            <a:r>
              <a:rPr lang="uk-UA" sz="2300" dirty="0" err="1"/>
              <a:t>реінжинірингових</a:t>
            </a:r>
            <a:r>
              <a:rPr lang="uk-UA" sz="2300" dirty="0"/>
              <a:t> заходів, які не завжди го­тові прийняти власники, тим більше у випадках, коли негативні тенденції на підприємстві значно більші, аніж негативні тенденції в галузі. В таких ситуаціях власники віддають перевагу стратегії ліквідації або продажу підприємства.</a:t>
            </a:r>
            <a:endParaRPr lang="ru-RU" sz="2300" dirty="0"/>
          </a:p>
          <a:p>
            <a:pPr marL="6350" indent="0" algn="just">
              <a:buNone/>
            </a:pPr>
            <a:r>
              <a:rPr lang="uk-UA" sz="2300" dirty="0"/>
              <a:t>Застосування стратегій виходу передбачатиме ціль вилучення інвес­тицій від використання комплексу заходів, які лежатимуть в основі даних стратегій. На сьогодні вилучення інвестицій у підприємства потенційно­го банкрута можливе шляхом:</a:t>
            </a:r>
            <a:endParaRPr lang="ru-RU" sz="2300" dirty="0"/>
          </a:p>
          <a:p>
            <a:pPr lvl="0" algn="just"/>
            <a:r>
              <a:rPr lang="uk-UA" sz="2300" dirty="0"/>
              <a:t>продажу банкрута на аукціоні;</a:t>
            </a:r>
            <a:endParaRPr lang="ru-RU" sz="2300" dirty="0"/>
          </a:p>
          <a:p>
            <a:pPr lvl="0" algn="just"/>
            <a:r>
              <a:rPr lang="uk-UA" sz="2300" dirty="0"/>
              <a:t>відокремлення цілісних майнових комплексів;</a:t>
            </a:r>
            <a:endParaRPr lang="ru-RU" sz="2300" dirty="0"/>
          </a:p>
          <a:p>
            <a:pPr lvl="0" algn="just"/>
            <a:r>
              <a:rPr lang="uk-UA" sz="2300" dirty="0"/>
              <a:t>поглинання конкурентом;</a:t>
            </a:r>
            <a:endParaRPr lang="ru-RU" sz="2300" dirty="0"/>
          </a:p>
          <a:p>
            <a:pPr lvl="0" algn="just"/>
            <a:r>
              <a:rPr lang="uk-UA" sz="2300" dirty="0"/>
              <a:t>злиття з іншим підприємством;</a:t>
            </a:r>
            <a:endParaRPr lang="ru-RU" sz="2300" dirty="0"/>
          </a:p>
          <a:p>
            <a:pPr lvl="0" algn="just"/>
            <a:r>
              <a:rPr lang="uk-UA" sz="2300" dirty="0"/>
              <a:t>виділення з його складу певних активів (непрофільних);</a:t>
            </a:r>
            <a:endParaRPr lang="ru-RU" sz="2300" dirty="0"/>
          </a:p>
          <a:p>
            <a:pPr lvl="0" algn="just"/>
            <a:r>
              <a:rPr lang="uk-UA" sz="2300" dirty="0"/>
              <a:t>включення до складу холдингу;</a:t>
            </a:r>
            <a:endParaRPr lang="ru-RU" sz="2300" dirty="0"/>
          </a:p>
          <a:p>
            <a:pPr lvl="0" algn="just"/>
            <a:r>
              <a:rPr lang="uk-UA" sz="2300" dirty="0"/>
              <a:t>розпродаж активів частинами;</a:t>
            </a:r>
            <a:endParaRPr lang="ru-RU" sz="2300" dirty="0"/>
          </a:p>
          <a:p>
            <a:pPr lvl="0" algn="just"/>
            <a:r>
              <a:rPr lang="uk-UA" sz="2300" dirty="0"/>
              <a:t>передача в оренду.</a:t>
            </a:r>
            <a:endParaRPr lang="ru-RU" sz="2300" dirty="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11300" y="685800"/>
            <a:ext cx="9804400" cy="5918200"/>
          </a:xfrm>
        </p:spPr>
        <p:txBody>
          <a:bodyPr>
            <a:normAutofit fontScale="85000" lnSpcReduction="20000"/>
          </a:bodyPr>
          <a:lstStyle/>
          <a:p>
            <a:pPr algn="just"/>
            <a:r>
              <a:rPr lang="uk-UA" dirty="0"/>
              <a:t>Проведений аналіз фінансово-економічного стану підприємств дає можливість з'ясувати фінансової можливості підприємств як при вирі­шенні завдань поточного, так і стратегічного планування.</a:t>
            </a:r>
            <a:endParaRPr lang="ru-RU" dirty="0"/>
          </a:p>
          <a:p>
            <a:pPr algn="just"/>
            <a:r>
              <a:rPr lang="uk-UA" dirty="0"/>
              <a:t>Специфіка антикризового управління полягає у визначенні таких правил і процедур управління, які б могли стабілізувати ситуацію та вивести підприємство поступово із кризового стану. Використання специфічних інструментів та засобів управління </a:t>
            </a:r>
            <a:r>
              <a:rPr lang="uk-UA" dirty="0" smtClean="0"/>
              <a:t>ускладняються </a:t>
            </a:r>
            <a:r>
              <a:rPr lang="uk-UA" dirty="0"/>
              <a:t>посиленням непередбачуваності наслідків управлінських рішень.</a:t>
            </a:r>
            <a:endParaRPr lang="ru-RU" dirty="0"/>
          </a:p>
          <a:p>
            <a:pPr algn="just"/>
            <a:r>
              <a:rPr lang="uk-UA" dirty="0"/>
              <a:t>Більшість авторів пропонує при виведенні підприємств із кризового стану використовувати універсальні засоби, які не дозволяють поглибити кризу і створюють умови для об'єктивного аналізу ситуації.</a:t>
            </a:r>
            <a:endParaRPr lang="ru-RU" dirty="0"/>
          </a:p>
          <a:p>
            <a:pPr algn="just"/>
            <a:r>
              <a:rPr lang="uk-UA" dirty="0"/>
              <a:t>Більшість авторів пропонує планування виходу із кризового стану по­чинати із формулювання стратегії і вже після того займатись розробкою та реалізацією заходів тактичного характеру, але розроблення стратегії займає багато часу, тому для зменшення існуючих негативних тенден­цій діяльності підприємства, виведення підприємства із кризового ста­ну необхідно починати із формулювання короткотермінових тактичних цілей, розрахованих на період, який знадобиться для розробки стратегії виходу підприємства із кризи. Саме з цієї позиції більш прийнятним, на нашу думку, є запропонована нижче послідовність дій, яка дозволяє після з'ясування відхилень показників ділової активності та фінансового ста­ну, визначитись із основними напрямами в управлінні підприємством та фінансовому плануванні.</a:t>
            </a:r>
            <a:endParaRPr lang="ru-RU" dirty="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42900"/>
            <a:ext cx="9931400" cy="6121400"/>
          </a:xfrm>
        </p:spPr>
        <p:txBody>
          <a:bodyPr>
            <a:normAutofit fontScale="85000" lnSpcReduction="20000"/>
          </a:bodyPr>
          <a:lstStyle/>
          <a:p>
            <a:pPr algn="just"/>
            <a:r>
              <a:rPr lang="uk-UA" dirty="0"/>
              <a:t>В першу чергу, рекомендується впровадження "ручного управлін­ня" підприємством. Ручне управління полягає в тому, що прийняття рі­шень керівниками різних управлінських ланок обмежується контролем з боку тор-менеджерів або власників підприємства. Це робиться для концентрації ресурсів з метою запобігання ситуації, яка могла б спри­яти подальшому погіршенню економічного та фінансового стану під­приємства. Така ситуація в менеджменті, яка супроводжується обме­женням відповідальності та повноважень, називається </a:t>
            </a:r>
            <a:r>
              <a:rPr lang="uk-UA" b="1" i="1" dirty="0" err="1"/>
              <a:t>ределегуванням</a:t>
            </a:r>
            <a:r>
              <a:rPr lang="uk-UA" b="1" i="1" dirty="0"/>
              <a:t> повноважень</a:t>
            </a:r>
            <a:r>
              <a:rPr lang="uk-UA" dirty="0"/>
              <a:t>. Завдяки </a:t>
            </a:r>
            <a:r>
              <a:rPr lang="uk-UA" dirty="0" err="1"/>
              <a:t>ределегуванню</a:t>
            </a:r>
            <a:r>
              <a:rPr lang="uk-UA" dirty="0"/>
              <a:t> повноважень відбувається кон­центрація влади, а управлінські рішення відбивають повноту повнова­жень і відповідальності вищого керівництва. З точки зору фінансового планування централізація управління полягає у жорсткому контролі за фінансовими видатками та введенні обмежень на інвестиційні витрати. На цьому етапі більш жорстко контролюються фінансові потоки під­приємства.</a:t>
            </a:r>
            <a:endParaRPr lang="ru-RU" dirty="0"/>
          </a:p>
          <a:p>
            <a:pPr algn="just"/>
            <a:r>
              <a:rPr lang="uk-UA" dirty="0"/>
              <a:t>Наступним кроком стає </a:t>
            </a:r>
            <a:r>
              <a:rPr lang="uk-UA" b="1" i="1" dirty="0"/>
              <a:t>створення додаткових інформаційних по­токів</a:t>
            </a:r>
            <a:r>
              <a:rPr lang="uk-UA" dirty="0"/>
              <a:t>, які формують внутрішню звітність. Посилення внутрішньої звіт­ності підприємства дасть можливість більш детально вивчити існуючі проблеми кожного структурного підрозділу, визначити внесок кожного члена трудового колективу у реалізацію стратегічних та поточних пла­нів, посилити взаємозв'язки в середині організації та з'ясувати якість взаємодії між ними. Правильно побудовані інформаційні потоки дозво­ляють з'ясувати організаційні проблеми та їхні витоки, причини </a:t>
            </a:r>
            <a:r>
              <a:rPr lang="uk-UA" dirty="0" smtClean="0"/>
              <a:t>недосягнення </a:t>
            </a:r>
            <a:r>
              <a:rPr lang="uk-UA" dirty="0"/>
              <a:t>поставленої мети. Фінансове управління в цьому разі орієнто­ване на формування інформаційних потоків, пов'язаних із витратами на кожному робочому місці та в кожному структурному підрозділі. Тут же необхідно з'ясувати наскільки норми витрат часу та ресурсів відповіда­ють нормативному рівню та сучасному рівню технологій, що використо­вуються у виробничому процесі.</a:t>
            </a:r>
            <a:endParaRPr lang="ru-RU" dirty="0"/>
          </a:p>
          <a:p>
            <a:pPr algn="just"/>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43000" y="381000"/>
            <a:ext cx="10198100" cy="6172200"/>
          </a:xfrm>
        </p:spPr>
        <p:txBody>
          <a:bodyPr>
            <a:normAutofit fontScale="77500" lnSpcReduction="20000"/>
          </a:bodyPr>
          <a:lstStyle/>
          <a:p>
            <a:pPr algn="just"/>
            <a:r>
              <a:rPr lang="uk-UA" dirty="0"/>
              <a:t>Однією із основних проблем, з якою стикаються в процесі прийняття рішень в антикризовому управлінні, виступає підвищення ступеня від­повідальності менеджменту за рішення, які приймаються, за рахунок підсилення ризику. Але підсилення ризику в системі антикризового ме­неджменту - є однією із головних умов, яка дозволяє підсилити позиції підприємства на ринку. Тому наступним кроком має стати визначення межі ризику при прийнятті управлінських рішень. Кожне рішення в цьо­му разі повинно визначатись абсолютними показниками можливих втрат га їхнього припустимого значення.</a:t>
            </a:r>
            <a:endParaRPr lang="ru-RU" dirty="0"/>
          </a:p>
          <a:p>
            <a:pPr algn="just"/>
            <a:r>
              <a:rPr lang="uk-UA" dirty="0"/>
              <a:t>Визначення часу реалізації управлінських рішень. Прийняття управ­лінських рішень, які спрямовані на стабілізацію діяльності </a:t>
            </a:r>
            <a:r>
              <a:rPr lang="uk-UA" dirty="0" smtClean="0"/>
              <a:t>підприємств і </a:t>
            </a:r>
            <a:r>
              <a:rPr lang="uk-UA" dirty="0"/>
              <a:t>над </a:t>
            </a:r>
            <a:r>
              <a:rPr lang="uk-UA" dirty="0" smtClean="0"/>
              <a:t>виведення </a:t>
            </a:r>
            <a:r>
              <a:rPr lang="uk-UA" dirty="0"/>
              <a:t>його із кризи, повинні бути обмежені в часі. Це одна її головних умов проведення успішних антикризових заходів, оскільки розтягнуті в часі управлінські рішення від моменту прийняття до їх ре­алізації не дозволяють скористатися тактичними перевагами, які пов'я­зані із скороченням поточних витрат, покращенням координування дій, підсиленням контролю та використанням наявних ситуаційних переваг: ресурсних (матеріальних, фінансових, людських), ринкових (цінових, конкурентних, маркетингових). Фінансове планування в цьому разі орі­єнтоване на впровадження більш жорстких заходів щодо управління де­біторами та кредиторами підприємства з метою забезпечення необхідно­го рівня поточної ліквідності та є короткостроковим.</a:t>
            </a:r>
            <a:endParaRPr lang="ru-RU" dirty="0"/>
          </a:p>
          <a:p>
            <a:pPr algn="just"/>
            <a:r>
              <a:rPr lang="uk-UA" dirty="0"/>
              <a:t>Реалізація цих заходів дозволить на певний період часу зробити більш жорсткими фінансове планування та контроль за виконанням фі­нансових планів.</a:t>
            </a:r>
            <a:endParaRPr lang="ru-RU" dirty="0"/>
          </a:p>
          <a:p>
            <a:pPr algn="just"/>
            <a:r>
              <a:rPr lang="uk-UA" dirty="0"/>
              <a:t>Жорстке дотримання процедури антикризового управління в сукуп­ності з реалізацією вдало обраних стратегій такого управління дає мож­ливість відновити ефективність діяльності підприємства і перейти до реалізації стратегій сталого розвитку.</a:t>
            </a:r>
            <a:endParaRPr lang="ru-RU" dirty="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7900" y="127470"/>
            <a:ext cx="7958331" cy="1077229"/>
          </a:xfrm>
        </p:spPr>
        <p:txBody>
          <a:bodyPr>
            <a:normAutofit/>
          </a:bodyPr>
          <a:lstStyle/>
          <a:p>
            <a:r>
              <a:rPr lang="uk-UA" sz="2800" b="1" i="1" dirty="0"/>
              <a:t>8</a:t>
            </a:r>
            <a:r>
              <a:rPr lang="uk-UA" sz="2800" b="1" i="1" dirty="0" smtClean="0"/>
              <a:t>.3</a:t>
            </a:r>
            <a:r>
              <a:rPr lang="uk-UA" sz="2800" b="1" i="1" dirty="0"/>
              <a:t>. Фінансове планування в корпораціях</a:t>
            </a:r>
            <a:r>
              <a:rPr lang="ru-RU" sz="2800" dirty="0"/>
              <a:t/>
            </a:r>
            <a:br>
              <a:rPr lang="ru-RU" sz="2800" dirty="0"/>
            </a:br>
            <a:endParaRPr lang="ru-RU" sz="2800" dirty="0"/>
          </a:p>
        </p:txBody>
      </p:sp>
      <p:sp>
        <p:nvSpPr>
          <p:cNvPr id="3" name="Объект 2"/>
          <p:cNvSpPr>
            <a:spLocks noGrp="1"/>
          </p:cNvSpPr>
          <p:nvPr>
            <p:ph idx="1"/>
          </p:nvPr>
        </p:nvSpPr>
        <p:spPr>
          <a:xfrm>
            <a:off x="977900" y="1204699"/>
            <a:ext cx="10388600" cy="5551701"/>
          </a:xfrm>
        </p:spPr>
        <p:txBody>
          <a:bodyPr>
            <a:normAutofit fontScale="70000" lnSpcReduction="20000"/>
          </a:bodyPr>
          <a:lstStyle/>
          <a:p>
            <a:pPr algn="just"/>
            <a:r>
              <a:rPr lang="uk-UA" dirty="0"/>
              <a:t>Фінансове планування тісно пов'язане і спирається на маркетинговий, виробничий та інші плани підприємства, підпорядковується місії та за­гальній стратегії підприємства. Часто говорять, що фінансові плани не будуть реальними, якщо відсутні маркетингові та виробничі рішення. Фі­нансові плани не будуть реальними, якщо умови досягнення фінансових показників не вигідні для підприємства у довгостроковому періоді.</a:t>
            </a:r>
            <a:endParaRPr lang="ru-RU" dirty="0"/>
          </a:p>
          <a:p>
            <a:pPr algn="just"/>
            <a:r>
              <a:rPr lang="uk-UA" dirty="0"/>
              <a:t>Для формування фінансового плану, який би повною мірою відпо­відав вимогам стратегічного розвитку підприємства, пропонується послідовність </a:t>
            </a:r>
            <a:r>
              <a:rPr lang="uk-UA" b="1" dirty="0">
                <a:effectLst>
                  <a:outerShdw blurRad="38100" dist="38100" dir="2700000" algn="tl">
                    <a:srgbClr val="000000">
                      <a:alpha val="43137"/>
                    </a:srgbClr>
                  </a:outerShdw>
                </a:effectLst>
              </a:rPr>
              <a:t>побудови фінансової стратегії</a:t>
            </a:r>
            <a:r>
              <a:rPr lang="uk-UA" dirty="0"/>
              <a:t>, яка повинна будуватись, виходячи із вирішення наступних основних завдань, що забезпечать її ефективність:</a:t>
            </a:r>
            <a:endParaRPr lang="ru-RU" dirty="0"/>
          </a:p>
          <a:p>
            <a:pPr marL="6350" lvl="0" indent="0" algn="just">
              <a:buNone/>
            </a:pPr>
            <a:r>
              <a:rPr lang="uk-UA" b="1" i="1" dirty="0" smtClean="0"/>
              <a:t>1) Визначення </a:t>
            </a:r>
            <a:r>
              <a:rPr lang="uk-UA" b="1" i="1" dirty="0"/>
              <a:t>фінансових орієнтирів, які забезпечать досяжність стра­тегічної мети розвитку </a:t>
            </a:r>
            <a:r>
              <a:rPr lang="uk-UA" b="1" i="1" dirty="0" smtClean="0"/>
              <a:t>підприємства:</a:t>
            </a:r>
            <a:endParaRPr lang="ru-RU" b="1" i="1" dirty="0"/>
          </a:p>
          <a:p>
            <a:pPr algn="just">
              <a:buFont typeface="Wingdings" panose="05000000000000000000" pitchFamily="2" charset="2"/>
              <a:buChar char="Ø"/>
            </a:pPr>
            <a:r>
              <a:rPr lang="uk-UA" dirty="0" smtClean="0"/>
              <a:t>встановлення </a:t>
            </a:r>
            <a:r>
              <a:rPr lang="uk-UA" dirty="0"/>
              <a:t>вимог власників до фінансових показників, які ви­значають їх стратегічні наміри;</a:t>
            </a:r>
            <a:endParaRPr lang="ru-RU" dirty="0"/>
          </a:p>
          <a:p>
            <a:pPr algn="just">
              <a:buFont typeface="Wingdings" panose="05000000000000000000" pitchFamily="2" charset="2"/>
              <a:buChar char="Ø"/>
            </a:pPr>
            <a:r>
              <a:rPr lang="uk-UA" dirty="0" smtClean="0"/>
              <a:t>встановлення </a:t>
            </a:r>
            <a:r>
              <a:rPr lang="uk-UA" dirty="0"/>
              <a:t>бажаного значення фінансових показників, яке задо­вольняє власників та інвесторів;</a:t>
            </a:r>
            <a:endParaRPr lang="ru-RU" dirty="0"/>
          </a:p>
          <a:p>
            <a:pPr algn="just">
              <a:buFont typeface="Wingdings" panose="05000000000000000000" pitchFamily="2" charset="2"/>
              <a:buChar char="Ø"/>
            </a:pPr>
            <a:r>
              <a:rPr lang="uk-UA" dirty="0" smtClean="0"/>
              <a:t>визначення </a:t>
            </a:r>
            <a:r>
              <a:rPr lang="uk-UA" dirty="0"/>
              <a:t>шляхів забезпечення досягнення необхідного рівня </a:t>
            </a:r>
            <a:r>
              <a:rPr lang="uk-UA" dirty="0" smtClean="0"/>
              <a:t>цих фінансових </a:t>
            </a:r>
            <a:r>
              <a:rPr lang="uk-UA" dirty="0"/>
              <a:t>показників;</a:t>
            </a:r>
            <a:endParaRPr lang="ru-RU" dirty="0"/>
          </a:p>
          <a:p>
            <a:pPr marL="6350" lvl="0" indent="0" algn="just">
              <a:buNone/>
            </a:pPr>
            <a:r>
              <a:rPr lang="uk-UA" b="1" i="1" dirty="0" smtClean="0"/>
              <a:t>2) </a:t>
            </a:r>
            <a:r>
              <a:rPr lang="uk-UA" b="1" i="1" dirty="0"/>
              <a:t>З</a:t>
            </a:r>
            <a:r>
              <a:rPr lang="uk-UA" b="1" i="1" dirty="0" smtClean="0"/>
              <a:t>'ясування </a:t>
            </a:r>
            <a:r>
              <a:rPr lang="uk-UA" b="1" i="1" dirty="0"/>
              <a:t>стратегічної мети фінансової діяльності (формулювання фінансової стратегії підприємства</a:t>
            </a:r>
            <a:r>
              <a:rPr lang="uk-UA" b="1" i="1" dirty="0" smtClean="0"/>
              <a:t>):</a:t>
            </a:r>
            <a:endParaRPr lang="ru-RU" b="1" i="1" dirty="0"/>
          </a:p>
          <a:p>
            <a:pPr lvl="0" algn="just">
              <a:buFont typeface="Wingdings" panose="05000000000000000000" pitchFamily="2" charset="2"/>
              <a:buChar char="Ø"/>
            </a:pPr>
            <a:r>
              <a:rPr lang="uk-UA" dirty="0" smtClean="0"/>
              <a:t>з'ясування </a:t>
            </a:r>
            <a:r>
              <a:rPr lang="uk-UA" dirty="0"/>
              <a:t>припустимих стратегій фінансування, які задовольня­ють власників підприємства;</a:t>
            </a:r>
            <a:endParaRPr lang="ru-RU" dirty="0"/>
          </a:p>
          <a:p>
            <a:pPr lvl="0" algn="just">
              <a:buFont typeface="Wingdings" panose="05000000000000000000" pitchFamily="2" charset="2"/>
              <a:buChar char="Ø"/>
            </a:pPr>
            <a:r>
              <a:rPr lang="uk-UA" dirty="0" smtClean="0"/>
              <a:t>з'ясування </a:t>
            </a:r>
            <a:r>
              <a:rPr lang="uk-UA" dirty="0"/>
              <a:t>можливих стратегій фінансування, які може дозволити собі підприємство;</a:t>
            </a:r>
            <a:endParaRPr lang="ru-RU" dirty="0"/>
          </a:p>
          <a:p>
            <a:pPr lvl="0" algn="just">
              <a:buFont typeface="Wingdings" panose="05000000000000000000" pitchFamily="2" charset="2"/>
              <a:buChar char="Ø"/>
            </a:pPr>
            <a:r>
              <a:rPr lang="uk-UA" dirty="0" smtClean="0"/>
              <a:t>встановлення </a:t>
            </a:r>
            <a:r>
              <a:rPr lang="uk-UA" dirty="0"/>
              <a:t>обмежень та дозволів формулювання стратегічних альтернатив;</a:t>
            </a:r>
            <a:endParaRPr lang="ru-RU" dirty="0"/>
          </a:p>
          <a:p>
            <a:pPr lvl="0" algn="just">
              <a:buFont typeface="Wingdings" panose="05000000000000000000" pitchFamily="2" charset="2"/>
              <a:buChar char="Ø"/>
            </a:pPr>
            <a:r>
              <a:rPr lang="uk-UA" dirty="0" smtClean="0"/>
              <a:t>визначення </a:t>
            </a:r>
            <a:r>
              <a:rPr lang="uk-UA" dirty="0"/>
              <a:t>фінансової стратегії підприємства.</a:t>
            </a:r>
            <a:endParaRPr lang="ru-RU" dirty="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231900" y="3975100"/>
            <a:ext cx="7886700" cy="2535257"/>
          </a:xfrm>
        </p:spPr>
        <p:txBody>
          <a:bodyPr>
            <a:normAutofit/>
          </a:bodyPr>
          <a:lstStyle/>
          <a:p>
            <a:pPr algn="l"/>
            <a:r>
              <a:rPr lang="ru-RU" dirty="0" smtClean="0"/>
              <a:t>ДЯКУЮ ЗА УВАГУ!</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16000" y="127000"/>
            <a:ext cx="10274300" cy="6629400"/>
          </a:xfrm>
        </p:spPr>
        <p:txBody>
          <a:bodyPr>
            <a:normAutofit fontScale="70000" lnSpcReduction="20000"/>
          </a:bodyPr>
          <a:lstStyle/>
          <a:p>
            <a:pPr marL="6350" indent="0">
              <a:buNone/>
            </a:pPr>
            <a:r>
              <a:rPr lang="uk-UA" sz="2300" b="1" i="1" dirty="0" smtClean="0"/>
              <a:t>3) Формування </a:t>
            </a:r>
            <a:r>
              <a:rPr lang="uk-UA" sz="2300" b="1" i="1" dirty="0"/>
              <a:t>стратегічного фінансового плану:</a:t>
            </a:r>
            <a:endParaRPr lang="ru-RU" sz="2300" dirty="0"/>
          </a:p>
          <a:p>
            <a:pPr lvl="0" algn="just">
              <a:buFont typeface="Wingdings" panose="05000000000000000000" pitchFamily="2" charset="2"/>
              <a:buChar char="Ø"/>
            </a:pPr>
            <a:r>
              <a:rPr lang="uk-UA" dirty="0" smtClean="0"/>
              <a:t>визначення </a:t>
            </a:r>
            <a:r>
              <a:rPr lang="uk-UA" dirty="0"/>
              <a:t>фінансових потреб, які забезпечать визначений напря­мок діяльності підприємства та достатні темпи розвитку;</a:t>
            </a:r>
            <a:endParaRPr lang="ru-RU" dirty="0"/>
          </a:p>
          <a:p>
            <a:pPr lvl="0" algn="just">
              <a:buFont typeface="Wingdings" panose="05000000000000000000" pitchFamily="2" charset="2"/>
              <a:buChar char="Ø"/>
            </a:pPr>
            <a:r>
              <a:rPr lang="uk-UA" dirty="0" smtClean="0"/>
              <a:t>визначення </a:t>
            </a:r>
            <a:r>
              <a:rPr lang="uk-UA" dirty="0"/>
              <a:t>можливого набору стратегій фінансування;</a:t>
            </a:r>
            <a:endParaRPr lang="ru-RU" dirty="0"/>
          </a:p>
          <a:p>
            <a:pPr lvl="0" algn="just">
              <a:buFont typeface="Wingdings" panose="05000000000000000000" pitchFamily="2" charset="2"/>
              <a:buChar char="Ø"/>
            </a:pPr>
            <a:r>
              <a:rPr lang="uk-UA" dirty="0" smtClean="0"/>
              <a:t>вибір </a:t>
            </a:r>
            <a:r>
              <a:rPr lang="uk-UA" dirty="0"/>
              <a:t>стратегії фінансування стратегічного розвитку підприєм­ства.</a:t>
            </a:r>
            <a:endParaRPr lang="ru-RU" dirty="0"/>
          </a:p>
          <a:p>
            <a:pPr marL="6350" indent="0" algn="just">
              <a:buNone/>
            </a:pPr>
            <a:r>
              <a:rPr lang="uk-UA" sz="2300" b="1" i="1" dirty="0" smtClean="0"/>
              <a:t>4) Визначення </a:t>
            </a:r>
            <a:r>
              <a:rPr lang="uk-UA" sz="2300" b="1" i="1" dirty="0"/>
              <a:t>напряму розвитку організації фінансового планування:</a:t>
            </a:r>
            <a:endParaRPr lang="ru-RU" sz="2300" dirty="0"/>
          </a:p>
          <a:p>
            <a:pPr lvl="0" algn="just">
              <a:buFont typeface="Wingdings" panose="05000000000000000000" pitchFamily="2" charset="2"/>
              <a:buChar char="Ø"/>
            </a:pPr>
            <a:r>
              <a:rPr lang="uk-UA" dirty="0" smtClean="0"/>
              <a:t>визначення </a:t>
            </a:r>
            <a:r>
              <a:rPr lang="uk-UA" dirty="0"/>
              <a:t>зміни потреб у фінансуванні;</a:t>
            </a:r>
            <a:endParaRPr lang="ru-RU" dirty="0"/>
          </a:p>
          <a:p>
            <a:pPr lvl="0" algn="just">
              <a:buFont typeface="Wingdings" panose="05000000000000000000" pitchFamily="2" charset="2"/>
              <a:buChar char="Ø"/>
            </a:pPr>
            <a:r>
              <a:rPr lang="uk-UA" dirty="0" smtClean="0"/>
              <a:t>підвищення </a:t>
            </a:r>
            <a:r>
              <a:rPr lang="uk-UA" dirty="0"/>
              <a:t>вимог до фінансування;</a:t>
            </a:r>
            <a:endParaRPr lang="ru-RU" dirty="0"/>
          </a:p>
          <a:p>
            <a:pPr lvl="0" algn="just">
              <a:buFont typeface="Wingdings" panose="05000000000000000000" pitchFamily="2" charset="2"/>
              <a:buChar char="Ø"/>
            </a:pPr>
            <a:r>
              <a:rPr lang="uk-UA" dirty="0" smtClean="0"/>
              <a:t>забезпечення </a:t>
            </a:r>
            <a:r>
              <a:rPr lang="uk-UA" dirty="0"/>
              <a:t>необхідного рівня виплати дивідендів;</a:t>
            </a:r>
            <a:endParaRPr lang="ru-RU" dirty="0"/>
          </a:p>
          <a:p>
            <a:pPr lvl="0" algn="just">
              <a:buFont typeface="Wingdings" panose="05000000000000000000" pitchFamily="2" charset="2"/>
              <a:buChar char="Ø"/>
            </a:pPr>
            <a:r>
              <a:rPr lang="uk-UA" dirty="0" smtClean="0"/>
              <a:t>підвищення </a:t>
            </a:r>
            <a:r>
              <a:rPr lang="uk-UA" dirty="0"/>
              <a:t>фінансової стійкості підприємства.</a:t>
            </a:r>
            <a:endParaRPr lang="ru-RU" dirty="0"/>
          </a:p>
          <a:p>
            <a:pPr marL="6350" indent="0" algn="just">
              <a:buNone/>
            </a:pPr>
            <a:r>
              <a:rPr lang="uk-UA" sz="2300" b="1" i="1" dirty="0" smtClean="0"/>
              <a:t>5) Розробка </a:t>
            </a:r>
            <a:r>
              <a:rPr lang="uk-UA" sz="2300" b="1" i="1" dirty="0"/>
              <a:t>заходів щодо забезпечення виконання стратегічних фінансових планів:</a:t>
            </a:r>
            <a:endParaRPr lang="ru-RU" sz="2300" dirty="0"/>
          </a:p>
          <a:p>
            <a:pPr lvl="0" algn="just">
              <a:buFont typeface="Wingdings" panose="05000000000000000000" pitchFamily="2" charset="2"/>
              <a:buChar char="Ø"/>
            </a:pPr>
            <a:r>
              <a:rPr lang="uk-UA" dirty="0" smtClean="0"/>
              <a:t>з'ясування </a:t>
            </a:r>
            <a:r>
              <a:rPr lang="uk-UA" dirty="0"/>
              <a:t>власних фінансових можливостей підприємства;</a:t>
            </a:r>
            <a:endParaRPr lang="ru-RU" dirty="0"/>
          </a:p>
          <a:p>
            <a:pPr lvl="0" algn="just">
              <a:buFont typeface="Wingdings" panose="05000000000000000000" pitchFamily="2" charset="2"/>
              <a:buChar char="Ø"/>
            </a:pPr>
            <a:r>
              <a:rPr lang="uk-UA" dirty="0" smtClean="0"/>
              <a:t>з'ясування </a:t>
            </a:r>
            <a:r>
              <a:rPr lang="uk-UA" dirty="0"/>
              <a:t>можливих джерел покриття додаткової потреби у фі­нансуванні;</a:t>
            </a:r>
            <a:endParaRPr lang="ru-RU" dirty="0"/>
          </a:p>
          <a:p>
            <a:pPr lvl="0" algn="just">
              <a:buFont typeface="Wingdings" panose="05000000000000000000" pitchFamily="2" charset="2"/>
              <a:buChar char="Ø"/>
            </a:pPr>
            <a:r>
              <a:rPr lang="uk-UA" dirty="0" smtClean="0"/>
              <a:t>розроблення </a:t>
            </a:r>
            <a:r>
              <a:rPr lang="uk-UA" dirty="0"/>
              <a:t>гнучкої система фінансування;</a:t>
            </a:r>
            <a:endParaRPr lang="ru-RU" dirty="0"/>
          </a:p>
          <a:p>
            <a:pPr lvl="0" algn="just">
              <a:buFont typeface="Wingdings" panose="05000000000000000000" pitchFamily="2" charset="2"/>
              <a:buChar char="Ø"/>
            </a:pPr>
            <a:r>
              <a:rPr lang="uk-UA" dirty="0" smtClean="0"/>
              <a:t>забезпечення </a:t>
            </a:r>
            <a:r>
              <a:rPr lang="uk-UA" dirty="0"/>
              <a:t>надходження грошових коштів у необхідному обсязі у визначений термін.</a:t>
            </a:r>
            <a:endParaRPr lang="ru-RU" dirty="0"/>
          </a:p>
          <a:p>
            <a:pPr marL="6350" indent="0" algn="just">
              <a:buNone/>
            </a:pPr>
            <a:r>
              <a:rPr lang="uk-UA" dirty="0"/>
              <a:t>Забезпеченням фінансового планування виступає з'ясування поточно­го фінансового стану корпорації, визначення існуючих та потенційних проблем фінансування, розроблення плану дій тощо.</a:t>
            </a:r>
            <a:endParaRPr lang="ru-RU" dirty="0"/>
          </a:p>
          <a:p>
            <a:pPr marL="6350" indent="0" algn="just">
              <a:buNone/>
            </a:pPr>
            <a:r>
              <a:rPr lang="uk-UA" dirty="0"/>
              <a:t>Однією із особливостей фінансового планування виступає те, що фі­нансове планування ґрунтується на аналізі наявних можливостей внут­рішнього середовища організації із подальшим вивченням можливостей зовнішнього середовища.</a:t>
            </a:r>
            <a:endParaRPr lang="ru-RU" dirty="0"/>
          </a:p>
          <a:p>
            <a:endParaRPr lang="ru-RU" dirty="0"/>
          </a:p>
        </p:txBody>
      </p:sp>
      <p:sp>
        <p:nvSpPr>
          <p:cNvPr id="5" name="Прямоугольник 4"/>
          <p:cNvSpPr/>
          <p:nvPr/>
        </p:nvSpPr>
        <p:spPr>
          <a:xfrm>
            <a:off x="2311400" y="737070"/>
            <a:ext cx="1028700" cy="304800"/>
          </a:xfrm>
          <a:prstGeom prst="rect">
            <a:avLst/>
          </a:prstGeom>
          <a:solidFill>
            <a:srgbClr val="4065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8700" y="0"/>
            <a:ext cx="10223500" cy="2311400"/>
          </a:xfrm>
        </p:spPr>
        <p:txBody>
          <a:bodyPr>
            <a:noAutofit/>
          </a:bodyPr>
          <a:lstStyle/>
          <a:p>
            <a:pPr algn="ctr"/>
            <a:r>
              <a:rPr lang="uk-UA" sz="1600" b="1" i="1" u="sng" dirty="0" smtClean="0"/>
              <a:t/>
            </a:r>
            <a:br>
              <a:rPr lang="uk-UA" sz="1600" b="1" i="1" u="sng" dirty="0" smtClean="0"/>
            </a:br>
            <a:r>
              <a:rPr lang="uk-UA" sz="1600" b="1" i="1" u="sng" dirty="0" smtClean="0"/>
              <a:t>6) Розроблення </a:t>
            </a:r>
            <a:r>
              <a:rPr lang="uk-UA" sz="1600" b="1" i="1" u="sng" dirty="0"/>
              <a:t>річних фінансових планів організації, які підтверджують стратегічний напрямок розвитку </a:t>
            </a:r>
            <a:r>
              <a:rPr lang="uk-UA" sz="1600" b="1" i="1" u="sng" dirty="0" smtClean="0"/>
              <a:t>організації:</a:t>
            </a:r>
            <a:br>
              <a:rPr lang="uk-UA" sz="1600" b="1" i="1" u="sng" dirty="0" smtClean="0"/>
            </a:br>
            <a:r>
              <a:rPr lang="uk-UA" sz="1600" b="1" dirty="0" smtClean="0"/>
              <a:t>визначення </a:t>
            </a:r>
            <a:r>
              <a:rPr lang="uk-UA" sz="1600" b="1" dirty="0"/>
              <a:t>грошових потоків;</a:t>
            </a:r>
            <a:r>
              <a:rPr lang="ru-RU" sz="1600" b="1" dirty="0"/>
              <a:t/>
            </a:r>
            <a:br>
              <a:rPr lang="ru-RU" sz="1600" b="1" dirty="0"/>
            </a:br>
            <a:r>
              <a:rPr lang="uk-UA" sz="1600" b="1" dirty="0"/>
              <a:t>забезпечення поточних фінансових потреб підприємства. </a:t>
            </a:r>
            <a:r>
              <a:rPr lang="ru-RU" sz="1600" b="1" dirty="0"/>
              <a:t/>
            </a:r>
            <a:br>
              <a:rPr lang="ru-RU" sz="1600" b="1" dirty="0"/>
            </a:br>
            <a:r>
              <a:rPr lang="uk-UA" sz="1600" b="1" i="1" u="sng" dirty="0"/>
              <a:t/>
            </a:r>
            <a:br>
              <a:rPr lang="uk-UA" sz="1600" b="1" i="1" u="sng" dirty="0"/>
            </a:br>
            <a:r>
              <a:rPr lang="uk-UA" sz="1600" b="1" i="1" u="sng" dirty="0" smtClean="0"/>
              <a:t>7) Здійснення </a:t>
            </a:r>
            <a:r>
              <a:rPr lang="uk-UA" sz="1600" b="1" i="1" u="sng" dirty="0"/>
              <a:t>ко</a:t>
            </a:r>
            <a:r>
              <a:rPr lang="uk-UA" sz="1600" b="1" i="1" u="sng" dirty="0" smtClean="0"/>
              <a:t>нтролю </a:t>
            </a:r>
            <a:r>
              <a:rPr lang="uk-UA" sz="1600" b="1" i="1" u="sng" dirty="0"/>
              <a:t>за реалізацією фінансової стратегії та страте­гії фінансування:</a:t>
            </a:r>
            <a:r>
              <a:rPr lang="ru-RU" sz="1600" b="1" u="sng" dirty="0"/>
              <a:t/>
            </a:r>
            <a:br>
              <a:rPr lang="ru-RU" sz="1600" b="1" u="sng" dirty="0"/>
            </a:br>
            <a:r>
              <a:rPr lang="uk-UA" sz="1600" b="1" dirty="0"/>
              <a:t>здійснення контролю за реалізацією стратегії </a:t>
            </a:r>
            <a:r>
              <a:rPr lang="uk-UA" sz="1600" b="1" dirty="0" smtClean="0"/>
              <a:t>фінансування;</a:t>
            </a:r>
            <a:r>
              <a:rPr lang="ru-RU" sz="1600" b="1" dirty="0"/>
              <a:t/>
            </a:r>
            <a:br>
              <a:rPr lang="ru-RU" sz="1600" b="1" dirty="0"/>
            </a:br>
            <a:r>
              <a:rPr lang="uk-UA" sz="1600" b="1" dirty="0"/>
              <a:t>здійснення контролю за реалізацією фінансової стратегії.</a:t>
            </a:r>
            <a:r>
              <a:rPr lang="ru-RU" sz="1600" dirty="0"/>
              <a:t/>
            </a:r>
            <a:br>
              <a:rPr lang="ru-RU" sz="1600" dirty="0"/>
            </a:br>
            <a:endParaRPr lang="ru-RU" sz="1600" dirty="0"/>
          </a:p>
        </p:txBody>
      </p:sp>
      <p:sp>
        <p:nvSpPr>
          <p:cNvPr id="3" name="Объект 2"/>
          <p:cNvSpPr>
            <a:spLocks noGrp="1"/>
          </p:cNvSpPr>
          <p:nvPr>
            <p:ph idx="1"/>
          </p:nvPr>
        </p:nvSpPr>
        <p:spPr>
          <a:xfrm>
            <a:off x="1168400" y="2311400"/>
            <a:ext cx="10083800" cy="4419600"/>
          </a:xfrm>
        </p:spPr>
        <p:txBody>
          <a:bodyPr>
            <a:normAutofit fontScale="85000" lnSpcReduction="20000"/>
          </a:bodyPr>
          <a:lstStyle/>
          <a:p>
            <a:pPr marL="6350" indent="0" algn="just">
              <a:buNone/>
            </a:pPr>
            <a:r>
              <a:rPr lang="uk-UA" dirty="0"/>
              <a:t>Детальний фінансовий план формалізується в бюджетах різних рів­нів та часового горизонту, завдяки чому визначається потреба у фінансу­ванні та можливі джерела покриття витрат. Здійснення контролю відбува­ється з метою визначення досягнення цілей запланованим параметрам.</a:t>
            </a:r>
            <a:endParaRPr lang="ru-RU" dirty="0"/>
          </a:p>
          <a:p>
            <a:pPr marL="6350" indent="0" algn="just">
              <a:buNone/>
            </a:pPr>
            <a:r>
              <a:rPr lang="uk-UA" dirty="0"/>
              <a:t>Дотримання послідовності побудови фінансових планів дає можли­вість мінімізувати ризик неврахування дії непередбачуваних чинників та забезпечити реальність розробленої фінансової стратегії та фінансо­вого планування як інструмента реалізації загальної стратегії підпри­ємства.</a:t>
            </a:r>
            <a:endParaRPr lang="ru-RU" dirty="0"/>
          </a:p>
          <a:p>
            <a:pPr marL="6350" indent="0" algn="just">
              <a:buNone/>
            </a:pPr>
            <a:r>
              <a:rPr lang="uk-UA" dirty="0"/>
              <a:t>Від точності та об'єктивності фінансового планування залежить ре­альність загальної стратегії. Крім того фінансове планування дозволяє оптимізувати витрати підприємства при її реалізації.</a:t>
            </a:r>
            <a:endParaRPr lang="ru-RU" dirty="0"/>
          </a:p>
          <a:p>
            <a:pPr marL="6350" indent="0" algn="just">
              <a:buNone/>
            </a:pPr>
            <a:r>
              <a:rPr lang="uk-UA" dirty="0"/>
              <a:t>З огляду на вищевикладене можна зазначити, що особливістю </a:t>
            </a:r>
            <a:r>
              <a:rPr lang="uk-UA" b="1" i="1" dirty="0"/>
              <a:t>фі­нансового планування </a:t>
            </a:r>
            <a:r>
              <a:rPr lang="uk-UA" dirty="0"/>
              <a:t>виступає те, що воно одночасно є обмежуючим чинником та інструментом визначення реальності запропонованої </a:t>
            </a:r>
            <a:r>
              <a:rPr lang="uk-UA" dirty="0" err="1"/>
              <a:t>загальнокорпоративної</a:t>
            </a:r>
            <a:r>
              <a:rPr lang="uk-UA" dirty="0"/>
              <a:t> стратегії. Фінансове планування може викликати подорожчання реалізації стратегічних планів корпорації або ж наблизи­ти параметри цих планів до оптимальних параметрів.</a:t>
            </a:r>
            <a:endParaRPr lang="ru-RU" dirty="0"/>
          </a:p>
          <a:p>
            <a:pPr algn="just"/>
            <a:endParaRPr lang="ru-RU" dirty="0"/>
          </a:p>
        </p:txBody>
      </p:sp>
      <p:sp>
        <p:nvSpPr>
          <p:cNvPr id="4" name="Прямоугольник 3"/>
          <p:cNvSpPr/>
          <p:nvPr/>
        </p:nvSpPr>
        <p:spPr>
          <a:xfrm>
            <a:off x="2006600" y="724370"/>
            <a:ext cx="1028700" cy="304800"/>
          </a:xfrm>
          <a:prstGeom prst="rect">
            <a:avLst/>
          </a:prstGeom>
          <a:solidFill>
            <a:srgbClr val="4065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11808" y="647700"/>
            <a:ext cx="8500692" cy="1237585"/>
          </a:xfrm>
        </p:spPr>
        <p:txBody>
          <a:bodyPr>
            <a:normAutofit/>
          </a:bodyPr>
          <a:lstStyle/>
          <a:p>
            <a:pPr algn="just"/>
            <a:r>
              <a:rPr lang="uk-UA" sz="1800" b="1" i="1" dirty="0"/>
              <a:t>При складанні фінансових планів виникають проблеми, які носять суб'єктивно-об'єктивний характер і які пов'язані зі змінами, що </a:t>
            </a:r>
            <a:r>
              <a:rPr lang="uk-UA" sz="1800" b="1" i="1" dirty="0" smtClean="0"/>
              <a:t>відбуваються </a:t>
            </a:r>
            <a:r>
              <a:rPr lang="uk-UA" sz="1800" b="1" i="1" dirty="0"/>
              <a:t>у зовнішньому та внутрішньому середовищі підприємства. Основними із них можна відзначити такі</a:t>
            </a:r>
            <a:r>
              <a:rPr lang="uk-UA" sz="1800" b="1" i="1" dirty="0" smtClean="0"/>
              <a:t>:</a:t>
            </a:r>
            <a:endParaRPr lang="ru-RU" sz="1800" dirty="0"/>
          </a:p>
        </p:txBody>
      </p:sp>
      <p:sp>
        <p:nvSpPr>
          <p:cNvPr id="3" name="Объект 2"/>
          <p:cNvSpPr>
            <a:spLocks noGrp="1"/>
          </p:cNvSpPr>
          <p:nvPr>
            <p:ph idx="1"/>
          </p:nvPr>
        </p:nvSpPr>
        <p:spPr>
          <a:xfrm>
            <a:off x="1282700" y="1885285"/>
            <a:ext cx="9931400" cy="4706015"/>
          </a:xfrm>
        </p:spPr>
        <p:txBody>
          <a:bodyPr>
            <a:normAutofit fontScale="77500" lnSpcReduction="20000"/>
          </a:bodyPr>
          <a:lstStyle/>
          <a:p>
            <a:pPr lvl="0" algn="just"/>
            <a:r>
              <a:rPr lang="uk-UA" b="1" dirty="0"/>
              <a:t>реальність</a:t>
            </a:r>
            <a:r>
              <a:rPr lang="uk-UA" dirty="0"/>
              <a:t>, яка визначається достовірністю прогнозних розрахун­ків очікуваних грошових потоків та основних фінансових показників, що забезпечується стабільністю на фінансових, ресурсних та товарних ринках;</a:t>
            </a:r>
            <a:endParaRPr lang="ru-RU" dirty="0"/>
          </a:p>
          <a:p>
            <a:pPr lvl="0" algn="just"/>
            <a:r>
              <a:rPr lang="uk-UA" b="1" dirty="0"/>
              <a:t>обґрунтованість</a:t>
            </a:r>
            <a:r>
              <a:rPr lang="uk-UA" dirty="0"/>
              <a:t>, яка визначається коректністю даних інших структурних підрозділів, оскільки фінансовий план виступає узагаль­нюючим планом, який будується на функціональних стратегічних пла­нах маркетингової, постачальницької та виробничої діяльності підпри­ємства;</a:t>
            </a:r>
            <a:endParaRPr lang="ru-RU" dirty="0"/>
          </a:p>
          <a:p>
            <a:pPr lvl="0" algn="just"/>
            <a:r>
              <a:rPr lang="uk-UA" b="1" dirty="0"/>
              <a:t>можливість реалізації</a:t>
            </a:r>
            <a:r>
              <a:rPr lang="uk-UA" dirty="0"/>
              <a:t>, що забезпечується можливістю виконання планів з точки зору забезпечення необхідними фінансовими та матері­альними ресурсами, відсутністю дефіциту коштів;</a:t>
            </a:r>
            <a:endParaRPr lang="ru-RU" dirty="0"/>
          </a:p>
          <a:p>
            <a:pPr lvl="0" algn="just"/>
            <a:r>
              <a:rPr lang="uk-UA" b="1" dirty="0"/>
              <a:t>комплексність охоплення</a:t>
            </a:r>
            <a:r>
              <a:rPr lang="uk-UA" dirty="0"/>
              <a:t>, яка забезпечується збалансуванням по­казників по всій сфері фінансової діяльності та включає всі розділи фі­нансового планування: доходи і витрати; прибутки (збитки), зміни за­боргованості, рух грошових коштів, прогнозний баланс тощо;</a:t>
            </a:r>
            <a:endParaRPr lang="ru-RU" dirty="0"/>
          </a:p>
          <a:p>
            <a:pPr lvl="0" algn="just"/>
            <a:r>
              <a:rPr lang="uk-UA" b="1" dirty="0"/>
              <a:t>оперативність складання</a:t>
            </a:r>
            <a:r>
              <a:rPr lang="uk-UA" dirty="0"/>
              <a:t>, яка забезпечується оперативністю да­них, що є базою для фінансових розрахунків;</a:t>
            </a:r>
            <a:endParaRPr lang="ru-RU" dirty="0"/>
          </a:p>
          <a:p>
            <a:pPr lvl="0" algn="just"/>
            <a:r>
              <a:rPr lang="uk-UA" b="1" dirty="0"/>
              <a:t>доступність планів </a:t>
            </a:r>
            <a:r>
              <a:rPr lang="uk-UA" dirty="0"/>
              <a:t>для розуміння керівництва та власників під­приємства.</a:t>
            </a:r>
            <a:endParaRPr lang="ru-RU" dirty="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69029" y="243840"/>
            <a:ext cx="8725988" cy="1108045"/>
          </a:xfrm>
        </p:spPr>
        <p:txBody>
          <a:bodyPr>
            <a:noAutofit/>
          </a:bodyPr>
          <a:lstStyle/>
          <a:p>
            <a:pPr algn="just"/>
            <a:r>
              <a:rPr lang="uk-UA" sz="1600" b="1" dirty="0"/>
              <a:t>В умовах загострення конкуренції набувають все більшої ваги фінансові рішення підприємств. З огляду на це якісне фінансове плану­вання виступає однією із конкурентних переваг корпорації та дозволяє утримувати ринкові позиції корпорації.</a:t>
            </a:r>
            <a:r>
              <a:rPr lang="ru-RU" sz="1600" b="1" dirty="0"/>
              <a:t/>
            </a:r>
            <a:br>
              <a:rPr lang="ru-RU" sz="1600" b="1" dirty="0"/>
            </a:br>
            <a:endParaRPr lang="ru-RU" sz="1600" b="1" dirty="0"/>
          </a:p>
        </p:txBody>
      </p:sp>
      <p:sp>
        <p:nvSpPr>
          <p:cNvPr id="3" name="Объект 2"/>
          <p:cNvSpPr>
            <a:spLocks noGrp="1"/>
          </p:cNvSpPr>
          <p:nvPr>
            <p:ph idx="1"/>
          </p:nvPr>
        </p:nvSpPr>
        <p:spPr>
          <a:xfrm>
            <a:off x="1092200" y="1351885"/>
            <a:ext cx="10287000" cy="5506115"/>
          </a:xfrm>
        </p:spPr>
        <p:txBody>
          <a:bodyPr>
            <a:normAutofit fontScale="70000" lnSpcReduction="20000"/>
          </a:bodyPr>
          <a:lstStyle/>
          <a:p>
            <a:pPr marL="6350" indent="0" algn="just">
              <a:buNone/>
            </a:pPr>
            <a:r>
              <a:rPr lang="uk-UA" dirty="0"/>
              <a:t>Бажано конкретні стратегічні рішення пов'язувати із певним джере­лом фінансування. Але за своєю сутністю фінансові рішення, крім за­безпечення надходження грошових коштів у необхідному розмірі, мо­же, змінюючи інструменти та методи фінансування, також змінювати структуру пасивів (випуск в обіг різних видів цінних паперів, здійснен­ня боргового фінансування або розширення кола власників), забезпечу­ючи грошовий потік у необхідному обсязі, або, наприклад, погіршува­ти фінансову стійкість підприємства за рахунок нарощування боргових зобов'язань.</a:t>
            </a:r>
            <a:endParaRPr lang="ru-RU" dirty="0"/>
          </a:p>
          <a:p>
            <a:pPr marL="6350" indent="0" algn="just">
              <a:buNone/>
            </a:pPr>
            <a:r>
              <a:rPr lang="uk-UA" b="1" i="1" dirty="0">
                <a:effectLst>
                  <a:outerShdw blurRad="38100" dist="38100" dir="2700000" algn="tl">
                    <a:srgbClr val="000000">
                      <a:alpha val="43137"/>
                    </a:srgbClr>
                  </a:outerShdw>
                </a:effectLst>
              </a:rPr>
              <a:t>Процес формування фінансових планів поділяється на два етапи:</a:t>
            </a:r>
            <a:endParaRPr lang="ru-RU" b="1" i="1" dirty="0">
              <a:effectLst>
                <a:outerShdw blurRad="38100" dist="38100" dir="2700000" algn="tl">
                  <a:srgbClr val="000000">
                    <a:alpha val="43137"/>
                  </a:srgbClr>
                </a:outerShdw>
              </a:effectLst>
            </a:endParaRPr>
          </a:p>
          <a:p>
            <a:pPr lvl="0" algn="just"/>
            <a:r>
              <a:rPr lang="uk-UA" sz="2300" dirty="0"/>
              <a:t>визначення потреби у фінансуванні;</a:t>
            </a:r>
            <a:endParaRPr lang="ru-RU" sz="2300" dirty="0"/>
          </a:p>
          <a:p>
            <a:pPr lvl="0" algn="just"/>
            <a:r>
              <a:rPr lang="uk-UA" sz="2300" dirty="0"/>
              <a:t>визначення джерел фінансування.</a:t>
            </a:r>
            <a:endParaRPr lang="ru-RU" sz="2300" dirty="0"/>
          </a:p>
          <a:p>
            <a:pPr marL="6350" indent="0" algn="just">
              <a:buNone/>
            </a:pPr>
            <a:r>
              <a:rPr lang="uk-UA" b="1" i="1" dirty="0"/>
              <a:t>О</a:t>
            </a:r>
            <a:r>
              <a:rPr lang="uk-UA" b="1" i="1" dirty="0" smtClean="0"/>
              <a:t>сновні </a:t>
            </a:r>
            <a:r>
              <a:rPr lang="uk-UA" b="1" i="1" dirty="0"/>
              <a:t>питання, які мають бути вирішені при фінансовому плануванні, це:</a:t>
            </a:r>
            <a:endParaRPr lang="ru-RU" b="1" i="1" dirty="0"/>
          </a:p>
          <a:p>
            <a:pPr lvl="0" algn="just"/>
            <a:r>
              <a:rPr lang="uk-UA" dirty="0"/>
              <a:t>Яка частина прибутку може бути реінвестована?</a:t>
            </a:r>
            <a:endParaRPr lang="ru-RU" dirty="0"/>
          </a:p>
          <a:p>
            <a:pPr lvl="0" algn="just"/>
            <a:r>
              <a:rPr lang="uk-UA" dirty="0"/>
              <a:t>У разі необхідності додаткових коштів, який шлях фінансування більш доцільний: додаткова емісія акцій чи боргові зобов'язання?</a:t>
            </a:r>
            <a:endParaRPr lang="ru-RU" dirty="0"/>
          </a:p>
          <a:p>
            <a:pPr lvl="0" algn="just"/>
            <a:r>
              <a:rPr lang="uk-UA" dirty="0"/>
              <a:t>Які позики можуть бути і які більш доцільні: короткотермінові або довготермінові?</a:t>
            </a:r>
            <a:endParaRPr lang="ru-RU" dirty="0"/>
          </a:p>
          <a:p>
            <a:pPr lvl="0" algn="just"/>
            <a:r>
              <a:rPr lang="uk-UA" dirty="0"/>
              <a:t>Якій формі боргу надати перевагу: випуск облігацій (звичайних чи конвертованих), банківська позика чи позика </a:t>
            </a:r>
            <a:r>
              <a:rPr lang="uk-UA" dirty="0" err="1" smtClean="0"/>
              <a:t>будьякої</a:t>
            </a:r>
            <a:r>
              <a:rPr lang="uk-UA" dirty="0" smtClean="0"/>
              <a:t> </a:t>
            </a:r>
            <a:r>
              <a:rPr lang="uk-UA" dirty="0"/>
              <a:t>іншої устано­ви?</a:t>
            </a:r>
            <a:endParaRPr lang="ru-RU" dirty="0"/>
          </a:p>
          <a:p>
            <a:pPr marL="6350" indent="0" algn="just">
              <a:buNone/>
            </a:pPr>
            <a:r>
              <a:rPr lang="uk-UA" dirty="0"/>
              <a:t>Відповіді на ці запитання дозволяють приймати </a:t>
            </a:r>
            <a:r>
              <a:rPr lang="uk-UA" dirty="0" smtClean="0"/>
              <a:t>обґрунтовані </a:t>
            </a:r>
            <a:r>
              <a:rPr lang="uk-UA" dirty="0"/>
              <a:t>фінан­сові рішення та здійснювати планування фінансового стану підприємства після реалізації фінансової стратегії.</a:t>
            </a:r>
            <a:endParaRPr lang="ru-RU" dirty="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9500" y="342900"/>
            <a:ext cx="10232934" cy="6088044"/>
          </a:xfrm>
        </p:spPr>
        <p:txBody>
          <a:bodyPr>
            <a:normAutofit fontScale="85000" lnSpcReduction="20000"/>
          </a:bodyPr>
          <a:lstStyle/>
          <a:p>
            <a:pPr marL="6350" indent="0" algn="just">
              <a:buNone/>
            </a:pPr>
            <a:r>
              <a:rPr lang="uk-UA" b="1" i="1" dirty="0"/>
              <a:t>Основними характеристиками фінансових рішень виступають такі:</a:t>
            </a:r>
            <a:endParaRPr lang="ru-RU" b="1" i="1" dirty="0"/>
          </a:p>
          <a:p>
            <a:pPr lvl="0" algn="just"/>
            <a:r>
              <a:rPr lang="uk-UA" dirty="0"/>
              <a:t>фінансові рішення передбачають можливість використання бага­тьох різноманітних фінансових інструментів;</a:t>
            </a:r>
            <a:endParaRPr lang="ru-RU" dirty="0"/>
          </a:p>
          <a:p>
            <a:pPr lvl="0" algn="just"/>
            <a:r>
              <a:rPr lang="uk-UA" dirty="0"/>
              <a:t>рішення щодо фінансування не мають чіткої завершеності, тому їх можна переглянути;</a:t>
            </a:r>
            <a:endParaRPr lang="ru-RU" dirty="0"/>
          </a:p>
          <a:p>
            <a:pPr lvl="0" algn="just"/>
            <a:r>
              <a:rPr lang="uk-UA" dirty="0"/>
              <a:t>займаючись залученням, а не вкладанням грошей, важко знайти схеми фінансування, де б чисті приведені вартості суттєво відрізнялись від "0".</a:t>
            </a:r>
            <a:endParaRPr lang="ru-RU" dirty="0"/>
          </a:p>
          <a:p>
            <a:pPr marL="6350" indent="0" algn="just">
              <a:buNone/>
            </a:pPr>
            <a:r>
              <a:rPr lang="uk-UA" b="1" i="1" dirty="0"/>
              <a:t>К</a:t>
            </a:r>
            <a:r>
              <a:rPr lang="uk-UA" b="1" i="1" dirty="0" smtClean="0"/>
              <a:t>рім </a:t>
            </a:r>
            <a:r>
              <a:rPr lang="uk-UA" b="1" i="1" dirty="0"/>
              <a:t>визначених характеристик, для них ха­рактерні іще й наступні:</a:t>
            </a:r>
            <a:endParaRPr lang="ru-RU" b="1" i="1" dirty="0"/>
          </a:p>
          <a:p>
            <a:pPr lvl="0" algn="just"/>
            <a:r>
              <a:rPr lang="uk-UA" dirty="0"/>
              <a:t>фінансові рішення приймаються в умовах загостреної конкурент­ної боротьби, оскільки на фінансових ринках конкурентами виступають підприємства різних галузей та різних сфер економіки, які потребують зовнішніх джерел фінансування;</a:t>
            </a:r>
            <a:endParaRPr lang="ru-RU" dirty="0"/>
          </a:p>
          <a:p>
            <a:pPr lvl="0" algn="just"/>
            <a:r>
              <a:rPr lang="uk-UA" dirty="0"/>
              <a:t>кожне фінансове рішення має певну ціну, причому фінансовий ме­неджер обираючи певне рішення із набору альтернатив, може впливати на цю ціну</a:t>
            </a:r>
            <a:r>
              <a:rPr lang="uk-UA" dirty="0" smtClean="0"/>
              <a:t>;</a:t>
            </a:r>
          </a:p>
          <a:p>
            <a:pPr lvl="0" algn="just"/>
            <a:r>
              <a:rPr lang="uk-UA" dirty="0"/>
              <a:t>б</a:t>
            </a:r>
            <a:r>
              <a:rPr lang="uk-UA" dirty="0" smtClean="0"/>
              <a:t>удь яке фінансове рішення пов'язано із невизначеністю і ризиком непередбачуваності подій зовнішнього середовища та </a:t>
            </a:r>
            <a:r>
              <a:rPr lang="uk-UA" dirty="0" err="1" smtClean="0"/>
              <a:t>непрогнозованістю</a:t>
            </a:r>
            <a:r>
              <a:rPr lang="uk-UA" dirty="0" smtClean="0"/>
              <a:t> внутрішніх змін;</a:t>
            </a:r>
          </a:p>
          <a:p>
            <a:pPr lvl="0" algn="just"/>
            <a:r>
              <a:rPr lang="uk-UA" dirty="0"/>
              <a:t>ф</a:t>
            </a:r>
            <a:r>
              <a:rPr lang="uk-UA" dirty="0" smtClean="0"/>
              <a:t>інансові рішення впливають на поточну та абсолютну ліквідність активів;</a:t>
            </a:r>
          </a:p>
          <a:p>
            <a:pPr lvl="0" algn="just"/>
            <a:r>
              <a:rPr lang="uk-UA" dirty="0"/>
              <a:t>ф</a:t>
            </a:r>
            <a:r>
              <a:rPr lang="uk-UA" dirty="0" smtClean="0"/>
              <a:t>інансові рішення лежать в  основі реалізації фінансових планів підприємств та управління фінансами.</a:t>
            </a:r>
            <a:endParaRPr lang="ru-RU"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06600" y="724370"/>
            <a:ext cx="1028700" cy="304800"/>
          </a:xfrm>
          <a:prstGeom prst="rect">
            <a:avLst/>
          </a:prstGeom>
          <a:solidFill>
            <a:srgbClr val="7496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4"/>
          <p:cNvPicPr>
            <a:picLocks noChangeAspect="1"/>
          </p:cNvPicPr>
          <p:nvPr/>
        </p:nvPicPr>
        <p:blipFill>
          <a:blip r:embed="rId2"/>
          <a:stretch>
            <a:fillRect/>
          </a:stretch>
        </p:blipFill>
        <p:spPr>
          <a:xfrm>
            <a:off x="1473200" y="0"/>
            <a:ext cx="9423400" cy="5410688"/>
          </a:xfrm>
          <a:prstGeom prst="rect">
            <a:avLst/>
          </a:prstGeom>
        </p:spPr>
      </p:pic>
      <p:pic>
        <p:nvPicPr>
          <p:cNvPr id="6" name="Рисунок 5"/>
          <p:cNvPicPr>
            <a:picLocks noChangeAspect="1"/>
          </p:cNvPicPr>
          <p:nvPr/>
        </p:nvPicPr>
        <p:blipFill>
          <a:blip r:embed="rId3"/>
          <a:stretch>
            <a:fillRect/>
          </a:stretch>
        </p:blipFill>
        <p:spPr>
          <a:xfrm>
            <a:off x="2759668" y="5300048"/>
            <a:ext cx="7203482" cy="153426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8400" y="292100"/>
            <a:ext cx="9982200" cy="6172200"/>
          </a:xfrm>
        </p:spPr>
        <p:txBody>
          <a:bodyPr>
            <a:normAutofit fontScale="85000" lnSpcReduction="20000"/>
          </a:bodyPr>
          <a:lstStyle/>
          <a:p>
            <a:pPr marL="6350" indent="0" algn="just">
              <a:buNone/>
            </a:pPr>
            <a:r>
              <a:rPr lang="uk-UA" dirty="0"/>
              <a:t>Фінансовий дефіцит визначає потребу у зовнішньому фінансуванні. Ця потреба може бути покрита за рахунок: емісії цінних паперів, зростан­ня суми боргу (короткострокових боргових зобов'язань або довгостроко­вих) та зміни політики управління кредиторською заборгованістю через збільшення терміну оберненості кредиторської заборгованості. Бажано при цьому, щоб зберігалась відповідність напряму витрат джерелам фі­нансування, які найбільшою мірою задовольняють фінансове рішення.</a:t>
            </a:r>
            <a:endParaRPr lang="ru-RU" dirty="0"/>
          </a:p>
          <a:p>
            <a:pPr marL="6350" indent="0" algn="just">
              <a:buNone/>
            </a:pPr>
            <a:r>
              <a:rPr lang="uk-UA" dirty="0"/>
              <a:t>Визначений напрямок стратегічного розвитку та обрана стратегічна альтернатива передбачають необхідний розмір фінансових ресурсів та, від­повідно, і джерел їх покриття. Таким чином, прийняття фінансових рішень виступає інструментом реалізації управлінських рішень як поточних, так і стратегічних. Від якості прийняття цих рішень залежить майбутня вар­тість підприємства, його дивідендна політика та перспективи розвитку.</a:t>
            </a:r>
            <a:endParaRPr lang="ru-RU" dirty="0"/>
          </a:p>
          <a:p>
            <a:pPr algn="just"/>
            <a:r>
              <a:rPr lang="uk-UA" b="1" i="1" dirty="0"/>
              <a:t>Обрання стратегії розвитку корпорації мається на увазі і фінансові джерела забезпечення реалізації цієї стратегії.</a:t>
            </a:r>
            <a:endParaRPr lang="ru-RU" b="1" i="1" dirty="0"/>
          </a:p>
          <a:p>
            <a:pPr marL="6350" indent="0" algn="just">
              <a:buNone/>
            </a:pPr>
            <a:r>
              <a:rPr lang="uk-UA" dirty="0"/>
              <a:t>Так, говорячи про </a:t>
            </a:r>
            <a:r>
              <a:rPr lang="uk-UA" b="1" i="1" dirty="0"/>
              <a:t>стратегію обмеженого росту</a:t>
            </a:r>
            <a:r>
              <a:rPr lang="uk-UA" dirty="0"/>
              <a:t>, підприємство має такі довгострокові цілі, які забезпечують такі темпи росту ринку, які від­повідають, як правило, можливості залучення лише внутрішніх джерел фінансування. В цьому разі питання фінансування вирішується шляхом покриття витрат чистим грошовим потоком підприємства. Але в цьому разі власники капіталу повинні обмежувати власні дивідендні можливос­ті, і тоді нерозподілений прибуток з точки зору покриття витрат, яке за­безпечує стратегічний розвиток підприємства, можна розглядати як додатковий капітал, інвестований акціонерами примусово.</a:t>
            </a:r>
            <a:endParaRPr lang="ru-RU" dirty="0"/>
          </a:p>
          <a:p>
            <a:pPr algn="just"/>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TM16401375[[fn=Мэдисон]]</Template>
  <TotalTime>68</TotalTime>
  <Words>3186</Words>
  <Application>Microsoft Office PowerPoint</Application>
  <PresentationFormat>Широкоэкранный</PresentationFormat>
  <Paragraphs>121</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MS Shell Dlg 2</vt:lpstr>
      <vt:lpstr>Wingdings</vt:lpstr>
      <vt:lpstr>Wingdings 3</vt:lpstr>
      <vt:lpstr>Madison</vt:lpstr>
      <vt:lpstr>Тема 8. Управління фінансовою діяльністю корпорації (2частина) </vt:lpstr>
      <vt:lpstr>8.3. Фінансове планування в корпораціях </vt:lpstr>
      <vt:lpstr>Презентация PowerPoint</vt:lpstr>
      <vt:lpstr> 6) Розроблення річних фінансових планів організації, які підтверджують стратегічний напрямок розвитку організації: визначення грошових потоків; забезпечення поточних фінансових потреб підприємства.   7) Здійснення контролю за реалізацією фінансової стратегії та страте­гії фінансування: здійснення контролю за реалізацією стратегії фінансування; здійснення контролю за реалізацією фінансової стратегії. </vt:lpstr>
      <vt:lpstr>При складанні фінансових планів виникають проблеми, які носять суб'єктивно-об'єктивний характер і які пов'язані зі змінами, що відбуваються у зовнішньому та внутрішньому середовищі підприємства. Основними із них можна відзначити такі:</vt:lpstr>
      <vt:lpstr>В умовах загострення конкуренції набувають все більшої ваги фінансові рішення підприємств. З огляду на це якісне фінансове плану­вання виступає однією із конкурентних переваг корпорації та дозволяє утримувати ринкові позиції корпорації. </vt:lpstr>
      <vt:lpstr>Презентация PowerPoint</vt:lpstr>
      <vt:lpstr>Презентация PowerPoint</vt:lpstr>
      <vt:lpstr>Презентация PowerPoint</vt:lpstr>
      <vt:lpstr>В той же час фінансове рішення щодо обмеження дивідендної політики характеризується певним позитивом для менеджерів, який виражається в наступному:</vt:lpstr>
      <vt:lpstr>Презентация PowerPoint</vt:lpstr>
      <vt:lpstr>Виходячи із призначення та необхідності забезпечення їх ефективнос­ті,  стратегії реалізується в наступних площинах: -внутрішні ресурси організації; -зовнішнє середовище, в якому вона функціонує; -здатність організації створювати вартість. Фінансове планування, забезпечуючи формування загальної стратегії,  орієнтоване на всі три площини: -внутрішні ресурси (внутрішні джерела фінансування); -зовнішнє середовище (врахування чинників рівня макросередовища при визначенні зовнішніх джерел фінансування та вартості зовніш­нього фінансування); -здатність організації створювати додаткову вартість. </vt:lpstr>
      <vt:lpstr>Послідовність реалізації процедури перерозподілу фінансових ресур­сів така: </vt:lpstr>
      <vt:lpstr>8.4. Антикризове управління корпорацією </vt:lpstr>
      <vt:lpstr>Презентация PowerPoint</vt:lpstr>
      <vt:lpstr>Стратегії виходу застосовуються у випадках неможливості або небажання оздоровлення підприємства шляхом проведення комплексу анти­кризових заходів. Найчастіше дані стратегії застосовуються при наявнос­ті негативного результату від застосування інших антикризових стратегій. </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Управління фінансовою діяльністю корпорації</dc:title>
  <dc:creator>Пользователь</dc:creator>
  <cp:lastModifiedBy>Asus</cp:lastModifiedBy>
  <cp:revision>23</cp:revision>
  <dcterms:created xsi:type="dcterms:W3CDTF">2021-11-22T15:41:00Z</dcterms:created>
  <dcterms:modified xsi:type="dcterms:W3CDTF">2025-12-18T21:43:54Z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FD7A72266BF34EF59C5ED570A85BD7B4</vt:lpwstr>
  </property>
  <property fmtid="{D5CDD505-2E9C-101B-9397-08002B2CF9AE}" pid="3" name="KSOProductBuildVer">
    <vt:lpwstr>1049-11.2.0.11537</vt:lpwstr>
  </property>
</Properties>
</file>