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26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12/12/2025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12/12/2025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12/12/2025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12/12/2025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12/12/2025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12/12/2025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12/12/2025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12/12/2025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5800" y="3132666"/>
            <a:ext cx="5311775" cy="308601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132666"/>
            <a:ext cx="5334000" cy="308601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ru-RU" smtClean="0"/>
              <a:t>Образец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12/12/2025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12/12/2025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71600" y="1358538"/>
            <a:ext cx="9448800" cy="2682240"/>
          </a:xfrm>
        </p:spPr>
        <p:txBody>
          <a:bodyPr>
            <a:normAutofit fontScale="90000"/>
          </a:bodyPr>
          <a:lstStyle/>
          <a:p>
            <a:pPr algn="ctr"/>
            <a:r>
              <a:rPr lang="uk-UA" b="1" dirty="0" smtClean="0"/>
              <a:t>Лекція </a:t>
            </a:r>
            <a:r>
              <a:rPr lang="uk-UA" b="1" dirty="0" smtClean="0"/>
              <a:t>7. </a:t>
            </a:r>
            <a:r>
              <a:rPr lang="uk-UA" b="1" dirty="0"/>
              <a:t>Управління капіталом </a:t>
            </a:r>
            <a:r>
              <a:rPr lang="uk-UA" b="1" dirty="0" smtClean="0"/>
              <a:t>корпорації</a:t>
            </a:r>
            <a:br>
              <a:rPr lang="uk-UA" b="1" dirty="0" smtClean="0"/>
            </a:br>
            <a:r>
              <a:rPr lang="uk-UA" sz="4000" b="1" dirty="0" smtClean="0"/>
              <a:t>(</a:t>
            </a:r>
            <a:r>
              <a:rPr lang="uk-UA" sz="4400" b="1" dirty="0" smtClean="0"/>
              <a:t>частина 2)</a:t>
            </a:r>
            <a:r>
              <a:rPr lang="ru-RU" sz="4400" dirty="0"/>
              <a:t/>
            </a:r>
            <a:br>
              <a:rPr lang="ru-RU" sz="4400" dirty="0"/>
            </a:br>
            <a:endParaRPr lang="ru-RU" sz="4400" dirty="0"/>
          </a:p>
        </p:txBody>
      </p:sp>
      <p:sp>
        <p:nvSpPr>
          <p:cNvPr id="3" name="Подзаголовок 2"/>
          <p:cNvSpPr>
            <a:spLocks noGrp="1"/>
          </p:cNvSpPr>
          <p:nvPr>
            <p:ph type="subTitle" idx="1"/>
          </p:nvPr>
        </p:nvSpPr>
        <p:spPr>
          <a:xfrm>
            <a:off x="1188721" y="3918858"/>
            <a:ext cx="9448800" cy="1567542"/>
          </a:xfrm>
        </p:spPr>
        <p:txBody>
          <a:bodyPr>
            <a:normAutofit/>
          </a:bodyPr>
          <a:lstStyle/>
          <a:p>
            <a:pPr algn="ctr"/>
            <a:r>
              <a:rPr lang="uk-UA" dirty="0" smtClean="0"/>
              <a:t>7.4. </a:t>
            </a:r>
            <a:r>
              <a:rPr lang="uk-UA" dirty="0"/>
              <a:t>Способи зменшення статутного капіталу корпорації</a:t>
            </a:r>
            <a:endParaRPr lang="ru-RU" dirty="0"/>
          </a:p>
          <a:p>
            <a:pPr algn="ctr"/>
            <a:r>
              <a:rPr lang="uk-UA" dirty="0" smtClean="0"/>
              <a:t>7.5. </a:t>
            </a:r>
            <a:r>
              <a:rPr lang="uk-UA" dirty="0"/>
              <a:t>Особливості формування капіталу корпорації, що </a:t>
            </a:r>
            <a:r>
              <a:rPr lang="uk-UA" dirty="0" smtClean="0"/>
              <a:t>створюється</a:t>
            </a:r>
          </a:p>
          <a:p>
            <a:pPr algn="ctr"/>
            <a:r>
              <a:rPr lang="uk-UA" dirty="0" smtClean="0"/>
              <a:t>7.6. Формування </a:t>
            </a:r>
            <a:r>
              <a:rPr lang="uk-UA" dirty="0"/>
              <a:t>капіталу підприємств корпоративного типу</a:t>
            </a:r>
            <a:endParaRPr lang="ru-RU" dirty="0"/>
          </a:p>
          <a:p>
            <a:endParaRPr lang="ru-RU" dirty="0"/>
          </a:p>
        </p:txBody>
      </p:sp>
    </p:spTree>
    <p:extLst>
      <p:ext uri="{BB962C8B-B14F-4D97-AF65-F5344CB8AC3E}">
        <p14:creationId xmlns:p14="http://schemas.microsoft.com/office/powerpoint/2010/main" val="2402631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7800" y="1397000"/>
            <a:ext cx="11874500" cy="5334000"/>
          </a:xfrm>
        </p:spPr>
        <p:txBody>
          <a:bodyPr>
            <a:normAutofit fontScale="77500" lnSpcReduction="20000"/>
          </a:bodyPr>
          <a:lstStyle/>
          <a:p>
            <a:pPr marL="0" indent="0" algn="just">
              <a:buNone/>
            </a:pPr>
            <a:r>
              <a:rPr lang="uk-UA" dirty="0"/>
              <a:t>На стадії створення корпорації дуже важливе значення має визна­чення загальної потреби в капіталі. І надлишок, і нестача капіталу при­зводить до зменшення ефективності функціонування корпорації. В то­му разі, якщо потреба у капіталі буде </a:t>
            </a:r>
            <a:r>
              <a:rPr lang="uk-UA" dirty="0" smtClean="0"/>
              <a:t>заниженою, </a:t>
            </a:r>
            <a:r>
              <a:rPr lang="uk-UA" dirty="0"/>
              <a:t>фінансування активів буде у недостатній кількості, що може стати причиною звернення до ринку позикового капіталу. Для корпорації, що створюється, </a:t>
            </a:r>
            <a:r>
              <a:rPr lang="uk-UA" dirty="0" smtClean="0"/>
              <a:t>позиковий </a:t>
            </a:r>
            <a:r>
              <a:rPr lang="uk-UA" dirty="0"/>
              <a:t>капітал буде коштувати дорожче. Крім того процес одержання по­зикових коштів може розтягнутися у часі, що призведе до втрати однієї із головних конкурентних переваг корпорації – часу виводу товару на ринок.</a:t>
            </a:r>
            <a:endParaRPr lang="ru-RU" dirty="0"/>
          </a:p>
          <a:p>
            <a:pPr marL="0" indent="0" algn="just">
              <a:buNone/>
            </a:pPr>
            <a:r>
              <a:rPr lang="uk-UA" dirty="0"/>
              <a:t>В тому разі, коли капітал перевищує потребу, виникає інша проблема – неефективне використання активів, тобто зменшення рівня доходності на одиницю вкладених коштів. </a:t>
            </a:r>
            <a:r>
              <a:rPr lang="uk-UA" b="1" dirty="0" smtClean="0"/>
              <a:t>Основні </a:t>
            </a:r>
            <a:r>
              <a:rPr lang="uk-UA" b="1" dirty="0" smtClean="0"/>
              <a:t>принципи </a:t>
            </a:r>
            <a:r>
              <a:rPr lang="uk-UA" b="1" dirty="0"/>
              <a:t>формування капіталу підприємства, що створюється:</a:t>
            </a:r>
            <a:endParaRPr lang="ru-RU" b="1" dirty="0"/>
          </a:p>
          <a:p>
            <a:pPr marL="0" indent="0" algn="just">
              <a:buNone/>
            </a:pPr>
            <a:r>
              <a:rPr lang="uk-UA" dirty="0"/>
              <a:t>1. Врахування перспектив розвитку господарської діяльності підпри­ємства шляхом створення резервної частини активів.</a:t>
            </a:r>
            <a:endParaRPr lang="ru-RU" dirty="0"/>
          </a:p>
          <a:p>
            <a:pPr marL="0" indent="0" algn="just">
              <a:buNone/>
            </a:pPr>
            <a:r>
              <a:rPr lang="uk-UA" dirty="0"/>
              <a:t>2. Забезпечення відповідності обсягу капіталу, що залучається, обся­гу активів підприємства, що формуються, </a:t>
            </a:r>
            <a:r>
              <a:rPr lang="uk-UA" dirty="0" smtClean="0"/>
              <a:t>ґрунтується </a:t>
            </a:r>
            <a:r>
              <a:rPr lang="uk-UA" dirty="0"/>
              <a:t>на сукупній потре­бі формування оборотних та необоротних активів.</a:t>
            </a:r>
            <a:endParaRPr lang="ru-RU" dirty="0"/>
          </a:p>
          <a:p>
            <a:pPr marL="0" indent="0" algn="just">
              <a:buNone/>
            </a:pPr>
            <a:r>
              <a:rPr lang="uk-UA" dirty="0"/>
              <a:t>3. Забезпечення мінімізації витрат по формуванню капіталу із різних джерел шляхом залучення різних форм позикового капіталу (банківський кредит, фінансовий лізинг; товарний кредит тощо).</a:t>
            </a:r>
            <a:endParaRPr lang="ru-RU" dirty="0"/>
          </a:p>
          <a:p>
            <a:pPr marL="0" indent="0" algn="just">
              <a:buNone/>
            </a:pPr>
            <a:r>
              <a:rPr lang="uk-UA" dirty="0"/>
              <a:t>4. Забезпечення оптимальності структури капіталу з позицій фінан­сової стійкості розвитку підприємства шляхом виконання вимоги ство­рення фінансової рівноваги за рахунок оптимізації власного та позиково­го капіталу. Структура капіталу  характеризує співвідношення суми власного та позикового капіталу.</a:t>
            </a:r>
            <a:endParaRPr lang="ru-RU" dirty="0"/>
          </a:p>
          <a:p>
            <a:pPr marL="0" indent="0" algn="just">
              <a:buNone/>
            </a:pPr>
            <a:r>
              <a:rPr lang="uk-UA" dirty="0"/>
              <a:t>5. Забезпечення необхідного фінансового контролю над діяльністю підприємства зі сторони його засновників шляхом визначення парамет­рів цього контролю засновниками корпорації.</a:t>
            </a:r>
            <a:endParaRPr lang="ru-RU" dirty="0"/>
          </a:p>
          <a:p>
            <a:pPr marL="0" indent="0" algn="just">
              <a:buNone/>
            </a:pPr>
            <a:r>
              <a:rPr lang="uk-UA" dirty="0"/>
              <a:t>6. Забезпечення високоефективного використання капіталу в процесі господарської діяльності шляхом максимізації показника рентабельності власного капіталу за прийнятного для підприємства рівня фінансового ризику.</a:t>
            </a:r>
            <a:endParaRPr lang="ru-RU" dirty="0"/>
          </a:p>
          <a:p>
            <a:endParaRPr lang="ru-RU" dirty="0"/>
          </a:p>
        </p:txBody>
      </p:sp>
    </p:spTree>
    <p:extLst>
      <p:ext uri="{BB962C8B-B14F-4D97-AF65-F5344CB8AC3E}">
        <p14:creationId xmlns:p14="http://schemas.microsoft.com/office/powerpoint/2010/main" val="1097231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27400" y="497673"/>
            <a:ext cx="8610600" cy="1293028"/>
          </a:xfrm>
        </p:spPr>
        <p:txBody>
          <a:bodyPr>
            <a:noAutofit/>
          </a:bodyPr>
          <a:lstStyle/>
          <a:p>
            <a:r>
              <a:rPr lang="uk-UA" sz="2000" b="1" dirty="0"/>
              <a:t>Розрахунок потреби у активах корпорації, що створюється, здійсню­ється за основними видами: </a:t>
            </a:r>
            <a:r>
              <a:rPr lang="uk-UA" sz="2000" u="sng" dirty="0"/>
              <a:t>основні засоби; нематеріальні активи; товар­но-матеріальні запаси; грошові кошти; інші </a:t>
            </a:r>
            <a:r>
              <a:rPr lang="uk-UA" sz="2000" u="sng" dirty="0" smtClean="0"/>
              <a:t>активи</a:t>
            </a:r>
            <a:r>
              <a:rPr lang="ru-RU" sz="2000" u="sng" dirty="0"/>
              <a:t/>
            </a:r>
            <a:br>
              <a:rPr lang="ru-RU" sz="2000" u="sng" dirty="0"/>
            </a:br>
            <a:endParaRPr lang="ru-RU" sz="2000" u="sng" dirty="0"/>
          </a:p>
        </p:txBody>
      </p:sp>
      <p:sp>
        <p:nvSpPr>
          <p:cNvPr id="3" name="Объект 2"/>
          <p:cNvSpPr>
            <a:spLocks noGrp="1"/>
          </p:cNvSpPr>
          <p:nvPr>
            <p:ph idx="1"/>
          </p:nvPr>
        </p:nvSpPr>
        <p:spPr>
          <a:xfrm>
            <a:off x="469900" y="1790701"/>
            <a:ext cx="11214100" cy="5067299"/>
          </a:xfrm>
        </p:spPr>
        <p:txBody>
          <a:bodyPr>
            <a:normAutofit fontScale="77500" lnSpcReduction="20000"/>
          </a:bodyPr>
          <a:lstStyle/>
          <a:p>
            <a:pPr marL="0" indent="0" algn="just">
              <a:buNone/>
            </a:pPr>
            <a:r>
              <a:rPr lang="uk-UA" sz="2400" dirty="0"/>
              <a:t>Необхідні основні засоби визначаються, виходячи із потреб ринку в продукції, що випускається, та можливостями обладнання щодо випуску необхідного обсягу продукції у визначеному асортименті. Товарно-матеріальні запаси визначаються, виходячи із виробничої програми, передбачуваних витрат сировини, основних та допоміжних матеріалів, енергоресурсів тощо. Інші активи визначаються, виходячи із особливостей господарської діяльності корпорації.</a:t>
            </a:r>
            <a:endParaRPr lang="ru-RU" sz="1400" dirty="0"/>
          </a:p>
          <a:p>
            <a:pPr marL="0" indent="0" algn="just">
              <a:buNone/>
            </a:pPr>
            <a:r>
              <a:rPr lang="uk-UA" sz="2400" b="1" i="1" dirty="0"/>
              <a:t>Методи визначення потреби в </a:t>
            </a:r>
            <a:r>
              <a:rPr lang="uk-UA" sz="2400" b="1" i="1" dirty="0" smtClean="0"/>
              <a:t>капіталі:</a:t>
            </a:r>
            <a:endParaRPr lang="ru-RU" sz="1400" dirty="0"/>
          </a:p>
          <a:p>
            <a:pPr algn="just"/>
            <a:r>
              <a:rPr lang="uk-UA" sz="2400" b="1" i="1" dirty="0"/>
              <a:t>Бюджетування</a:t>
            </a:r>
            <a:r>
              <a:rPr lang="uk-UA" sz="2400" dirty="0"/>
              <a:t> – процес планування діяльності корпорації, результати якого оформлюються системою бюджетів. Розробка бюджетів розглядається як надання кількісної визначеності обраному напряму розвитку підприємства для визначення потреби в капіталі для корпорації, що створюється.</a:t>
            </a:r>
            <a:endParaRPr lang="ru-RU" sz="1400" dirty="0"/>
          </a:p>
          <a:p>
            <a:pPr algn="just"/>
            <a:r>
              <a:rPr lang="uk-UA" sz="2400" b="1" i="1" dirty="0"/>
              <a:t>Балансовий метод</a:t>
            </a:r>
            <a:r>
              <a:rPr lang="uk-UA" sz="2400" dirty="0"/>
              <a:t> заснований на визначені необхідної суми ак­тивів, які дозволяють новому підприємству почати господарську діяль­ність. В цьому разі керуються алгоритмом: сума активів корпорації, що створюється, дорівнює загальній сумі інвестованого в неї капіталу. При цьому враховують ряд особливостей формування активів корпорації, що створюється:</a:t>
            </a:r>
            <a:endParaRPr lang="ru-RU" sz="1400" dirty="0"/>
          </a:p>
          <a:p>
            <a:pPr lvl="1" algn="just"/>
            <a:r>
              <a:rPr lang="uk-UA" dirty="0"/>
              <a:t>на стадії створення корпорації відсутні довгострокові фінансові вкладення, вони формуються у процесі наступної інвестиційної діяль­ності;</a:t>
            </a:r>
            <a:endParaRPr lang="ru-RU" sz="1200" dirty="0"/>
          </a:p>
          <a:p>
            <a:pPr lvl="1" algn="just"/>
            <a:r>
              <a:rPr lang="uk-UA" dirty="0"/>
              <a:t>у складі оборотних коштів корпорації, що створюється, відсутня де­біторська заборгованість;</a:t>
            </a:r>
            <a:endParaRPr lang="ru-RU" sz="1200" dirty="0"/>
          </a:p>
          <a:p>
            <a:pPr lvl="1" algn="just"/>
            <a:r>
              <a:rPr lang="uk-UA" dirty="0"/>
              <a:t>розрахунок потреби в активах здійснюється за основними видами: основні засоби, нематеріальні активи, запаси товарно-матеріальних цін­ностей, які забезпечують виробничу діяльність, грошові активи, інші ак­тиви.</a:t>
            </a:r>
            <a:endParaRPr lang="ru-RU" sz="1200" dirty="0"/>
          </a:p>
          <a:p>
            <a:endParaRPr lang="ru-RU" dirty="0"/>
          </a:p>
        </p:txBody>
      </p:sp>
    </p:spTree>
    <p:extLst>
      <p:ext uri="{BB962C8B-B14F-4D97-AF65-F5344CB8AC3E}">
        <p14:creationId xmlns:p14="http://schemas.microsoft.com/office/powerpoint/2010/main" val="3871393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4500" y="1384300"/>
            <a:ext cx="11417300" cy="5473700"/>
          </a:xfrm>
        </p:spPr>
        <p:txBody>
          <a:bodyPr>
            <a:normAutofit fontScale="77500" lnSpcReduction="20000"/>
          </a:bodyPr>
          <a:lstStyle/>
          <a:p>
            <a:pPr algn="just"/>
            <a:r>
              <a:rPr lang="uk-UA" sz="2400" b="1" i="1" dirty="0"/>
              <a:t>Метод аналогій</a:t>
            </a:r>
            <a:r>
              <a:rPr lang="uk-UA" sz="2400" dirty="0"/>
              <a:t> заснований на встановленні обсягу капіталу, що використовується на підприємствах-аналогах. Підприємство-аналог оби­рається із дочірніх підприємств, які мають ту ж галузеву спрямованість, однакові потужність, асортиментну програму, технології, що викорис­товуються. </a:t>
            </a:r>
            <a:r>
              <a:rPr lang="uk-UA" sz="2400" dirty="0" err="1" smtClean="0"/>
              <a:t>Ускладнюється</a:t>
            </a:r>
            <a:r>
              <a:rPr lang="uk-UA" sz="2400" dirty="0" smtClean="0"/>
              <a:t> </a:t>
            </a:r>
            <a:r>
              <a:rPr lang="uk-UA" sz="2400" dirty="0"/>
              <a:t>метод аналогій закритістю інформації підприємств-конкурентів та можливістю користатися даними лише дочірніх підприємств або філій.</a:t>
            </a:r>
            <a:endParaRPr lang="ru-RU" sz="1400" dirty="0"/>
          </a:p>
          <a:p>
            <a:pPr algn="just"/>
            <a:r>
              <a:rPr lang="uk-UA" sz="2400" b="1" i="1" dirty="0"/>
              <a:t>Метод питомої капіталомісткості</a:t>
            </a:r>
            <a:r>
              <a:rPr lang="uk-UA" sz="2400" dirty="0"/>
              <a:t> заснований на використан­ні показника капіталомісткість продукції. Найбільш простий метод ви­значення потреби в капіталі, але ним важко користуватись в ринкових умовах, оскільки ціни на основні засоби, сировину, матеріали, працю постійно змінюються. Результати, які одержані по розрахунках за цим методом, є найменш точними.</a:t>
            </a:r>
            <a:endParaRPr lang="ru-RU" sz="1400" dirty="0"/>
          </a:p>
          <a:p>
            <a:pPr algn="just"/>
            <a:r>
              <a:rPr lang="uk-UA" sz="2400" dirty="0"/>
              <a:t>Використання декількох методів визначення загальної потреби в капі­талі підприємства дозволить оптимізувати потребу в основному та обо­ротному капіталі. Похибки при визначенні потреби у фінансуванні мо­жуть виникнути за рахунок неякісної інформації за результатами марке­тингових досліджень та різниці в цінах на момент створення визначення потреби та при реалізації ідеї створення корпорації.</a:t>
            </a:r>
            <a:endParaRPr lang="ru-RU" sz="1400" dirty="0"/>
          </a:p>
          <a:p>
            <a:pPr algn="just"/>
            <a:r>
              <a:rPr lang="uk-UA" sz="2400" dirty="0"/>
              <a:t>При створенні корпорацій однією із головних особливостей форму­вання капіталу виступає необхідність </a:t>
            </a:r>
            <a:r>
              <a:rPr lang="uk-UA" sz="2400" b="1" i="1" dirty="0"/>
              <a:t>емісії цінних паперів</a:t>
            </a:r>
            <a:r>
              <a:rPr lang="uk-UA" sz="2400" dirty="0"/>
              <a:t>. Необхідність випуску цінних паперів зумовлюється розширенням можливостей по за­лученню інвесторів до процесу створення корпорації. Рішення про ви­пуск акцій приймається засновниками корпорації. Але для забезпечення надходження грошових коштів у повному обсязі необхідно:</a:t>
            </a:r>
            <a:endParaRPr lang="ru-RU" sz="1400" dirty="0"/>
          </a:p>
          <a:p>
            <a:pPr lvl="1" algn="just"/>
            <a:r>
              <a:rPr lang="uk-UA" dirty="0"/>
              <a:t>провести розрахунок потреби у статутному капіталі, який би забез­печив масштаби діяльності корпорації у необхідному обсязі;</a:t>
            </a:r>
            <a:endParaRPr lang="ru-RU" sz="1200" dirty="0"/>
          </a:p>
          <a:p>
            <a:pPr lvl="1" algn="just"/>
            <a:r>
              <a:rPr lang="uk-UA" dirty="0"/>
              <a:t>визначити можливих покупців акцій.</a:t>
            </a:r>
            <a:endParaRPr lang="ru-RU" sz="1200" dirty="0"/>
          </a:p>
          <a:p>
            <a:endParaRPr lang="ru-RU" dirty="0"/>
          </a:p>
        </p:txBody>
      </p:sp>
    </p:spTree>
    <p:extLst>
      <p:ext uri="{BB962C8B-B14F-4D97-AF65-F5344CB8AC3E}">
        <p14:creationId xmlns:p14="http://schemas.microsoft.com/office/powerpoint/2010/main" val="1537364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473200"/>
            <a:ext cx="12077700" cy="5384800"/>
          </a:xfrm>
        </p:spPr>
        <p:txBody>
          <a:bodyPr>
            <a:normAutofit fontScale="77500" lnSpcReduction="20000"/>
          </a:bodyPr>
          <a:lstStyle/>
          <a:p>
            <a:pPr algn="just"/>
            <a:r>
              <a:rPr lang="uk-UA" dirty="0" smtClean="0"/>
              <a:t>За законодавством України акціонерне товариство вважається засно­ваним, якщо викуплено не менше </a:t>
            </a:r>
            <a:r>
              <a:rPr lang="uk-UA" b="1" i="1" dirty="0" smtClean="0"/>
              <a:t>60%</a:t>
            </a:r>
            <a:r>
              <a:rPr lang="uk-UA" dirty="0" smtClean="0"/>
              <a:t> усієї емісії. Рішення про випуск акцій оформлюється </a:t>
            </a:r>
            <a:r>
              <a:rPr lang="uk-UA" b="1" i="1" dirty="0" smtClean="0"/>
              <a:t>протоколом</a:t>
            </a:r>
            <a:r>
              <a:rPr lang="uk-UA" dirty="0" smtClean="0"/>
              <a:t>, в якому зазначаються: найменуван­ня емітента та його місце знаходження; розмір статутного фонду або вартість основних та оборотних фондів емітента; цілі та предмет ді­яльності АТ; зазначення службових осіб емітен­та; найменування контролюючого органу (аудиторської фірми); дані про розміщення раніше випущених в обіг цінних паперів; мету випуску акцій; зазначення категорії акцій; кількість іменних та акцій на пред'яв­ника; кількість привілейованих акцій; дані про загальну суму емісії і кількість акцій; номінальну вартість акцій; кількість учасників голосу­вання; порядок виплати дивідендів; термін і порядок передплати акцій та їх оплати; термін повернення коштів при відмові від випуску акцій; черговість випуску акцій (у разі випуску їх різними серіями); порядок повідомлення про випуск і порядок розміщення акцій; умови розпоря­дження акціями; права власників привілейованих акцій; переважне пра­во на придбання акцій нової емісії тощо.</a:t>
            </a:r>
            <a:endParaRPr lang="ru-RU" dirty="0" smtClean="0"/>
          </a:p>
          <a:p>
            <a:pPr marL="0" indent="0" algn="just">
              <a:buNone/>
            </a:pPr>
            <a:r>
              <a:rPr lang="uk-UA" b="1" dirty="0"/>
              <a:t>Проведення підписки передбачає виконання певних </a:t>
            </a:r>
            <a:r>
              <a:rPr lang="uk-UA" b="1" dirty="0" smtClean="0"/>
              <a:t>процедур</a:t>
            </a:r>
            <a:r>
              <a:rPr lang="uk-UA" b="1" dirty="0"/>
              <a:t>:</a:t>
            </a:r>
          </a:p>
          <a:p>
            <a:pPr algn="just"/>
            <a:r>
              <a:rPr lang="uk-UA" dirty="0" smtClean="0"/>
              <a:t>У </a:t>
            </a:r>
            <a:r>
              <a:rPr lang="uk-UA" dirty="0"/>
              <a:t>разі створення акціонерного товариства публічного типу акції мо­жуть бути розповсюджені через відкриту підписку. </a:t>
            </a:r>
            <a:endParaRPr lang="uk-UA" dirty="0" smtClean="0"/>
          </a:p>
          <a:p>
            <a:pPr algn="just"/>
            <a:r>
              <a:rPr lang="uk-UA" dirty="0" smtClean="0"/>
              <a:t>По-перше</a:t>
            </a:r>
            <a:r>
              <a:rPr lang="uk-UA" dirty="0"/>
              <a:t>, має бути встановлений термін відкритої підписки на акції (за законодавством України - </a:t>
            </a:r>
            <a:r>
              <a:rPr lang="uk-UA" b="1" i="1" dirty="0"/>
              <a:t>6 місяців</a:t>
            </a:r>
            <a:r>
              <a:rPr lang="uk-UA" dirty="0"/>
              <a:t>). </a:t>
            </a:r>
            <a:endParaRPr lang="uk-UA" dirty="0" smtClean="0"/>
          </a:p>
          <a:p>
            <a:pPr algn="just"/>
            <a:r>
              <a:rPr lang="uk-UA" dirty="0" smtClean="0"/>
              <a:t>По-друге</a:t>
            </a:r>
            <a:r>
              <a:rPr lang="uk-UA" dirty="0"/>
              <a:t>, не рекомендується сплачувати всю суму за акції, краще перший внесок зробити у вигляді авансового платежу в обмін на письмове зобов'язання про продаж відповідної кількості акцій. До дня державної реєстрації, або до проведення загальних зборів необхідно </a:t>
            </a:r>
            <a:r>
              <a:rPr lang="uk-UA" dirty="0" err="1"/>
              <a:t>внести</a:t>
            </a:r>
            <a:r>
              <a:rPr lang="uk-UA" dirty="0"/>
              <a:t>, з урахуванням попереднього платежу, певний відсоток номінальної вартості акцій. </a:t>
            </a:r>
            <a:endParaRPr lang="uk-UA" dirty="0" smtClean="0"/>
          </a:p>
          <a:p>
            <a:pPr algn="just"/>
            <a:r>
              <a:rPr lang="uk-UA" dirty="0" smtClean="0"/>
              <a:t>По-третє</a:t>
            </a:r>
            <a:r>
              <a:rPr lang="uk-UA" dirty="0"/>
              <a:t>, особи, які внесли кошти за вартість акцій, повинні отримати тимчасове свідоцтво. Самі акції можуть бути видані лише у тому разі, коли відбулась повна оплата їх вартості. </a:t>
            </a:r>
            <a:endParaRPr lang="uk-UA" dirty="0" smtClean="0"/>
          </a:p>
          <a:p>
            <a:pPr algn="just"/>
            <a:r>
              <a:rPr lang="uk-UA" dirty="0" smtClean="0"/>
              <a:t>По-четверте</a:t>
            </a:r>
            <a:r>
              <a:rPr lang="uk-UA" dirty="0"/>
              <a:t>, акціонер у тер­міни, встановлені установчими зборами, зобов'язаний оплатити повну вартість акцій.</a:t>
            </a:r>
            <a:endParaRPr lang="ru-RU" dirty="0"/>
          </a:p>
          <a:p>
            <a:endParaRPr lang="ru-RU" dirty="0"/>
          </a:p>
        </p:txBody>
      </p:sp>
    </p:spTree>
    <p:extLst>
      <p:ext uri="{BB962C8B-B14F-4D97-AF65-F5344CB8AC3E}">
        <p14:creationId xmlns:p14="http://schemas.microsoft.com/office/powerpoint/2010/main" val="2992055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5046382" y="368300"/>
            <a:ext cx="7031318" cy="6489700"/>
          </a:xfrm>
        </p:spPr>
        <p:txBody>
          <a:bodyPr>
            <a:normAutofit fontScale="70000" lnSpcReduction="20000"/>
          </a:bodyPr>
          <a:lstStyle/>
          <a:p>
            <a:pPr marL="0" indent="0" algn="just">
              <a:buNone/>
            </a:pPr>
            <a:r>
              <a:rPr lang="uk-UA" dirty="0"/>
              <a:t>При </a:t>
            </a:r>
            <a:r>
              <a:rPr lang="uk-UA" b="1" i="1" dirty="0"/>
              <a:t>повному самофінансуванні</a:t>
            </a:r>
            <a:r>
              <a:rPr lang="uk-UA" dirty="0"/>
              <a:t> формування капіталу відбувається лише за рахунок власних джерел. В цьому разі основними джерелами формування власного капіталу виступають:</a:t>
            </a:r>
            <a:endParaRPr lang="ru-RU" dirty="0"/>
          </a:p>
          <a:p>
            <a:pPr marL="0" indent="0" algn="just">
              <a:buNone/>
            </a:pPr>
            <a:r>
              <a:rPr lang="uk-UA" dirty="0"/>
              <a:t>-  капітал приватних інвесторів, який безпосередньо вкладається у статутний фонд;</a:t>
            </a:r>
            <a:endParaRPr lang="ru-RU" dirty="0"/>
          </a:p>
          <a:p>
            <a:pPr marL="0" indent="0" algn="just">
              <a:buNone/>
            </a:pPr>
            <a:r>
              <a:rPr lang="uk-UA" dirty="0"/>
              <a:t>- капітал інвесторів, який залучається шляхом підписки на акції;</a:t>
            </a:r>
            <a:endParaRPr lang="ru-RU" dirty="0"/>
          </a:p>
          <a:p>
            <a:pPr marL="0" indent="0" algn="just">
              <a:buNone/>
            </a:pPr>
            <a:r>
              <a:rPr lang="uk-UA" dirty="0"/>
              <a:t>- кошти державного та місцевого бюджетів, які спрямовуються на </a:t>
            </a:r>
            <a:r>
              <a:rPr lang="uk-UA" dirty="0" smtClean="0"/>
              <a:t>фінансування;</a:t>
            </a:r>
            <a:endParaRPr lang="ru-RU" dirty="0"/>
          </a:p>
          <a:p>
            <a:pPr marL="0" indent="0" algn="just">
              <a:buNone/>
            </a:pPr>
            <a:r>
              <a:rPr lang="uk-UA" dirty="0"/>
              <a:t>- фінансова допомога недержавних фондів та інститутів.</a:t>
            </a:r>
            <a:endParaRPr lang="ru-RU" dirty="0"/>
          </a:p>
          <a:p>
            <a:pPr marL="0" indent="0" algn="just">
              <a:buNone/>
            </a:pPr>
            <a:r>
              <a:rPr lang="uk-UA" dirty="0"/>
              <a:t>При </a:t>
            </a:r>
            <a:r>
              <a:rPr lang="uk-UA" b="1" i="1" dirty="0"/>
              <a:t>змішаному фінансуванні</a:t>
            </a:r>
            <a:r>
              <a:rPr lang="uk-UA" dirty="0"/>
              <a:t> формування джерел фінансування </a:t>
            </a:r>
            <a:r>
              <a:rPr lang="uk-UA" dirty="0" smtClean="0"/>
              <a:t>забезпечується </a:t>
            </a:r>
            <a:r>
              <a:rPr lang="uk-UA" dirty="0"/>
              <a:t>як власними, так і позиковими джерелами фінансування.</a:t>
            </a:r>
            <a:endParaRPr lang="ru-RU" dirty="0"/>
          </a:p>
          <a:p>
            <a:pPr marL="0" indent="0" algn="just">
              <a:buNone/>
            </a:pPr>
            <a:r>
              <a:rPr lang="uk-UA" dirty="0"/>
              <a:t>Позиковий капітал може бути довгостроковим та короткостроковим.</a:t>
            </a:r>
            <a:endParaRPr lang="ru-RU" dirty="0"/>
          </a:p>
          <a:p>
            <a:pPr algn="just"/>
            <a:r>
              <a:rPr lang="uk-UA" dirty="0"/>
              <a:t>До позикових джерел формування капіталу корпорації, що створюєть­ся, можна віднести:</a:t>
            </a:r>
            <a:endParaRPr lang="ru-RU" dirty="0"/>
          </a:p>
          <a:p>
            <a:pPr lvl="0" algn="just"/>
            <a:r>
              <a:rPr lang="uk-UA" b="1" i="1" dirty="0"/>
              <a:t>довгостроковий капітал:</a:t>
            </a:r>
            <a:endParaRPr lang="ru-RU" dirty="0"/>
          </a:p>
          <a:p>
            <a:pPr lvl="0" algn="just"/>
            <a:r>
              <a:rPr lang="uk-UA" dirty="0"/>
              <a:t>довгострокові кредити банків;</a:t>
            </a:r>
            <a:endParaRPr lang="ru-RU" dirty="0"/>
          </a:p>
          <a:p>
            <a:pPr lvl="0" algn="just"/>
            <a:r>
              <a:rPr lang="uk-UA" dirty="0"/>
              <a:t>довгострокові кредити та позики небанківських фінансових установ;</a:t>
            </a:r>
            <a:endParaRPr lang="ru-RU" dirty="0"/>
          </a:p>
          <a:p>
            <a:pPr lvl="0" algn="just"/>
            <a:r>
              <a:rPr lang="uk-UA" dirty="0"/>
              <a:t>державні цільові та пільгові кредити;</a:t>
            </a:r>
            <a:endParaRPr lang="ru-RU" dirty="0"/>
          </a:p>
          <a:p>
            <a:pPr lvl="0" algn="just"/>
            <a:r>
              <a:rPr lang="uk-UA" dirty="0"/>
              <a:t>фінансовий лізинг.</a:t>
            </a:r>
            <a:endParaRPr lang="ru-RU" dirty="0"/>
          </a:p>
          <a:p>
            <a:pPr lvl="0" algn="just"/>
            <a:r>
              <a:rPr lang="uk-UA" b="1" i="1" dirty="0"/>
              <a:t>короткостроковий капітал</a:t>
            </a:r>
            <a:r>
              <a:rPr lang="uk-UA" dirty="0"/>
              <a:t>:</a:t>
            </a:r>
            <a:endParaRPr lang="ru-RU" dirty="0"/>
          </a:p>
          <a:p>
            <a:pPr lvl="0" algn="just"/>
            <a:r>
              <a:rPr lang="uk-UA" dirty="0"/>
              <a:t>короткострокові кредити банків;</a:t>
            </a:r>
            <a:endParaRPr lang="ru-RU" dirty="0"/>
          </a:p>
          <a:p>
            <a:pPr lvl="0" algn="just"/>
            <a:r>
              <a:rPr lang="uk-UA" dirty="0"/>
              <a:t>короткострокові кредити та позики небанківських фінансових ін­ститутів;</a:t>
            </a:r>
            <a:endParaRPr lang="ru-RU" dirty="0"/>
          </a:p>
          <a:p>
            <a:pPr lvl="0" algn="just"/>
            <a:r>
              <a:rPr lang="uk-UA" dirty="0"/>
              <a:t>товарний (комерційний) кредит, який надається постачальниками сировини та матеріалів,</a:t>
            </a:r>
            <a:endParaRPr lang="ru-RU" dirty="0"/>
          </a:p>
          <a:p>
            <a:endParaRPr lang="ru-RU" dirty="0"/>
          </a:p>
        </p:txBody>
      </p:sp>
      <p:sp>
        <p:nvSpPr>
          <p:cNvPr id="6" name="Текст 5"/>
          <p:cNvSpPr>
            <a:spLocks noGrp="1"/>
          </p:cNvSpPr>
          <p:nvPr>
            <p:ph type="body" sz="half" idx="2"/>
          </p:nvPr>
        </p:nvSpPr>
        <p:spPr>
          <a:xfrm>
            <a:off x="152400" y="1473201"/>
            <a:ext cx="4686300" cy="5245100"/>
          </a:xfrm>
        </p:spPr>
        <p:txBody>
          <a:bodyPr>
            <a:normAutofit fontScale="92500" lnSpcReduction="20000"/>
          </a:bodyPr>
          <a:lstStyle/>
          <a:p>
            <a:pPr algn="just"/>
            <a:r>
              <a:rPr lang="uk-UA" dirty="0"/>
              <a:t>За період підписки для акціонерних товариств необхідно покрити </a:t>
            </a:r>
            <a:r>
              <a:rPr lang="uk-UA" b="1" dirty="0"/>
              <a:t>60%</a:t>
            </a:r>
            <a:r>
              <a:rPr lang="uk-UA" dirty="0"/>
              <a:t> вартості заявленого статутного капіталу. Якщо до визначеного тер­міну це не було зроблено, то акціонерне товариство вважається не засно­ваним. Для забезпечення покриття 60% статутного капіталу засновники або споріднені (афілійовані) учасники намагаються викупити необхідну частину статутного капіталу. В тому разі, якщо підписка не відбулась, особам, які підписалися на акції не пізніше як через </a:t>
            </a:r>
            <a:r>
              <a:rPr lang="uk-UA" b="1" i="1" dirty="0"/>
              <a:t>30 днів</a:t>
            </a:r>
            <a:r>
              <a:rPr lang="uk-UA" dirty="0"/>
              <a:t> повинні повернутись внесені ними суми або майно.</a:t>
            </a:r>
            <a:endParaRPr lang="ru-RU" dirty="0"/>
          </a:p>
          <a:p>
            <a:pPr algn="just"/>
            <a:r>
              <a:rPr lang="uk-UA" dirty="0"/>
              <a:t>Оплата акцій може </a:t>
            </a:r>
            <a:r>
              <a:rPr lang="uk-UA" dirty="0" smtClean="0"/>
              <a:t>здійснюватися </a:t>
            </a:r>
            <a:r>
              <a:rPr lang="uk-UA" dirty="0"/>
              <a:t>у національній валюті, у валюті ін­ших країн або шляхом передачі майна, якщо це передбачено статутом АТ. Важливим моментом виступає те, що статутний фонд може бути створений за рахунок цінних паперів інших емітентів. Тому оплата може відбуватись через внесення акцій одних корпорацій в обмін на акції даного емітента. Виникає так зване перехресне володіння.</a:t>
            </a:r>
            <a:endParaRPr lang="ru-RU" dirty="0"/>
          </a:p>
          <a:p>
            <a:pPr algn="just"/>
            <a:r>
              <a:rPr lang="uk-UA" dirty="0"/>
              <a:t>При управлінні формуванням капіталу корпорації, що створюється, розглядаються дві схеми фінансування: </a:t>
            </a:r>
            <a:endParaRPr lang="uk-UA" dirty="0" smtClean="0"/>
          </a:p>
          <a:p>
            <a:pPr algn="just"/>
            <a:r>
              <a:rPr lang="uk-UA" b="1" dirty="0" smtClean="0"/>
              <a:t>повне самофінансування</a:t>
            </a:r>
          </a:p>
          <a:p>
            <a:pPr algn="just"/>
            <a:r>
              <a:rPr lang="uk-UA" b="1" dirty="0" smtClean="0"/>
              <a:t>змі­шане </a:t>
            </a:r>
            <a:r>
              <a:rPr lang="uk-UA" b="1" dirty="0"/>
              <a:t>фінансування.</a:t>
            </a:r>
            <a:endParaRPr lang="ru-RU" b="1" dirty="0"/>
          </a:p>
          <a:p>
            <a:endParaRPr lang="ru-RU" dirty="0"/>
          </a:p>
        </p:txBody>
      </p:sp>
    </p:spTree>
    <p:extLst>
      <p:ext uri="{BB962C8B-B14F-4D97-AF65-F5344CB8AC3E}">
        <p14:creationId xmlns:p14="http://schemas.microsoft.com/office/powerpoint/2010/main" val="584952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581400" y="650073"/>
            <a:ext cx="8610600" cy="1293028"/>
          </a:xfrm>
        </p:spPr>
        <p:txBody>
          <a:bodyPr>
            <a:noAutofit/>
          </a:bodyPr>
          <a:lstStyle/>
          <a:p>
            <a:r>
              <a:rPr lang="uk-UA" sz="2000" b="1" dirty="0"/>
              <a:t>На обрання схеми фінансування та джерел формування капіталу кор­порації, що створюється, здійснює вплив багато чинників, серед яких найбільш ваговими виступають:</a:t>
            </a:r>
            <a:r>
              <a:rPr lang="ru-RU" sz="2000" b="1" dirty="0"/>
              <a:t/>
            </a:r>
            <a:br>
              <a:rPr lang="ru-RU" sz="2000" b="1" dirty="0"/>
            </a:br>
            <a:endParaRPr lang="ru-RU" sz="2000" b="1" dirty="0"/>
          </a:p>
        </p:txBody>
      </p:sp>
      <p:sp>
        <p:nvSpPr>
          <p:cNvPr id="6" name="Объект 5"/>
          <p:cNvSpPr>
            <a:spLocks noGrp="1"/>
          </p:cNvSpPr>
          <p:nvPr>
            <p:ph idx="1"/>
          </p:nvPr>
        </p:nvSpPr>
        <p:spPr>
          <a:xfrm>
            <a:off x="342900" y="1854200"/>
            <a:ext cx="11633200" cy="4864100"/>
          </a:xfrm>
        </p:spPr>
        <p:txBody>
          <a:bodyPr>
            <a:normAutofit fontScale="62500" lnSpcReduction="20000"/>
          </a:bodyPr>
          <a:lstStyle/>
          <a:p>
            <a:pPr marL="0" lvl="0" indent="0" algn="just">
              <a:buNone/>
            </a:pPr>
            <a:r>
              <a:rPr lang="uk-UA" b="1" i="1" dirty="0"/>
              <a:t>організаційно-правова форма</a:t>
            </a:r>
            <a:r>
              <a:rPr lang="uk-UA" dirty="0"/>
              <a:t> (визначає форми залучення власного капіталу шляхом безпосереднього вкладення у статутний фонд або залу­чення шляхом підписки на акції);</a:t>
            </a:r>
            <a:endParaRPr lang="ru-RU" dirty="0"/>
          </a:p>
          <a:p>
            <a:pPr marL="0" lvl="0" indent="0" algn="just">
              <a:buNone/>
            </a:pPr>
            <a:r>
              <a:rPr lang="uk-UA" b="1" i="1" dirty="0"/>
              <a:t>галузеві особливості, які визначають:</a:t>
            </a:r>
            <a:endParaRPr lang="ru-RU" dirty="0"/>
          </a:p>
          <a:p>
            <a:pPr lvl="0" algn="just"/>
            <a:r>
              <a:rPr lang="uk-UA" dirty="0"/>
              <a:t>операційну діяльність, що відбивається на структурі активів (спів­відношення між постійними та оборотними активами). Чим вища обо­ротність капіталу (переважання оборотних активів), тим більш вірогід­ним буде можливість залучення зовнішніх джерел фінансування;</a:t>
            </a:r>
            <a:endParaRPr lang="ru-RU" dirty="0"/>
          </a:p>
          <a:p>
            <a:pPr lvl="0" algn="just"/>
            <a:r>
              <a:rPr lang="uk-UA" dirty="0"/>
              <a:t>тривалість операційного циклу. Чим довше тривалість операційно­го циклу, тим менше шансів на залучення зовнішніх джерел фінансуван­ня при формуванні капіталу;</a:t>
            </a:r>
            <a:endParaRPr lang="ru-RU" dirty="0"/>
          </a:p>
          <a:p>
            <a:pPr lvl="0" algn="just"/>
            <a:r>
              <a:rPr lang="uk-UA" dirty="0"/>
              <a:t>життєвий цикл галузі. Чим вища інтенсивність розвитку галузі (етапи впровадження, зростання), тим більше шансів на залучення зов­нішнього фінансування при формуванні капіталу;</a:t>
            </a:r>
            <a:endParaRPr lang="ru-RU" dirty="0"/>
          </a:p>
          <a:p>
            <a:pPr lvl="0" algn="just"/>
            <a:r>
              <a:rPr lang="uk-UA" dirty="0"/>
              <a:t>сезонність виробництва та споживання продукції. Чим більше вира­жена сезонність виробництва та споживання продукції, тим більша ймовір­ність фінансування при формуванні капіталу за рахунок власних джерел;</a:t>
            </a:r>
            <a:endParaRPr lang="ru-RU" dirty="0"/>
          </a:p>
          <a:p>
            <a:pPr lvl="0" algn="just"/>
            <a:r>
              <a:rPr lang="uk-UA" dirty="0"/>
              <a:t>ступінь регулювання діяльності державою. Чим більший вплив держави на діяльність підприємства, тим менша ймовірність залучення зовнішніх джерел фінансування при формуванні капіталу; &gt;  розмір підприємства. Спостерігається пряма залежність між роз­мірами підприємства та можливістю залучення зовнішніх, джерел фінан­сування. Чим менше підприємство, тим менше можливостей залучення зовнішніх джерел фінансування;</a:t>
            </a:r>
            <a:endParaRPr lang="ru-RU" dirty="0"/>
          </a:p>
          <a:p>
            <a:pPr marL="0" lvl="0" indent="0" algn="just">
              <a:buNone/>
            </a:pPr>
            <a:r>
              <a:rPr lang="uk-UA" b="1" i="1" dirty="0"/>
              <a:t>доступ до ринків капіталу проявляється у наступному:</a:t>
            </a:r>
            <a:endParaRPr lang="ru-RU" dirty="0"/>
          </a:p>
          <a:p>
            <a:pPr lvl="0" algn="just"/>
            <a:r>
              <a:rPr lang="uk-UA" dirty="0"/>
              <a:t>при створенні корпоративних об'єднань ширше можливості звер­нення до фінансових ринків і відповідно до зовнішніх джерел формуван­ня капіталу;</a:t>
            </a:r>
            <a:endParaRPr lang="ru-RU" dirty="0"/>
          </a:p>
          <a:p>
            <a:pPr lvl="0" algn="just"/>
            <a:r>
              <a:rPr lang="uk-UA" dirty="0"/>
              <a:t>фінансові можливості засновників. Звернення до фінансових рин­ків вимагає додаткових витрат на емісію, оголошення підписки тощо;</a:t>
            </a:r>
            <a:endParaRPr lang="ru-RU" dirty="0"/>
          </a:p>
          <a:p>
            <a:pPr lvl="0" algn="just"/>
            <a:r>
              <a:rPr lang="uk-UA" dirty="0"/>
              <a:t>вартість капіталу, який може бути залучений із різних джерел фі­нансування.</a:t>
            </a:r>
            <a:endParaRPr lang="ru-RU" dirty="0"/>
          </a:p>
          <a:p>
            <a:pPr algn="just"/>
            <a:endParaRPr lang="ru-RU" dirty="0"/>
          </a:p>
        </p:txBody>
      </p:sp>
    </p:spTree>
    <p:extLst>
      <p:ext uri="{BB962C8B-B14F-4D97-AF65-F5344CB8AC3E}">
        <p14:creationId xmlns:p14="http://schemas.microsoft.com/office/powerpoint/2010/main" val="2199380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5427382" y="471676"/>
            <a:ext cx="6510618" cy="6386324"/>
          </a:xfrm>
        </p:spPr>
        <p:txBody>
          <a:bodyPr>
            <a:normAutofit fontScale="92500"/>
          </a:bodyPr>
          <a:lstStyle/>
          <a:p>
            <a:pPr marL="0" indent="0" algn="just">
              <a:buNone/>
            </a:pPr>
            <a:r>
              <a:rPr lang="uk-UA" b="1" dirty="0"/>
              <a:t>Основними методами оптимізації структури капіталу корпорації, що створюється, виступають:</a:t>
            </a:r>
            <a:endParaRPr lang="ru-RU" b="1" dirty="0"/>
          </a:p>
          <a:p>
            <a:pPr lvl="0" algn="just"/>
            <a:r>
              <a:rPr lang="uk-UA" dirty="0"/>
              <a:t>оптимізація структури капіталу за критерієм максимізації рівня фінансової рентабельності, що прогнозується (використовується меха­нізм фінансового </a:t>
            </a:r>
            <a:r>
              <a:rPr lang="uk-UA" dirty="0" err="1"/>
              <a:t>ліверіджу</a:t>
            </a:r>
            <a:r>
              <a:rPr lang="uk-UA" dirty="0"/>
              <a:t> або ефект фінансового важеля);</a:t>
            </a:r>
            <a:endParaRPr lang="ru-RU" dirty="0"/>
          </a:p>
          <a:p>
            <a:pPr lvl="0" algn="just"/>
            <a:r>
              <a:rPr lang="uk-UA" dirty="0"/>
              <a:t>оптимізація структури капіталу за критерієм мінімізації його вартості (попередня оцінка вартості власного та залученого капіталу при різних умовах його залучення та здійснення багатоваріантних роз­рахунків </a:t>
            </a:r>
            <a:r>
              <a:rPr lang="uk-UA" dirty="0" smtClean="0"/>
              <a:t>середньо-зваженої </a:t>
            </a:r>
            <a:r>
              <a:rPr lang="uk-UA" dirty="0"/>
              <a:t>вартості капіталу);</a:t>
            </a:r>
            <a:endParaRPr lang="ru-RU" dirty="0"/>
          </a:p>
          <a:p>
            <a:pPr lvl="0" algn="just"/>
            <a:r>
              <a:rPr lang="uk-UA" dirty="0"/>
              <a:t>оптимізація структури капіталу за критерієм мінімізації рівня фі­нансових ризиків (процес диференційованого вибору джерел фінансування</a:t>
            </a:r>
            <a:endParaRPr lang="ru-RU" dirty="0"/>
          </a:p>
          <a:p>
            <a:pPr lvl="0" algn="just"/>
            <a:r>
              <a:rPr lang="uk-UA" dirty="0"/>
              <a:t>різних складових частин активів: необоротних активів, постійної частини оборотних активів, змінною частини оборотних активів).</a:t>
            </a:r>
            <a:endParaRPr lang="ru-RU" dirty="0"/>
          </a:p>
          <a:p>
            <a:endParaRPr lang="ru-RU" dirty="0"/>
          </a:p>
        </p:txBody>
      </p:sp>
      <p:sp>
        <p:nvSpPr>
          <p:cNvPr id="6" name="Текст 5"/>
          <p:cNvSpPr>
            <a:spLocks noGrp="1"/>
          </p:cNvSpPr>
          <p:nvPr>
            <p:ph type="body" sz="half" idx="2"/>
          </p:nvPr>
        </p:nvSpPr>
        <p:spPr>
          <a:xfrm>
            <a:off x="127000" y="1460501"/>
            <a:ext cx="5080000" cy="5397499"/>
          </a:xfrm>
        </p:spPr>
        <p:txBody>
          <a:bodyPr>
            <a:normAutofit fontScale="92500" lnSpcReduction="20000"/>
          </a:bodyPr>
          <a:lstStyle/>
          <a:p>
            <a:pPr algn="just"/>
            <a:r>
              <a:rPr lang="uk-UA" dirty="0"/>
              <a:t>Вважається, що вартість позикового капіталу нижча вартос­ті власного капіталу, однак, різні зовнішні джерела фінансування також мають різну </a:t>
            </a:r>
            <a:r>
              <a:rPr lang="uk-UA" dirty="0" smtClean="0"/>
              <a:t>ціну:</a:t>
            </a:r>
            <a:endParaRPr lang="ru-RU" dirty="0"/>
          </a:p>
          <a:p>
            <a:pPr lvl="0" algn="just"/>
            <a:r>
              <a:rPr lang="uk-UA" dirty="0" smtClean="0"/>
              <a:t>- стан </a:t>
            </a:r>
            <a:r>
              <a:rPr lang="uk-UA" dirty="0"/>
              <a:t>фінансового ринку країни. Чим вищий розвиток фінансового ринку країни, тим ширше можливості при виборі джерел формування </a:t>
            </a:r>
            <a:r>
              <a:rPr lang="uk-UA" dirty="0" smtClean="0"/>
              <a:t>капіталу </a:t>
            </a:r>
            <a:r>
              <a:rPr lang="uk-UA" dirty="0"/>
              <a:t>підприємства, що створюється;</a:t>
            </a:r>
            <a:endParaRPr lang="ru-RU" dirty="0"/>
          </a:p>
          <a:p>
            <a:pPr lvl="0" algn="just"/>
            <a:r>
              <a:rPr lang="uk-UA" dirty="0" smtClean="0"/>
              <a:t>- ступінь </a:t>
            </a:r>
            <a:r>
              <a:rPr lang="uk-UA" dirty="0"/>
              <a:t>ризику, який на себе перебирають засновники корпорації. Засновники, які не схильні до ризику, як правило, формують капітал за рахунок власних коштів. І навпаки, засновники, яким притаманні більш ризиковані рішення, будуть намагатись залучити зовнішні джерела </a:t>
            </a:r>
            <a:r>
              <a:rPr lang="uk-UA" dirty="0" smtClean="0"/>
              <a:t>фінансування </a:t>
            </a:r>
            <a:r>
              <a:rPr lang="uk-UA" dirty="0"/>
              <a:t>при формуванні капіталу;</a:t>
            </a:r>
            <a:endParaRPr lang="ru-RU" dirty="0"/>
          </a:p>
          <a:p>
            <a:pPr lvl="0" algn="just"/>
            <a:r>
              <a:rPr lang="uk-UA" dirty="0" smtClean="0"/>
              <a:t>- необхідний </a:t>
            </a:r>
            <a:r>
              <a:rPr lang="uk-UA" dirty="0"/>
              <a:t>рівень концентрації власного капіталу для забезпечен­ня необхідного фінансового контролю.</a:t>
            </a:r>
            <a:endParaRPr lang="ru-RU" dirty="0"/>
          </a:p>
          <a:p>
            <a:pPr algn="just"/>
            <a:r>
              <a:rPr lang="uk-UA" dirty="0"/>
              <a:t>Важливого значення при управлінні формуванням капіталу набуває необхідність оптимізації структури капіталу. </a:t>
            </a:r>
            <a:r>
              <a:rPr lang="uk-UA" b="1" i="1" dirty="0"/>
              <a:t>Оптимальна структура капіталу</a:t>
            </a:r>
            <a:r>
              <a:rPr lang="uk-UA" dirty="0"/>
              <a:t> являє собою таке співвідношення використання власних та позикових коштів, при якому забезпечується найбільш ефективна </a:t>
            </a:r>
            <a:r>
              <a:rPr lang="uk-UA" dirty="0" smtClean="0"/>
              <a:t>пропорційність </a:t>
            </a:r>
            <a:r>
              <a:rPr lang="uk-UA" dirty="0"/>
              <a:t>між коефіцієнтом фінансової рентабельності та фінансової стійкості корпорації, тобто максимізується її ринкова вартість.</a:t>
            </a:r>
            <a:endParaRPr lang="ru-RU" dirty="0"/>
          </a:p>
          <a:p>
            <a:pPr algn="just"/>
            <a:endParaRPr lang="ru-RU" dirty="0"/>
          </a:p>
        </p:txBody>
      </p:sp>
    </p:spTree>
    <p:extLst>
      <p:ext uri="{BB962C8B-B14F-4D97-AF65-F5344CB8AC3E}">
        <p14:creationId xmlns:p14="http://schemas.microsoft.com/office/powerpoint/2010/main" val="3346359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457200" y="1447800"/>
            <a:ext cx="11315700" cy="5283200"/>
          </a:xfrm>
        </p:spPr>
        <p:txBody>
          <a:bodyPr>
            <a:normAutofit lnSpcReduction="10000"/>
          </a:bodyPr>
          <a:lstStyle/>
          <a:p>
            <a:pPr marL="0" indent="0" algn="just">
              <a:buNone/>
            </a:pPr>
            <a:r>
              <a:rPr lang="uk-UA" dirty="0" smtClean="0"/>
              <a:t>Існує три </a:t>
            </a:r>
            <a:r>
              <a:rPr lang="uk-UA" dirty="0"/>
              <a:t>принципових підходи до фінансування різних груп активів підприємства, що створюється, які визначаються умовами фінансування активів: консервативний, поміркований, агресив­ний. </a:t>
            </a:r>
            <a:endParaRPr lang="uk-UA" dirty="0" smtClean="0"/>
          </a:p>
          <a:p>
            <a:pPr algn="just"/>
            <a:r>
              <a:rPr lang="uk-UA" dirty="0" smtClean="0"/>
              <a:t>При </a:t>
            </a:r>
            <a:r>
              <a:rPr lang="uk-UA" b="1" i="1" dirty="0"/>
              <a:t>консервативному підході</a:t>
            </a:r>
            <a:r>
              <a:rPr lang="uk-UA" dirty="0"/>
              <a:t> лише частина змінної складової обо­ротних активів фінансується за рахунок короткострокового позикового капіталу, а решта змінної складової оборотних активів, постійна частина оборотних активів та необоротні активи фінансуються за рахунок довго­строкових кредитів та власного капіталу. </a:t>
            </a:r>
            <a:endParaRPr lang="uk-UA" dirty="0" smtClean="0"/>
          </a:p>
          <a:p>
            <a:pPr algn="just"/>
            <a:r>
              <a:rPr lang="uk-UA" dirty="0" smtClean="0"/>
              <a:t>При </a:t>
            </a:r>
            <a:r>
              <a:rPr lang="uk-UA" b="1" i="1" dirty="0"/>
              <a:t>поміркованому підході</a:t>
            </a:r>
            <a:r>
              <a:rPr lang="uk-UA" dirty="0"/>
              <a:t> за рахунок короткострокових позик відбувається фінансування всієї змін­ної частини оборотних активів, решта активів фінансується за рахунок власного капіталу та довгострокових позик. </a:t>
            </a:r>
            <a:endParaRPr lang="uk-UA" dirty="0" smtClean="0"/>
          </a:p>
          <a:p>
            <a:pPr algn="just"/>
            <a:r>
              <a:rPr lang="uk-UA" dirty="0" smtClean="0"/>
              <a:t>При </a:t>
            </a:r>
            <a:r>
              <a:rPr lang="uk-UA" b="1" i="1" dirty="0"/>
              <a:t>агресивному підході</a:t>
            </a:r>
            <a:r>
              <a:rPr lang="uk-UA" dirty="0"/>
              <a:t> фінансування активів співвідношення між боргом і власним капіталом здійснюється у пропорції 50/50. </a:t>
            </a:r>
            <a:endParaRPr lang="uk-UA" dirty="0" smtClean="0"/>
          </a:p>
          <a:p>
            <a:pPr algn="just"/>
            <a:r>
              <a:rPr lang="uk-UA" dirty="0" smtClean="0"/>
              <a:t>Вибір </a:t>
            </a:r>
            <a:r>
              <a:rPr lang="uk-UA" dirty="0"/>
              <a:t>підходів до фінансування активів корпорації, що створюється, залежить від багатьох чинників, хоча слід зазначити, що більшою мірою обрання підходу залежить від особистості фінансового директора (віце-президента з фінансових питань) корпорації.</a:t>
            </a:r>
            <a:endParaRPr lang="ru-RU" dirty="0"/>
          </a:p>
          <a:p>
            <a:endParaRPr lang="ru-RU" dirty="0"/>
          </a:p>
        </p:txBody>
      </p:sp>
    </p:spTree>
    <p:extLst>
      <p:ext uri="{BB962C8B-B14F-4D97-AF65-F5344CB8AC3E}">
        <p14:creationId xmlns:p14="http://schemas.microsoft.com/office/powerpoint/2010/main" val="3441904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i="1" dirty="0" smtClean="0"/>
              <a:t>7.6. Формування капіталу підприємств корпоративного типу</a:t>
            </a:r>
            <a:endParaRPr lang="uk-UA" sz="3200" b="1" i="1" dirty="0"/>
          </a:p>
        </p:txBody>
      </p:sp>
      <p:sp>
        <p:nvSpPr>
          <p:cNvPr id="3" name="Объект 2"/>
          <p:cNvSpPr>
            <a:spLocks noGrp="1"/>
          </p:cNvSpPr>
          <p:nvPr>
            <p:ph idx="1"/>
          </p:nvPr>
        </p:nvSpPr>
        <p:spPr>
          <a:xfrm>
            <a:off x="685800" y="1898470"/>
            <a:ext cx="11175274" cy="4320216"/>
          </a:xfrm>
        </p:spPr>
        <p:txBody>
          <a:bodyPr>
            <a:normAutofit fontScale="85000" lnSpcReduction="20000"/>
          </a:bodyPr>
          <a:lstStyle/>
          <a:p>
            <a:pPr algn="just"/>
            <a:r>
              <a:rPr lang="uk-UA" dirty="0" smtClean="0"/>
              <a:t>Статутний капітал корпоративного підприємства формується з вкладів його засновників та учасників. Таким вкладом до статутного капіталу господарського товариства можуть бути гроші, цінні папери, інші речі або майнові чи інші відчужувані права, що мають грошову оцінку, якщо інше не встановлено законом.</a:t>
            </a:r>
          </a:p>
          <a:p>
            <a:pPr algn="just"/>
            <a:r>
              <a:rPr lang="uk-UA" dirty="0" smtClean="0"/>
              <a:t>Забороняється використовувати для формування статутного капіталу </a:t>
            </a:r>
            <a:r>
              <a:rPr lang="uk-UA" b="1" dirty="0" smtClean="0"/>
              <a:t>бюджетні кошти, кошти, одержані в кредит та під заставу.</a:t>
            </a:r>
          </a:p>
          <a:p>
            <a:pPr algn="just"/>
            <a:r>
              <a:rPr lang="uk-UA" dirty="0" smtClean="0"/>
              <a:t>Грошова оцінка вкладу учасника господарського товариства (ТзОВ і </a:t>
            </a:r>
            <a:r>
              <a:rPr lang="uk-UA" dirty="0" err="1" smtClean="0"/>
              <a:t>ТзДВ</a:t>
            </a:r>
            <a:r>
              <a:rPr lang="uk-UA" dirty="0" smtClean="0"/>
              <a:t>) здійснюється за згодою учасників товариства, а у випадках, встановлених законом, вона підлягає незалежній експертній перевірці.</a:t>
            </a:r>
          </a:p>
          <a:p>
            <a:pPr algn="just"/>
            <a:r>
              <a:rPr lang="uk-UA" dirty="0" smtClean="0"/>
              <a:t>Оплата вартості акцій (вклад учасника), що розміщуються під час заснування акціонерного товариства, може здійснюватися грошовими коштами або майном, майновими і немайновими правами, що мають оцінку, цінними паперами (крім боргових емісійних цінних паперів, емітентом яких є засновник, та векселів).</a:t>
            </a:r>
          </a:p>
          <a:p>
            <a:pPr algn="just"/>
            <a:r>
              <a:rPr lang="uk-UA" dirty="0" smtClean="0"/>
              <a:t>Ціна майна, що вноситься засновниками акціонерного товариства в рахунок оплати акцій товариства, повинна відповідати ринковій вартості цього майна, яка визначається на засадах незалежної оцінки, проведеної відповідно до законодавства про оцінку майна, майнових прав та професійну оціночну діяльність.</a:t>
            </a:r>
          </a:p>
          <a:p>
            <a:endParaRPr lang="uk-UA" dirty="0"/>
          </a:p>
        </p:txBody>
      </p:sp>
    </p:spTree>
    <p:extLst>
      <p:ext uri="{BB962C8B-B14F-4D97-AF65-F5344CB8AC3E}">
        <p14:creationId xmlns:p14="http://schemas.microsoft.com/office/powerpoint/2010/main" val="1950845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400" b="1" dirty="0" smtClean="0"/>
              <a:t>Ринкова вартість емісійних цінних паперів акціонерного товариства визначається:</a:t>
            </a:r>
            <a:br>
              <a:rPr lang="uk-UA" sz="2400" b="1" dirty="0" smtClean="0"/>
            </a:br>
            <a:endParaRPr lang="uk-UA" sz="2400" b="1" dirty="0"/>
          </a:p>
        </p:txBody>
      </p:sp>
      <p:sp>
        <p:nvSpPr>
          <p:cNvPr id="3" name="Объект 2"/>
          <p:cNvSpPr>
            <a:spLocks noGrp="1"/>
          </p:cNvSpPr>
          <p:nvPr>
            <p:ph idx="1"/>
          </p:nvPr>
        </p:nvSpPr>
        <p:spPr/>
        <p:txBody>
          <a:bodyPr/>
          <a:lstStyle/>
          <a:p>
            <a:pPr marL="0" indent="0" algn="just">
              <a:buNone/>
            </a:pPr>
            <a:r>
              <a:rPr lang="ru-RU" b="1" dirty="0"/>
              <a:t>—</a:t>
            </a:r>
            <a:r>
              <a:rPr lang="ru-RU" dirty="0"/>
              <a:t> </a:t>
            </a:r>
            <a:r>
              <a:rPr lang="uk-UA" dirty="0" smtClean="0"/>
              <a:t>для емісійних цінних паперів, які не перебувають в обігу на фондових біржах, — як вартість цінних паперів, визначена відповідно до законодавства про оцінку майна, майнових прав та професійну оціночну діяльність;</a:t>
            </a:r>
          </a:p>
          <a:p>
            <a:pPr marL="0" indent="0" algn="just">
              <a:buNone/>
            </a:pPr>
            <a:r>
              <a:rPr lang="uk-UA" b="1" dirty="0" smtClean="0"/>
              <a:t>—</a:t>
            </a:r>
            <a:r>
              <a:rPr lang="uk-UA" dirty="0" smtClean="0"/>
              <a:t> для емісійних цінних паперів, що перебувають в обігу на фондових біржах, — як вартість цінних паперів, визначена відповідно до законодавства про цінні папери та фондовий ринок.</a:t>
            </a:r>
          </a:p>
          <a:p>
            <a:pPr marL="0" indent="0" algn="just">
              <a:buNone/>
            </a:pPr>
            <a:r>
              <a:rPr lang="uk-UA" b="1" dirty="0" smtClean="0"/>
              <a:t>—</a:t>
            </a:r>
            <a:r>
              <a:rPr lang="uk-UA" dirty="0" smtClean="0"/>
              <a:t> Наглядова рада акціонерного товариства (у процесі створення товариства — установчі збори) затверджує ринкову вартість майна (цінних паперів).</a:t>
            </a:r>
          </a:p>
          <a:p>
            <a:endParaRPr lang="ru-RU" dirty="0"/>
          </a:p>
        </p:txBody>
      </p:sp>
    </p:spTree>
    <p:extLst>
      <p:ext uri="{BB962C8B-B14F-4D97-AF65-F5344CB8AC3E}">
        <p14:creationId xmlns:p14="http://schemas.microsoft.com/office/powerpoint/2010/main" val="1790801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774700"/>
            <a:ext cx="11379200" cy="584200"/>
          </a:xfrm>
        </p:spPr>
        <p:txBody>
          <a:bodyPr>
            <a:normAutofit fontScale="90000"/>
          </a:bodyPr>
          <a:lstStyle/>
          <a:p>
            <a:r>
              <a:rPr lang="uk-UA" b="1" i="1" dirty="0" smtClean="0"/>
              <a:t>7.4. </a:t>
            </a:r>
            <a:r>
              <a:rPr lang="uk-UA" sz="3600" b="1" i="1" dirty="0"/>
              <a:t>Способи зменшення </a:t>
            </a:r>
            <a:r>
              <a:rPr lang="uk-UA" sz="3600" b="1" i="1" dirty="0" smtClean="0"/>
              <a:t/>
            </a:r>
            <a:br>
              <a:rPr lang="uk-UA" sz="3600" b="1" i="1" dirty="0" smtClean="0"/>
            </a:br>
            <a:r>
              <a:rPr lang="uk-UA" sz="3600" b="1" i="1" dirty="0" smtClean="0"/>
              <a:t>статутного </a:t>
            </a:r>
            <a:r>
              <a:rPr lang="uk-UA" sz="3600" b="1" i="1" dirty="0"/>
              <a:t>капіталу </a:t>
            </a:r>
            <a:r>
              <a:rPr lang="uk-UA" sz="3600" b="1" i="1" dirty="0" smtClean="0"/>
              <a:t>Акціонерного Товариства</a:t>
            </a:r>
            <a:r>
              <a:rPr lang="ru-RU" dirty="0"/>
              <a:t/>
            </a:r>
            <a:br>
              <a:rPr lang="ru-RU" dirty="0"/>
            </a:br>
            <a:endParaRPr lang="ru-RU" dirty="0"/>
          </a:p>
        </p:txBody>
      </p:sp>
      <p:sp>
        <p:nvSpPr>
          <p:cNvPr id="3" name="Объект 2"/>
          <p:cNvSpPr>
            <a:spLocks noGrp="1"/>
          </p:cNvSpPr>
          <p:nvPr>
            <p:ph idx="1"/>
          </p:nvPr>
        </p:nvSpPr>
        <p:spPr>
          <a:xfrm>
            <a:off x="228600" y="1498600"/>
            <a:ext cx="11760200" cy="5207000"/>
          </a:xfrm>
        </p:spPr>
        <p:txBody>
          <a:bodyPr>
            <a:normAutofit fontScale="70000" lnSpcReduction="20000"/>
          </a:bodyPr>
          <a:lstStyle/>
          <a:p>
            <a:pPr marL="0" indent="0" algn="just">
              <a:buNone/>
            </a:pPr>
            <a:r>
              <a:rPr lang="uk-UA" b="1" dirty="0"/>
              <a:t>Зменшення розміру статутного капіталу акціонерного товариства може відбуватися за такими способами:</a:t>
            </a:r>
            <a:endParaRPr lang="ru-RU" b="1" dirty="0"/>
          </a:p>
          <a:p>
            <a:pPr marL="0" indent="0" algn="just">
              <a:buNone/>
            </a:pPr>
            <a:r>
              <a:rPr lang="uk-UA" dirty="0"/>
              <a:t>а) зменшення номінальної вартості акцій;</a:t>
            </a:r>
            <a:endParaRPr lang="ru-RU" dirty="0"/>
          </a:p>
          <a:p>
            <a:pPr marL="0" indent="0" algn="just">
              <a:buNone/>
            </a:pPr>
            <a:r>
              <a:rPr lang="uk-UA" dirty="0"/>
              <a:t>б) зменшення кількості акцій існуючої номінальної вартості.</a:t>
            </a:r>
            <a:endParaRPr lang="ru-RU" dirty="0"/>
          </a:p>
          <a:p>
            <a:pPr marL="0" indent="0" algn="just">
              <a:buNone/>
            </a:pPr>
            <a:r>
              <a:rPr lang="uk-UA" b="1" dirty="0"/>
              <a:t>В останньому випадку можливі такі варіанти:</a:t>
            </a:r>
            <a:endParaRPr lang="ru-RU" b="1" dirty="0"/>
          </a:p>
          <a:p>
            <a:pPr lvl="0" algn="just"/>
            <a:r>
              <a:rPr lang="uk-UA" dirty="0"/>
              <a:t>зменшення кількості акцій на основі їх конверсії;</a:t>
            </a:r>
            <a:endParaRPr lang="ru-RU" dirty="0"/>
          </a:p>
          <a:p>
            <a:pPr lvl="0" algn="just"/>
            <a:r>
              <a:rPr lang="uk-UA" dirty="0"/>
              <a:t>безкоштовна передача акцій до анулювання;</a:t>
            </a:r>
            <a:endParaRPr lang="ru-RU" dirty="0"/>
          </a:p>
          <a:p>
            <a:pPr lvl="0" algn="just"/>
            <a:r>
              <a:rPr lang="uk-UA" dirty="0"/>
              <a:t>зменшення кількості акцій на основі їх викупу з подальшим анулюванням</a:t>
            </a:r>
            <a:r>
              <a:rPr lang="uk-UA" dirty="0" smtClean="0"/>
              <a:t>.</a:t>
            </a:r>
          </a:p>
          <a:p>
            <a:pPr marL="0" lvl="0" indent="0" algn="just">
              <a:buNone/>
            </a:pPr>
            <a:r>
              <a:rPr lang="uk-UA" sz="2300" b="1" dirty="0" smtClean="0"/>
              <a:t>Послідовність зменшення розміру статутного капіталу:</a:t>
            </a:r>
            <a:endParaRPr lang="ru-RU" sz="2300" b="1" dirty="0"/>
          </a:p>
          <a:p>
            <a:pPr marL="0" indent="0" algn="just">
              <a:buNone/>
            </a:pPr>
            <a:r>
              <a:rPr lang="uk-UA" dirty="0" smtClean="0"/>
              <a:t>1) </a:t>
            </a:r>
            <a:r>
              <a:rPr lang="uk-UA" dirty="0" smtClean="0"/>
              <a:t>За наявності </a:t>
            </a:r>
            <a:r>
              <a:rPr lang="uk-UA" dirty="0"/>
              <a:t>достатніх підстав рішення про зменшення статутного капіталу приймається загальними зборами акціонерів чи іншим уповноваженим власниками органом. Відповідне рішення оформлюється протоколом.</a:t>
            </a:r>
            <a:endParaRPr lang="ru-RU" dirty="0"/>
          </a:p>
          <a:p>
            <a:pPr marL="0" indent="0" algn="just">
              <a:buNone/>
            </a:pPr>
            <a:r>
              <a:rPr lang="uk-UA" dirty="0" smtClean="0"/>
              <a:t>2) Після </a:t>
            </a:r>
            <a:r>
              <a:rPr lang="uk-UA" dirty="0"/>
              <a:t>цього виконавчий орган товариства публікує у друкованих органах Верховної Ради України або Кабінету </a:t>
            </a:r>
            <a:r>
              <a:rPr lang="uk-UA" dirty="0" smtClean="0"/>
              <a:t>Міністрів </a:t>
            </a:r>
            <a:r>
              <a:rPr lang="uk-UA" dirty="0"/>
              <a:t>або офіційному виданні фондової біржі повідомлення для кредиторів та акціонерів про намір зменшити розмір статутного капіталу товариства, яке має містити: реквізити АТ; мотиви, спосіб і розмір зменшення статутного капіталу; дані про кількість акцій, що вилучаються; їх загальну вартість; термін вилучення акцій та наслідки відмови акціонера від обміну акцій у зв’язку зі зменшенням статутного капіталу шляхом зниження номінальної вартості акцій, а також строк подання заперечень кредиторів.</a:t>
            </a:r>
            <a:endParaRPr lang="ru-RU" dirty="0"/>
          </a:p>
          <a:p>
            <a:pPr marL="0" indent="0" algn="just">
              <a:buNone/>
            </a:pPr>
            <a:r>
              <a:rPr lang="uk-UA" b="1" dirty="0"/>
              <a:t>Послідовність зменшення статутного капіталу значною мірою залежить від обраного способу зменшення.</a:t>
            </a:r>
            <a:endParaRPr lang="ru-RU" b="1" dirty="0"/>
          </a:p>
          <a:p>
            <a:pPr marL="0" indent="0" algn="just">
              <a:buNone/>
            </a:pPr>
            <a:r>
              <a:rPr lang="uk-UA" dirty="0"/>
              <a:t>Якщо зменшення здійснюється на основі </a:t>
            </a:r>
            <a:r>
              <a:rPr lang="uk-UA" b="1" i="1" dirty="0"/>
              <a:t>деномінації</a:t>
            </a:r>
            <a:r>
              <a:rPr lang="uk-UA" dirty="0"/>
              <a:t> (зменшення номінальної вартості акцій), то здійснюється емісія акцій за новою номінальною вартістю. При цьому емісія акцій реєструється у ДКЦПФР та проводиться інший стандартний набір дій, які супроводжують нову емісію. За використання цього методу слід дотримуватися принципу пропорційного зменшення номіналу всіх акцій, які належать акціонерам. Це робиться для збереження існуючих пропорцій участі акціонерів у статутному капіталі.</a:t>
            </a:r>
            <a:endParaRPr lang="ru-RU" dirty="0"/>
          </a:p>
          <a:p>
            <a:endParaRPr lang="ru-RU" dirty="0"/>
          </a:p>
        </p:txBody>
      </p:sp>
    </p:spTree>
    <p:extLst>
      <p:ext uri="{BB962C8B-B14F-4D97-AF65-F5344CB8AC3E}">
        <p14:creationId xmlns:p14="http://schemas.microsoft.com/office/powerpoint/2010/main" val="31414143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5463" y="1558833"/>
            <a:ext cx="11591107" cy="5190309"/>
          </a:xfrm>
        </p:spPr>
        <p:txBody>
          <a:bodyPr>
            <a:normAutofit fontScale="77500" lnSpcReduction="20000"/>
          </a:bodyPr>
          <a:lstStyle/>
          <a:p>
            <a:pPr algn="just"/>
            <a:r>
              <a:rPr lang="uk-UA" dirty="0" smtClean="0"/>
              <a:t>Відповідно до Закону України «Про акціонерні товариства» мінімальний розмір статутного капіталу акціонерного товариства повинен становити 1250 мінімальних заробітних плат виходячи із ставки мінімальної заробітної плати, що діє на момент створення (реєстрації) товариства.</a:t>
            </a:r>
          </a:p>
          <a:p>
            <a:pPr algn="just"/>
            <a:r>
              <a:rPr lang="uk-UA" dirty="0" smtClean="0"/>
              <a:t>Розмір статутного капіталу товариства з обмеженою відповідальністю повинен становити не менше суми, еквівалентної одній мінімальній заробітній платі, діючій на момент його створення.</a:t>
            </a:r>
          </a:p>
          <a:p>
            <a:pPr algn="just"/>
            <a:r>
              <a:rPr lang="uk-UA" dirty="0" smtClean="0"/>
              <a:t>Зміни вартості майна, внесеного як вклад у ТОВ та додаткові внески його учасників не впливають на розмір їх частки у статутному капіталі, вказаної в установчих документах товариства, якщо інше не передбачено установчими документами.</a:t>
            </a:r>
          </a:p>
          <a:p>
            <a:pPr algn="just"/>
            <a:r>
              <a:rPr lang="uk-UA" dirty="0" smtClean="0"/>
              <a:t>Не допускається звільнення учасника товариства з обмеженою відповідальністю від обов’язку внесення вкладу до статутного капіталу товариства, у тому числі шляхом зарахування вимог до товариства.</a:t>
            </a:r>
          </a:p>
          <a:p>
            <a:pPr algn="just"/>
            <a:r>
              <a:rPr lang="uk-UA" dirty="0" smtClean="0"/>
              <a:t>До моменту державної реєстрації товариства з обмеженою відповідальністю кожен з його учасників зобов’язаний </a:t>
            </a:r>
            <a:r>
              <a:rPr lang="uk-UA" dirty="0" err="1" smtClean="0"/>
              <a:t>внести</a:t>
            </a:r>
            <a:r>
              <a:rPr lang="uk-UA" dirty="0" smtClean="0"/>
              <a:t> до статутного капіталу не менше ніж 50% вказаного в установчих документах вкладу. Частина статутного капіталу, що залишилася несплаченою, підлягає сплаті протягом першого року діяльності товариства. Якщо учасники протягом першого року діяльності товариства не оплатили повністю суму своїх вкладів, товариство повинно оголосити про зменшення свого статутного капіталу і зареєструвати відповідні зміни до статуту у встановленому порядку або прийняти рішення про ліквідацію товариства.</a:t>
            </a:r>
          </a:p>
          <a:p>
            <a:pPr algn="just"/>
            <a:r>
              <a:rPr lang="uk-UA" dirty="0" smtClean="0"/>
              <a:t>В той час, як при формуванні статутного капіталу акціонерного товариства кожний засновник повинен оплатити повну вартість придбаних акцій до дати затвердження результатів розміщення першого випуску акцій. У разі наявності такої </a:t>
            </a:r>
            <a:r>
              <a:rPr lang="uk-UA" dirty="0" err="1" smtClean="0"/>
              <a:t>неоплати</a:t>
            </a:r>
            <a:r>
              <a:rPr lang="uk-UA" dirty="0" smtClean="0"/>
              <a:t> акціонерне товариство вважається не заснованим.</a:t>
            </a:r>
            <a:endParaRPr lang="uk-UA" dirty="0"/>
          </a:p>
        </p:txBody>
      </p:sp>
    </p:spTree>
    <p:extLst>
      <p:ext uri="{BB962C8B-B14F-4D97-AF65-F5344CB8AC3E}">
        <p14:creationId xmlns:p14="http://schemas.microsoft.com/office/powerpoint/2010/main" val="3342631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7817" y="452846"/>
            <a:ext cx="8610600" cy="1341120"/>
          </a:xfrm>
        </p:spPr>
        <p:txBody>
          <a:bodyPr>
            <a:normAutofit/>
          </a:bodyPr>
          <a:lstStyle/>
          <a:p>
            <a:r>
              <a:rPr lang="uk-UA" sz="2000" dirty="0" smtClean="0"/>
              <a:t>Законодавством також встановлено можливості господарських товариств змінювати розмір статутного капіталу на власний розсуд, тобто здійснювати його </a:t>
            </a:r>
            <a:r>
              <a:rPr lang="uk-UA" sz="2000" b="1" dirty="0" smtClean="0"/>
              <a:t>збільшення</a:t>
            </a:r>
            <a:r>
              <a:rPr lang="uk-UA" sz="2000" dirty="0" smtClean="0"/>
              <a:t> або </a:t>
            </a:r>
            <a:r>
              <a:rPr lang="uk-UA" sz="2000" b="1" dirty="0" smtClean="0"/>
              <a:t>зменшення</a:t>
            </a:r>
            <a:endParaRPr lang="uk-UA" sz="2000" b="1" dirty="0"/>
          </a:p>
        </p:txBody>
      </p:sp>
      <p:sp>
        <p:nvSpPr>
          <p:cNvPr id="3" name="Объект 2"/>
          <p:cNvSpPr>
            <a:spLocks noGrp="1"/>
          </p:cNvSpPr>
          <p:nvPr>
            <p:ph idx="1"/>
          </p:nvPr>
        </p:nvSpPr>
        <p:spPr>
          <a:xfrm>
            <a:off x="252549" y="1793966"/>
            <a:ext cx="11652068" cy="4998720"/>
          </a:xfrm>
        </p:spPr>
        <p:txBody>
          <a:bodyPr>
            <a:normAutofit fontScale="92500" lnSpcReduction="20000"/>
          </a:bodyPr>
          <a:lstStyle/>
          <a:p>
            <a:pPr marL="0" indent="0">
              <a:buNone/>
            </a:pPr>
            <a:r>
              <a:rPr lang="uk-UA" dirty="0" smtClean="0"/>
              <a:t>Порядок збільшення та зменшення статутного капіталу акціонерного товариства встановлюється Державною комісією з цінних паперів та фондового ринку.</a:t>
            </a:r>
          </a:p>
          <a:p>
            <a:pPr marL="0" indent="0">
              <a:buNone/>
            </a:pPr>
            <a:r>
              <a:rPr lang="uk-UA" b="1" dirty="0" smtClean="0"/>
              <a:t>Статутний капітал товариства збільшується шляхом:</a:t>
            </a:r>
          </a:p>
          <a:p>
            <a:pPr marL="0" lvl="0" indent="0" fontAlgn="base">
              <a:buNone/>
            </a:pPr>
            <a:r>
              <a:rPr lang="uk-UA" dirty="0" smtClean="0"/>
              <a:t>1. Розміщення додаткових акцій існуючої номінальної вартості.</a:t>
            </a:r>
          </a:p>
          <a:p>
            <a:pPr marL="0" lvl="0" indent="0" fontAlgn="base">
              <a:buNone/>
            </a:pPr>
            <a:r>
              <a:rPr lang="uk-UA" dirty="0" smtClean="0"/>
              <a:t>2. Підвищення номінальної вартості вже існуючих акцій.</a:t>
            </a:r>
          </a:p>
          <a:p>
            <a:pPr marL="0" indent="0" algn="just">
              <a:buNone/>
            </a:pPr>
            <a:r>
              <a:rPr lang="uk-UA" dirty="0" smtClean="0"/>
              <a:t>Збільшення статутного капіталу акціонерного товариства із залученням додаткових внесків здійснюється шляхом розміщення додаткових акцій.</a:t>
            </a:r>
          </a:p>
          <a:p>
            <a:pPr marL="0" indent="0" algn="just">
              <a:buNone/>
            </a:pPr>
            <a:r>
              <a:rPr lang="uk-UA" dirty="0" smtClean="0"/>
              <a:t>Переважне право акціонерів на придбання акцій, що додатково розміщуються товариством, діє лише в процесі приватного розміщення акцій та встановлюється законодавством.</a:t>
            </a:r>
          </a:p>
          <a:p>
            <a:pPr marL="0" indent="0" algn="just">
              <a:buNone/>
            </a:pPr>
            <a:r>
              <a:rPr lang="uk-UA" dirty="0" smtClean="0"/>
              <a:t>Збільшення статутного капіталу акціонерного товариства без залучення додаткових внесків здійснюється шляхом підвищення номінальної вартості акцій.</a:t>
            </a:r>
          </a:p>
          <a:p>
            <a:pPr marL="0" indent="0" algn="just">
              <a:buNone/>
            </a:pPr>
            <a:r>
              <a:rPr lang="uk-UA" dirty="0" smtClean="0"/>
              <a:t>Акціонерне товариство не має права приймати рішення про збільшення статутного капіталу шляхом публічного розміщення акцій, якщо розмір власного капіталу є меншим, ніж розмір його статутного капіталу.</a:t>
            </a:r>
          </a:p>
          <a:p>
            <a:pPr marL="0" indent="0" algn="just">
              <a:buNone/>
            </a:pPr>
            <a:r>
              <a:rPr lang="uk-UA" dirty="0" smtClean="0"/>
              <a:t>Не допускається збільшення статутного капіталу акціонерного товариства для покриття збитків та у разі наявності викуплених товариством акцій.</a:t>
            </a:r>
          </a:p>
          <a:p>
            <a:endParaRPr lang="ru-RU" dirty="0"/>
          </a:p>
        </p:txBody>
      </p:sp>
    </p:spTree>
    <p:extLst>
      <p:ext uri="{BB962C8B-B14F-4D97-AF65-F5344CB8AC3E}">
        <p14:creationId xmlns:p14="http://schemas.microsoft.com/office/powerpoint/2010/main" val="2823495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7051" y="1467394"/>
            <a:ext cx="11582400" cy="5390606"/>
          </a:xfrm>
        </p:spPr>
        <p:txBody>
          <a:bodyPr>
            <a:normAutofit/>
          </a:bodyPr>
          <a:lstStyle/>
          <a:p>
            <a:pPr marL="0" indent="0">
              <a:buNone/>
            </a:pPr>
            <a:r>
              <a:rPr lang="uk-UA" sz="2400" b="1" dirty="0"/>
              <a:t>Статутний капітал акціонерного товариства зменшується шляхом</a:t>
            </a:r>
            <a:r>
              <a:rPr lang="ru-RU" b="1" dirty="0" smtClean="0"/>
              <a:t>:</a:t>
            </a:r>
            <a:endParaRPr lang="ru-RU" b="1" dirty="0"/>
          </a:p>
          <a:p>
            <a:pPr marL="0" lvl="0" indent="0" algn="just" fontAlgn="base">
              <a:buNone/>
            </a:pPr>
            <a:r>
              <a:rPr lang="ru-RU" dirty="0" smtClean="0"/>
              <a:t>1. </a:t>
            </a:r>
            <a:r>
              <a:rPr lang="uk-UA" dirty="0" smtClean="0"/>
              <a:t>Зменшення номінальної вартості акцій.</a:t>
            </a:r>
          </a:p>
          <a:p>
            <a:pPr marL="0" lvl="0" indent="0" algn="just" fontAlgn="base">
              <a:buNone/>
            </a:pPr>
            <a:r>
              <a:rPr lang="uk-UA" dirty="0" smtClean="0"/>
              <a:t>2. Анулювання раніше викуплених товариством акцій та зменшення їх загальної кількості, якщо це передбачено статутом товариства.</a:t>
            </a:r>
          </a:p>
          <a:p>
            <a:pPr marL="0" lvl="0" indent="0" algn="just" fontAlgn="base">
              <a:buNone/>
            </a:pPr>
            <a:r>
              <a:rPr lang="uk-UA" dirty="0" smtClean="0"/>
              <a:t>3. Після прийняття рішення про зменшення статутного капіталу акціонерного товариства виконавчий орган протягом 30 днів має письмово повідомити кожного кредитора, вимоги якого до акціонерного товариства не забезпечені заставою, гарантією чи порукою, про таке рішення.</a:t>
            </a:r>
          </a:p>
          <a:p>
            <a:pPr marL="0" indent="0" algn="just">
              <a:buNone/>
            </a:pPr>
            <a:r>
              <a:rPr lang="uk-UA" dirty="0" smtClean="0"/>
              <a:t>Зменшення акціонерним товариством статутного капіталу нижче встановленого законом розміру має наслідком ліквідацію товариства.</a:t>
            </a:r>
          </a:p>
          <a:p>
            <a:pPr marL="0" indent="0" algn="just">
              <a:buNone/>
            </a:pPr>
            <a:r>
              <a:rPr lang="uk-UA" dirty="0" smtClean="0"/>
              <a:t>Зменшення статутного капіталу товариство з обмеженою відповідальністю допускається лише після повідомлення в порядку, встановленому законом, усіх його кредиторів. У цьому разі кредитори мають право вимагати дострокового припинення або виконання відповідних зобов’язань товариства та відшкодування їм збитків.</a:t>
            </a:r>
          </a:p>
        </p:txBody>
      </p:sp>
    </p:spTree>
    <p:extLst>
      <p:ext uri="{BB962C8B-B14F-4D97-AF65-F5344CB8AC3E}">
        <p14:creationId xmlns:p14="http://schemas.microsoft.com/office/powerpoint/2010/main" val="2901744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371600" y="2032005"/>
            <a:ext cx="9448800" cy="1825096"/>
          </a:xfrm>
        </p:spPr>
        <p:txBody>
          <a:bodyPr>
            <a:normAutofit/>
          </a:bodyPr>
          <a:lstStyle/>
          <a:p>
            <a:pPr algn="ctr"/>
            <a:r>
              <a:rPr lang="uk-UA" sz="6600" dirty="0" smtClean="0"/>
              <a:t>Дякую за увагу!</a:t>
            </a:r>
            <a:endParaRPr lang="uk-UA" sz="6600" dirty="0"/>
          </a:p>
        </p:txBody>
      </p:sp>
    </p:spTree>
    <p:extLst>
      <p:ext uri="{BB962C8B-B14F-4D97-AF65-F5344CB8AC3E}">
        <p14:creationId xmlns:p14="http://schemas.microsoft.com/office/powerpoint/2010/main" val="3687601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358900" y="1127798"/>
            <a:ext cx="9299620" cy="5438102"/>
          </a:xfrm>
          <a:prstGeom prst="rect">
            <a:avLst/>
          </a:prstGeom>
        </p:spPr>
      </p:pic>
    </p:spTree>
    <p:extLst>
      <p:ext uri="{BB962C8B-B14F-4D97-AF65-F5344CB8AC3E}">
        <p14:creationId xmlns:p14="http://schemas.microsoft.com/office/powerpoint/2010/main" val="2429356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94100" y="1196173"/>
            <a:ext cx="8610600" cy="404027"/>
          </a:xfrm>
        </p:spPr>
        <p:txBody>
          <a:bodyPr>
            <a:normAutofit fontScale="90000"/>
          </a:bodyPr>
          <a:lstStyle/>
          <a:p>
            <a:pPr>
              <a:lnSpc>
                <a:spcPct val="100000"/>
              </a:lnSpc>
            </a:pPr>
            <a:r>
              <a:rPr lang="uk-UA" sz="2200" b="1" dirty="0">
                <a:latin typeface="+mn-lt"/>
              </a:rPr>
              <a:t>Зменшення кількості акцій, які є в обігу, досягається або за рахунок вилучення з обігу та анулювання частини акцій, або на основі конверсії акцій</a:t>
            </a:r>
            <a:r>
              <a:rPr lang="uk-UA" sz="2200" b="1" dirty="0"/>
              <a:t>. </a:t>
            </a:r>
            <a:r>
              <a:rPr lang="ru-RU" b="1" dirty="0"/>
              <a:t/>
            </a:r>
            <a:br>
              <a:rPr lang="ru-RU" b="1" dirty="0"/>
            </a:br>
            <a:endParaRPr lang="ru-RU" b="1" dirty="0"/>
          </a:p>
        </p:txBody>
      </p:sp>
      <p:sp>
        <p:nvSpPr>
          <p:cNvPr id="3" name="Объект 2"/>
          <p:cNvSpPr>
            <a:spLocks noGrp="1"/>
          </p:cNvSpPr>
          <p:nvPr>
            <p:ph idx="1"/>
          </p:nvPr>
        </p:nvSpPr>
        <p:spPr>
          <a:xfrm>
            <a:off x="482600" y="1600200"/>
            <a:ext cx="11480800" cy="5168900"/>
          </a:xfrm>
        </p:spPr>
        <p:txBody>
          <a:bodyPr>
            <a:normAutofit fontScale="77500" lnSpcReduction="20000"/>
          </a:bodyPr>
          <a:lstStyle/>
          <a:p>
            <a:pPr algn="just"/>
            <a:r>
              <a:rPr lang="uk-UA" b="1" i="1" dirty="0"/>
              <a:t>Конверсія акцій</a:t>
            </a:r>
            <a:r>
              <a:rPr lang="uk-UA" dirty="0"/>
              <a:t> – це об’єднання кількох акцій в одну (або обмін за встановленим співвідношенням однієї кількості акцій на іншу). Наприклад, конверсія акцій у співвідношенні 4 : 3 означає, що на кожні чотири акції можна обміняти три акції нової емісії.</a:t>
            </a:r>
            <a:endParaRPr lang="ru-RU" dirty="0"/>
          </a:p>
          <a:p>
            <a:pPr marL="0" indent="0" algn="just">
              <a:buNone/>
            </a:pPr>
            <a:r>
              <a:rPr lang="uk-UA" dirty="0"/>
              <a:t>У більшості країн діє положення, згідно з яким зменшення статутного капіталу має здійснюватися в першу чергу шляхом зниження номінальної вартості, а не в результаті їх об’єднання. Це робиться з метою захисту прав дрібних акціонерів, яким у результаті об’єднання акцій можуть завдаватися збитки. Наприклад, якщо співвідношення, з яким робиться конверсія акцій, становить 11 : 9, то це означає, що акціонери, які мають менше 11 акцій, вимушені або продати їх, або докупити необхідну кількість, щоб можна було зробити обмін.</a:t>
            </a:r>
            <a:endParaRPr lang="ru-RU" dirty="0"/>
          </a:p>
          <a:p>
            <a:pPr marL="0" indent="0" algn="just">
              <a:buNone/>
            </a:pPr>
            <a:r>
              <a:rPr lang="uk-UA" dirty="0"/>
              <a:t>Деномінація не допускається, якщо номінальна вартість акцій дорівнює мінімально встановленому розміру. В даному разі зменшення статутного капіталу відбувається шляхом конверсії акцій або їх вилучення з обігу для анулювання. </a:t>
            </a:r>
            <a:endParaRPr lang="ru-RU" dirty="0"/>
          </a:p>
          <a:p>
            <a:pPr marL="0" indent="0" algn="just">
              <a:buNone/>
            </a:pPr>
            <a:r>
              <a:rPr lang="uk-UA" dirty="0"/>
              <a:t>У зарубіжній практиці проблематика неподання до деномінації чи консолідації акцій вирішується так. Акціонерне товариство визнає акції недійсними. Натомість у ході обміну </a:t>
            </a:r>
            <a:r>
              <a:rPr lang="uk-UA" dirty="0" err="1"/>
              <a:t>емітуються</a:t>
            </a:r>
            <a:r>
              <a:rPr lang="uk-UA" dirty="0"/>
              <a:t> нові акції, які тут же реалізуються на біржі, а виручка від їх реалізації зараховується на рахунок акціонерів, чиї акції оголошені недійсними.</a:t>
            </a:r>
            <a:endParaRPr lang="ru-RU" dirty="0"/>
          </a:p>
          <a:p>
            <a:pPr marL="0" indent="0" algn="just">
              <a:buNone/>
            </a:pPr>
            <a:r>
              <a:rPr lang="uk-UA" dirty="0"/>
              <a:t>Зменшення кількості акцій, які є в обігу, можна досягти не лише об’єднанням акцій, а й шляхом їх викупу чи безоплатної передачі товариству для анулювання.</a:t>
            </a:r>
            <a:endParaRPr lang="ru-RU" dirty="0"/>
          </a:p>
          <a:p>
            <a:pPr marL="0" indent="0" algn="just">
              <a:buNone/>
            </a:pPr>
            <a:r>
              <a:rPr lang="uk-UA" b="1" dirty="0"/>
              <a:t>Загалом акціонерне товариство має право викупити в акціонера оплачені ним акції для таких цілей:</a:t>
            </a:r>
            <a:endParaRPr lang="ru-RU" b="1" dirty="0"/>
          </a:p>
          <a:p>
            <a:pPr lvl="0" algn="just"/>
            <a:r>
              <a:rPr lang="uk-UA" dirty="0"/>
              <a:t>подальшого перепродажу;</a:t>
            </a:r>
            <a:endParaRPr lang="ru-RU" dirty="0"/>
          </a:p>
          <a:p>
            <a:pPr lvl="0" algn="just"/>
            <a:r>
              <a:rPr lang="uk-UA" dirty="0"/>
              <a:t>розповсюдження серед своїх працівників;</a:t>
            </a:r>
            <a:endParaRPr lang="ru-RU" dirty="0"/>
          </a:p>
          <a:p>
            <a:pPr lvl="0" algn="just"/>
            <a:r>
              <a:rPr lang="uk-UA" dirty="0"/>
              <a:t>з метою анулювання.</a:t>
            </a:r>
            <a:endParaRPr lang="ru-RU" dirty="0"/>
          </a:p>
          <a:p>
            <a:endParaRPr lang="ru-RU" dirty="0"/>
          </a:p>
        </p:txBody>
      </p:sp>
    </p:spTree>
    <p:extLst>
      <p:ext uri="{BB962C8B-B14F-4D97-AF65-F5344CB8AC3E}">
        <p14:creationId xmlns:p14="http://schemas.microsoft.com/office/powerpoint/2010/main" val="2110869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4000" y="1435100"/>
            <a:ext cx="11582400" cy="5422900"/>
          </a:xfrm>
        </p:spPr>
        <p:txBody>
          <a:bodyPr>
            <a:normAutofit fontScale="85000" lnSpcReduction="20000"/>
          </a:bodyPr>
          <a:lstStyle/>
          <a:p>
            <a:pPr algn="just"/>
            <a:r>
              <a:rPr lang="uk-UA" dirty="0"/>
              <a:t>Викуп акцій АТ може здійснюватися емітентом для підтримання ринкового курсу, збільшення прибутковості акцій чи з метою запобігання поглинання. Зазначені акції повинні бути реалізовані або анульовані у строк не більше одного року. Протягом періоду володіння господарським товариством власними корпоративними правами розподіл прибутку і голосування на зборах акціонерів відбувається без урахування згаданих акцій. Це саме стосується і товариства з обмеженою відповідальністю щодо придбання ним часток учасників товариства. Протягом періоду володіння підприємством власними корпоративними правами розподіл прибутку, а також голосування і визначення кворуму на загальних зборах провадиться без урахування придбаних підприємством власних акцій (часток). Отже, викуплені корпоративні права власної емісії не призводять до приросту активів підприємства. </a:t>
            </a:r>
            <a:endParaRPr lang="uk-UA" dirty="0" smtClean="0"/>
          </a:p>
          <a:p>
            <a:pPr algn="just"/>
            <a:r>
              <a:rPr lang="uk-UA" dirty="0" smtClean="0"/>
              <a:t>Досить часто рішення про зменшення статутного капіталу підприємства приймається з метою проведення </a:t>
            </a:r>
            <a:r>
              <a:rPr lang="uk-UA" b="1" i="1" dirty="0" smtClean="0"/>
              <a:t>санації балансу</a:t>
            </a:r>
            <a:r>
              <a:rPr lang="uk-UA" dirty="0" smtClean="0"/>
              <a:t>. Остання полягає в покритті відображених у балансі збитків і створенні необхідних резервів за рахунок одержання санаційного прибутку. Основна мета – приведення статутного капіталу підприємства у відповідність із чистими активами, які йому відповідають. Балансовий курс корпоративних прав при цьому досягає позначки 100 % або перевищує її. Це дає можливість залучити фінансові ресурси шляхом додаткової емісії корпоративних прав.</a:t>
            </a:r>
            <a:endParaRPr lang="ru-RU" dirty="0" smtClean="0"/>
          </a:p>
          <a:p>
            <a:pPr algn="just"/>
            <a:r>
              <a:rPr lang="uk-UA" dirty="0" smtClean="0"/>
              <a:t>Санація </a:t>
            </a:r>
            <a:r>
              <a:rPr lang="uk-UA" dirty="0"/>
              <a:t>балансу за рахунок санаційного прибутку доцільна лише у разі вичерпання всіх інших можливостей покриття балансових збитків (після спрямування на це всіх відкритих і прихованих резервів). Даний (балансовий) прибуток утворюється в результаті зменшення статутного капіталу підприємства, добровільних доплат власників його корпоративних прав або в разі списання кредиторами підприємства-боржника своїх вимог.</a:t>
            </a:r>
            <a:endParaRPr lang="ru-RU" dirty="0"/>
          </a:p>
          <a:p>
            <a:endParaRPr lang="ru-RU" dirty="0"/>
          </a:p>
        </p:txBody>
      </p:sp>
    </p:spTree>
    <p:extLst>
      <p:ext uri="{BB962C8B-B14F-4D97-AF65-F5344CB8AC3E}">
        <p14:creationId xmlns:p14="http://schemas.microsoft.com/office/powerpoint/2010/main" val="3372689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67200" y="571500"/>
            <a:ext cx="7505700" cy="1447800"/>
          </a:xfrm>
        </p:spPr>
        <p:txBody>
          <a:bodyPr>
            <a:normAutofit fontScale="90000"/>
          </a:bodyPr>
          <a:lstStyle/>
          <a:p>
            <a:pPr algn="just"/>
            <a:r>
              <a:rPr lang="uk-UA" sz="1600" b="1" dirty="0" smtClean="0"/>
              <a:t>Санаційний прибуток </a:t>
            </a:r>
            <a:r>
              <a:rPr lang="uk-UA" sz="1600" dirty="0" smtClean="0"/>
              <a:t>– це прибуток, який виникає внаслідок викупу підприємством власних корпоративних прав (акцій, часток) за курсом, нижчим за номінальну вартість цих прав (</a:t>
            </a:r>
            <a:r>
              <a:rPr lang="uk-UA" sz="1600" b="1" dirty="0" err="1" smtClean="0"/>
              <a:t>дизажіо</a:t>
            </a:r>
            <a:r>
              <a:rPr lang="uk-UA" sz="1600" dirty="0" smtClean="0"/>
              <a:t>), в результаті їх безкоштовної передачі до анулювання, зниження номінальної вартості або при одержанні безповоротної фінансової допомоги від власників корпоративних прав, кредиторів та інших заінтересованих у санації підприємства осіб.</a:t>
            </a:r>
            <a:endParaRPr lang="uk-UA" sz="1600" dirty="0"/>
          </a:p>
        </p:txBody>
      </p:sp>
      <p:sp>
        <p:nvSpPr>
          <p:cNvPr id="3" name="Объект 2"/>
          <p:cNvSpPr>
            <a:spLocks noGrp="1"/>
          </p:cNvSpPr>
          <p:nvPr>
            <p:ph idx="1"/>
          </p:nvPr>
        </p:nvSpPr>
        <p:spPr>
          <a:xfrm>
            <a:off x="419100" y="2133600"/>
            <a:ext cx="11353800" cy="4724400"/>
          </a:xfrm>
        </p:spPr>
        <p:txBody>
          <a:bodyPr>
            <a:normAutofit fontScale="77500" lnSpcReduction="20000"/>
          </a:bodyPr>
          <a:lstStyle/>
          <a:p>
            <a:pPr algn="just"/>
            <a:r>
              <a:rPr lang="uk-UA" dirty="0"/>
              <a:t>У контексті зменшення статутного капіталу детальніше розглянемо першу складову санаційного прибутку – </a:t>
            </a:r>
            <a:r>
              <a:rPr lang="uk-UA" b="1" i="1" dirty="0" err="1"/>
              <a:t>дизажіо</a:t>
            </a:r>
            <a:r>
              <a:rPr lang="uk-UA" dirty="0"/>
              <a:t> (дорівнює різниці між номінальною вартістю корпоративного права та ціною його викупу емітентом і затратами, пов’язаними з процедурою викупу прав та зменшенням статутного капіталу). Якщо корпоративні права надаються до анулювання безкоштовно, то санаційний прибуток дорівнюватиме номінальній вартості наданих до анулювання прав за мінусом витрат, пов’язаних зі зменшенням статутного капіталу. Безкоштовне надання своїх акцій до анулювання досить часто здійснюють крупні акціонери, власники контрольних пакетів, вносячи таким чином посильний вклад у фінансування санації.</a:t>
            </a:r>
            <a:endParaRPr lang="ru-RU" dirty="0"/>
          </a:p>
          <a:p>
            <a:pPr algn="just"/>
            <a:r>
              <a:rPr lang="uk-UA" dirty="0" err="1"/>
              <a:t>Дизажіо</a:t>
            </a:r>
            <a:r>
              <a:rPr lang="uk-UA" dirty="0"/>
              <a:t> можна розглядати як один з видів емісійного доходу. Якщо санація балансу здійснюється за рахунок емісійного доходу, то в результаті даної операції змінюється лише структура власного капіталу, а загальна його сума залишається незмінною.</a:t>
            </a:r>
            <a:endParaRPr lang="ru-RU" dirty="0"/>
          </a:p>
          <a:p>
            <a:pPr algn="just"/>
            <a:r>
              <a:rPr lang="uk-UA" dirty="0"/>
              <a:t>Інформація, відображена в першому розділі пасиву балансу </a:t>
            </a:r>
            <a:r>
              <a:rPr lang="uk-UA" b="1" i="1" dirty="0"/>
              <a:t>«Власний капітал»</a:t>
            </a:r>
            <a:r>
              <a:rPr lang="uk-UA" dirty="0"/>
              <a:t>, показує загальну картину стану власного капіталу та його окремих позицій на початок та кінець звітного періоду. На основі цієї інформації можна провести поверховий аналіз показників, в основі розрахунку яких є власний капітал. Розшифрування першого розділу пасиву балансу, яке дає змогу фінансовому аналітику дійти висновків щодо змін, які відбулися в складі власного капіталу підприємства, причини цих змін та існуючі тенденції, міститься у звіті про власний капітал. Порядок складання звіту регламентується П(С)БО 5 «Звіт про власний капітал».</a:t>
            </a:r>
            <a:endParaRPr lang="ru-RU" dirty="0"/>
          </a:p>
          <a:p>
            <a:pPr algn="just"/>
            <a:r>
              <a:rPr lang="uk-UA" dirty="0"/>
              <a:t>Метою складання звіту про власний капітал є розкриття і аналіз інформації щодо змін у складі власного капіталу підприємства протягом звітного періоду. Читаючи звіт, користувач може з’ясувати основні чинники (операції), які вплинули на зміни (збільшення чи зменшення) у складі власного капіталу в цілому та окремих його позицій зокрема. </a:t>
            </a:r>
            <a:endParaRPr lang="ru-RU" dirty="0"/>
          </a:p>
        </p:txBody>
      </p:sp>
    </p:spTree>
    <p:extLst>
      <p:ext uri="{BB962C8B-B14F-4D97-AF65-F5344CB8AC3E}">
        <p14:creationId xmlns:p14="http://schemas.microsoft.com/office/powerpoint/2010/main" val="3164768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900" y="1511300"/>
            <a:ext cx="11684000" cy="5346700"/>
          </a:xfrm>
        </p:spPr>
        <p:txBody>
          <a:bodyPr>
            <a:normAutofit lnSpcReduction="10000"/>
          </a:bodyPr>
          <a:lstStyle/>
          <a:p>
            <a:pPr algn="just"/>
            <a:r>
              <a:rPr lang="uk-UA" dirty="0"/>
              <a:t>Звіт про власний капітал складається на підставі балансу, звіту про фінансові результати, а також аналітичних даних до відповідних облікових регістрів. За правильного відображення операцій, які призвели до змін у складі власного капіталу, залишок власного капіталу на кінець року (в цілому та у розрізі окремих статей), який відображається у балансі, збігається з тим, який показується у звіті про власний капітал. Суми, що зменшують статті власного капіталу, наводяться в дужках.</a:t>
            </a:r>
            <a:endParaRPr lang="ru-RU" dirty="0"/>
          </a:p>
          <a:p>
            <a:pPr algn="just"/>
            <a:r>
              <a:rPr lang="uk-UA" dirty="0" smtClean="0"/>
              <a:t>Якщо </a:t>
            </a:r>
            <a:r>
              <a:rPr lang="uk-UA" dirty="0"/>
              <a:t>на підприємстві мали місце зміни в обліковій політиці, виправлення помилок, допущених при складанні звітів у попередніх періодах чи інші зміни, то на відповідну величину здійснюється, як правило, коригування сальдо нерозподіленого прибутку на початок звітного року. Скоригований залишок на початок року у звіті містить інформацію про позиції власного капіталу з урахуванням можливих коригувань. </a:t>
            </a:r>
            <a:endParaRPr lang="ru-RU" dirty="0"/>
          </a:p>
          <a:p>
            <a:pPr algn="just"/>
            <a:r>
              <a:rPr lang="uk-UA" dirty="0"/>
              <a:t>Важливим чинником, який впливає на величину власного капіталу підприємства, є обсяг чистого прибутку (збитку) та порядок його використання (чи покриття) у звітному періоді. Базова інформація щодо цього міститься у звіті про фінансові результати та в рішенні зборів власників підприємства щодо порядку використання прибутку. </a:t>
            </a:r>
            <a:endParaRPr lang="ru-RU" dirty="0"/>
          </a:p>
        </p:txBody>
      </p:sp>
    </p:spTree>
    <p:extLst>
      <p:ext uri="{BB962C8B-B14F-4D97-AF65-F5344CB8AC3E}">
        <p14:creationId xmlns:p14="http://schemas.microsoft.com/office/powerpoint/2010/main" val="3111271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19100" y="1485900"/>
            <a:ext cx="11214100" cy="5016500"/>
          </a:xfrm>
        </p:spPr>
        <p:txBody>
          <a:bodyPr>
            <a:normAutofit fontScale="92500" lnSpcReduction="10000"/>
          </a:bodyPr>
          <a:lstStyle/>
          <a:p>
            <a:pPr algn="just"/>
            <a:r>
              <a:rPr lang="uk-UA" dirty="0"/>
              <a:t>У разі прийняття рішення щодо використання чистого прибутку звітного року, нерозподіленого прибутку чи частини резервного капіталу на виплату дивідендів величина дивідендів відображається за відповідними позиціями власного капіталу у дужках і зменшує власний капітал підприємства. Якщо ж нерозподілений прибуток спрямовано на збільшення статутного і резервного капіталу, то відбувається внутрішній перерозподіл сум власного капіталу підприємства: відповідну суму прибутку у звіті про власний капітал відображають двічі — за статтею «Нерозподілений прибуток» у дужках (як величина, що зменшує прибуток) і за статтями «Статутний капітал» і «Резервний капітал» (як величина, що збільшує власний капітал). </a:t>
            </a:r>
            <a:endParaRPr lang="ru-RU" dirty="0"/>
          </a:p>
          <a:p>
            <a:pPr algn="just"/>
            <a:r>
              <a:rPr lang="uk-UA" dirty="0"/>
              <a:t>При виході учасника з товариства йому повертається його частка (внесок). Якщо в результаті повернення учаснику його частки на величину такої частки зменшився статутний капітал, </a:t>
            </a:r>
            <a:endParaRPr lang="uk-UA" dirty="0" smtClean="0"/>
          </a:p>
          <a:p>
            <a:pPr algn="just"/>
            <a:r>
              <a:rPr lang="uk-UA" dirty="0" smtClean="0"/>
              <a:t>Як </a:t>
            </a:r>
            <a:r>
              <a:rPr lang="uk-UA" dirty="0"/>
              <a:t>уже зазначалося, підприємство може викупити корпоративні права власної емісії з метою їх анулювання чи перепродажу. Операція викупу акцій (часток) не змінює статутного капіталу підприємства, однак сума власного капіталу зменшується на фактичну величину викуплених корпоративних прав. Факт зменшення активів підприємства в результаті здійснення вказаної операції призводить до зменшення пасивів за позицією «Вилучений капітал».</a:t>
            </a:r>
            <a:endParaRPr lang="ru-RU" dirty="0"/>
          </a:p>
          <a:p>
            <a:endParaRPr lang="ru-RU" dirty="0"/>
          </a:p>
        </p:txBody>
      </p:sp>
    </p:spTree>
    <p:extLst>
      <p:ext uri="{BB962C8B-B14F-4D97-AF65-F5344CB8AC3E}">
        <p14:creationId xmlns:p14="http://schemas.microsoft.com/office/powerpoint/2010/main" val="3406680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22500" y="241300"/>
            <a:ext cx="9779000" cy="1536700"/>
          </a:xfrm>
        </p:spPr>
        <p:txBody>
          <a:bodyPr>
            <a:noAutofit/>
          </a:bodyPr>
          <a:lstStyle/>
          <a:p>
            <a:r>
              <a:rPr lang="uk-UA" sz="3200" b="1" i="1" dirty="0" smtClean="0"/>
              <a:t>7.5. </a:t>
            </a:r>
            <a:r>
              <a:rPr lang="uk-UA" sz="3200" b="1" i="1" dirty="0"/>
              <a:t>Особливості формування </a:t>
            </a:r>
            <a:r>
              <a:rPr lang="uk-UA" sz="3200" b="1" i="1" dirty="0" smtClean="0"/>
              <a:t/>
            </a:r>
            <a:br>
              <a:rPr lang="uk-UA" sz="3200" b="1" i="1" dirty="0" smtClean="0"/>
            </a:br>
            <a:r>
              <a:rPr lang="uk-UA" sz="3200" b="1" i="1" dirty="0" smtClean="0"/>
              <a:t>капіталу </a:t>
            </a:r>
            <a:r>
              <a:rPr lang="uk-UA" sz="3200" b="1" i="1" dirty="0"/>
              <a:t>корпорації, що створюється</a:t>
            </a:r>
            <a:r>
              <a:rPr lang="ru-RU" sz="3200" dirty="0"/>
              <a:t/>
            </a:r>
            <a:br>
              <a:rPr lang="ru-RU" sz="3200" dirty="0"/>
            </a:br>
            <a:endParaRPr lang="ru-RU" sz="3200" dirty="0"/>
          </a:p>
        </p:txBody>
      </p:sp>
      <p:sp>
        <p:nvSpPr>
          <p:cNvPr id="3" name="Объект 2"/>
          <p:cNvSpPr>
            <a:spLocks noGrp="1"/>
          </p:cNvSpPr>
          <p:nvPr>
            <p:ph idx="1"/>
          </p:nvPr>
        </p:nvSpPr>
        <p:spPr>
          <a:xfrm>
            <a:off x="177800" y="1778000"/>
            <a:ext cx="11823700" cy="5080000"/>
          </a:xfrm>
        </p:spPr>
        <p:txBody>
          <a:bodyPr>
            <a:normAutofit fontScale="70000" lnSpcReduction="20000"/>
          </a:bodyPr>
          <a:lstStyle/>
          <a:p>
            <a:pPr marL="0" indent="0" algn="just">
              <a:buNone/>
            </a:pPr>
            <a:r>
              <a:rPr lang="uk-UA" dirty="0"/>
              <a:t>Особливої значущості управління формуванням капіталу набуває при створенні корпорації. Для початку діяльності корпорації необхідно за­лучити такий обсяг капіталу, який би дозволив здійснити фінансування активів у необхідному обсязі.</a:t>
            </a:r>
            <a:endParaRPr lang="ru-RU" dirty="0"/>
          </a:p>
          <a:p>
            <a:pPr marL="0" indent="0" algn="just">
              <a:buNone/>
            </a:pPr>
            <a:r>
              <a:rPr lang="uk-UA" b="1" dirty="0"/>
              <a:t>П</a:t>
            </a:r>
            <a:r>
              <a:rPr lang="uk-UA" b="1" dirty="0" smtClean="0"/>
              <a:t>роцес </a:t>
            </a:r>
            <a:r>
              <a:rPr lang="uk-UA" b="1" dirty="0"/>
              <a:t>формування капіталу на підприємстві, що створюється, має ряд особливостей, основними із яких є:</a:t>
            </a:r>
            <a:endParaRPr lang="ru-RU" b="1" dirty="0"/>
          </a:p>
          <a:p>
            <a:pPr marL="0" indent="0" algn="just">
              <a:buNone/>
            </a:pPr>
            <a:r>
              <a:rPr lang="uk-UA" dirty="0"/>
              <a:t>1. До формування капіталу підприємства, що створюється, не можна залучити внутрішні джерела фінансування, які на цій стадії життєвого циклу підприємства відсутні.</a:t>
            </a:r>
            <a:endParaRPr lang="ru-RU" dirty="0"/>
          </a:p>
          <a:p>
            <a:pPr marL="0" indent="0" algn="just">
              <a:buNone/>
            </a:pPr>
            <a:r>
              <a:rPr lang="uk-UA" dirty="0"/>
              <a:t>2. Основу формування стартового капіталу підприємства, що створюється, складає власний капітал його засновників.</a:t>
            </a:r>
            <a:endParaRPr lang="ru-RU" dirty="0"/>
          </a:p>
          <a:p>
            <a:pPr marL="0" indent="0" algn="just">
              <a:buNone/>
            </a:pPr>
            <a:r>
              <a:rPr lang="uk-UA" dirty="0"/>
              <a:t>3. Стартовий капітал, який формується у процесі створення нового підприємства, може бути залучений його засновниками у будь-якій фор­мі.</a:t>
            </a:r>
            <a:endParaRPr lang="ru-RU" dirty="0"/>
          </a:p>
          <a:p>
            <a:pPr marL="0" indent="0" algn="just">
              <a:buNone/>
            </a:pPr>
            <a:r>
              <a:rPr lang="uk-UA" dirty="0"/>
              <a:t>4. Власний капітал засновників (учасників) підприємства, що ство­рюється, вкладається у нього у формі статутного фонду (статутного ка­піталу).</a:t>
            </a:r>
            <a:endParaRPr lang="ru-RU" dirty="0"/>
          </a:p>
          <a:p>
            <a:pPr marL="0" indent="0" algn="just">
              <a:buNone/>
            </a:pPr>
            <a:r>
              <a:rPr lang="uk-UA" dirty="0"/>
              <a:t>5. Особливості формування статутного фонду (статутного капіталу) нового підприємства визначаються організаційно-правовими формами його створення.</a:t>
            </a:r>
            <a:endParaRPr lang="ru-RU" dirty="0"/>
          </a:p>
          <a:p>
            <a:pPr marL="0" indent="0" algn="just">
              <a:buNone/>
            </a:pPr>
            <a:r>
              <a:rPr lang="uk-UA" dirty="0"/>
              <a:t>6. Можливості та коло джерел залучення позикового капіталу на ста­дії створення підприємства суттєво обмежені.</a:t>
            </a:r>
            <a:endParaRPr lang="ru-RU" dirty="0"/>
          </a:p>
          <a:p>
            <a:pPr marL="0" indent="0" algn="just">
              <a:buNone/>
            </a:pPr>
            <a:r>
              <a:rPr lang="uk-UA" dirty="0"/>
              <a:t>7. Формування капіталу підприємства, що створюється, за рахунок позикових та залучених джерел вимагає підготовку спеці­ального документу бізнес-плану.</a:t>
            </a:r>
            <a:endParaRPr lang="ru-RU" dirty="0"/>
          </a:p>
          <a:p>
            <a:pPr marL="0" indent="0" algn="just">
              <a:buNone/>
            </a:pPr>
            <a:r>
              <a:rPr lang="uk-UA" dirty="0"/>
              <a:t>8.  Для підготовки бізнес-плану засновники підприємства повинні здійснити певні передстартові витрати капіталу.</a:t>
            </a:r>
            <a:endParaRPr lang="ru-RU" dirty="0"/>
          </a:p>
          <a:p>
            <a:pPr marL="0" indent="0" algn="just">
              <a:buNone/>
            </a:pPr>
            <a:r>
              <a:rPr lang="uk-UA" dirty="0"/>
              <a:t>9.  Ризики, що пов'язані із формуванням (та наступним використан­ням) капіталу підприємства, що створюється, характеризуються досить високим рівнем</a:t>
            </a:r>
            <a:r>
              <a:rPr lang="uk-UA" dirty="0" smtClean="0"/>
              <a:t>.</a:t>
            </a:r>
            <a:endParaRPr lang="ru-RU" dirty="0"/>
          </a:p>
        </p:txBody>
      </p:sp>
    </p:spTree>
    <p:extLst>
      <p:ext uri="{BB962C8B-B14F-4D97-AF65-F5344CB8AC3E}">
        <p14:creationId xmlns:p14="http://schemas.microsoft.com/office/powerpoint/2010/main" val="3886786146"/>
      </p:ext>
    </p:extLst>
  </p:cSld>
  <p:clrMapOvr>
    <a:masterClrMapping/>
  </p:clrMapOvr>
</p:sld>
</file>

<file path=ppt/theme/theme1.xml><?xml version="1.0" encoding="utf-8"?>
<a:theme xmlns:a="http://schemas.openxmlformats.org/drawingml/2006/main" name="След самолета">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TM04033937[[fn=След самолета]]</Template>
  <TotalTime>678</TotalTime>
  <Words>4358</Words>
  <Application>Microsoft Office PowerPoint</Application>
  <PresentationFormat>Широкоэкранный</PresentationFormat>
  <Paragraphs>164</Paragraphs>
  <Slides>23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23</vt:i4>
      </vt:variant>
    </vt:vector>
  </HeadingPairs>
  <TitlesOfParts>
    <vt:vector size="26" baseType="lpstr">
      <vt:lpstr>Arial</vt:lpstr>
      <vt:lpstr>Century Gothic</vt:lpstr>
      <vt:lpstr>След самолета</vt:lpstr>
      <vt:lpstr>Лекція 7. Управління капіталом корпорації (частина 2) </vt:lpstr>
      <vt:lpstr>7.4. Способи зменшення  статутного капіталу Акціонерного Товариства </vt:lpstr>
      <vt:lpstr>Презентация PowerPoint</vt:lpstr>
      <vt:lpstr>Зменшення кількості акцій, які є в обігу, досягається або за рахунок вилучення з обігу та анулювання частини акцій, або на основі конверсії акцій.  </vt:lpstr>
      <vt:lpstr>Презентация PowerPoint</vt:lpstr>
      <vt:lpstr>Санаційний прибуток – це прибуток, який виникає внаслідок викупу підприємством власних корпоративних прав (акцій, часток) за курсом, нижчим за номінальну вартість цих прав (дизажіо), в результаті їх безкоштовної передачі до анулювання, зниження номінальної вартості або при одержанні безповоротної фінансової допомоги від власників корпоративних прав, кредиторів та інших заінтересованих у санації підприємства осіб.</vt:lpstr>
      <vt:lpstr>Презентация PowerPoint</vt:lpstr>
      <vt:lpstr>Презентация PowerPoint</vt:lpstr>
      <vt:lpstr>7.5. Особливості формування  капіталу корпорації, що створюється </vt:lpstr>
      <vt:lpstr>Презентация PowerPoint</vt:lpstr>
      <vt:lpstr>Розрахунок потреби у активах корпорації, що створюється, здійсню­ється за основними видами: основні засоби; нематеріальні активи; товар­но-матеріальні запаси; грошові кошти; інші активи </vt:lpstr>
      <vt:lpstr>Презентация PowerPoint</vt:lpstr>
      <vt:lpstr>Презентация PowerPoint</vt:lpstr>
      <vt:lpstr>Презентация PowerPoint</vt:lpstr>
      <vt:lpstr>На обрання схеми фінансування та джерел формування капіталу кор­порації, що створюється, здійснює вплив багато чинників, серед яких найбільш ваговими виступають: </vt:lpstr>
      <vt:lpstr>Презентация PowerPoint</vt:lpstr>
      <vt:lpstr>Презентация PowerPoint</vt:lpstr>
      <vt:lpstr>7.6. Формування капіталу підприємств корпоративного типу</vt:lpstr>
      <vt:lpstr>Ринкова вартість емісійних цінних паперів акціонерного товариства визначається: </vt:lpstr>
      <vt:lpstr>Презентация PowerPoint</vt:lpstr>
      <vt:lpstr>Законодавством також встановлено можливості господарських товариств змінювати розмір статутного капіталу на власний розсуд, тобто здійснювати його збільшення або зменшення</vt:lpstr>
      <vt:lpstr>Презентация PowerPoint</vt:lpstr>
      <vt:lpstr>Дякую за увагу!</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7. Управління капіталом корпорації</dc:title>
  <dc:creator>Пользователь</dc:creator>
  <cp:lastModifiedBy>Asus</cp:lastModifiedBy>
  <cp:revision>26</cp:revision>
  <dcterms:created xsi:type="dcterms:W3CDTF">2021-11-08T16:05:18Z</dcterms:created>
  <dcterms:modified xsi:type="dcterms:W3CDTF">2025-12-12T22:08:25Z</dcterms:modified>
</cp:coreProperties>
</file>