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0" r:id="rId3"/>
    <p:sldId id="281"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8" d="100"/>
          <a:sy n="88" d="100"/>
        </p:scale>
        <p:origin x="26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12/12/2025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25518A9-B687-4302-9395-2322403C6656}"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A99A684-0CB7-41E9-A4DF-5D1C2CA5BF6F}"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EDD7C35-9E19-4518-A4B2-3B09CD8CC756}"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26196DA8-8897-4DDF-BFB6-5D83863C837A}"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DCBBA708-C5F0-412D-90E2-1919F0D196AE}" type="datetimeFigureOut">
              <a:rPr lang="en-US" dirty="0"/>
              <a:t>12/12/2025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A9C8F8FA-EF43-4642-9368-3F4E33039BD9}" type="datetimeFigureOut">
              <a:rPr lang="en-US" dirty="0"/>
              <a:t>12/12/2025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12/12/2025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12/12/2025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12/12/2025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EB9C5D3-0140-4E75-8D7F-C0623D06DFD7}" type="datetimeFigureOut">
              <a:rPr lang="en-US" dirty="0"/>
              <a:t>12/12/2025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0322" y="3030008"/>
            <a:ext cx="4698355" cy="290617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594123" y="3030008"/>
            <a:ext cx="4700059" cy="290617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12/12/2025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12/12/2025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C01AE78-96A2-4A23-B183-3B6DB4374FE7}" type="datetimeFigureOut">
              <a:rPr lang="en-US" dirty="0"/>
              <a:t>12/12/2025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3AE0757-B101-4811-9189-10EB2F458E2D}"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EBDC078-589F-40E3-816C-EE21D62B5BBA}"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12/12/2025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53322" y="2552700"/>
            <a:ext cx="8144134" cy="1655678"/>
          </a:xfrm>
        </p:spPr>
        <p:txBody>
          <a:bodyPr/>
          <a:lstStyle/>
          <a:p>
            <a:r>
              <a:rPr lang="uk-UA" sz="4000" b="1" dirty="0" smtClean="0"/>
              <a:t>Лекція 7. </a:t>
            </a:r>
            <a:r>
              <a:rPr lang="uk-UA" sz="4000" b="1" dirty="0"/>
              <a:t>Управління капіталом корпорації</a:t>
            </a:r>
            <a:r>
              <a:rPr lang="ru-RU" sz="4000" dirty="0"/>
              <a:t/>
            </a:r>
            <a:br>
              <a:rPr lang="ru-RU" sz="4000" dirty="0"/>
            </a:br>
            <a:r>
              <a:rPr lang="ru-RU" sz="4000" dirty="0" smtClean="0"/>
              <a:t>(</a:t>
            </a:r>
            <a:r>
              <a:rPr lang="uk-UA" sz="4000" dirty="0" smtClean="0"/>
              <a:t>частина 1)</a:t>
            </a:r>
            <a:endParaRPr lang="uk-UA" sz="4000" dirty="0"/>
          </a:p>
        </p:txBody>
      </p:sp>
      <p:sp>
        <p:nvSpPr>
          <p:cNvPr id="3" name="Подзаголовок 2"/>
          <p:cNvSpPr>
            <a:spLocks noGrp="1"/>
          </p:cNvSpPr>
          <p:nvPr>
            <p:ph type="subTitle" idx="1"/>
          </p:nvPr>
        </p:nvSpPr>
        <p:spPr>
          <a:xfrm>
            <a:off x="680322" y="4394039"/>
            <a:ext cx="8144134" cy="1790861"/>
          </a:xfrm>
        </p:spPr>
        <p:txBody>
          <a:bodyPr/>
          <a:lstStyle/>
          <a:p>
            <a:r>
              <a:rPr lang="uk-UA" dirty="0"/>
              <a:t>7.1. Економічна роль статутного капіталу</a:t>
            </a:r>
            <a:endParaRPr lang="uk-UA" dirty="0" smtClean="0">
              <a:effectLst/>
            </a:endParaRPr>
          </a:p>
          <a:p>
            <a:r>
              <a:rPr lang="uk-UA" dirty="0" smtClean="0">
                <a:effectLst>
                  <a:outerShdw blurRad="38100" dist="38100" dir="2700000" algn="tl">
                    <a:srgbClr val="000000">
                      <a:alpha val="43137"/>
                    </a:srgbClr>
                  </a:outerShdw>
                </a:effectLst>
              </a:rPr>
              <a:t>7.2. Управління </a:t>
            </a:r>
            <a:r>
              <a:rPr lang="uk-UA" dirty="0">
                <a:effectLst>
                  <a:outerShdw blurRad="38100" dist="38100" dir="2700000" algn="tl">
                    <a:srgbClr val="000000">
                      <a:alpha val="43137"/>
                    </a:srgbClr>
                  </a:outerShdw>
                </a:effectLst>
              </a:rPr>
              <a:t>капіталом діючої корпорації</a:t>
            </a:r>
            <a:endParaRPr lang="ru-RU" dirty="0">
              <a:effectLst>
                <a:outerShdw blurRad="38100" dist="38100" dir="2700000" algn="tl">
                  <a:srgbClr val="000000">
                    <a:alpha val="43137"/>
                  </a:srgbClr>
                </a:outerShdw>
              </a:effectLst>
            </a:endParaRPr>
          </a:p>
          <a:p>
            <a:r>
              <a:rPr lang="uk-UA" dirty="0" smtClean="0">
                <a:effectLst>
                  <a:outerShdw blurRad="38100" dist="38100" dir="2700000" algn="tl">
                    <a:srgbClr val="000000">
                      <a:alpha val="43137"/>
                    </a:srgbClr>
                  </a:outerShdw>
                </a:effectLst>
              </a:rPr>
              <a:t>7.3. </a:t>
            </a:r>
            <a:r>
              <a:rPr lang="uk-UA" dirty="0">
                <a:effectLst>
                  <a:outerShdw blurRad="38100" dist="38100" dir="2700000" algn="tl">
                    <a:srgbClr val="000000">
                      <a:alpha val="43137"/>
                    </a:srgbClr>
                  </a:outerShdw>
                </a:effectLst>
              </a:rPr>
              <a:t>Основні цілі та передумови збільшення статутного капіталу</a:t>
            </a:r>
            <a:endParaRPr lang="ru-RU"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08742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71500"/>
            <a:ext cx="10464800" cy="1376966"/>
          </a:xfrm>
        </p:spPr>
        <p:txBody>
          <a:bodyPr>
            <a:noAutofit/>
          </a:bodyPr>
          <a:lstStyle/>
          <a:p>
            <a:pPr algn="just"/>
            <a:r>
              <a:rPr lang="uk-UA" sz="2000" dirty="0"/>
              <a:t>Отже, </a:t>
            </a:r>
            <a:r>
              <a:rPr lang="uk-UA" sz="2000" b="1" i="1" dirty="0">
                <a:effectLst>
                  <a:outerShdw blurRad="38100" dist="38100" dir="2700000" algn="tl">
                    <a:srgbClr val="000000">
                      <a:alpha val="43137"/>
                    </a:srgbClr>
                  </a:outerShdw>
                </a:effectLst>
              </a:rPr>
              <a:t>резервний </a:t>
            </a:r>
            <a:r>
              <a:rPr lang="uk-UA" sz="2000" b="1" i="1" dirty="0" smtClean="0">
                <a:effectLst>
                  <a:outerShdw blurRad="38100" dist="38100" dir="2700000" algn="tl">
                    <a:srgbClr val="000000">
                      <a:alpha val="43137"/>
                    </a:srgbClr>
                  </a:outerShdw>
                </a:effectLst>
              </a:rPr>
              <a:t>капітал</a:t>
            </a:r>
            <a:r>
              <a:rPr lang="uk-UA" sz="2000" dirty="0" smtClean="0"/>
              <a:t> </a:t>
            </a:r>
            <a:r>
              <a:rPr lang="uk-UA" sz="2000" dirty="0"/>
              <a:t>– це сума резервів, сформованих за рахунок чистого прибутку в розмірах, установлених засновницькими документами підприємства та нор­мативними актами. </a:t>
            </a:r>
            <a:endParaRPr lang="ru-RU" sz="2000" dirty="0"/>
          </a:p>
        </p:txBody>
      </p:sp>
      <p:sp>
        <p:nvSpPr>
          <p:cNvPr id="3" name="Объект 2"/>
          <p:cNvSpPr>
            <a:spLocks noGrp="1"/>
          </p:cNvSpPr>
          <p:nvPr>
            <p:ph idx="1"/>
          </p:nvPr>
        </p:nvSpPr>
        <p:spPr>
          <a:xfrm>
            <a:off x="190500" y="2273372"/>
            <a:ext cx="10274300" cy="4444927"/>
          </a:xfrm>
        </p:spPr>
        <p:txBody>
          <a:bodyPr>
            <a:normAutofit lnSpcReduction="10000"/>
          </a:bodyPr>
          <a:lstStyle/>
          <a:p>
            <a:pPr marL="0" lvl="0" indent="0">
              <a:buNone/>
            </a:pPr>
            <a:r>
              <a:rPr lang="uk-UA" b="1" dirty="0"/>
              <a:t>Резервний капітал може використовуватися на такі основні цілі</a:t>
            </a:r>
            <a:r>
              <a:rPr lang="uk-UA" dirty="0" smtClean="0"/>
              <a:t>:</a:t>
            </a:r>
          </a:p>
          <a:p>
            <a:pPr lvl="0"/>
            <a:r>
              <a:rPr lang="uk-UA" dirty="0" smtClean="0">
                <a:effectLst/>
              </a:rPr>
              <a:t>покриття </a:t>
            </a:r>
            <a:r>
              <a:rPr lang="uk-UA" dirty="0">
                <a:effectLst/>
              </a:rPr>
              <a:t>збитків суб’єкта господарювання; </a:t>
            </a:r>
            <a:endParaRPr lang="ru-RU" dirty="0">
              <a:effectLst/>
            </a:endParaRPr>
          </a:p>
          <a:p>
            <a:pPr lvl="0"/>
            <a:r>
              <a:rPr lang="uk-UA" dirty="0">
                <a:effectLst/>
              </a:rPr>
              <a:t>виплата боргів у разі ліквідації підприємства;</a:t>
            </a:r>
            <a:endParaRPr lang="ru-RU" dirty="0">
              <a:effectLst/>
            </a:endParaRPr>
          </a:p>
          <a:p>
            <a:pPr lvl="0"/>
            <a:r>
              <a:rPr lang="uk-UA" dirty="0">
                <a:effectLst/>
              </a:rPr>
              <a:t>виплата дивідендів (якщо величина резервів перевищує мінімально допустимий рівень);</a:t>
            </a:r>
            <a:endParaRPr lang="ru-RU" dirty="0">
              <a:effectLst/>
            </a:endParaRPr>
          </a:p>
          <a:p>
            <a:pPr lvl="0"/>
            <a:r>
              <a:rPr lang="uk-UA" dirty="0">
                <a:effectLst/>
              </a:rPr>
              <a:t>інші цілі, передбачені законодавством чи засновницькими документами.</a:t>
            </a:r>
            <a:endParaRPr lang="ru-RU" dirty="0">
              <a:effectLst/>
            </a:endParaRPr>
          </a:p>
          <a:p>
            <a:r>
              <a:rPr lang="uk-UA" dirty="0">
                <a:effectLst/>
              </a:rPr>
              <a:t>формування мінімально необхідного розміру </a:t>
            </a:r>
            <a:r>
              <a:rPr lang="uk-UA" dirty="0" smtClean="0">
                <a:effectLst/>
              </a:rPr>
              <a:t>резервів, які </a:t>
            </a:r>
            <a:r>
              <a:rPr lang="uk-UA" dirty="0">
                <a:effectLst/>
              </a:rPr>
              <a:t>можна використовувати лише для покриття збитків. </a:t>
            </a:r>
            <a:endParaRPr lang="uk-UA" dirty="0" smtClean="0">
              <a:effectLst/>
            </a:endParaRPr>
          </a:p>
          <a:p>
            <a:pPr marL="0" indent="0" algn="just">
              <a:buNone/>
            </a:pPr>
            <a:r>
              <a:rPr lang="uk-UA" dirty="0" smtClean="0">
                <a:effectLst/>
              </a:rPr>
              <a:t>Інформація </a:t>
            </a:r>
            <a:r>
              <a:rPr lang="uk-UA" dirty="0">
                <a:effectLst/>
              </a:rPr>
              <a:t>про рух резервного капіталу міститься у Звіті про власний капітал підприємства. У цьому ж звіті відображається динаміка капітальних резервів.</a:t>
            </a:r>
            <a:endParaRPr lang="ru-RU" dirty="0">
              <a:effectLst/>
            </a:endParaRPr>
          </a:p>
          <a:p>
            <a:endParaRPr lang="ru-RU" dirty="0"/>
          </a:p>
        </p:txBody>
      </p:sp>
    </p:spTree>
    <p:extLst>
      <p:ext uri="{BB962C8B-B14F-4D97-AF65-F5344CB8AC3E}">
        <p14:creationId xmlns:p14="http://schemas.microsoft.com/office/powerpoint/2010/main" val="908045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900" y="829428"/>
            <a:ext cx="10205282" cy="1080938"/>
          </a:xfrm>
        </p:spPr>
        <p:txBody>
          <a:bodyPr>
            <a:noAutofit/>
          </a:bodyPr>
          <a:lstStyle/>
          <a:p>
            <a:pPr algn="just"/>
            <a:r>
              <a:rPr lang="uk-UA" sz="1400" dirty="0"/>
              <a:t>До так званих </a:t>
            </a:r>
            <a:r>
              <a:rPr lang="uk-UA" sz="1400" b="1" i="1" dirty="0"/>
              <a:t>капітальних резервів</a:t>
            </a:r>
            <a:r>
              <a:rPr lang="uk-UA" sz="1400" dirty="0"/>
              <a:t>, тобто </a:t>
            </a:r>
            <a:r>
              <a:rPr lang="uk-UA" sz="1400" b="1" i="1" dirty="0"/>
              <a:t>резервів,</a:t>
            </a:r>
            <a:r>
              <a:rPr lang="uk-UA" sz="1400" dirty="0"/>
              <a:t> які створюються за рахунок капіталу власників (чи інших осіб), належить </a:t>
            </a:r>
            <a:r>
              <a:rPr lang="uk-UA" sz="1400" b="1" dirty="0"/>
              <a:t>додатковий капітал</a:t>
            </a:r>
            <a:r>
              <a:rPr lang="uk-UA" sz="1400" dirty="0"/>
              <a:t>. Джерелом формування зазначених резервів не є господарська діяльність підприємства</a:t>
            </a:r>
            <a:r>
              <a:rPr lang="uk-UA" sz="1400" dirty="0" smtClean="0"/>
              <a:t>. </a:t>
            </a:r>
            <a:r>
              <a:rPr lang="uk-UA" sz="1400" dirty="0"/>
              <a:t>Згідно з визначенням, яке наводиться у стандартах бухгалтерського обліку, </a:t>
            </a:r>
            <a:r>
              <a:rPr lang="uk-UA" sz="1400" b="1" i="1" dirty="0"/>
              <a:t>додатковий капітал</a:t>
            </a:r>
            <a:r>
              <a:rPr lang="uk-UA" sz="1400" dirty="0"/>
              <a:t> – це сума приросту майна підприємства, яка виникла в результаті переоцінки (індексації), безоплатно одержаних необоротних активів та від емісійного доходу. </a:t>
            </a:r>
            <a:endParaRPr lang="ru-RU" sz="1400" dirty="0"/>
          </a:p>
        </p:txBody>
      </p:sp>
      <p:sp>
        <p:nvSpPr>
          <p:cNvPr id="3" name="Объект 2"/>
          <p:cNvSpPr>
            <a:spLocks noGrp="1"/>
          </p:cNvSpPr>
          <p:nvPr>
            <p:ph idx="1"/>
          </p:nvPr>
        </p:nvSpPr>
        <p:spPr>
          <a:xfrm>
            <a:off x="0" y="2019300"/>
            <a:ext cx="12192000" cy="4838700"/>
          </a:xfrm>
        </p:spPr>
        <p:txBody>
          <a:bodyPr>
            <a:noAutofit/>
          </a:bodyPr>
          <a:lstStyle/>
          <a:p>
            <a:pPr marL="0" indent="0" algn="just">
              <a:buNone/>
            </a:pPr>
            <a:r>
              <a:rPr lang="uk-UA" sz="1600" dirty="0">
                <a:effectLst/>
              </a:rPr>
              <a:t>Розрізняють </a:t>
            </a:r>
            <a:r>
              <a:rPr lang="uk-UA" sz="1600" b="1" dirty="0">
                <a:effectLst/>
              </a:rPr>
              <a:t>додатковий вкладений капітал </a:t>
            </a:r>
            <a:r>
              <a:rPr lang="uk-UA" sz="1600" dirty="0">
                <a:effectLst/>
              </a:rPr>
              <a:t>та </a:t>
            </a:r>
            <a:r>
              <a:rPr lang="uk-UA" sz="1600" b="1" dirty="0">
                <a:effectLst/>
              </a:rPr>
              <a:t>інший додатковий капітал</a:t>
            </a:r>
            <a:r>
              <a:rPr lang="uk-UA" sz="1600" dirty="0">
                <a:effectLst/>
              </a:rPr>
              <a:t>. </a:t>
            </a:r>
            <a:endParaRPr lang="uk-UA" sz="1600" dirty="0" smtClean="0">
              <a:effectLst/>
            </a:endParaRPr>
          </a:p>
          <a:p>
            <a:pPr marL="0" indent="0" algn="just">
              <a:buNone/>
            </a:pPr>
            <a:r>
              <a:rPr lang="uk-UA" sz="1600" b="1" i="1" dirty="0" smtClean="0">
                <a:effectLst/>
              </a:rPr>
              <a:t>Додатковий </a:t>
            </a:r>
            <a:r>
              <a:rPr lang="uk-UA" sz="1600" b="1" i="1" dirty="0">
                <a:effectLst/>
              </a:rPr>
              <a:t>вкладений капітал</a:t>
            </a:r>
            <a:r>
              <a:rPr lang="uk-UA" sz="1600" b="1" dirty="0">
                <a:effectLst/>
              </a:rPr>
              <a:t> </a:t>
            </a:r>
            <a:r>
              <a:rPr lang="uk-UA" sz="1600" dirty="0">
                <a:effectLst/>
              </a:rPr>
              <a:t>характеризує суму емісійного доходу (різниця між продажною і номінальною вартістю первісно розміщених акцій), отриманого в результаті реалізації акціонерними товариствами власних корпоративних прав. </a:t>
            </a:r>
            <a:endParaRPr lang="uk-UA" sz="1600" dirty="0" smtClean="0">
              <a:effectLst/>
            </a:endParaRPr>
          </a:p>
          <a:p>
            <a:pPr marL="0" indent="0" algn="just">
              <a:buNone/>
            </a:pPr>
            <a:r>
              <a:rPr lang="uk-UA" sz="1600" dirty="0" smtClean="0">
                <a:effectLst/>
              </a:rPr>
              <a:t>До </a:t>
            </a:r>
            <a:r>
              <a:rPr lang="uk-UA" sz="1600" dirty="0">
                <a:effectLst/>
              </a:rPr>
              <a:t>складу </a:t>
            </a:r>
            <a:r>
              <a:rPr lang="uk-UA" sz="1600" b="1" i="1" dirty="0">
                <a:effectLst/>
              </a:rPr>
              <a:t>іншого додаткового капіталу</a:t>
            </a:r>
            <a:r>
              <a:rPr lang="uk-UA" sz="1600" b="1" dirty="0">
                <a:effectLst/>
              </a:rPr>
              <a:t> </a:t>
            </a:r>
            <a:r>
              <a:rPr lang="uk-UA" sz="1600" dirty="0">
                <a:effectLst/>
              </a:rPr>
              <a:t>належать такі складові:</a:t>
            </a:r>
            <a:endParaRPr lang="ru-RU" sz="1600" dirty="0">
              <a:effectLst/>
            </a:endParaRPr>
          </a:p>
          <a:p>
            <a:pPr lvl="0" algn="just"/>
            <a:r>
              <a:rPr lang="uk-UA" sz="1600" dirty="0">
                <a:effectLst/>
              </a:rPr>
              <a:t>інший вкладений капітал;</a:t>
            </a:r>
            <a:endParaRPr lang="ru-RU" sz="1600" dirty="0">
              <a:effectLst/>
            </a:endParaRPr>
          </a:p>
          <a:p>
            <a:pPr lvl="0" algn="just"/>
            <a:r>
              <a:rPr lang="uk-UA" sz="1600" dirty="0">
                <a:effectLst/>
              </a:rPr>
              <a:t>дооцінка (уцінка) необоротних активів;</a:t>
            </a:r>
            <a:endParaRPr lang="ru-RU" sz="1600" dirty="0">
              <a:effectLst/>
            </a:endParaRPr>
          </a:p>
          <a:p>
            <a:pPr lvl="0" algn="just"/>
            <a:r>
              <a:rPr lang="uk-UA" sz="1600" dirty="0">
                <a:effectLst/>
              </a:rPr>
              <a:t>вартість безкоштовно отриманих необоротних активів.</a:t>
            </a:r>
            <a:endParaRPr lang="ru-RU" sz="1600" dirty="0">
              <a:effectLst/>
            </a:endParaRPr>
          </a:p>
          <a:p>
            <a:pPr marL="0" indent="0" algn="just">
              <a:buNone/>
            </a:pPr>
            <a:r>
              <a:rPr lang="uk-UA" sz="1600" dirty="0">
                <a:effectLst/>
              </a:rPr>
              <a:t>До іншого додаткового капіталу належить інший вкладений засновниками підприємств (крім акціонерних товариств) капітал, що перевищує статутний капітал, раніше внесений такими засновниками без прийняття рішення про зміну розміру статутного </a:t>
            </a:r>
            <a:r>
              <a:rPr lang="uk-UA" sz="1600" dirty="0" smtClean="0">
                <a:effectLst/>
              </a:rPr>
              <a:t>капіталу. До </a:t>
            </a:r>
            <a:r>
              <a:rPr lang="uk-UA" sz="1600" dirty="0">
                <a:effectLst/>
              </a:rPr>
              <a:t>додаткового капіталу слід відносити також капітальний дохід у вигляді різниці між номінальною вартістю викуплених та анульованих корпоративних прав </a:t>
            </a:r>
            <a:r>
              <a:rPr lang="uk-UA" sz="1600" dirty="0" smtClean="0">
                <a:effectLst/>
              </a:rPr>
              <a:t>за </a:t>
            </a:r>
            <a:r>
              <a:rPr lang="uk-UA" sz="1600" dirty="0">
                <a:effectLst/>
              </a:rPr>
              <a:t>ціною викупу. Природа цього доходу є такою самою, як і емісійного доходу. Окрім цього, до додаткового капіталу доцільно зараховувати суму перевищення курсу емісії конвертованих облігацій над їх номінальною вартістю.</a:t>
            </a:r>
            <a:endParaRPr lang="ru-RU" sz="1600" dirty="0">
              <a:effectLst/>
            </a:endParaRPr>
          </a:p>
          <a:p>
            <a:pPr marL="0" indent="0" algn="just">
              <a:buNone/>
            </a:pPr>
            <a:r>
              <a:rPr lang="uk-UA" sz="1600" dirty="0">
                <a:effectLst/>
              </a:rPr>
              <a:t>До складу вартості безкоштовно отриманих необоротних активів включається вартість необоротних активів, безкоштовно одержаних підприємством від інших осіб. Вона вважається додатковим капіталом i зменшується на суму нарахованої амортизації, величина якої визнається доходом одночасно з її нарахуванням. Зауважимо, що безкоштовно отримані оборотні активи розглядаються як дохід підприємства i не можуть бути додатковим капіталом.</a:t>
            </a:r>
            <a:endParaRPr lang="ru-RU" sz="1600" dirty="0">
              <a:effectLst/>
            </a:endParaRPr>
          </a:p>
          <a:p>
            <a:pPr algn="just"/>
            <a:endParaRPr lang="ru-RU" sz="1600" dirty="0"/>
          </a:p>
        </p:txBody>
      </p:sp>
    </p:spTree>
    <p:extLst>
      <p:ext uri="{BB962C8B-B14F-4D97-AF65-F5344CB8AC3E}">
        <p14:creationId xmlns:p14="http://schemas.microsoft.com/office/powerpoint/2010/main" val="3688095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647700"/>
            <a:ext cx="10401299" cy="1313466"/>
          </a:xfrm>
        </p:spPr>
        <p:txBody>
          <a:bodyPr>
            <a:noAutofit/>
          </a:bodyPr>
          <a:lstStyle/>
          <a:p>
            <a:pPr algn="just"/>
            <a:r>
              <a:rPr lang="uk-UA" sz="2000" dirty="0"/>
              <a:t>До основних обмежень щодо використання додаткового капіталу слід віднести заборону його спрямування на збільшення статутного капіталу чи викуп власних корпоративних прав, якщо в балансі відображені непокриті збитки та недопустимість його розподілу з метою виплати дивідендів у грошовій формі.</a:t>
            </a:r>
            <a:r>
              <a:rPr lang="ru-RU" sz="2000" dirty="0"/>
              <a:t/>
            </a:r>
            <a:br>
              <a:rPr lang="ru-RU" sz="2000" dirty="0"/>
            </a:br>
            <a:endParaRPr lang="ru-RU" sz="2000" dirty="0"/>
          </a:p>
        </p:txBody>
      </p:sp>
      <p:sp>
        <p:nvSpPr>
          <p:cNvPr id="3" name="Объект 2"/>
          <p:cNvSpPr>
            <a:spLocks noGrp="1"/>
          </p:cNvSpPr>
          <p:nvPr>
            <p:ph idx="1"/>
          </p:nvPr>
        </p:nvSpPr>
        <p:spPr>
          <a:xfrm>
            <a:off x="1" y="1961167"/>
            <a:ext cx="12192000" cy="4896834"/>
          </a:xfrm>
        </p:spPr>
        <p:txBody>
          <a:bodyPr>
            <a:noAutofit/>
          </a:bodyPr>
          <a:lstStyle/>
          <a:p>
            <a:pPr algn="just"/>
            <a:r>
              <a:rPr lang="uk-UA" sz="1800" dirty="0">
                <a:effectLst/>
              </a:rPr>
              <a:t>До числа </a:t>
            </a:r>
            <a:r>
              <a:rPr lang="uk-UA" sz="1800" b="1" i="1" dirty="0">
                <a:effectLst/>
              </a:rPr>
              <a:t>обов’язкових резервів</a:t>
            </a:r>
            <a:r>
              <a:rPr lang="uk-UA" sz="1800" dirty="0">
                <a:effectLst/>
              </a:rPr>
              <a:t>, які повинні створюватися на підприємстві, належить </a:t>
            </a:r>
            <a:r>
              <a:rPr lang="uk-UA" sz="1800" b="1" i="1" dirty="0">
                <a:effectLst/>
              </a:rPr>
              <a:t>резерв сумнівних боргів</a:t>
            </a:r>
            <a:r>
              <a:rPr lang="uk-UA" sz="1800" dirty="0">
                <a:effectLst/>
              </a:rPr>
              <a:t>, який формується з метою покриття можливих збитків підприємства в результаті непогашення боржником сумнівної чи безнадійної дебіторської заборгованості. Нарахування суми резерву відображається у складі інших операційних витрат. Оскільки в результаті формування резерву сумнівних боргів зменшується чистий прибуток підприємства, опосередковано це впливає на розмір власного капіталу.</a:t>
            </a:r>
            <a:endParaRPr lang="ru-RU" sz="1800" dirty="0">
              <a:effectLst/>
            </a:endParaRPr>
          </a:p>
          <a:p>
            <a:pPr algn="just"/>
            <a:r>
              <a:rPr lang="uk-UA" sz="1800" dirty="0">
                <a:effectLst/>
              </a:rPr>
              <a:t>Сума дебіторської заборгованості підприємства відображається у звітності за </a:t>
            </a:r>
            <a:r>
              <a:rPr lang="uk-UA" sz="1800" b="1" i="1" dirty="0">
                <a:effectLst/>
              </a:rPr>
              <a:t>чистою реалізаційною вартістю</a:t>
            </a:r>
            <a:r>
              <a:rPr lang="uk-UA" sz="1800" dirty="0">
                <a:effectLst/>
              </a:rPr>
              <a:t>, яка відповідає різниці між сумою поточної дебіторської заборгованості за товари (роботи, послуги) та резервом сумнівних боргів. Величина резерву сумнівних боргів може бути визначена за допомогою </a:t>
            </a:r>
            <a:r>
              <a:rPr lang="uk-UA" sz="1800" b="1" i="1" dirty="0">
                <a:effectLst/>
              </a:rPr>
              <a:t>двох методів</a:t>
            </a:r>
            <a:r>
              <a:rPr lang="uk-UA" sz="1800" dirty="0">
                <a:effectLst/>
              </a:rPr>
              <a:t>: виходячи з платоспроможності окремих дебіторів або на підставі класифікації дебіторської заборгованості. </a:t>
            </a:r>
            <a:endParaRPr lang="uk-UA" sz="1800" dirty="0" smtClean="0">
              <a:effectLst/>
            </a:endParaRPr>
          </a:p>
          <a:p>
            <a:pPr algn="just"/>
            <a:r>
              <a:rPr lang="uk-UA" sz="1800" b="1" i="1" dirty="0" smtClean="0">
                <a:effectLst/>
              </a:rPr>
              <a:t>Величина </a:t>
            </a:r>
            <a:r>
              <a:rPr lang="uk-UA" sz="1800" b="1" i="1" dirty="0">
                <a:effectLst/>
              </a:rPr>
              <a:t>резерву сумнівних боргів</a:t>
            </a:r>
            <a:r>
              <a:rPr lang="uk-UA" sz="1800" dirty="0">
                <a:effectLst/>
              </a:rPr>
              <a:t> визначається як сума добутків поточної дебіторської заборгованості за продукцію (товари, роботи, послуги) відповідної групи на коефіцієнти сумнівності відповідної групи. Якщо ж безнадійною визнано поточну дебіторську заборгованість, не пов’я­зану з реалізацією продукції (товарів, робіт, послуг), то така заборгованість списується з балансу з відображенням втрат у складі інших операційних витрат. У разі, якщо дебітор відшкодував підприємству суму боргу, раніше визнаного безнадійним і списаного за рахунок резерву сумнівних боргів, суму боргу необхідно відновити у резерві сумнівних боргів з одночасним відображенням такої суми у складі доходів звітного періоду.</a:t>
            </a:r>
            <a:endParaRPr lang="ru-RU" sz="1800" dirty="0">
              <a:effectLst/>
            </a:endParaRPr>
          </a:p>
          <a:p>
            <a:endParaRPr lang="ru-RU" sz="1800" dirty="0"/>
          </a:p>
        </p:txBody>
      </p:sp>
    </p:spTree>
    <p:extLst>
      <p:ext uri="{BB962C8B-B14F-4D97-AF65-F5344CB8AC3E}">
        <p14:creationId xmlns:p14="http://schemas.microsoft.com/office/powerpoint/2010/main" val="3105640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22300"/>
            <a:ext cx="10413999" cy="1300766"/>
          </a:xfrm>
        </p:spPr>
        <p:txBody>
          <a:bodyPr>
            <a:noAutofit/>
          </a:bodyPr>
          <a:lstStyle/>
          <a:p>
            <a:r>
              <a:rPr lang="uk-UA" sz="1800" dirty="0"/>
              <a:t>Крім обов’язкового резервування сум, підприємства на свій розсуд можуть створювати </a:t>
            </a:r>
            <a:r>
              <a:rPr lang="uk-UA" sz="1800" b="1" i="1" dirty="0">
                <a:effectLst>
                  <a:outerShdw blurRad="38100" dist="38100" dir="2700000" algn="tl">
                    <a:srgbClr val="000000">
                      <a:alpha val="43137"/>
                    </a:srgbClr>
                  </a:outerShdw>
                </a:effectLst>
              </a:rPr>
              <a:t>забезпечення (резерви) для відшкодування майбутніх витрат</a:t>
            </a:r>
            <a:r>
              <a:rPr lang="uk-UA" sz="1800" dirty="0"/>
              <a:t>. </a:t>
            </a:r>
            <a:r>
              <a:rPr lang="uk-UA" sz="1800" dirty="0" smtClean="0"/>
              <a:t/>
            </a:r>
            <a:br>
              <a:rPr lang="uk-UA" sz="1800" dirty="0" smtClean="0"/>
            </a:br>
            <a:r>
              <a:rPr lang="uk-UA" sz="1800" dirty="0" smtClean="0"/>
              <a:t>Детальніша </a:t>
            </a:r>
            <a:r>
              <a:rPr lang="uk-UA" sz="1800" dirty="0"/>
              <a:t>інформація щодо порядку формування та використання забезпечень наводиться під час розгляду внутрішніх джерел фінансування підприємства.</a:t>
            </a:r>
            <a:r>
              <a:rPr lang="ru-RU" sz="1800" dirty="0"/>
              <a:t/>
            </a:r>
            <a:br>
              <a:rPr lang="ru-RU" sz="1800" dirty="0"/>
            </a:br>
            <a:endParaRPr lang="ru-RU" sz="1800" dirty="0"/>
          </a:p>
        </p:txBody>
      </p:sp>
      <p:sp>
        <p:nvSpPr>
          <p:cNvPr id="3" name="Объект 2"/>
          <p:cNvSpPr>
            <a:spLocks noGrp="1"/>
          </p:cNvSpPr>
          <p:nvPr>
            <p:ph idx="1"/>
          </p:nvPr>
        </p:nvSpPr>
        <p:spPr>
          <a:xfrm>
            <a:off x="0" y="2286072"/>
            <a:ext cx="12064999" cy="4571928"/>
          </a:xfrm>
        </p:spPr>
        <p:txBody>
          <a:bodyPr>
            <a:normAutofit fontScale="92500"/>
          </a:bodyPr>
          <a:lstStyle/>
          <a:p>
            <a:pPr algn="just"/>
            <a:r>
              <a:rPr lang="uk-UA" dirty="0">
                <a:effectLst/>
              </a:rPr>
              <a:t>Ще одним елементом власного капіталу є </a:t>
            </a:r>
            <a:r>
              <a:rPr lang="uk-UA" b="1" i="1" dirty="0">
                <a:effectLst>
                  <a:outerShdw blurRad="38100" dist="38100" dir="2700000" algn="tl">
                    <a:srgbClr val="000000">
                      <a:alpha val="43137"/>
                    </a:srgbClr>
                  </a:outerShdw>
                </a:effectLst>
              </a:rPr>
              <a:t>нерозподілений прибуток</a:t>
            </a:r>
            <a:r>
              <a:rPr lang="uk-UA" dirty="0">
                <a:effectLst>
                  <a:outerShdw blurRad="38100" dist="38100" dir="2700000" algn="tl">
                    <a:srgbClr val="000000">
                      <a:alpha val="43137"/>
                    </a:srgbClr>
                  </a:outerShdw>
                </a:effectLst>
              </a:rPr>
              <a:t> (непокритий збиток).</a:t>
            </a:r>
            <a:r>
              <a:rPr lang="uk-UA" dirty="0">
                <a:effectLst/>
              </a:rPr>
              <a:t> За цією позицією балансу відображається або сума прибутку, яка реінвестована у підприємство, або сума непокритого збитку. Сума непокритого збитку наводиться в дужках та вираховується при визначенні підсумку власного капіталу. У цій статті показується прибуток (збиток), який залишається у підприємства після сплати всіх податків, виплати дивідендів і відрахувань до резервного капіталу. </a:t>
            </a:r>
            <a:endParaRPr lang="uk-UA" dirty="0" smtClean="0">
              <a:effectLst/>
            </a:endParaRPr>
          </a:p>
          <a:p>
            <a:pPr algn="just"/>
            <a:r>
              <a:rPr lang="uk-UA" dirty="0" smtClean="0">
                <a:effectLst/>
              </a:rPr>
              <a:t>Нерозподілений </a:t>
            </a:r>
            <a:r>
              <a:rPr lang="uk-UA" dirty="0">
                <a:effectLst/>
              </a:rPr>
              <a:t>прибуток (збиток) може включати реінвестований у підприємство прибуток звітного і минулих періодів. Сума непокритого збитку звітного і минулих періодів наводиться в дужках та вираховується при визначенні величини власного капіталу, аналогічно до вилученого капіталу. Останній виникає, якщо підприємство викуповує у власників акції власної емісії (або частки) з метою подальшого їх анулювання чи перепродажу. За позицією «</a:t>
            </a:r>
            <a:r>
              <a:rPr lang="uk-UA" b="1" i="1" dirty="0">
                <a:effectLst/>
              </a:rPr>
              <a:t>Вилучений капітал</a:t>
            </a:r>
            <a:r>
              <a:rPr lang="uk-UA" dirty="0">
                <a:effectLst/>
              </a:rPr>
              <a:t>» відображається фактична собівартість відповідних корпоративних прав. Сума вилученого капіталу наводиться в дужках і підлягає вирахуванню при визначенні підсумку власного капіталу. </a:t>
            </a:r>
            <a:endParaRPr lang="ru-RU" dirty="0">
              <a:effectLst/>
            </a:endParaRPr>
          </a:p>
          <a:p>
            <a:endParaRPr lang="ru-RU" dirty="0"/>
          </a:p>
        </p:txBody>
      </p:sp>
    </p:spTree>
    <p:extLst>
      <p:ext uri="{BB962C8B-B14F-4D97-AF65-F5344CB8AC3E}">
        <p14:creationId xmlns:p14="http://schemas.microsoft.com/office/powerpoint/2010/main" val="3493744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22300"/>
            <a:ext cx="10401300" cy="1389666"/>
          </a:xfrm>
        </p:spPr>
        <p:txBody>
          <a:bodyPr>
            <a:normAutofit/>
          </a:bodyPr>
          <a:lstStyle/>
          <a:p>
            <a:r>
              <a:rPr lang="uk-UA" sz="2700" dirty="0"/>
              <a:t>Сутність власного капіталу підприємства проявляється через його </a:t>
            </a:r>
            <a:r>
              <a:rPr lang="uk-UA" sz="2700" dirty="0" smtClean="0"/>
              <a:t>функції, </a:t>
            </a:r>
            <a:r>
              <a:rPr lang="uk-UA" sz="2700" dirty="0"/>
              <a:t>серед них можна виокремити такі основні:</a:t>
            </a:r>
            <a:r>
              <a:rPr lang="ru-RU" dirty="0"/>
              <a:t/>
            </a:r>
            <a:br>
              <a:rPr lang="ru-RU" dirty="0"/>
            </a:br>
            <a:endParaRPr lang="ru-RU" dirty="0"/>
          </a:p>
        </p:txBody>
      </p:sp>
      <p:sp>
        <p:nvSpPr>
          <p:cNvPr id="3" name="Объект 2"/>
          <p:cNvSpPr>
            <a:spLocks noGrp="1"/>
          </p:cNvSpPr>
          <p:nvPr>
            <p:ph idx="1"/>
          </p:nvPr>
        </p:nvSpPr>
        <p:spPr>
          <a:xfrm>
            <a:off x="78376" y="2011966"/>
            <a:ext cx="11956869" cy="4754594"/>
          </a:xfrm>
        </p:spPr>
        <p:txBody>
          <a:bodyPr>
            <a:noAutofit/>
          </a:bodyPr>
          <a:lstStyle/>
          <a:p>
            <a:pPr algn="just"/>
            <a:r>
              <a:rPr lang="uk-UA" sz="1400" b="1" i="1" dirty="0">
                <a:effectLst>
                  <a:outerShdw blurRad="38100" dist="38100" dir="2700000" algn="tl">
                    <a:srgbClr val="000000">
                      <a:alpha val="43137"/>
                    </a:srgbClr>
                  </a:outerShdw>
                </a:effectLst>
              </a:rPr>
              <a:t>Функція заснування та введення в дію підприємства</a:t>
            </a:r>
            <a:r>
              <a:rPr lang="uk-UA" sz="1400" dirty="0">
                <a:effectLst/>
              </a:rPr>
              <a:t>.</a:t>
            </a:r>
            <a:r>
              <a:rPr lang="uk-UA" sz="1300" dirty="0">
                <a:effectLst/>
              </a:rPr>
              <a:t> Власний капітал у частині статутного є фінансовою основою для запуску в дію нового суб’єкта господарювання.</a:t>
            </a:r>
            <a:endParaRPr lang="ru-RU" sz="1300" dirty="0">
              <a:effectLst/>
            </a:endParaRPr>
          </a:p>
          <a:p>
            <a:pPr algn="just"/>
            <a:r>
              <a:rPr lang="uk-UA" sz="1400" b="1" i="1" dirty="0">
                <a:effectLst>
                  <a:outerShdw blurRad="38100" dist="38100" dir="2700000" algn="tl">
                    <a:srgbClr val="000000">
                      <a:alpha val="43137"/>
                    </a:srgbClr>
                  </a:outerShdw>
                </a:effectLst>
              </a:rPr>
              <a:t>Функція відповідальності та гарантії</a:t>
            </a:r>
            <a:r>
              <a:rPr lang="uk-UA" sz="1400" b="1" dirty="0">
                <a:effectLst/>
              </a:rPr>
              <a:t>. </a:t>
            </a:r>
            <a:r>
              <a:rPr lang="uk-UA" sz="1300" dirty="0">
                <a:effectLst/>
              </a:rPr>
              <a:t>Статутний капітал є кредитним забезпеченням для кредиторів підприємства. Власному капіталу в пасиві балансу відповідають чисті активи в активній стороні балансу. Чим більший власний капітал підприємства, зокрема статутний капітал, тим більших збитків може зазнати підприємство без загрози інтересам кредиторів, отже, тим вищою є його кредитоспроможність.</a:t>
            </a:r>
            <a:endParaRPr lang="ru-RU" sz="1300" dirty="0">
              <a:effectLst/>
            </a:endParaRPr>
          </a:p>
          <a:p>
            <a:pPr algn="just"/>
            <a:r>
              <a:rPr lang="uk-UA" sz="1400" b="1" i="1" dirty="0">
                <a:effectLst>
                  <a:outerShdw blurRad="38100" dist="38100" dir="2700000" algn="tl">
                    <a:srgbClr val="000000">
                      <a:alpha val="43137"/>
                    </a:srgbClr>
                  </a:outerShdw>
                </a:effectLst>
              </a:rPr>
              <a:t>Захисна функція</a:t>
            </a:r>
            <a:r>
              <a:rPr lang="uk-UA" sz="1400" b="1" dirty="0">
                <a:effectLst>
                  <a:outerShdw blurRad="38100" dist="38100" dir="2700000" algn="tl">
                    <a:srgbClr val="000000">
                      <a:alpha val="43137"/>
                    </a:srgbClr>
                  </a:outerShdw>
                </a:effectLst>
              </a:rPr>
              <a:t>. </a:t>
            </a:r>
            <a:r>
              <a:rPr lang="uk-UA" sz="1300" dirty="0">
                <a:effectLst/>
              </a:rPr>
              <a:t>У той час, як попередня функція характеризує значення власного капіталу та статутного капіталу для кредиторів, захисна функція показує, яке значення має власний капітал для власників. Чим більший власний капітал, тим краще захищеним є підприємство від впливу загрозливих для його існування факторів, оскільки саме за рахунок власного капіталу можуть покриватися збитки підприємства. Якщо в результаті збиткової діяльності відбувається перманентне зменшення власного та статутного капіталу, то підприємство може опинитися на межі банкрутства. </a:t>
            </a:r>
            <a:endParaRPr lang="ru-RU" sz="1300" dirty="0">
              <a:effectLst/>
            </a:endParaRPr>
          </a:p>
          <a:p>
            <a:pPr algn="just"/>
            <a:r>
              <a:rPr lang="uk-UA" sz="1400" b="1" i="1" dirty="0">
                <a:effectLst>
                  <a:outerShdw blurRad="38100" dist="38100" dir="2700000" algn="tl">
                    <a:srgbClr val="000000">
                      <a:alpha val="43137"/>
                    </a:srgbClr>
                  </a:outerShdw>
                </a:effectLst>
              </a:rPr>
              <a:t>Функція фінансування та забезпечення ліквідності</a:t>
            </a:r>
            <a:r>
              <a:rPr lang="uk-UA" sz="1300" dirty="0">
                <a:effectLst/>
              </a:rPr>
              <a:t>. Внесками у власний капітал, разом зі спорудами, обладнанням, цінними паперами та іншими матеріальними цінностями, можуть бути грошові кошти, які можуть використовуватися для фінансування операційної та інвестиційної діяльності підприємства, а також для погашення заборгованості по позичках. Це підвищує ліквідність підприємства та потенціал довгострокового фінансування.</a:t>
            </a:r>
            <a:endParaRPr lang="ru-RU" sz="1300" dirty="0">
              <a:effectLst/>
            </a:endParaRPr>
          </a:p>
          <a:p>
            <a:pPr algn="just"/>
            <a:r>
              <a:rPr lang="uk-UA" sz="1400" b="1" i="1" dirty="0">
                <a:effectLst>
                  <a:outerShdw blurRad="38100" dist="38100" dir="2700000" algn="tl">
                    <a:srgbClr val="000000">
                      <a:alpha val="43137"/>
                    </a:srgbClr>
                  </a:outerShdw>
                </a:effectLst>
              </a:rPr>
              <a:t>База для нарахування дивідендів і розподілу майна</a:t>
            </a:r>
            <a:r>
              <a:rPr lang="uk-UA" sz="1400" b="1" dirty="0">
                <a:effectLst/>
              </a:rPr>
              <a:t>. </a:t>
            </a:r>
            <a:r>
              <a:rPr lang="uk-UA" sz="1300" dirty="0">
                <a:effectLst/>
              </a:rPr>
              <a:t>Одержаний протягом року прибуток розподіляється та виплачується власникам корпоративних прав у вигляді дивідендів, або </a:t>
            </a:r>
            <a:r>
              <a:rPr lang="uk-UA" sz="1300" b="1" i="1" dirty="0" err="1">
                <a:effectLst/>
              </a:rPr>
              <a:t>тезаврується</a:t>
            </a:r>
            <a:r>
              <a:rPr lang="uk-UA" sz="1300" dirty="0">
                <a:effectLst/>
              </a:rPr>
              <a:t> (спрямовується на збільшення статутного чи резервного капіталу). Нарахування дивідендів, як правило, здійснюється за встановленою ставкою відповідно до частки акціонера (пайовика) в статутному капіталі. Аналогічним чином відбувається розподіл майна підприємства у разі його ліквідації чи реорганізації.</a:t>
            </a:r>
            <a:endParaRPr lang="ru-RU" sz="1300" dirty="0">
              <a:effectLst/>
            </a:endParaRPr>
          </a:p>
          <a:p>
            <a:pPr algn="just"/>
            <a:r>
              <a:rPr lang="uk-UA" sz="1400" b="1" i="1" dirty="0">
                <a:effectLst>
                  <a:outerShdw blurRad="38100" dist="38100" dir="2700000" algn="tl">
                    <a:srgbClr val="000000">
                      <a:alpha val="43137"/>
                    </a:srgbClr>
                  </a:outerShdw>
                </a:effectLst>
              </a:rPr>
              <a:t>Функція управління та контролю</a:t>
            </a:r>
            <a:r>
              <a:rPr lang="uk-UA" sz="1400" dirty="0">
                <a:effectLst/>
              </a:rPr>
              <a:t>. </a:t>
            </a:r>
            <a:r>
              <a:rPr lang="uk-UA" sz="1300" dirty="0">
                <a:effectLst/>
              </a:rPr>
              <a:t>Згідно із законодавством власники підприємства можуть брати участь в його управлінні. Найвищим органом АТ чи ТОВ є збори учасників товариства, які призначають керівні органи та ревізійну комісію. Фактичний контроль над підприємством здійснює власник контрольного пакета його корпоративних прав. Володіння контрольним пакетом дає можливість проводити власну стратегічну політику розвитку підприємства, формувати дивідендну політику, контролювати кадрові </a:t>
            </a:r>
            <a:r>
              <a:rPr lang="uk-UA" sz="1400" dirty="0">
                <a:effectLst/>
              </a:rPr>
              <a:t>питання. Таким чином, статутний капітал забезпечує право на управління виробничими факторами та майном підприємства.</a:t>
            </a:r>
            <a:endParaRPr lang="ru-RU" sz="1400" dirty="0">
              <a:effectLst/>
            </a:endParaRPr>
          </a:p>
          <a:p>
            <a:endParaRPr lang="ru-RU" sz="1400" dirty="0"/>
          </a:p>
        </p:txBody>
      </p:sp>
    </p:spTree>
    <p:extLst>
      <p:ext uri="{BB962C8B-B14F-4D97-AF65-F5344CB8AC3E}">
        <p14:creationId xmlns:p14="http://schemas.microsoft.com/office/powerpoint/2010/main" val="3019284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0321" y="2336872"/>
            <a:ext cx="9613861" cy="4000427"/>
          </a:xfrm>
        </p:spPr>
        <p:txBody>
          <a:bodyPr>
            <a:normAutofit fontScale="92500"/>
          </a:bodyPr>
          <a:lstStyle/>
          <a:p>
            <a:pPr algn="just"/>
            <a:r>
              <a:rPr lang="uk-UA" dirty="0">
                <a:effectLst/>
              </a:rPr>
              <a:t>Абсолютна та відносна величини власного капіталу підприємства залежать від фінансових можливостей підприємства та обраної ним політики щодо </a:t>
            </a:r>
            <a:r>
              <a:rPr lang="uk-UA" b="1" i="1" dirty="0">
                <a:effectLst/>
              </a:rPr>
              <a:t>структури капіталу</a:t>
            </a:r>
            <a:r>
              <a:rPr lang="uk-UA" dirty="0">
                <a:effectLst/>
              </a:rPr>
              <a:t>. Фінансування діяльності підприємства за рахунок власного капіталу є альтернативою до залучення позичкових коштів. Основні переваги і недоліки фінансування за рахунок власного капіталу пояснюються, виходячи з його функцій, цілей зменшення та збільшення.</a:t>
            </a:r>
            <a:endParaRPr lang="ru-RU" dirty="0">
              <a:effectLst/>
            </a:endParaRPr>
          </a:p>
          <a:p>
            <a:pPr algn="just"/>
            <a:r>
              <a:rPr lang="uk-UA" dirty="0">
                <a:effectLst/>
              </a:rPr>
              <a:t>Отже, </a:t>
            </a:r>
            <a:r>
              <a:rPr lang="uk-UA" b="1" i="1" dirty="0">
                <a:effectLst/>
              </a:rPr>
              <a:t>управління капіталом корпорації</a:t>
            </a:r>
            <a:r>
              <a:rPr lang="uk-UA" dirty="0">
                <a:effectLst/>
              </a:rPr>
              <a:t> є системою принципів та методів розроблення і реалізації управлінських рішень, які пов’язані із встановленням оптимальних розмірів його обсягу та структури, а також із залученням із різних джерел і у різноманітних формах для здійснення господарської діяльності підприємства.</a:t>
            </a:r>
            <a:endParaRPr lang="ru-RU" dirty="0">
              <a:effectLst/>
            </a:endParaRPr>
          </a:p>
          <a:p>
            <a:endParaRPr lang="ru-RU" dirty="0"/>
          </a:p>
        </p:txBody>
      </p:sp>
    </p:spTree>
    <p:extLst>
      <p:ext uri="{BB962C8B-B14F-4D97-AF65-F5344CB8AC3E}">
        <p14:creationId xmlns:p14="http://schemas.microsoft.com/office/powerpoint/2010/main" val="3603554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09600"/>
            <a:ext cx="10426700" cy="1308100"/>
          </a:xfrm>
        </p:spPr>
        <p:txBody>
          <a:bodyPr>
            <a:normAutofit fontScale="90000"/>
          </a:bodyPr>
          <a:lstStyle/>
          <a:p>
            <a:pPr algn="ctr"/>
            <a:r>
              <a:rPr lang="uk-UA" b="1" i="1" dirty="0" smtClean="0"/>
              <a:t>7.3. </a:t>
            </a:r>
            <a:r>
              <a:rPr lang="uk-UA" b="1" i="1" dirty="0"/>
              <a:t>Основні цілі та передумови збільшення статутного капіталу</a:t>
            </a:r>
            <a:r>
              <a:rPr lang="ru-RU" dirty="0"/>
              <a:t/>
            </a:r>
            <a:br>
              <a:rPr lang="ru-RU" dirty="0"/>
            </a:br>
            <a:endParaRPr lang="ru-RU" dirty="0"/>
          </a:p>
        </p:txBody>
      </p:sp>
      <p:sp>
        <p:nvSpPr>
          <p:cNvPr id="3" name="Объект 2"/>
          <p:cNvSpPr>
            <a:spLocks noGrp="1"/>
          </p:cNvSpPr>
          <p:nvPr>
            <p:ph idx="1"/>
          </p:nvPr>
        </p:nvSpPr>
        <p:spPr>
          <a:xfrm>
            <a:off x="0" y="2222572"/>
            <a:ext cx="12191999" cy="4330627"/>
          </a:xfrm>
        </p:spPr>
        <p:txBody>
          <a:bodyPr>
            <a:normAutofit fontScale="92500"/>
          </a:bodyPr>
          <a:lstStyle/>
          <a:p>
            <a:pPr marL="0" indent="0" algn="just">
              <a:buNone/>
            </a:pPr>
            <a:r>
              <a:rPr lang="uk-UA" dirty="0">
                <a:effectLst/>
              </a:rPr>
              <a:t>Основні </a:t>
            </a:r>
            <a:r>
              <a:rPr lang="uk-UA" b="1" i="1" dirty="0">
                <a:effectLst/>
              </a:rPr>
              <a:t>цілі</a:t>
            </a:r>
            <a:r>
              <a:rPr lang="uk-UA" dirty="0">
                <a:effectLst/>
              </a:rPr>
              <a:t> збільшення статутного капіталу підприємства зводяться до такого:</a:t>
            </a:r>
            <a:endParaRPr lang="ru-RU" dirty="0">
              <a:effectLst/>
            </a:endParaRPr>
          </a:p>
          <a:p>
            <a:pPr lvl="0" algn="just"/>
            <a:r>
              <a:rPr lang="uk-UA" dirty="0">
                <a:effectLst/>
              </a:rPr>
              <a:t>збільшення частки капіталу, в межах якої власники підприємства відповідають за його зобов’язаннями перед кредиторами. Таким чином підвищується кредитоспроможність суб’єкта господарювання та його фінансова незалежність;</a:t>
            </a:r>
            <a:endParaRPr lang="ru-RU" dirty="0">
              <a:effectLst/>
            </a:endParaRPr>
          </a:p>
          <a:p>
            <a:pPr lvl="0" algn="just"/>
            <a:r>
              <a:rPr lang="uk-UA" dirty="0">
                <a:effectLst/>
              </a:rPr>
              <a:t>мобілізація фінансових ресурсів для реалізації інвестиційних проектів, планів санації, модернізації існуючих потужностей, переобладнання чи розширення виробництва;</a:t>
            </a:r>
            <a:endParaRPr lang="ru-RU" dirty="0">
              <a:effectLst/>
            </a:endParaRPr>
          </a:p>
          <a:p>
            <a:pPr lvl="0" algn="just"/>
            <a:r>
              <a:rPr lang="uk-UA" dirty="0">
                <a:effectLst/>
              </a:rPr>
              <a:t>поліпшення ліквідності та платоспроможності підприємства, оскільки збільшення статутного капіталу пов’язане, як правило, із залученням додаткових грошових ресурсів;</a:t>
            </a:r>
            <a:endParaRPr lang="ru-RU" dirty="0">
              <a:effectLst/>
            </a:endParaRPr>
          </a:p>
          <a:p>
            <a:pPr algn="just"/>
            <a:r>
              <a:rPr lang="uk-UA" dirty="0">
                <a:effectLst/>
              </a:rPr>
              <a:t>акумуляція фінансового капіталу для придбання корпоративних прав інших підприємств, у т. ч. з метою посилення впливу на дані підприємства, їх поглинання чи придбання їх потужностей.</a:t>
            </a:r>
            <a:endParaRPr lang="ru-RU" dirty="0"/>
          </a:p>
        </p:txBody>
      </p:sp>
    </p:spTree>
    <p:extLst>
      <p:ext uri="{BB962C8B-B14F-4D97-AF65-F5344CB8AC3E}">
        <p14:creationId xmlns:p14="http://schemas.microsoft.com/office/powerpoint/2010/main" val="3322682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35000"/>
            <a:ext cx="10464800" cy="1275366"/>
          </a:xfrm>
        </p:spPr>
        <p:txBody>
          <a:bodyPr>
            <a:noAutofit/>
          </a:bodyPr>
          <a:lstStyle/>
          <a:p>
            <a:r>
              <a:rPr lang="uk-UA" sz="1600" dirty="0"/>
              <a:t>Серед інших причин </a:t>
            </a:r>
            <a:r>
              <a:rPr lang="uk-UA" sz="1600" dirty="0">
                <a:effectLst>
                  <a:outerShdw blurRad="38100" dist="38100" dir="2700000" algn="tl">
                    <a:srgbClr val="000000">
                      <a:alpha val="43137"/>
                    </a:srgbClr>
                  </a:outerShdw>
                </a:effectLst>
              </a:rPr>
              <a:t>збільшення статутного капіталу </a:t>
            </a:r>
            <a:r>
              <a:rPr lang="uk-UA" sz="1600" dirty="0"/>
              <a:t>слід виокремити </a:t>
            </a:r>
            <a:r>
              <a:rPr lang="uk-UA" sz="1600" b="1" dirty="0"/>
              <a:t>зменшення ринкової ціни акцій</a:t>
            </a:r>
            <a:r>
              <a:rPr lang="uk-UA" sz="1600" dirty="0"/>
              <a:t>. Високий курс має недолік, що перешкоджає широкій диверсифікації акцій, оскільки приватні інвестори, як правило, побоюються вкладати кошти в акції з високою купівельною ціною. Ефекту зниження курсу можна досягти і без збільшення номінального капіталу. Це можна зробити зменшенням номінальної вартості акцій з одночасним збільшенням їх кількості.</a:t>
            </a:r>
            <a:r>
              <a:rPr lang="ru-RU" sz="1600" dirty="0"/>
              <a:t/>
            </a:r>
            <a:br>
              <a:rPr lang="ru-RU" sz="1600" dirty="0"/>
            </a:br>
            <a:endParaRPr lang="ru-RU" sz="1600" dirty="0"/>
          </a:p>
        </p:txBody>
      </p:sp>
      <p:sp>
        <p:nvSpPr>
          <p:cNvPr id="3" name="Объект 2"/>
          <p:cNvSpPr>
            <a:spLocks noGrp="1"/>
          </p:cNvSpPr>
          <p:nvPr>
            <p:ph idx="1"/>
          </p:nvPr>
        </p:nvSpPr>
        <p:spPr>
          <a:xfrm>
            <a:off x="0" y="2032000"/>
            <a:ext cx="12192000" cy="4826000"/>
          </a:xfrm>
        </p:spPr>
        <p:txBody>
          <a:bodyPr>
            <a:normAutofit fontScale="85000" lnSpcReduction="10000"/>
          </a:bodyPr>
          <a:lstStyle/>
          <a:p>
            <a:pPr algn="just"/>
            <a:r>
              <a:rPr lang="uk-UA" dirty="0">
                <a:effectLst/>
              </a:rPr>
              <a:t>Ще однією причиною </a:t>
            </a:r>
            <a:r>
              <a:rPr lang="uk-UA" dirty="0">
                <a:effectLst>
                  <a:outerShdw blurRad="38100" dist="38100" dir="2700000" algn="tl">
                    <a:srgbClr val="000000">
                      <a:alpha val="43137"/>
                    </a:srgbClr>
                  </a:outerShdw>
                </a:effectLst>
              </a:rPr>
              <a:t>збільшення статутного капіталу </a:t>
            </a:r>
            <a:r>
              <a:rPr lang="uk-UA" dirty="0">
                <a:effectLst/>
              </a:rPr>
              <a:t>може бути </a:t>
            </a:r>
            <a:r>
              <a:rPr lang="uk-UA" dirty="0">
                <a:effectLst>
                  <a:outerShdw blurRad="38100" dist="38100" dir="2700000" algn="tl">
                    <a:srgbClr val="000000">
                      <a:alpha val="43137"/>
                    </a:srgbClr>
                  </a:outerShdw>
                </a:effectLst>
              </a:rPr>
              <a:t>збільшення бази для нарахування дивідендів</a:t>
            </a:r>
            <a:r>
              <a:rPr lang="uk-UA" dirty="0">
                <a:effectLst/>
              </a:rPr>
              <a:t> з метою проведення політики стабільних дивідендів з одночасним збільшенням абсолютної суми дивідендних виплат. (Висока ставка дивідендів свідчить про ризиковість підприємства.)</a:t>
            </a:r>
            <a:endParaRPr lang="ru-RU" dirty="0">
              <a:effectLst/>
            </a:endParaRPr>
          </a:p>
          <a:p>
            <a:pPr algn="just"/>
            <a:r>
              <a:rPr lang="uk-UA" dirty="0">
                <a:effectLst/>
              </a:rPr>
              <a:t>Збільшення статутного капіталу підприємств може відбуватися за рахунок </a:t>
            </a:r>
            <a:r>
              <a:rPr lang="uk-UA" b="1" i="1" dirty="0">
                <a:effectLst>
                  <a:outerShdw blurRad="38100" dist="38100" dir="2700000" algn="tl">
                    <a:srgbClr val="000000">
                      <a:alpha val="43137"/>
                    </a:srgbClr>
                  </a:outerShdw>
                </a:effectLst>
              </a:rPr>
              <a:t>зовнішніх фінансових джерел</a:t>
            </a:r>
            <a:r>
              <a:rPr lang="uk-UA" dirty="0">
                <a:effectLst>
                  <a:outerShdw blurRad="38100" dist="38100" dir="2700000" algn="tl">
                    <a:srgbClr val="000000">
                      <a:alpha val="43137"/>
                    </a:srgbClr>
                  </a:outerShdw>
                </a:effectLst>
              </a:rPr>
              <a:t> </a:t>
            </a:r>
            <a:r>
              <a:rPr lang="uk-UA" dirty="0">
                <a:effectLst/>
              </a:rPr>
              <a:t>(внески учасників і засновників) та в результаті </a:t>
            </a:r>
            <a:r>
              <a:rPr lang="uk-UA" b="1" dirty="0">
                <a:effectLst>
                  <a:outerShdw blurRad="38100" dist="38100" dir="2700000" algn="tl">
                    <a:srgbClr val="000000">
                      <a:alpha val="43137"/>
                    </a:srgbClr>
                  </a:outerShdw>
                </a:effectLst>
              </a:rPr>
              <a:t>зміни </a:t>
            </a:r>
            <a:r>
              <a:rPr lang="uk-UA" b="1" i="1" dirty="0">
                <a:effectLst>
                  <a:outerShdw blurRad="38100" dist="38100" dir="2700000" algn="tl">
                    <a:srgbClr val="000000">
                      <a:alpha val="43137"/>
                    </a:srgbClr>
                  </a:outerShdw>
                </a:effectLst>
              </a:rPr>
              <a:t>структури власного капіталу</a:t>
            </a:r>
            <a:r>
              <a:rPr lang="uk-UA" b="1" dirty="0">
                <a:effectLst>
                  <a:outerShdw blurRad="38100" dist="38100" dir="2700000" algn="tl">
                    <a:srgbClr val="000000">
                      <a:alpha val="43137"/>
                    </a:srgbClr>
                  </a:outerShdw>
                </a:effectLst>
              </a:rPr>
              <a:t> </a:t>
            </a:r>
            <a:r>
              <a:rPr lang="uk-UA" dirty="0">
                <a:effectLst/>
              </a:rPr>
              <a:t>у напрямі збільшення номінального капіталу. В останньому випадку збільшення відбувається за рахунок нерозподіленого прибутку, резервного чи додаткового капіталу.</a:t>
            </a:r>
            <a:endParaRPr lang="ru-RU" dirty="0">
              <a:effectLst/>
            </a:endParaRPr>
          </a:p>
          <a:p>
            <a:pPr algn="just"/>
            <a:r>
              <a:rPr lang="uk-UA" dirty="0">
                <a:effectLst/>
              </a:rPr>
              <a:t>Важливе значення у разі збільшення статутного капіталу має </a:t>
            </a:r>
            <a:r>
              <a:rPr lang="uk-UA" dirty="0">
                <a:effectLst>
                  <a:outerShdw blurRad="38100" dist="38100" dir="2700000" algn="tl">
                    <a:srgbClr val="000000">
                      <a:alpha val="43137"/>
                    </a:srgbClr>
                  </a:outerShdw>
                </a:effectLst>
              </a:rPr>
              <a:t>врегулювання механізму використання переважних прав власників на участь у збільшенні капіталу та встановлення курсу емісії корпоративних прав</a:t>
            </a:r>
            <a:r>
              <a:rPr lang="uk-UA" dirty="0">
                <a:effectLst/>
              </a:rPr>
              <a:t>. Вирішальною при цьому є форма організації бізнесу. </a:t>
            </a:r>
            <a:endParaRPr lang="uk-UA" dirty="0" smtClean="0">
              <a:effectLst/>
            </a:endParaRPr>
          </a:p>
          <a:p>
            <a:pPr algn="just"/>
            <a:r>
              <a:rPr lang="uk-UA" dirty="0" smtClean="0">
                <a:effectLst/>
              </a:rPr>
              <a:t>Залежно </a:t>
            </a:r>
            <a:r>
              <a:rPr lang="uk-UA" dirty="0">
                <a:effectLst/>
              </a:rPr>
              <a:t>від типу підприємства застосовуються ті чи інші методи та нормативне регулювання порядку збільшення статутного капіталу. Форма організації та величина підприємства визначають його можливості доступу до фондового ринку. Механізм фінансування суб’єктів господарювання, які мають доступ до організованого ринку капіталів (крупні АТ), суттєво відрізняється від тих, які такого доступу не мають (ТОВ, ПАТ). </a:t>
            </a:r>
            <a:endParaRPr lang="ru-RU" dirty="0">
              <a:effectLst/>
            </a:endParaRPr>
          </a:p>
          <a:p>
            <a:endParaRPr lang="ru-RU" dirty="0"/>
          </a:p>
        </p:txBody>
      </p:sp>
    </p:spTree>
    <p:extLst>
      <p:ext uri="{BB962C8B-B14F-4D97-AF65-F5344CB8AC3E}">
        <p14:creationId xmlns:p14="http://schemas.microsoft.com/office/powerpoint/2010/main" val="355119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867528"/>
            <a:ext cx="10065582" cy="1080938"/>
          </a:xfrm>
        </p:spPr>
        <p:txBody>
          <a:bodyPr>
            <a:noAutofit/>
          </a:bodyPr>
          <a:lstStyle/>
          <a:p>
            <a:pPr algn="just"/>
            <a:r>
              <a:rPr lang="uk-UA" sz="1800" dirty="0"/>
              <a:t>Статутний капітал ТОВ можна збільшувати шляхом здійснення </a:t>
            </a:r>
            <a:r>
              <a:rPr lang="uk-UA" sz="1800" b="1" i="1" dirty="0"/>
              <a:t>додаткових внесків</a:t>
            </a:r>
            <a:r>
              <a:rPr lang="uk-UA" sz="1800" dirty="0"/>
              <a:t> чи </a:t>
            </a:r>
            <a:r>
              <a:rPr lang="uk-UA" sz="1800" b="1" i="1" dirty="0"/>
              <a:t>реінвестування прибутку</a:t>
            </a:r>
            <a:r>
              <a:rPr lang="uk-UA" sz="1800" dirty="0"/>
              <a:t>. Здійснюючи внески в статутний капітал, учасники не змінюють свого юридичного статусу (не відбувається реорганізація або ліквідація). </a:t>
            </a:r>
            <a:endParaRPr lang="ru-RU" sz="1800" dirty="0"/>
          </a:p>
        </p:txBody>
      </p:sp>
      <p:sp>
        <p:nvSpPr>
          <p:cNvPr id="3" name="Объект 2"/>
          <p:cNvSpPr>
            <a:spLocks noGrp="1"/>
          </p:cNvSpPr>
          <p:nvPr>
            <p:ph idx="1"/>
          </p:nvPr>
        </p:nvSpPr>
        <p:spPr>
          <a:xfrm>
            <a:off x="0" y="2044700"/>
            <a:ext cx="12192000" cy="4813300"/>
          </a:xfrm>
        </p:spPr>
        <p:txBody>
          <a:bodyPr>
            <a:normAutofit fontScale="77500" lnSpcReduction="20000"/>
          </a:bodyPr>
          <a:lstStyle/>
          <a:p>
            <a:pPr marL="0" lvl="0" indent="0" algn="just">
              <a:buNone/>
            </a:pPr>
            <a:r>
              <a:rPr lang="uk-UA" b="1" dirty="0"/>
              <a:t>До основних витрат, пов’язаних із залученням власного капіталу ТОВ, </a:t>
            </a:r>
            <a:endParaRPr lang="uk-UA" b="1" dirty="0" smtClean="0"/>
          </a:p>
          <a:p>
            <a:pPr marL="0" lvl="0" indent="0">
              <a:buNone/>
            </a:pPr>
            <a:r>
              <a:rPr lang="uk-UA" b="1" dirty="0" smtClean="0"/>
              <a:t>можна </a:t>
            </a:r>
            <a:r>
              <a:rPr lang="uk-UA" b="1" dirty="0"/>
              <a:t>віднести такі:</a:t>
            </a:r>
            <a:r>
              <a:rPr lang="ru-RU" b="1" dirty="0"/>
              <a:t/>
            </a:r>
            <a:br>
              <a:rPr lang="ru-RU" b="1" dirty="0"/>
            </a:br>
            <a:endParaRPr lang="ru-RU" b="1" dirty="0">
              <a:effectLst/>
            </a:endParaRPr>
          </a:p>
          <a:p>
            <a:pPr lvl="0" algn="just"/>
            <a:r>
              <a:rPr lang="uk-UA" dirty="0">
                <a:effectLst/>
              </a:rPr>
              <a:t>вартість нотаріальних </a:t>
            </a:r>
            <a:r>
              <a:rPr lang="uk-UA" dirty="0" smtClean="0">
                <a:effectLst/>
              </a:rPr>
              <a:t>послуг;</a:t>
            </a:r>
          </a:p>
          <a:p>
            <a:pPr lvl="0" algn="just"/>
            <a:r>
              <a:rPr lang="uk-UA" dirty="0" smtClean="0">
                <a:effectLst/>
              </a:rPr>
              <a:t>державне </a:t>
            </a:r>
            <a:r>
              <a:rPr lang="uk-UA" dirty="0">
                <a:effectLst/>
              </a:rPr>
              <a:t>мито;</a:t>
            </a:r>
            <a:endParaRPr lang="ru-RU" dirty="0">
              <a:effectLst/>
            </a:endParaRPr>
          </a:p>
          <a:p>
            <a:pPr lvl="0" algn="just"/>
            <a:r>
              <a:rPr lang="uk-UA" dirty="0">
                <a:effectLst/>
              </a:rPr>
              <a:t>плата за перереєстрацію засновницьких документів.</a:t>
            </a:r>
            <a:endParaRPr lang="ru-RU" dirty="0">
              <a:effectLst/>
            </a:endParaRPr>
          </a:p>
          <a:p>
            <a:pPr marL="0" indent="0" algn="just">
              <a:buNone/>
            </a:pPr>
            <a:r>
              <a:rPr lang="uk-UA" dirty="0">
                <a:effectLst/>
              </a:rPr>
              <a:t>При збільшенні статутного капіталу товариства слід враховувати те, що, викупивши додаткову частку, новий учасник стає співвласником раніше створених підприємством резервів. Саме тому, окрім номінальної вартості частки, учасник повинен сплатити </a:t>
            </a:r>
            <a:r>
              <a:rPr lang="uk-UA" b="1" i="1" dirty="0">
                <a:effectLst/>
              </a:rPr>
              <a:t>ажіо</a:t>
            </a:r>
            <a:r>
              <a:rPr lang="uk-UA" dirty="0">
                <a:effectLst/>
              </a:rPr>
              <a:t>, яке відповідає належному на цю частку еквіваленту раніше сформованих резервів. Величина ажіо може встановлюватися за результатами оцінки вартості підприємства та узгоджуватися зборами учасників. Перевищення фактичної ціни продажу частки над її номіналом належить до іншого додаткового капіталу.</a:t>
            </a:r>
            <a:endParaRPr lang="ru-RU" dirty="0">
              <a:effectLst/>
            </a:endParaRPr>
          </a:p>
          <a:p>
            <a:pPr marL="0" indent="0" algn="just">
              <a:buNone/>
            </a:pPr>
            <a:r>
              <a:rPr lang="uk-UA" dirty="0">
                <a:effectLst/>
              </a:rPr>
              <a:t>Учасник товариства з обмеженою відповідальністю може за згодою решти учасників уступити свою частку одному чи кільком учасникам цього ж товариства, а якщо інше не передбачено установчими документами, то і третім особам.</a:t>
            </a:r>
            <a:endParaRPr lang="ru-RU" dirty="0">
              <a:effectLst/>
            </a:endParaRPr>
          </a:p>
          <a:p>
            <a:pPr marL="0" indent="0" algn="just">
              <a:buNone/>
            </a:pPr>
            <a:r>
              <a:rPr lang="uk-UA" dirty="0">
                <a:effectLst/>
              </a:rPr>
              <a:t>Учасники товариства користуються переважним правом на здійснення додаткових внесків у статутний капітал чи на придбання частки учасника, який її уступив </a:t>
            </a:r>
            <a:r>
              <a:rPr lang="uk-UA" dirty="0" err="1" smtClean="0">
                <a:effectLst/>
              </a:rPr>
              <a:t>пропорційно</a:t>
            </a:r>
            <a:r>
              <a:rPr lang="uk-UA" dirty="0" smtClean="0">
                <a:effectLst/>
              </a:rPr>
              <a:t> </a:t>
            </a:r>
            <a:r>
              <a:rPr lang="uk-UA" dirty="0">
                <a:effectLst/>
              </a:rPr>
              <a:t>їх часткам у статутному капіталі товариства або в іншому погодженому між ними розмірі.</a:t>
            </a:r>
            <a:endParaRPr lang="ru-RU" dirty="0">
              <a:effectLst/>
            </a:endParaRPr>
          </a:p>
          <a:p>
            <a:endParaRPr lang="ru-RU" dirty="0"/>
          </a:p>
        </p:txBody>
      </p:sp>
    </p:spTree>
    <p:extLst>
      <p:ext uri="{BB962C8B-B14F-4D97-AF65-F5344CB8AC3E}">
        <p14:creationId xmlns:p14="http://schemas.microsoft.com/office/powerpoint/2010/main" val="35277321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1600" y="2133600"/>
            <a:ext cx="11925300" cy="4584699"/>
          </a:xfrm>
        </p:spPr>
        <p:txBody>
          <a:bodyPr>
            <a:normAutofit fontScale="85000" lnSpcReduction="20000"/>
          </a:bodyPr>
          <a:lstStyle/>
          <a:p>
            <a:pPr marL="0" lvl="0" indent="0" algn="just">
              <a:buNone/>
            </a:pPr>
            <a:r>
              <a:rPr lang="uk-UA" dirty="0" smtClean="0">
                <a:effectLst/>
              </a:rPr>
              <a:t>1)збільшення </a:t>
            </a:r>
            <a:r>
              <a:rPr lang="uk-UA" dirty="0">
                <a:effectLst/>
              </a:rPr>
              <a:t>кількості акцій існуючої номінальної вартості;</a:t>
            </a:r>
            <a:endParaRPr lang="ru-RU" dirty="0">
              <a:effectLst/>
            </a:endParaRPr>
          </a:p>
          <a:p>
            <a:pPr marL="0" lvl="0" indent="0" algn="just">
              <a:buNone/>
            </a:pPr>
            <a:r>
              <a:rPr lang="uk-UA" dirty="0" smtClean="0">
                <a:effectLst/>
              </a:rPr>
              <a:t>2)збільшення </a:t>
            </a:r>
            <a:r>
              <a:rPr lang="uk-UA" dirty="0">
                <a:effectLst/>
              </a:rPr>
              <a:t>номінальної вартості акцій.</a:t>
            </a:r>
            <a:endParaRPr lang="ru-RU" dirty="0">
              <a:effectLst/>
            </a:endParaRPr>
          </a:p>
          <a:p>
            <a:pPr marL="0" indent="0" algn="just">
              <a:buNone/>
            </a:pPr>
            <a:r>
              <a:rPr lang="uk-UA" dirty="0" smtClean="0">
                <a:effectLst/>
              </a:rPr>
              <a:t>3) </a:t>
            </a:r>
            <a:r>
              <a:rPr lang="uk-UA" dirty="0" smtClean="0">
                <a:effectLst/>
              </a:rPr>
              <a:t>спосіб </a:t>
            </a:r>
            <a:r>
              <a:rPr lang="uk-UA" dirty="0">
                <a:effectLst/>
              </a:rPr>
              <a:t>збільшення статутного капіталу на основі обміну облігацій на акції. </a:t>
            </a:r>
            <a:endParaRPr lang="uk-UA" dirty="0" smtClean="0">
              <a:effectLst/>
            </a:endParaRPr>
          </a:p>
          <a:p>
            <a:pPr marL="0" indent="0" algn="just">
              <a:buNone/>
            </a:pPr>
            <a:r>
              <a:rPr lang="uk-UA" b="1" dirty="0" smtClean="0">
                <a:effectLst/>
              </a:rPr>
              <a:t>1. У </a:t>
            </a:r>
            <a:r>
              <a:rPr lang="uk-UA" b="1" dirty="0">
                <a:effectLst/>
              </a:rPr>
              <a:t>разі збільшення кількості акцій існуючої номінальної вартості статутний капітал підприємства збільшується за рахунок таких джерел:</a:t>
            </a:r>
            <a:endParaRPr lang="ru-RU" b="1" dirty="0">
              <a:effectLst/>
            </a:endParaRPr>
          </a:p>
          <a:p>
            <a:pPr lvl="0" algn="just"/>
            <a:r>
              <a:rPr lang="uk-UA" dirty="0">
                <a:effectLst/>
              </a:rPr>
              <a:t>додаткових внесків учасників і засновників;</a:t>
            </a:r>
            <a:endParaRPr lang="ru-RU" dirty="0">
              <a:effectLst/>
            </a:endParaRPr>
          </a:p>
          <a:p>
            <a:pPr lvl="0" algn="just"/>
            <a:r>
              <a:rPr lang="uk-UA" dirty="0">
                <a:effectLst/>
              </a:rPr>
              <a:t>дивідендів (реінвестиції прибутку);</a:t>
            </a:r>
            <a:endParaRPr lang="ru-RU" dirty="0">
              <a:effectLst/>
            </a:endParaRPr>
          </a:p>
          <a:p>
            <a:pPr lvl="0" algn="just"/>
            <a:r>
              <a:rPr lang="uk-UA" dirty="0">
                <a:effectLst/>
              </a:rPr>
              <a:t>резервів (якщо вони сформовані на належному рівні).</a:t>
            </a:r>
            <a:endParaRPr lang="ru-RU" dirty="0">
              <a:effectLst/>
            </a:endParaRPr>
          </a:p>
          <a:p>
            <a:pPr marL="0" indent="0" algn="just">
              <a:buNone/>
            </a:pPr>
            <a:r>
              <a:rPr lang="uk-UA" dirty="0">
                <a:effectLst/>
              </a:rPr>
              <a:t>Зрозуміло, реальний приплив фінансових ресурсів на підприємство відбувається лише у разі здійснення додаткових внесків інвесторів в обмін на корпоративні права суб’єкта господарювання, що пов’язано з додатковою емісією таких прав (акцій). </a:t>
            </a:r>
            <a:endParaRPr lang="ru-RU" dirty="0">
              <a:effectLst/>
            </a:endParaRPr>
          </a:p>
          <a:p>
            <a:pPr marL="0" indent="0" algn="just">
              <a:buNone/>
            </a:pPr>
            <a:r>
              <a:rPr lang="uk-UA" b="1" dirty="0">
                <a:effectLst/>
              </a:rPr>
              <a:t>Реінвестиція</a:t>
            </a:r>
            <a:r>
              <a:rPr lang="uk-UA" dirty="0">
                <a:effectLst/>
              </a:rPr>
              <a:t> — це господарська операція, яка передбачає здійснення капітальних або фінансових інвестицій за рахунок прибутку, отриманого від інвестицій у дане підприємство</a:t>
            </a:r>
            <a:r>
              <a:rPr lang="uk-UA" dirty="0" smtClean="0">
                <a:effectLst/>
              </a:rPr>
              <a:t>.</a:t>
            </a:r>
          </a:p>
          <a:p>
            <a:pPr marL="0" indent="0" algn="just">
              <a:buNone/>
            </a:pPr>
            <a:r>
              <a:rPr lang="uk-UA" dirty="0" smtClean="0">
                <a:effectLst/>
              </a:rPr>
              <a:t>Взаємозв’язки </a:t>
            </a:r>
            <a:r>
              <a:rPr lang="uk-UA" dirty="0">
                <a:effectLst/>
              </a:rPr>
              <a:t>між основними методами збільшення статутного капіталу та джерела збільшення статутного капіталу підприємства характеризуються </a:t>
            </a:r>
            <a:r>
              <a:rPr lang="uk-UA" dirty="0" smtClean="0">
                <a:effectLst/>
              </a:rPr>
              <a:t>за </a:t>
            </a:r>
            <a:r>
              <a:rPr lang="uk-UA" dirty="0">
                <a:effectLst/>
              </a:rPr>
              <a:t>допомогою рисунку.</a:t>
            </a:r>
            <a:endParaRPr lang="ru-RU" dirty="0">
              <a:effectLst/>
            </a:endParaRPr>
          </a:p>
          <a:p>
            <a:pPr marL="0" indent="0" algn="just">
              <a:buNone/>
            </a:pPr>
            <a:endParaRPr lang="ru-RU" dirty="0">
              <a:effectLst/>
            </a:endParaRPr>
          </a:p>
          <a:p>
            <a:endParaRPr lang="ru-RU" dirty="0"/>
          </a:p>
        </p:txBody>
      </p:sp>
      <p:sp>
        <p:nvSpPr>
          <p:cNvPr id="2" name="Прямоугольник 1"/>
          <p:cNvSpPr/>
          <p:nvPr/>
        </p:nvSpPr>
        <p:spPr>
          <a:xfrm>
            <a:off x="0" y="972235"/>
            <a:ext cx="10439400" cy="954107"/>
          </a:xfrm>
          <a:prstGeom prst="rect">
            <a:avLst/>
          </a:prstGeom>
        </p:spPr>
        <p:txBody>
          <a:bodyPr wrap="square">
            <a:spAutoFit/>
          </a:bodyPr>
          <a:lstStyle/>
          <a:p>
            <a:pPr algn="just"/>
            <a:r>
              <a:rPr lang="uk-UA" sz="2800" dirty="0"/>
              <a:t>До основних </a:t>
            </a:r>
            <a:r>
              <a:rPr lang="uk-UA" sz="2800" b="1" i="1" dirty="0"/>
              <a:t>методів збільшення статутного капіталу </a:t>
            </a:r>
            <a:r>
              <a:rPr lang="uk-UA" sz="2800" b="1" i="1" dirty="0" smtClean="0"/>
              <a:t>акціонерних товариств</a:t>
            </a:r>
            <a:r>
              <a:rPr lang="uk-UA" sz="2800" dirty="0" smtClean="0"/>
              <a:t> </a:t>
            </a:r>
            <a:r>
              <a:rPr lang="uk-UA" sz="2800" dirty="0"/>
              <a:t>належать такі: </a:t>
            </a:r>
            <a:endParaRPr lang="ru-RU" sz="2800" dirty="0"/>
          </a:p>
        </p:txBody>
      </p:sp>
    </p:spTree>
    <p:extLst>
      <p:ext uri="{BB962C8B-B14F-4D97-AF65-F5344CB8AC3E}">
        <p14:creationId xmlns:p14="http://schemas.microsoft.com/office/powerpoint/2010/main" val="3302322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7.1. Економічна роль статутного капіталу</a:t>
            </a:r>
            <a:endParaRPr lang="uk-UA" dirty="0"/>
          </a:p>
        </p:txBody>
      </p:sp>
      <p:sp>
        <p:nvSpPr>
          <p:cNvPr id="3" name="Объект 2"/>
          <p:cNvSpPr>
            <a:spLocks noGrp="1"/>
          </p:cNvSpPr>
          <p:nvPr>
            <p:ph idx="1"/>
          </p:nvPr>
        </p:nvSpPr>
        <p:spPr>
          <a:xfrm>
            <a:off x="0" y="1981200"/>
            <a:ext cx="12192000" cy="4762499"/>
          </a:xfrm>
        </p:spPr>
        <p:txBody>
          <a:bodyPr>
            <a:normAutofit fontScale="92500" lnSpcReduction="10000"/>
          </a:bodyPr>
          <a:lstStyle/>
          <a:p>
            <a:pPr algn="just"/>
            <a:r>
              <a:rPr lang="uk-UA" dirty="0" smtClean="0">
                <a:effectLst/>
              </a:rPr>
              <a:t>Ще його </a:t>
            </a:r>
            <a:r>
              <a:rPr lang="uk-UA" dirty="0" smtClean="0">
                <a:effectLst/>
              </a:rPr>
              <a:t>називають «реальний капітал</a:t>
            </a:r>
            <a:r>
              <a:rPr lang="uk-UA" dirty="0" smtClean="0">
                <a:effectLst/>
              </a:rPr>
              <a:t>» або </a:t>
            </a:r>
            <a:r>
              <a:rPr lang="uk-UA" dirty="0" smtClean="0">
                <a:effectLst/>
              </a:rPr>
              <a:t>«власний капітал». </a:t>
            </a:r>
            <a:r>
              <a:rPr lang="uk-UA" dirty="0" smtClean="0">
                <a:effectLst/>
              </a:rPr>
              <a:t>Реальний </a:t>
            </a:r>
            <a:r>
              <a:rPr lang="uk-UA" dirty="0" smtClean="0">
                <a:effectLst/>
              </a:rPr>
              <a:t>або власний капітал, як </a:t>
            </a:r>
            <a:r>
              <a:rPr lang="uk-UA" dirty="0" smtClean="0">
                <a:effectLst/>
              </a:rPr>
              <a:t>правило, </a:t>
            </a:r>
            <a:r>
              <a:rPr lang="uk-UA" dirty="0" smtClean="0">
                <a:effectLst/>
              </a:rPr>
              <a:t>включає в себе статутний капітал (статутний фонд), резервний фонд, капіталізований прибуток та інші надходження.</a:t>
            </a:r>
          </a:p>
          <a:p>
            <a:pPr algn="just"/>
            <a:r>
              <a:rPr lang="uk-UA" dirty="0" smtClean="0">
                <a:effectLst/>
              </a:rPr>
              <a:t>Економічна роль статутного капіталу полягає у створенні матеріальної бази для формування і розвитку товариства. За рахунок статутного капіталу створюються основні та оборотні фонди товариства. Він визначає мінімальний розмір майна товариства, який гарантує інтереси його кредиторів.</a:t>
            </a:r>
          </a:p>
          <a:p>
            <a:pPr algn="just"/>
            <a:r>
              <a:rPr lang="uk-UA" dirty="0" smtClean="0">
                <a:effectLst/>
              </a:rPr>
              <a:t>Варто зазначити, що роль статутного капіталу товариства є важливою лише до моменту його створення. Річ у тім, що практично з перших днів функціонування товариства величина його статутного фонду починає відрізнятись від величини його активів. Це пов’язано із необхідністю на етапі створення товариства у організаційних та інших витратах, які здійснюються з коштів, переданих до статутного фонду, що приводить до його зменшування. В свою чергу капітал уже зареєстрованого товариства не є стабільним, оскільки товариство вступає у різні відносини з споживачами, постачальниками, партнерами, через нього проходять матеріальні та фінансові потоки, що </a:t>
            </a:r>
            <a:r>
              <a:rPr lang="uk-UA" dirty="0" smtClean="0">
                <a:effectLst/>
              </a:rPr>
              <a:t>веде </a:t>
            </a:r>
            <a:r>
              <a:rPr lang="uk-UA" dirty="0" smtClean="0">
                <a:effectLst/>
              </a:rPr>
              <a:t>за собою постійні зміни активів підприємства.</a:t>
            </a:r>
          </a:p>
          <a:p>
            <a:endParaRPr lang="uk-UA" dirty="0" smtClean="0"/>
          </a:p>
        </p:txBody>
      </p:sp>
    </p:spTree>
    <p:extLst>
      <p:ext uri="{BB962C8B-B14F-4D97-AF65-F5344CB8AC3E}">
        <p14:creationId xmlns:p14="http://schemas.microsoft.com/office/powerpoint/2010/main" val="41638291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1101081" y="2004191"/>
            <a:ext cx="9558977" cy="4853809"/>
          </a:xfrm>
          <a:prstGeom prst="rect">
            <a:avLst/>
          </a:prstGeom>
        </p:spPr>
      </p:pic>
    </p:spTree>
    <p:extLst>
      <p:ext uri="{BB962C8B-B14F-4D97-AF65-F5344CB8AC3E}">
        <p14:creationId xmlns:p14="http://schemas.microsoft.com/office/powerpoint/2010/main" val="1373541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5101" y="2197172"/>
            <a:ext cx="10274300" cy="4660828"/>
          </a:xfrm>
        </p:spPr>
        <p:txBody>
          <a:bodyPr>
            <a:normAutofit fontScale="92500" lnSpcReduction="20000"/>
          </a:bodyPr>
          <a:lstStyle/>
          <a:p>
            <a:pPr algn="just"/>
            <a:r>
              <a:rPr lang="uk-UA" dirty="0">
                <a:effectLst/>
              </a:rPr>
              <a:t>При збільшенні статутного капіталу здійснюється випуск акцій тієї ж номінальної вартості, що визначена за раніше випущеними акціями. У разі емісії акцій внаслідок збільшення статутного капіталу за рахунок реінвестицій чи резервів акції додаткового випуску розподіляються серед акціонерів </a:t>
            </a:r>
            <a:r>
              <a:rPr lang="uk-UA" dirty="0" err="1">
                <a:effectLst/>
              </a:rPr>
              <a:t>пропорційно</a:t>
            </a:r>
            <a:r>
              <a:rPr lang="uk-UA" dirty="0">
                <a:effectLst/>
              </a:rPr>
              <a:t> їх частці у статутному капіталі акціонерного товариства на момент прийняття рішення про додатковий випуск акцій. Обмеження терміну отримання акціонерами акцій додаткового випуску не допускається. Якщо на момент прийняття рішення про додатковий випуск акцій змінився власник акцій, то всі права і зобов’язання щодо отримання акцій додаткового випуску переходять до нового акціонера.</a:t>
            </a:r>
            <a:endParaRPr lang="ru-RU" dirty="0">
              <a:effectLst/>
            </a:endParaRPr>
          </a:p>
          <a:p>
            <a:pPr marL="0" indent="0" algn="just">
              <a:buNone/>
            </a:pPr>
            <a:r>
              <a:rPr lang="uk-UA" dirty="0" smtClean="0">
                <a:effectLst/>
              </a:rPr>
              <a:t>2. При </a:t>
            </a:r>
            <a:r>
              <a:rPr lang="uk-UA" dirty="0">
                <a:effectLst/>
              </a:rPr>
              <a:t>збільшенні статутного капіталу </a:t>
            </a:r>
            <a:r>
              <a:rPr lang="uk-UA" dirty="0" smtClean="0">
                <a:effectLst/>
              </a:rPr>
              <a:t>шляхом </a:t>
            </a:r>
            <a:r>
              <a:rPr lang="uk-UA" b="1" dirty="0" smtClean="0">
                <a:effectLst/>
              </a:rPr>
              <a:t>підвищення номінальної вартості акцій</a:t>
            </a:r>
            <a:r>
              <a:rPr lang="uk-UA" dirty="0" smtClean="0">
                <a:effectLst/>
              </a:rPr>
              <a:t>, </a:t>
            </a:r>
            <a:r>
              <a:rPr lang="uk-UA" dirty="0">
                <a:effectLst/>
              </a:rPr>
              <a:t>акції попередніх випусків обмінюються на акції нової номінальної </a:t>
            </a:r>
            <a:r>
              <a:rPr lang="uk-UA" dirty="0" smtClean="0">
                <a:effectLst/>
              </a:rPr>
              <a:t>вартості </a:t>
            </a:r>
            <a:r>
              <a:rPr lang="uk-UA" dirty="0">
                <a:effectLst/>
              </a:rPr>
              <a:t>відповідно до кількості акцій, якими володіє акціонер. Обмеження терміну обміну акцій не допускається. Подібне збільшення статутного капіталу АТ є підставою для анулювання реєстрації попередніх випусків акцій і потребує реєстрації випуску акцій нової номінальної вартості та інформації про випуск нових акцій.</a:t>
            </a:r>
            <a:endParaRPr lang="ru-RU" dirty="0">
              <a:effectLst/>
            </a:endParaRPr>
          </a:p>
          <a:p>
            <a:pPr algn="just"/>
            <a:endParaRPr lang="ru-RU" dirty="0"/>
          </a:p>
        </p:txBody>
      </p:sp>
    </p:spTree>
    <p:extLst>
      <p:ext uri="{BB962C8B-B14F-4D97-AF65-F5344CB8AC3E}">
        <p14:creationId xmlns:p14="http://schemas.microsoft.com/office/powerpoint/2010/main" val="3335156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35000"/>
            <a:ext cx="10401300" cy="1288066"/>
          </a:xfrm>
        </p:spPr>
        <p:txBody>
          <a:bodyPr>
            <a:noAutofit/>
          </a:bodyPr>
          <a:lstStyle/>
          <a:p>
            <a:r>
              <a:rPr lang="uk-UA" sz="1600" dirty="0"/>
              <a:t>При підвищенні номінальної вартості акцій статутний капітал збільшується переважно за рахунок використання на ці цілі інших (окрім статутного капіталу) позицій власного капіталу. У разі збільшення статутного капіталу даним методом кожен з акціонерів може здійснити доплату до визначеного рівня нової номінальної вартості акцій. Якщо акціонер відмовився здійснити доплату акцій, емітент зобов’язаний запропонувати акціонеру викупити його акції.</a:t>
            </a:r>
            <a:r>
              <a:rPr lang="ru-RU" sz="1600" dirty="0"/>
              <a:t/>
            </a:r>
            <a:br>
              <a:rPr lang="ru-RU" sz="1600" dirty="0"/>
            </a:br>
            <a:endParaRPr lang="ru-RU" sz="1600" dirty="0"/>
          </a:p>
        </p:txBody>
      </p:sp>
      <p:sp>
        <p:nvSpPr>
          <p:cNvPr id="3" name="Объект 2"/>
          <p:cNvSpPr>
            <a:spLocks noGrp="1"/>
          </p:cNvSpPr>
          <p:nvPr>
            <p:ph idx="1"/>
          </p:nvPr>
        </p:nvSpPr>
        <p:spPr>
          <a:xfrm>
            <a:off x="177801" y="2336872"/>
            <a:ext cx="10116382" cy="4305227"/>
          </a:xfrm>
        </p:spPr>
        <p:txBody>
          <a:bodyPr>
            <a:normAutofit fontScale="92500" lnSpcReduction="10000"/>
          </a:bodyPr>
          <a:lstStyle/>
          <a:p>
            <a:pPr algn="just"/>
            <a:r>
              <a:rPr lang="uk-UA" dirty="0">
                <a:effectLst/>
              </a:rPr>
              <a:t>У разі, якщо акціонер не здійснив доплату за акції і не прийняв пропозицію емітента щодо викупу належних йому акцій, він отримує акції нової номінальної вартості у кількості, яка визначається шляхом ділення загальної номінальної вартості акцій, що належать акціонеру, на нову номінальну вартість акцій. При цьому нова номінальна вартість акцій повинна бути визначена таким чином, щоб забезпечити виконання умови неподільності акцій та здійснення обміну акцій, які належать акціонеру, на цілу кількість акцій нової номінальної вартості.</a:t>
            </a:r>
            <a:endParaRPr lang="ru-RU" dirty="0">
              <a:effectLst/>
            </a:endParaRPr>
          </a:p>
          <a:p>
            <a:pPr algn="just"/>
            <a:r>
              <a:rPr lang="uk-UA" dirty="0">
                <a:effectLst/>
              </a:rPr>
              <a:t>У разі збільшення статутного капіталу власники корпоративних прав можуть зазнати певних втрат. Ці втрати виражаються у зменшенні ринкового курсу акцій (часток), яке може спостерігатися при збільшенні номінального капіталу та зменшенні рівня контролю над підприємством. Саме тому законодавством передбачено, що у разі збільшення статутного капіталу акціонери (АТ) та учасники (ТОВ) користуються переважним правом на купівлю додатково випущених акцій (часток).</a:t>
            </a:r>
            <a:endParaRPr lang="ru-RU" dirty="0">
              <a:effectLst/>
            </a:endParaRPr>
          </a:p>
          <a:p>
            <a:endParaRPr lang="ru-RU" dirty="0"/>
          </a:p>
        </p:txBody>
      </p:sp>
    </p:spTree>
    <p:extLst>
      <p:ext uri="{BB962C8B-B14F-4D97-AF65-F5344CB8AC3E}">
        <p14:creationId xmlns:p14="http://schemas.microsoft.com/office/powerpoint/2010/main" val="15783506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0500" y="994528"/>
            <a:ext cx="10103682" cy="1080938"/>
          </a:xfrm>
        </p:spPr>
        <p:txBody>
          <a:bodyPr>
            <a:normAutofit fontScale="90000"/>
          </a:bodyPr>
          <a:lstStyle/>
          <a:p>
            <a:r>
              <a:rPr lang="uk-UA" sz="2700" dirty="0"/>
              <a:t>Переважне право на придбання акцій (часток) дає можливість власникам:</a:t>
            </a:r>
            <a:r>
              <a:rPr lang="ru-RU" dirty="0"/>
              <a:t/>
            </a:r>
            <a:br>
              <a:rPr lang="ru-RU" dirty="0"/>
            </a:br>
            <a:endParaRPr lang="ru-RU" dirty="0"/>
          </a:p>
        </p:txBody>
      </p:sp>
      <p:sp>
        <p:nvSpPr>
          <p:cNvPr id="3" name="Объект 2"/>
          <p:cNvSpPr>
            <a:spLocks noGrp="1"/>
          </p:cNvSpPr>
          <p:nvPr>
            <p:ph idx="1"/>
          </p:nvPr>
        </p:nvSpPr>
        <p:spPr>
          <a:xfrm>
            <a:off x="190500" y="2184472"/>
            <a:ext cx="11912599" cy="4521128"/>
          </a:xfrm>
        </p:spPr>
        <p:txBody>
          <a:bodyPr>
            <a:normAutofit fontScale="77500" lnSpcReduction="20000"/>
          </a:bodyPr>
          <a:lstStyle/>
          <a:p>
            <a:pPr lvl="0" algn="just"/>
            <a:r>
              <a:rPr lang="uk-UA" dirty="0">
                <a:effectLst/>
              </a:rPr>
              <a:t>зберегти свою частку (в процентному співвідношенні) в статутному капіталі, а отже, і в усьому майні підприємства;</a:t>
            </a:r>
            <a:endParaRPr lang="ru-RU" dirty="0">
              <a:effectLst/>
            </a:endParaRPr>
          </a:p>
          <a:p>
            <a:pPr lvl="0" algn="just"/>
            <a:r>
              <a:rPr lang="uk-UA" dirty="0">
                <a:effectLst/>
              </a:rPr>
              <a:t>попередити «розмивання» вартості свого пакета корпоративних прав у статутному капіталі внаслідок емісії акцій (чи часток) за низьким курсом;</a:t>
            </a:r>
            <a:endParaRPr lang="ru-RU" dirty="0">
              <a:effectLst/>
            </a:endParaRPr>
          </a:p>
          <a:p>
            <a:pPr lvl="0" algn="just"/>
            <a:r>
              <a:rPr lang="uk-UA" dirty="0">
                <a:effectLst/>
              </a:rPr>
              <a:t>зберегти свою частку голосів на загальних зборах власників;</a:t>
            </a:r>
            <a:endParaRPr lang="ru-RU" dirty="0">
              <a:effectLst/>
            </a:endParaRPr>
          </a:p>
          <a:p>
            <a:pPr lvl="0" algn="just"/>
            <a:r>
              <a:rPr lang="uk-UA" dirty="0">
                <a:effectLst/>
              </a:rPr>
              <a:t>компенсувати збитки від зменшення частки в статутному капіталі тим власникам, які не скористались переважним правом на купівлю додаткових корпоративних прав, а продали його.</a:t>
            </a:r>
            <a:endParaRPr lang="ru-RU" dirty="0">
              <a:effectLst/>
            </a:endParaRPr>
          </a:p>
          <a:p>
            <a:pPr marL="0" indent="0" algn="just">
              <a:buNone/>
            </a:pPr>
            <a:r>
              <a:rPr lang="uk-UA" dirty="0">
                <a:effectLst/>
              </a:rPr>
              <a:t>Всі акціонери акціонерного товариства мають рівне переважне право на придбання акцій, що випускаються додатково. Для реалізації цього права протягом встановленого терміну подається заява і здійснюється оплата акцій відповідно до умов випуску. Під час реалізації акціонерами свого переважного права акціонерне товариство не має права обмежувати використання грошових коштів як форми оплати акцій. Відомості про емісію цінних паперів, у т. ч. права, що надаються власникам простих і привілейованих акцій, дати початку та припинення підписки, а також докладний опис порядку оплати та підписки на акції містяться в інформації про емісію акцій, яка підлягає опублікуванню в друкованих засобах масової інформації. </a:t>
            </a:r>
            <a:endParaRPr lang="uk-UA" dirty="0" smtClean="0">
              <a:effectLst/>
            </a:endParaRPr>
          </a:p>
          <a:p>
            <a:pPr marL="0" indent="0" algn="just">
              <a:buNone/>
            </a:pPr>
            <a:r>
              <a:rPr lang="uk-UA" dirty="0" smtClean="0">
                <a:effectLst/>
              </a:rPr>
              <a:t>Крім </a:t>
            </a:r>
            <a:r>
              <a:rPr lang="uk-UA" dirty="0">
                <a:effectLst/>
              </a:rPr>
              <a:t>того, не пізніше ніж за 30 днів до початку розміщення акцій товариство письмово повідомляє кожного з акціонерів, які мають переважні права на придбання акцій, про можливість і порядок їх реалізації.</a:t>
            </a:r>
            <a:endParaRPr lang="ru-RU" dirty="0"/>
          </a:p>
        </p:txBody>
      </p:sp>
    </p:spTree>
    <p:extLst>
      <p:ext uri="{BB962C8B-B14F-4D97-AF65-F5344CB8AC3E}">
        <p14:creationId xmlns:p14="http://schemas.microsoft.com/office/powerpoint/2010/main" val="15294711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Повідомлення має містити таку інформацію:</a:t>
            </a:r>
            <a:endParaRPr lang="ru-RU" dirty="0"/>
          </a:p>
        </p:txBody>
      </p:sp>
      <p:sp>
        <p:nvSpPr>
          <p:cNvPr id="3" name="Объект 2"/>
          <p:cNvSpPr>
            <a:spLocks noGrp="1"/>
          </p:cNvSpPr>
          <p:nvPr>
            <p:ph idx="1"/>
          </p:nvPr>
        </p:nvSpPr>
        <p:spPr>
          <a:xfrm>
            <a:off x="680321" y="2336872"/>
            <a:ext cx="9613861" cy="3975027"/>
          </a:xfrm>
        </p:spPr>
        <p:txBody>
          <a:bodyPr>
            <a:normAutofit fontScale="92500" lnSpcReduction="10000"/>
          </a:bodyPr>
          <a:lstStyle/>
          <a:p>
            <a:pPr lvl="0" algn="just"/>
            <a:r>
              <a:rPr lang="uk-UA" dirty="0">
                <a:effectLst/>
              </a:rPr>
              <a:t>дані про загальну кількість розміщуваних товариством акцій, цінних паперів, що конвертуються в акції, та опціонів на придбання акцій;</a:t>
            </a:r>
            <a:endParaRPr lang="ru-RU" dirty="0">
              <a:effectLst/>
            </a:endParaRPr>
          </a:p>
          <a:p>
            <a:pPr lvl="0" algn="just"/>
            <a:r>
              <a:rPr lang="uk-UA" dirty="0">
                <a:effectLst/>
              </a:rPr>
              <a:t>курс емісії (ціна розміщення);</a:t>
            </a:r>
            <a:endParaRPr lang="ru-RU" dirty="0">
              <a:effectLst/>
            </a:endParaRPr>
          </a:p>
          <a:p>
            <a:pPr lvl="0" algn="just"/>
            <a:r>
              <a:rPr lang="uk-UA" dirty="0">
                <a:effectLst/>
              </a:rPr>
              <a:t>порядок визначення кількості цінних паперів, на придбання яких акціонер має переважне право; </a:t>
            </a:r>
            <a:endParaRPr lang="ru-RU" dirty="0">
              <a:effectLst/>
            </a:endParaRPr>
          </a:p>
          <a:p>
            <a:pPr lvl="0" algn="just"/>
            <a:r>
              <a:rPr lang="uk-UA" dirty="0">
                <a:effectLst/>
              </a:rPr>
              <a:t>строки і порядок реалізації переважного права;</a:t>
            </a:r>
            <a:endParaRPr lang="ru-RU" dirty="0">
              <a:effectLst/>
            </a:endParaRPr>
          </a:p>
          <a:p>
            <a:pPr lvl="0" algn="just"/>
            <a:r>
              <a:rPr lang="uk-UA" dirty="0">
                <a:effectLst/>
              </a:rPr>
              <a:t>порядок та місце отримання акціонерами додаткової кількості акцій.</a:t>
            </a:r>
            <a:endParaRPr lang="ru-RU" dirty="0">
              <a:effectLst/>
            </a:endParaRPr>
          </a:p>
          <a:p>
            <a:pPr marL="0" indent="0" algn="just">
              <a:buNone/>
            </a:pPr>
            <a:r>
              <a:rPr lang="uk-UA" dirty="0">
                <a:effectLst/>
              </a:rPr>
              <a:t>У разі розміщення привілейованих акцій, цінних паперів, що можуть конвертуватися в акції, та опціонів на придбання акцій у повідомленні слід навести інформацію про права, які надаються власникам зазначених цінних паперів.</a:t>
            </a:r>
            <a:endParaRPr lang="ru-RU" dirty="0">
              <a:effectLst/>
            </a:endParaRPr>
          </a:p>
          <a:p>
            <a:endParaRPr lang="ru-RU" dirty="0"/>
          </a:p>
        </p:txBody>
      </p:sp>
    </p:spTree>
    <p:extLst>
      <p:ext uri="{BB962C8B-B14F-4D97-AF65-F5344CB8AC3E}">
        <p14:creationId xmlns:p14="http://schemas.microsoft.com/office/powerpoint/2010/main" val="1298853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993899"/>
            <a:ext cx="12192000" cy="4864101"/>
          </a:xfrm>
        </p:spPr>
        <p:txBody>
          <a:bodyPr>
            <a:normAutofit fontScale="85000" lnSpcReduction="20000"/>
          </a:bodyPr>
          <a:lstStyle/>
          <a:p>
            <a:pPr algn="just"/>
            <a:r>
              <a:rPr lang="uk-UA" dirty="0">
                <a:effectLst/>
              </a:rPr>
              <a:t>Кількість переважних прав на придбання акцій нової емісії є пропорційною частці окремих акціонерів у статутному капіталі на дату прийняття рішення про емісію акцій, тобто залежить від кількості наявних «старих» акцій, які належать акціонерам. Акціонер, який має намір скористатись своїм переважним правом, подає товариству в установлений строк письмову заяву про придбання акцій (інших цінних паперів) та вносить на відповідний рахунок кошти у розмірі, який дорівнює курсу емісії визначеної кількості акцій. Заява та внесені кошти приймаються товариством не пізніше дня, що передує дню початку розміщення цінних паперів. Товариство надає акціонеру письмове зобов’язання про продаж відповідної кількості цінних паперів. Право на придбання нових акцій може підкріплюватися спеціальним купоном.</a:t>
            </a:r>
            <a:endParaRPr lang="ru-RU" dirty="0">
              <a:effectLst/>
            </a:endParaRPr>
          </a:p>
          <a:p>
            <a:pPr algn="just"/>
            <a:r>
              <a:rPr lang="uk-UA" dirty="0">
                <a:effectLst/>
              </a:rPr>
              <a:t>У разі, якщо нові інвестори бажають придбати акції нової емісії (або колишні власники купити акцій більше, ніж їх квота у статутному капіталі), їм слід придбати переважні права безпосередньо в тих акціонерів, які не мають бажання ними скористатися, або на ринку. Якщо акціонер поступається своїми правами на придбання нових акцій, то виручені ним від продажу цих прав грошові кошти повинні компенсувати зміни курсу акцій та інші можливі втрати.</a:t>
            </a:r>
            <a:endParaRPr lang="ru-RU" dirty="0">
              <a:effectLst/>
            </a:endParaRPr>
          </a:p>
          <a:p>
            <a:pPr algn="just"/>
            <a:r>
              <a:rPr lang="uk-UA" dirty="0">
                <a:effectLst/>
              </a:rPr>
              <a:t>Права продаються та купуються на біржі, як правило, протягом двох тижнів після початку підписки на акції нової емісії, але перед проведенням самої емісії. Старі акції та переважні права на купівлю нових продаються окремо. Одночасно з початком торгівлі переважними правами ціна старих акцій автоматично зменшується на вартість переважного права. Отже, грошова оцінка переважного права на купівлю нових акцій відповідає різниці між ринковим курсом акцій до емісії і середнім курсом, який сформувався після зростання капіталу.</a:t>
            </a:r>
            <a:endParaRPr lang="ru-RU" dirty="0">
              <a:effectLst/>
            </a:endParaRPr>
          </a:p>
          <a:p>
            <a:endParaRPr lang="ru-RU" dirty="0"/>
          </a:p>
        </p:txBody>
      </p:sp>
    </p:spTree>
    <p:extLst>
      <p:ext uri="{BB962C8B-B14F-4D97-AF65-F5344CB8AC3E}">
        <p14:creationId xmlns:p14="http://schemas.microsoft.com/office/powerpoint/2010/main" val="38311160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dirty="0" smtClean="0"/>
              <a:t>ДЯКУЮ ЗА УВАГУ!</a:t>
            </a:r>
            <a:endParaRPr lang="ru-RU" dirty="0"/>
          </a:p>
        </p:txBody>
      </p:sp>
    </p:spTree>
    <p:extLst>
      <p:ext uri="{BB962C8B-B14F-4D97-AF65-F5344CB8AC3E}">
        <p14:creationId xmlns:p14="http://schemas.microsoft.com/office/powerpoint/2010/main" val="429180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400" b="1" i="1" dirty="0"/>
              <a:t>Вартість чистих активів </a:t>
            </a:r>
            <a:r>
              <a:rPr lang="uk-UA" sz="2400" i="1" dirty="0"/>
              <a:t>(власний капітал) товариства — різниця між сукупною вартістю активів товариства та вартістю його зобов’язань перед іншими </a:t>
            </a:r>
            <a:r>
              <a:rPr lang="uk-UA" sz="2400" i="1" dirty="0" smtClean="0"/>
              <a:t>особами.</a:t>
            </a:r>
            <a:endParaRPr lang="uk-UA" sz="2400" dirty="0"/>
          </a:p>
        </p:txBody>
      </p:sp>
      <p:sp>
        <p:nvSpPr>
          <p:cNvPr id="3" name="Объект 2"/>
          <p:cNvSpPr>
            <a:spLocks noGrp="1"/>
          </p:cNvSpPr>
          <p:nvPr>
            <p:ph idx="1"/>
          </p:nvPr>
        </p:nvSpPr>
        <p:spPr>
          <a:xfrm>
            <a:off x="1" y="1981200"/>
            <a:ext cx="12077700" cy="4876799"/>
          </a:xfrm>
        </p:spPr>
        <p:txBody>
          <a:bodyPr>
            <a:normAutofit fontScale="92500"/>
          </a:bodyPr>
          <a:lstStyle/>
          <a:p>
            <a:pPr algn="just"/>
            <a:r>
              <a:rPr lang="ru-RU" dirty="0">
                <a:effectLst/>
              </a:rPr>
              <a:t>Таким чином, </a:t>
            </a:r>
            <a:r>
              <a:rPr lang="uk-UA" dirty="0" smtClean="0">
                <a:effectLst/>
              </a:rPr>
              <a:t>економічна суть статутного капіталу зводиться до того, що він є лише тією величиною, яка показує стартові умови, з яких починало свою діяльність корпоративне підприємство. При неефективному управлінні підприємством навіть статутний капітал великих розмірів може бути використаний безрезультатно, при добре злагодженому та ефективному — збільшення капіталу та значне перевищення активів над статутним фондом.</a:t>
            </a:r>
          </a:p>
          <a:p>
            <a:pPr algn="just"/>
            <a:r>
              <a:rPr lang="ru-RU" dirty="0" smtClean="0">
                <a:effectLst/>
              </a:rPr>
              <a:t>З </a:t>
            </a:r>
            <a:r>
              <a:rPr lang="ru-RU" dirty="0">
                <a:effectLst/>
              </a:rPr>
              <a:t>метою </a:t>
            </a:r>
            <a:r>
              <a:rPr lang="uk-UA" dirty="0" smtClean="0">
                <a:effectLst/>
              </a:rPr>
              <a:t>підсилення ролі статутного капіталу, законодавчо встановлено взаємозв’язок його розмірів з величиною чистих активів господарського товариства. Якщо після закінчення другого та кожного наступного фінансового року вартість чистих активів господарського товариства виявиться меншою, ніж розмір статутного капіталу, товариство зобов’язане оголосити про зменшення свого статутного капіталу та зареєструвати відповідні зміни до статуту в установленому законом порядку. Якщо вартість чистих активів стає меншою, ніж мінімальний розмір статутного капіталу, встановлений законодавством, таке товариство підлягає ліквідації.</a:t>
            </a:r>
          </a:p>
          <a:p>
            <a:pPr algn="just"/>
            <a:r>
              <a:rPr lang="uk-UA" i="1" dirty="0" smtClean="0">
                <a:effectLst/>
              </a:rPr>
              <a:t>.</a:t>
            </a:r>
            <a:endParaRPr lang="uk-UA" dirty="0" smtClean="0">
              <a:effectLst/>
            </a:endParaRPr>
          </a:p>
          <a:p>
            <a:endParaRPr lang="uk-UA" dirty="0"/>
          </a:p>
        </p:txBody>
      </p:sp>
    </p:spTree>
    <p:extLst>
      <p:ext uri="{BB962C8B-B14F-4D97-AF65-F5344CB8AC3E}">
        <p14:creationId xmlns:p14="http://schemas.microsoft.com/office/powerpoint/2010/main" val="2829855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smtClean="0"/>
              <a:t>7.2. </a:t>
            </a:r>
            <a:r>
              <a:rPr lang="uk-UA" b="1" i="1" dirty="0"/>
              <a:t>Управління капіталом діючої корпорації</a:t>
            </a:r>
            <a:endParaRPr lang="ru-RU" dirty="0"/>
          </a:p>
        </p:txBody>
      </p:sp>
      <p:sp>
        <p:nvSpPr>
          <p:cNvPr id="3" name="Объект 2"/>
          <p:cNvSpPr>
            <a:spLocks noGrp="1"/>
          </p:cNvSpPr>
          <p:nvPr>
            <p:ph idx="1"/>
          </p:nvPr>
        </p:nvSpPr>
        <p:spPr>
          <a:xfrm>
            <a:off x="680321" y="2336872"/>
            <a:ext cx="9613861" cy="3848027"/>
          </a:xfrm>
        </p:spPr>
        <p:txBody>
          <a:bodyPr>
            <a:normAutofit lnSpcReduction="10000"/>
          </a:bodyPr>
          <a:lstStyle/>
          <a:p>
            <a:pPr algn="just"/>
            <a:r>
              <a:rPr lang="uk-UA" dirty="0">
                <a:effectLst/>
              </a:rPr>
              <a:t>Управління капіталом виступає одним із ключових моментів у діяльності корпорації, оскільки джерела формування капіталу та його обсяги визначають структуру капіталу, фінансову стійкість корпорації, фінансову незалежність, перспективи розвитку та можливості реалізації стратегії розвитку.</a:t>
            </a:r>
            <a:endParaRPr lang="ru-RU" dirty="0">
              <a:effectLst/>
            </a:endParaRPr>
          </a:p>
          <a:p>
            <a:pPr algn="just"/>
            <a:r>
              <a:rPr lang="uk-UA" dirty="0">
                <a:effectLst/>
              </a:rPr>
              <a:t> Проблеми формування статутного капіталу різних юридичних осіб неодноразово ставали предметом наукових досліджень. Але окремі питання, які є важливими з практичної та наукової точки зору, залишилися недостатньо вивченими. </a:t>
            </a:r>
            <a:endParaRPr lang="uk-UA" dirty="0" smtClean="0">
              <a:effectLst/>
            </a:endParaRPr>
          </a:p>
          <a:p>
            <a:pPr algn="just"/>
            <a:r>
              <a:rPr lang="uk-UA" b="1" dirty="0" smtClean="0">
                <a:effectLst/>
              </a:rPr>
              <a:t>Статутний </a:t>
            </a:r>
            <a:r>
              <a:rPr lang="uk-UA" b="1" dirty="0">
                <a:effectLst/>
              </a:rPr>
              <a:t>капітал корпорації формується з наступних </a:t>
            </a:r>
            <a:r>
              <a:rPr lang="uk-UA" b="1" dirty="0" smtClean="0">
                <a:effectLst/>
              </a:rPr>
              <a:t>складових</a:t>
            </a:r>
            <a:r>
              <a:rPr lang="uk-UA" dirty="0" smtClean="0">
                <a:effectLst>
                  <a:outerShdw blurRad="38100" dist="38100" dir="2700000" algn="tl">
                    <a:srgbClr val="000000">
                      <a:alpha val="43137"/>
                    </a:srgbClr>
                  </a:outerShdw>
                </a:effectLst>
              </a:rPr>
              <a:t>:</a:t>
            </a:r>
            <a:endParaRPr lang="ru-RU" dirty="0">
              <a:effectLst>
                <a:outerShdw blurRad="38100" dist="38100" dir="2700000" algn="tl">
                  <a:srgbClr val="000000">
                    <a:alpha val="43137"/>
                  </a:srgbClr>
                </a:outerShdw>
              </a:effectLst>
            </a:endParaRPr>
          </a:p>
          <a:p>
            <a:endParaRPr lang="ru-RU" dirty="0"/>
          </a:p>
        </p:txBody>
      </p:sp>
    </p:spTree>
    <p:extLst>
      <p:ext uri="{BB962C8B-B14F-4D97-AF65-F5344CB8AC3E}">
        <p14:creationId xmlns:p14="http://schemas.microsoft.com/office/powerpoint/2010/main" val="3986881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457200"/>
            <a:ext cx="10426700" cy="1600200"/>
          </a:xfrm>
        </p:spPr>
        <p:txBody>
          <a:bodyPr>
            <a:normAutofit/>
          </a:bodyPr>
          <a:lstStyle/>
          <a:p>
            <a:pPr algn="just"/>
            <a:r>
              <a:rPr lang="uk-UA" sz="1600" b="1" i="1" dirty="0">
                <a:latin typeface="Times New Roman" panose="02020603050405020304" pitchFamily="18" charset="0"/>
                <a:ea typeface="Times New Roman" panose="02020603050405020304" pitchFamily="18" charset="0"/>
              </a:rPr>
              <a:t>Власний капітал підприємства</a:t>
            </a:r>
            <a:r>
              <a:rPr lang="uk-UA" sz="1600" dirty="0">
                <a:latin typeface="Times New Roman" panose="02020603050405020304" pitchFamily="18" charset="0"/>
                <a:ea typeface="Times New Roman" panose="02020603050405020304" pitchFamily="18" charset="0"/>
              </a:rPr>
              <a:t> – це підсумок першого розділу пасиву балансу, тобто перевищення балансової вартості активів підприємства над його зобов’язаннями. Основними складовими власного капіталу є </a:t>
            </a:r>
            <a:r>
              <a:rPr lang="uk-UA" sz="1600" b="1" dirty="0">
                <a:latin typeface="Times New Roman" panose="02020603050405020304" pitchFamily="18" charset="0"/>
                <a:ea typeface="Times New Roman" panose="02020603050405020304" pitchFamily="18" charset="0"/>
              </a:rPr>
              <a:t>статутний капітал, додатковий і резерв­ний капітал, нерозподілений прибуток</a:t>
            </a:r>
            <a:r>
              <a:rPr lang="uk-UA" sz="1600" dirty="0">
                <a:latin typeface="Times New Roman" panose="02020603050405020304" pitchFamily="18" charset="0"/>
                <a:ea typeface="Times New Roman" panose="02020603050405020304" pitchFamily="18" charset="0"/>
              </a:rPr>
              <a:t>. Відомості про розміри статутного і резервного капіталу містяться у статуті підприємства. Показник власного капіталу є одним з головних індикаторів кредитоспроможності підприємства, є основою для визначення фінансової незалежності підприємства, його фінансової стійкості та стабільності.</a:t>
            </a:r>
            <a:endParaRPr lang="ru-RU" sz="1600" dirty="0"/>
          </a:p>
        </p:txBody>
      </p:sp>
      <p:sp>
        <p:nvSpPr>
          <p:cNvPr id="3" name="Объект 2"/>
          <p:cNvSpPr>
            <a:spLocks noGrp="1"/>
          </p:cNvSpPr>
          <p:nvPr>
            <p:ph idx="1"/>
          </p:nvPr>
        </p:nvSpPr>
        <p:spPr>
          <a:xfrm>
            <a:off x="1" y="2057400"/>
            <a:ext cx="12191999" cy="4800600"/>
          </a:xfrm>
        </p:spPr>
        <p:txBody>
          <a:bodyPr>
            <a:normAutofit fontScale="85000" lnSpcReduction="10000"/>
          </a:bodyPr>
          <a:lstStyle/>
          <a:p>
            <a:pPr algn="just"/>
            <a:r>
              <a:rPr lang="uk-UA" dirty="0">
                <a:effectLst/>
              </a:rPr>
              <a:t>Для більшості підприємств основним елементом власного капіталу є </a:t>
            </a:r>
            <a:r>
              <a:rPr lang="uk-UA" b="1" i="1" dirty="0">
                <a:effectLst/>
              </a:rPr>
              <a:t>статутний (номінальний) капітал</a:t>
            </a:r>
            <a:r>
              <a:rPr lang="uk-UA" b="1" dirty="0">
                <a:effectLst/>
              </a:rPr>
              <a:t> </a:t>
            </a:r>
            <a:r>
              <a:rPr lang="uk-UA" dirty="0">
                <a:effectLst/>
              </a:rPr>
              <a:t>– сума вкладів власників підприємства в його активи за номінальною вартістю згідно із засновницькими документами. У відповідній статті балансу наводиться зафіксована в установчих документах загальна вартість активів, які є внеском власників (учасників) до капіталу підприємства. Сума статутного капіталу, а також рішення про його збільшення або зменшення мають бути зареєстровані у Державному реєстрі господарських одиниць i за вартістю відповідати даним фінансової звітності, зокрема балансу. Це та сума капіталу, в межах якої засновники підприємства (зокрема АТ, ТОВ) несуть матеріальну відповідальність перед його кредиторами. Саме тому зменшення статутного капіталу за наявності заперечень кредиторів не допускається.</a:t>
            </a:r>
            <a:endParaRPr lang="ru-RU" dirty="0">
              <a:effectLst/>
            </a:endParaRPr>
          </a:p>
          <a:p>
            <a:pPr algn="just"/>
            <a:r>
              <a:rPr lang="uk-UA" dirty="0">
                <a:effectLst/>
              </a:rPr>
              <a:t>В окремих </a:t>
            </a:r>
            <a:r>
              <a:rPr lang="uk-UA" dirty="0" smtClean="0">
                <a:effectLst/>
              </a:rPr>
              <a:t>підприємствах </a:t>
            </a:r>
            <a:r>
              <a:rPr lang="uk-UA" dirty="0">
                <a:effectLst/>
              </a:rPr>
              <a:t>складовою власного капіталу </a:t>
            </a:r>
            <a:r>
              <a:rPr lang="uk-UA" b="1" dirty="0">
                <a:effectLst/>
              </a:rPr>
              <a:t>є </a:t>
            </a:r>
            <a:r>
              <a:rPr lang="uk-UA" b="1" i="1" dirty="0">
                <a:effectLst/>
              </a:rPr>
              <a:t>пайовий капітал</a:t>
            </a:r>
            <a:r>
              <a:rPr lang="uk-UA" dirty="0">
                <a:effectLst/>
              </a:rPr>
              <a:t>. Ця стаття передбачена для кредитних спілок, споживчих товариств, колективних сільськогосподарських підприємств, житлово-будівельних кооперативів, в яких статутний капітал формується за рахунок пайових внесків. </a:t>
            </a:r>
            <a:r>
              <a:rPr lang="uk-UA" b="1" i="1" dirty="0">
                <a:effectLst>
                  <a:outerShdw blurRad="38100" dist="38100" dir="2700000" algn="tl">
                    <a:srgbClr val="000000">
                      <a:alpha val="43137"/>
                    </a:srgbClr>
                  </a:outerShdw>
                </a:effectLst>
              </a:rPr>
              <a:t>Пайовий капітал</a:t>
            </a:r>
            <a:r>
              <a:rPr lang="uk-UA" b="1" dirty="0">
                <a:effectLst>
                  <a:outerShdw blurRad="38100" dist="38100" dir="2700000" algn="tl">
                    <a:srgbClr val="000000">
                      <a:alpha val="43137"/>
                    </a:srgbClr>
                  </a:outerShdw>
                </a:effectLst>
              </a:rPr>
              <a:t> </a:t>
            </a:r>
            <a:r>
              <a:rPr lang="uk-UA" dirty="0">
                <a:effectLst/>
              </a:rPr>
              <a:t>– це сукупність коштів фізичних i юридичних осіб, добровільно розміщених у товаристві відповідно до установчих документів для здійснення його господарсько-фінансової діяльності. Для забезпечення розвитку господарської діяльності </a:t>
            </a:r>
            <a:r>
              <a:rPr lang="uk-UA" dirty="0" smtClean="0">
                <a:effectLst/>
              </a:rPr>
              <a:t>підприємствами </a:t>
            </a:r>
            <a:r>
              <a:rPr lang="uk-UA" dirty="0">
                <a:effectLst/>
              </a:rPr>
              <a:t>пайовиками можуть вноситися додаткові пайові внески на добровільних засадах. При щорічному розподілі прибутку за рішенням зборів пайовиків на обов’язкові та додаткові пайові внески нараховуються дивіденди, які можуть бути зараховані на поповнення паю.</a:t>
            </a:r>
            <a:endParaRPr lang="ru-RU" dirty="0">
              <a:effectLst/>
            </a:endParaRPr>
          </a:p>
          <a:p>
            <a:endParaRPr lang="ru-RU" dirty="0"/>
          </a:p>
        </p:txBody>
      </p:sp>
    </p:spTree>
    <p:extLst>
      <p:ext uri="{BB962C8B-B14F-4D97-AF65-F5344CB8AC3E}">
        <p14:creationId xmlns:p14="http://schemas.microsoft.com/office/powerpoint/2010/main" val="3879076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000" dirty="0"/>
              <a:t>Важливими складовими власного капіталу є </a:t>
            </a:r>
            <a:r>
              <a:rPr lang="uk-UA" sz="2000" b="1" dirty="0"/>
              <a:t>резерви</a:t>
            </a:r>
            <a:r>
              <a:rPr lang="uk-UA" sz="2000" dirty="0"/>
              <a:t>, які можуть бути сформовані у формі </a:t>
            </a:r>
            <a:r>
              <a:rPr lang="uk-UA" sz="2000" b="1" i="1" dirty="0"/>
              <a:t>додаткового</a:t>
            </a:r>
            <a:r>
              <a:rPr lang="uk-UA" sz="2000" dirty="0"/>
              <a:t> (капітальні резерви) та </a:t>
            </a:r>
            <a:r>
              <a:rPr lang="uk-UA" sz="2000" b="1" i="1" dirty="0"/>
              <a:t>резервного капіталу</a:t>
            </a:r>
            <a:r>
              <a:rPr lang="uk-UA" sz="2000" dirty="0"/>
              <a:t> (резерви, створені за рахунок чистого прибутку). </a:t>
            </a:r>
            <a:endParaRPr lang="ru-RU" sz="1100" dirty="0"/>
          </a:p>
        </p:txBody>
      </p:sp>
      <p:sp>
        <p:nvSpPr>
          <p:cNvPr id="3" name="Объект 2"/>
          <p:cNvSpPr>
            <a:spLocks noGrp="1"/>
          </p:cNvSpPr>
          <p:nvPr>
            <p:ph idx="1"/>
          </p:nvPr>
        </p:nvSpPr>
        <p:spPr>
          <a:xfrm>
            <a:off x="0" y="2081348"/>
            <a:ext cx="12191999" cy="4776651"/>
          </a:xfrm>
        </p:spPr>
        <p:txBody>
          <a:bodyPr>
            <a:normAutofit fontScale="62500" lnSpcReduction="20000"/>
          </a:bodyPr>
          <a:lstStyle/>
          <a:p>
            <a:pPr marL="0" indent="0" algn="just">
              <a:lnSpc>
                <a:spcPct val="120000"/>
              </a:lnSpc>
              <a:buNone/>
            </a:pPr>
            <a:r>
              <a:rPr lang="uk-UA" dirty="0">
                <a:effectLst/>
              </a:rPr>
              <a:t>Резервний капітал підприємства можна розглядати в широкому та вузькому розумінні. У широкому розумінні до </a:t>
            </a:r>
            <a:r>
              <a:rPr lang="uk-UA" b="1" i="1" dirty="0">
                <a:effectLst/>
              </a:rPr>
              <a:t>резервного капіталу</a:t>
            </a:r>
            <a:r>
              <a:rPr lang="uk-UA" dirty="0">
                <a:effectLst/>
              </a:rPr>
              <a:t> належать усі складові капіталу, призначені для покриття можливих у майбутньому непередбачених збитків і втрат. У вузькому розумінні з резервним капіталом ідентифікується капітал, який формується за рахунок відрахувань з чистого прибутку і відображений за статтею балансу «Резервний капітал». </a:t>
            </a:r>
            <a:endParaRPr lang="uk-UA" dirty="0" smtClean="0">
              <a:effectLst/>
            </a:endParaRPr>
          </a:p>
          <a:p>
            <a:pPr marL="0" indent="0" algn="just">
              <a:lnSpc>
                <a:spcPct val="120000"/>
              </a:lnSpc>
              <a:buNone/>
            </a:pPr>
            <a:r>
              <a:rPr lang="uk-UA" dirty="0" smtClean="0">
                <a:effectLst/>
              </a:rPr>
              <a:t>В </a:t>
            </a:r>
            <a:r>
              <a:rPr lang="uk-UA" dirty="0">
                <a:effectLst/>
              </a:rPr>
              <a:t>економічній літературі резерви підприємства прийнято класифікувати за такими ознаками:</a:t>
            </a:r>
            <a:endParaRPr lang="ru-RU" dirty="0">
              <a:effectLst/>
            </a:endParaRPr>
          </a:p>
          <a:p>
            <a:pPr marL="0" lvl="0" algn="just">
              <a:lnSpc>
                <a:spcPct val="120000"/>
              </a:lnSpc>
            </a:pPr>
            <a:r>
              <a:rPr lang="uk-UA" dirty="0">
                <a:effectLst>
                  <a:outerShdw blurRad="38100" dist="38100" dir="2700000" algn="tl">
                    <a:srgbClr val="000000">
                      <a:alpha val="43137"/>
                    </a:srgbClr>
                  </a:outerShdw>
                </a:effectLst>
              </a:rPr>
              <a:t>джерелами формування;</a:t>
            </a:r>
            <a:endParaRPr lang="ru-RU" dirty="0">
              <a:effectLst>
                <a:outerShdw blurRad="38100" dist="38100" dir="2700000" algn="tl">
                  <a:srgbClr val="000000">
                    <a:alpha val="43137"/>
                  </a:srgbClr>
                </a:outerShdw>
              </a:effectLst>
            </a:endParaRPr>
          </a:p>
          <a:p>
            <a:pPr marL="0" lvl="0" algn="just">
              <a:lnSpc>
                <a:spcPct val="120000"/>
              </a:lnSpc>
            </a:pPr>
            <a:r>
              <a:rPr lang="uk-UA" dirty="0" smtClean="0">
                <a:effectLst>
                  <a:outerShdw blurRad="38100" dist="38100" dir="2700000" algn="tl">
                    <a:srgbClr val="000000">
                      <a:alpha val="43137"/>
                    </a:srgbClr>
                  </a:outerShdw>
                </a:effectLst>
              </a:rPr>
              <a:t>обов’язковістю створення та способом </a:t>
            </a:r>
            <a:r>
              <a:rPr lang="uk-UA" dirty="0">
                <a:effectLst>
                  <a:outerShdw blurRad="38100" dist="38100" dir="2700000" algn="tl">
                    <a:srgbClr val="000000">
                      <a:alpha val="43137"/>
                    </a:srgbClr>
                  </a:outerShdw>
                </a:effectLst>
              </a:rPr>
              <a:t>відображення у звітності.</a:t>
            </a:r>
            <a:endParaRPr lang="ru-RU" dirty="0">
              <a:effectLst>
                <a:outerShdw blurRad="38100" dist="38100" dir="2700000" algn="tl">
                  <a:srgbClr val="000000">
                    <a:alpha val="43137"/>
                  </a:srgbClr>
                </a:outerShdw>
              </a:effectLst>
            </a:endParaRPr>
          </a:p>
          <a:p>
            <a:pPr marL="0" indent="0" algn="just">
              <a:lnSpc>
                <a:spcPct val="120000"/>
              </a:lnSpc>
              <a:buNone/>
            </a:pPr>
            <a:r>
              <a:rPr lang="uk-UA" dirty="0">
                <a:effectLst/>
              </a:rPr>
              <a:t>За джерелами формування резерви поділяють на:</a:t>
            </a:r>
            <a:endParaRPr lang="ru-RU" dirty="0">
              <a:effectLst/>
            </a:endParaRPr>
          </a:p>
          <a:p>
            <a:pPr marL="0" algn="just">
              <a:lnSpc>
                <a:spcPct val="120000"/>
              </a:lnSpc>
            </a:pPr>
            <a:r>
              <a:rPr lang="uk-UA" b="1" i="1" dirty="0" smtClean="0">
                <a:effectLst>
                  <a:outerShdw blurRad="38100" dist="38100" dir="2700000" algn="tl">
                    <a:srgbClr val="000000">
                      <a:alpha val="43137"/>
                    </a:srgbClr>
                  </a:outerShdw>
                </a:effectLst>
              </a:rPr>
              <a:t>капітальні </a:t>
            </a:r>
            <a:r>
              <a:rPr lang="uk-UA" b="1" i="1" dirty="0">
                <a:effectLst>
                  <a:outerShdw blurRad="38100" dist="38100" dir="2700000" algn="tl">
                    <a:srgbClr val="000000">
                      <a:alpha val="43137"/>
                    </a:srgbClr>
                  </a:outerShdw>
                </a:effectLst>
              </a:rPr>
              <a:t>резерви</a:t>
            </a:r>
            <a:r>
              <a:rPr lang="uk-UA" dirty="0">
                <a:effectLst>
                  <a:outerShdw blurRad="38100" dist="38100" dir="2700000" algn="tl">
                    <a:srgbClr val="000000">
                      <a:alpha val="43137"/>
                    </a:srgbClr>
                  </a:outerShdw>
                </a:effectLst>
              </a:rPr>
              <a:t> </a:t>
            </a:r>
            <a:r>
              <a:rPr lang="uk-UA" dirty="0">
                <a:effectLst/>
              </a:rPr>
              <a:t>– формуються за рахунок коштів власників та інших осіб (відображаються за статтями «додатковий вкладений капітал» та «інший додатковий капітал»);</a:t>
            </a:r>
            <a:endParaRPr lang="ru-RU" dirty="0">
              <a:effectLst/>
            </a:endParaRPr>
          </a:p>
          <a:p>
            <a:pPr marL="0" algn="just">
              <a:lnSpc>
                <a:spcPct val="120000"/>
              </a:lnSpc>
            </a:pPr>
            <a:r>
              <a:rPr lang="uk-UA" b="1" i="1" dirty="0" smtClean="0">
                <a:effectLst>
                  <a:outerShdw blurRad="38100" dist="38100" dir="2700000" algn="tl">
                    <a:srgbClr val="000000">
                      <a:alpha val="43137"/>
                    </a:srgbClr>
                  </a:outerShdw>
                </a:effectLst>
              </a:rPr>
              <a:t>резервний </a:t>
            </a:r>
            <a:r>
              <a:rPr lang="uk-UA" b="1" i="1" dirty="0">
                <a:effectLst>
                  <a:outerShdw blurRad="38100" dist="38100" dir="2700000" algn="tl">
                    <a:srgbClr val="000000">
                      <a:alpha val="43137"/>
                    </a:srgbClr>
                  </a:outerShdw>
                </a:effectLst>
              </a:rPr>
              <a:t>капітал</a:t>
            </a:r>
            <a:r>
              <a:rPr lang="uk-UA" dirty="0">
                <a:effectLst/>
              </a:rPr>
              <a:t>, сформований за рахунок чистого прибутку підприємства (резервний капітал у вузькому розумінні);</a:t>
            </a:r>
            <a:endParaRPr lang="ru-RU" dirty="0">
              <a:effectLst/>
            </a:endParaRPr>
          </a:p>
          <a:p>
            <a:pPr marL="0" algn="just">
              <a:lnSpc>
                <a:spcPct val="120000"/>
              </a:lnSpc>
            </a:pPr>
            <a:r>
              <a:rPr lang="uk-UA" b="1" i="1" dirty="0" smtClean="0">
                <a:effectLst>
                  <a:outerShdw blurRad="38100" dist="38100" dir="2700000" algn="tl">
                    <a:srgbClr val="000000">
                      <a:alpha val="43137"/>
                    </a:srgbClr>
                  </a:outerShdw>
                </a:effectLst>
              </a:rPr>
              <a:t>резерви</a:t>
            </a:r>
            <a:r>
              <a:rPr lang="uk-UA" dirty="0">
                <a:effectLst>
                  <a:outerShdw blurRad="38100" dist="38100" dir="2700000" algn="tl">
                    <a:srgbClr val="000000">
                      <a:alpha val="43137"/>
                    </a:srgbClr>
                  </a:outerShdw>
                </a:effectLst>
              </a:rPr>
              <a:t>,</a:t>
            </a:r>
            <a:r>
              <a:rPr lang="uk-UA" dirty="0">
                <a:effectLst/>
              </a:rPr>
              <a:t> які створюються за рахунок зменшення витрат підприємства.</a:t>
            </a:r>
            <a:endParaRPr lang="ru-RU" dirty="0">
              <a:effectLst/>
            </a:endParaRPr>
          </a:p>
          <a:p>
            <a:pPr marL="0" indent="0" algn="just">
              <a:lnSpc>
                <a:spcPct val="120000"/>
              </a:lnSpc>
              <a:buNone/>
            </a:pPr>
            <a:r>
              <a:rPr lang="uk-UA" dirty="0">
                <a:effectLst/>
              </a:rPr>
              <a:t>За обов’язковістю створення виокремлюють </a:t>
            </a:r>
            <a:r>
              <a:rPr lang="uk-UA" b="1" i="1" dirty="0">
                <a:effectLst>
                  <a:outerShdw blurRad="38100" dist="38100" dir="2700000" algn="tl">
                    <a:srgbClr val="000000">
                      <a:alpha val="43137"/>
                    </a:srgbClr>
                  </a:outerShdw>
                </a:effectLst>
              </a:rPr>
              <a:t>обов’язкові та необов’язкові</a:t>
            </a:r>
            <a:r>
              <a:rPr lang="uk-UA" dirty="0">
                <a:effectLst>
                  <a:outerShdw blurRad="38100" dist="38100" dir="2700000" algn="tl">
                    <a:srgbClr val="000000">
                      <a:alpha val="43137"/>
                    </a:srgbClr>
                  </a:outerShdw>
                </a:effectLst>
              </a:rPr>
              <a:t> резерви</a:t>
            </a:r>
            <a:r>
              <a:rPr lang="uk-UA" dirty="0">
                <a:effectLst/>
              </a:rPr>
              <a:t>. Створення перших регламентується чинними нормативними актами. Останні ж формуються з ініціативи менеджменту підприємства та його власників. До </a:t>
            </a:r>
            <a:r>
              <a:rPr lang="uk-UA" b="1" i="1" dirty="0">
                <a:effectLst/>
              </a:rPr>
              <a:t>обов’язкових резервів</a:t>
            </a:r>
            <a:r>
              <a:rPr lang="uk-UA" dirty="0">
                <a:effectLst/>
              </a:rPr>
              <a:t> належать резерв сумнівних боргів і резервний капітал. Усі інші резерви, наприклад резерв дивідендів, резерв виконання гарантійних зобов’язань, є необов’язковими.</a:t>
            </a:r>
            <a:endParaRPr lang="ru-RU" dirty="0">
              <a:effectLst/>
            </a:endParaRPr>
          </a:p>
          <a:p>
            <a:pPr marL="0">
              <a:lnSpc>
                <a:spcPct val="120000"/>
              </a:lnSpc>
            </a:pPr>
            <a:endParaRPr lang="ru-RU" dirty="0"/>
          </a:p>
        </p:txBody>
      </p:sp>
    </p:spTree>
    <p:extLst>
      <p:ext uri="{BB962C8B-B14F-4D97-AF65-F5344CB8AC3E}">
        <p14:creationId xmlns:p14="http://schemas.microsoft.com/office/powerpoint/2010/main" val="1672693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22300"/>
            <a:ext cx="10401299" cy="1402366"/>
          </a:xfrm>
        </p:spPr>
        <p:txBody>
          <a:bodyPr>
            <a:normAutofit fontScale="90000"/>
          </a:bodyPr>
          <a:lstStyle/>
          <a:p>
            <a:r>
              <a:rPr lang="uk-UA" sz="2200" dirty="0"/>
              <a:t>Зрозуміло, що основне призначення резервів полягає в забезпеченні виконання захисної функції власного капіталу підприємства. Порядок реалізації цієї функції та використання на покриття збитків різних типів резервів наведено на </a:t>
            </a:r>
            <a:r>
              <a:rPr lang="uk-UA" sz="2200" dirty="0" smtClean="0"/>
              <a:t>рисунку.</a:t>
            </a:r>
            <a:r>
              <a:rPr lang="ru-RU" dirty="0"/>
              <a:t/>
            </a:r>
            <a:br>
              <a:rPr lang="ru-RU" dirty="0"/>
            </a:br>
            <a:endParaRPr lang="ru-RU" dirty="0"/>
          </a:p>
        </p:txBody>
      </p:sp>
      <p:pic>
        <p:nvPicPr>
          <p:cNvPr id="4" name="Объект 3"/>
          <p:cNvPicPr>
            <a:picLocks noGrp="1" noChangeAspect="1"/>
          </p:cNvPicPr>
          <p:nvPr>
            <p:ph idx="1"/>
          </p:nvPr>
        </p:nvPicPr>
        <p:blipFill>
          <a:blip r:embed="rId2"/>
          <a:stretch>
            <a:fillRect/>
          </a:stretch>
        </p:blipFill>
        <p:spPr>
          <a:xfrm>
            <a:off x="753684" y="2159001"/>
            <a:ext cx="10660933" cy="4406900"/>
          </a:xfrm>
          <a:prstGeom prst="rect">
            <a:avLst/>
          </a:prstGeom>
        </p:spPr>
      </p:pic>
    </p:spTree>
    <p:extLst>
      <p:ext uri="{BB962C8B-B14F-4D97-AF65-F5344CB8AC3E}">
        <p14:creationId xmlns:p14="http://schemas.microsoft.com/office/powerpoint/2010/main" val="668310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9521" y="2527373"/>
            <a:ext cx="9613861" cy="3599316"/>
          </a:xfrm>
        </p:spPr>
        <p:txBody>
          <a:bodyPr>
            <a:normAutofit lnSpcReduction="10000"/>
          </a:bodyPr>
          <a:lstStyle/>
          <a:p>
            <a:pPr algn="just"/>
            <a:r>
              <a:rPr lang="uk-UA" dirty="0">
                <a:effectLst/>
              </a:rPr>
              <a:t>Як бачимо, підприємства можуть спрямовувати на покриття збитків усі види резервів, а також за певних обставин – статутний капітал. Зрозуміло, що насамперед на покриття збитків слід направити нерозподілений прибуток (за його наявності). За вичер­пання такого прибутку для таких цілей слід використати приховані резерви і резервний капітал, створений за рахунок прибутку. У разі дефіциту і цих джерел на погашення непокритих збитків можна спрямувати капітальні резерви (додат­ковий капітал). Останньою можливістю покриття збитків є спроба отримати санаційний прибуток у результаті зменшення статутного </a:t>
            </a:r>
            <a:r>
              <a:rPr lang="uk-UA" dirty="0" smtClean="0">
                <a:effectLst/>
              </a:rPr>
              <a:t>капіталу</a:t>
            </a:r>
            <a:r>
              <a:rPr lang="uk-UA" dirty="0">
                <a:effectLst/>
              </a:rPr>
              <a:t>.</a:t>
            </a:r>
            <a:endParaRPr lang="ru-RU" dirty="0">
              <a:effectLst/>
            </a:endParaRPr>
          </a:p>
          <a:p>
            <a:pPr algn="just"/>
            <a:endParaRPr lang="ru-RU" dirty="0"/>
          </a:p>
        </p:txBody>
      </p:sp>
    </p:spTree>
    <p:extLst>
      <p:ext uri="{BB962C8B-B14F-4D97-AF65-F5344CB8AC3E}">
        <p14:creationId xmlns:p14="http://schemas.microsoft.com/office/powerpoint/2010/main" val="1843665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321" y="969128"/>
            <a:ext cx="9613861" cy="1080938"/>
          </a:xfrm>
        </p:spPr>
        <p:txBody>
          <a:bodyPr>
            <a:normAutofit fontScale="90000"/>
          </a:bodyPr>
          <a:lstStyle/>
          <a:p>
            <a:r>
              <a:rPr lang="uk-UA" dirty="0"/>
              <a:t>Розглянемо детальніше основні </a:t>
            </a:r>
            <a:r>
              <a:rPr lang="uk-UA" b="1" i="1" dirty="0"/>
              <a:t>види резервів</a:t>
            </a:r>
            <a:r>
              <a:rPr lang="uk-UA" dirty="0"/>
              <a:t>, які можуть створюватися </a:t>
            </a:r>
            <a:r>
              <a:rPr lang="uk-UA" dirty="0" smtClean="0"/>
              <a:t>корпораціями.</a:t>
            </a:r>
            <a:r>
              <a:rPr lang="ru-RU" dirty="0"/>
              <a:t/>
            </a:r>
            <a:br>
              <a:rPr lang="ru-RU" dirty="0"/>
            </a:br>
            <a:endParaRPr lang="ru-RU" dirty="0"/>
          </a:p>
        </p:txBody>
      </p:sp>
      <p:sp>
        <p:nvSpPr>
          <p:cNvPr id="3" name="Объект 2"/>
          <p:cNvSpPr>
            <a:spLocks noGrp="1"/>
          </p:cNvSpPr>
          <p:nvPr>
            <p:ph idx="1"/>
          </p:nvPr>
        </p:nvSpPr>
        <p:spPr>
          <a:xfrm>
            <a:off x="-69669" y="2300877"/>
            <a:ext cx="12192000" cy="4940300"/>
          </a:xfrm>
        </p:spPr>
        <p:txBody>
          <a:bodyPr>
            <a:normAutofit fontScale="92500" lnSpcReduction="20000"/>
          </a:bodyPr>
          <a:lstStyle/>
          <a:p>
            <a:pPr algn="just"/>
            <a:r>
              <a:rPr lang="uk-UA" dirty="0">
                <a:effectLst/>
              </a:rPr>
              <a:t>Згідно із законодавством України на кожному підприємстві, заснованому у формі акціонерного товариства, товариства з обмеженою </a:t>
            </a:r>
            <a:r>
              <a:rPr lang="uk-UA" dirty="0" smtClean="0">
                <a:effectLst/>
              </a:rPr>
              <a:t>відповідальністю, </a:t>
            </a:r>
            <a:r>
              <a:rPr lang="uk-UA" dirty="0">
                <a:effectLst/>
              </a:rPr>
              <a:t>повинен бути сформований </a:t>
            </a:r>
            <a:r>
              <a:rPr lang="uk-UA" b="1" i="1" dirty="0">
                <a:effectLst/>
              </a:rPr>
              <a:t>резервний (страховий) капітал</a:t>
            </a:r>
            <a:r>
              <a:rPr lang="uk-UA" dirty="0">
                <a:effectLst/>
              </a:rPr>
              <a:t>. Розмір цього капіталу регламентується засновницькими документами, але він не може бути меншим за </a:t>
            </a:r>
            <a:r>
              <a:rPr lang="uk-UA" b="1" i="1" dirty="0">
                <a:effectLst/>
              </a:rPr>
              <a:t>25 %</a:t>
            </a:r>
            <a:r>
              <a:rPr lang="uk-UA" dirty="0">
                <a:effectLst/>
              </a:rPr>
              <a:t> статутного капіталу підприємства. Для акціонерних товариств мінімальна величина резервного капіталу повин­на становити </a:t>
            </a:r>
            <a:r>
              <a:rPr lang="uk-UA" b="1" i="1" dirty="0">
                <a:effectLst/>
              </a:rPr>
              <a:t>15 %</a:t>
            </a:r>
            <a:r>
              <a:rPr lang="uk-UA" dirty="0">
                <a:effectLst/>
              </a:rPr>
              <a:t> акціонерного капіталу. Розмір щорічних відрахувань у резервний капітал також передбачається засновниць­кими документами, але не може бути меншим за </a:t>
            </a:r>
            <a:r>
              <a:rPr lang="uk-UA" b="1" i="1" dirty="0">
                <a:effectLst/>
              </a:rPr>
              <a:t>5 %</a:t>
            </a:r>
            <a:r>
              <a:rPr lang="uk-UA" dirty="0">
                <a:effectLst/>
              </a:rPr>
              <a:t> суми чистого прибутку підприємств. </a:t>
            </a:r>
            <a:endParaRPr lang="uk-UA" dirty="0" smtClean="0">
              <a:effectLst/>
            </a:endParaRPr>
          </a:p>
          <a:p>
            <a:pPr algn="just"/>
            <a:r>
              <a:rPr lang="uk-UA" dirty="0" smtClean="0">
                <a:effectLst/>
              </a:rPr>
              <a:t>Для </a:t>
            </a:r>
            <a:r>
              <a:rPr lang="uk-UA" dirty="0">
                <a:effectLst/>
              </a:rPr>
              <a:t>порівняння: у Німеччині встановлена мінімальна межа сукупного обсягу резервів: капітальних і тих, що створені за рахунок прибутку. Згідно із Законом про акціонерні </a:t>
            </a:r>
            <a:r>
              <a:rPr lang="uk-UA" dirty="0" smtClean="0">
                <a:effectLst/>
              </a:rPr>
              <a:t>товариства, німецьким </a:t>
            </a:r>
            <a:r>
              <a:rPr lang="uk-UA" dirty="0">
                <a:effectLst/>
              </a:rPr>
              <a:t>підприємствам для формування обов’язкових резервів слід спрямовувати двадцяту частину чистого прибутку. Такі відрахування потрібно здійснювати, поки обсяг сукупних резервів не досягне 10 % номінального капіталу товариства. Аналогічний порядок формування резервів діє у Швейцарії, з однією різницею, що мінімальний розмір обов’язкових резервів становить 20 % номінального капіталу. Цікавим є те, що створення обов’язкових резервів товариствами з обмеженою відповідальністю законодавствами розвинутих країн, як правило, не регулюється. Це є компетенцією учасників.</a:t>
            </a:r>
            <a:endParaRPr lang="ru-RU" dirty="0">
              <a:effectLst/>
            </a:endParaRPr>
          </a:p>
          <a:p>
            <a:pPr algn="just"/>
            <a:endParaRPr lang="ru-RU" dirty="0"/>
          </a:p>
        </p:txBody>
      </p:sp>
    </p:spTree>
    <p:extLst>
      <p:ext uri="{BB962C8B-B14F-4D97-AF65-F5344CB8AC3E}">
        <p14:creationId xmlns:p14="http://schemas.microsoft.com/office/powerpoint/2010/main" val="2218988184"/>
      </p:ext>
    </p:extLst>
  </p:cSld>
  <p:clrMapOvr>
    <a:masterClrMapping/>
  </p:clrMapOvr>
</p:sld>
</file>

<file path=ppt/theme/theme1.xml><?xml version="1.0" encoding="utf-8"?>
<a:theme xmlns:a="http://schemas.openxmlformats.org/drawingml/2006/main" name="Берлин">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TM04033917[[fn=Берлин]]</Template>
  <TotalTime>1105</TotalTime>
  <Words>4150</Words>
  <Application>Microsoft Office PowerPoint</Application>
  <PresentationFormat>Широкоэкранный</PresentationFormat>
  <Paragraphs>121</Paragraphs>
  <Slides>26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26</vt:i4>
      </vt:variant>
    </vt:vector>
  </HeadingPairs>
  <TitlesOfParts>
    <vt:vector size="30" baseType="lpstr">
      <vt:lpstr>Arial</vt:lpstr>
      <vt:lpstr>Times New Roman</vt:lpstr>
      <vt:lpstr>Trebuchet MS</vt:lpstr>
      <vt:lpstr>Берлин</vt:lpstr>
      <vt:lpstr>Лекція 7. Управління капіталом корпорації (частина 1)</vt:lpstr>
      <vt:lpstr>7.1. Економічна роль статутного капіталу</vt:lpstr>
      <vt:lpstr>Вартість чистих активів (власний капітал) товариства — різниця між сукупною вартістю активів товариства та вартістю його зобов’язань перед іншими особами.</vt:lpstr>
      <vt:lpstr>7.2. Управління капіталом діючої корпорації</vt:lpstr>
      <vt:lpstr>Власний капітал підприємства – це підсумок першого розділу пасиву балансу, тобто перевищення балансової вартості активів підприємства над його зобов’язаннями. Основними складовими власного капіталу є статутний капітал, додатковий і резерв­ний капітал, нерозподілений прибуток. Відомості про розміри статутного і резервного капіталу містяться у статуті підприємства. Показник власного капіталу є одним з головних індикаторів кредитоспроможності підприємства, є основою для визначення фінансової незалежності підприємства, його фінансової стійкості та стабільності.</vt:lpstr>
      <vt:lpstr>Важливими складовими власного капіталу є резерви, які можуть бути сформовані у формі додаткового (капітальні резерви) та резервного капіталу (резерви, створені за рахунок чистого прибутку). </vt:lpstr>
      <vt:lpstr>Зрозуміло, що основне призначення резервів полягає в забезпеченні виконання захисної функції власного капіталу підприємства. Порядок реалізації цієї функції та використання на покриття збитків різних типів резервів наведено на рисунку. </vt:lpstr>
      <vt:lpstr>Презентация PowerPoint</vt:lpstr>
      <vt:lpstr>Розглянемо детальніше основні види резервів, які можуть створюватися корпораціями. </vt:lpstr>
      <vt:lpstr>Отже, резервний капітал – це сума резервів, сформованих за рахунок чистого прибутку в розмірах, установлених засновницькими документами підприємства та нор­мативними актами. </vt:lpstr>
      <vt:lpstr>До так званих капітальних резервів, тобто резервів, які створюються за рахунок капіталу власників (чи інших осіб), належить додатковий капітал. Джерелом формування зазначених резервів не є господарська діяльність підприємства. Згідно з визначенням, яке наводиться у стандартах бухгалтерського обліку, додатковий капітал – це сума приросту майна підприємства, яка виникла в результаті переоцінки (індексації), безоплатно одержаних необоротних активів та від емісійного доходу. </vt:lpstr>
      <vt:lpstr>До основних обмежень щодо використання додаткового капіталу слід віднести заборону його спрямування на збільшення статутного капіталу чи викуп власних корпоративних прав, якщо в балансі відображені непокриті збитки та недопустимість його розподілу з метою виплати дивідендів у грошовій формі. </vt:lpstr>
      <vt:lpstr>Крім обов’язкового резервування сум, підприємства на свій розсуд можуть створювати забезпечення (резерви) для відшкодування майбутніх витрат.  Детальніша інформація щодо порядку формування та використання забезпечень наводиться під час розгляду внутрішніх джерел фінансування підприємства. </vt:lpstr>
      <vt:lpstr>Сутність власного капіталу підприємства проявляється через його функції, серед них можна виокремити такі основні: </vt:lpstr>
      <vt:lpstr>Презентация PowerPoint</vt:lpstr>
      <vt:lpstr>7.3. Основні цілі та передумови збільшення статутного капіталу </vt:lpstr>
      <vt:lpstr>Серед інших причин збільшення статутного капіталу слід виокремити зменшення ринкової ціни акцій. Високий курс має недолік, що перешкоджає широкій диверсифікації акцій, оскільки приватні інвестори, як правило, побоюються вкладати кошти в акції з високою купівельною ціною. Ефекту зниження курсу можна досягти і без збільшення номінального капіталу. Це можна зробити зменшенням номінальної вартості акцій з одночасним збільшенням їх кількості. </vt:lpstr>
      <vt:lpstr>Статутний капітал ТОВ можна збільшувати шляхом здійснення додаткових внесків чи реінвестування прибутку. Здійснюючи внески в статутний капітал, учасники не змінюють свого юридичного статусу (не відбувається реорганізація або ліквідація). </vt:lpstr>
      <vt:lpstr>Презентация PowerPoint</vt:lpstr>
      <vt:lpstr>Презентация PowerPoint</vt:lpstr>
      <vt:lpstr>Презентация PowerPoint</vt:lpstr>
      <vt:lpstr>При підвищенні номінальної вартості акцій статутний капітал збільшується переважно за рахунок використання на ці цілі інших (окрім статутного капіталу) позицій власного капіталу. У разі збільшення статутного капіталу даним методом кожен з акціонерів може здійснити доплату до визначеного рівня нової номінальної вартості акцій. Якщо акціонер відмовився здійснити доплату акцій, емітент зобов’язаний запропонувати акціонеру викупити його акції. </vt:lpstr>
      <vt:lpstr>Переважне право на придбання акцій (часток) дає можливість власникам: </vt:lpstr>
      <vt:lpstr>Повідомлення має містити таку інформацію:</vt:lpstr>
      <vt:lpstr>Презентация PowerPoint</vt:lpstr>
      <vt:lpstr>ДЯКУЮ ЗА УВАГУ!</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5. Управління капіталом корпорації</dc:title>
  <dc:creator>Пользователь</dc:creator>
  <cp:lastModifiedBy>Asus</cp:lastModifiedBy>
  <cp:revision>47</cp:revision>
  <dcterms:created xsi:type="dcterms:W3CDTF">2021-11-01T18:17:25Z</dcterms:created>
  <dcterms:modified xsi:type="dcterms:W3CDTF">2025-12-12T22:06:47Z</dcterms:modified>
</cp:coreProperties>
</file>