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62" r:id="rId9"/>
    <p:sldId id="264" r:id="rId10"/>
    <p:sldId id="281" r:id="rId11"/>
    <p:sldId id="267" r:id="rId12"/>
    <p:sldId id="268" r:id="rId13"/>
    <p:sldId id="269" r:id="rId14"/>
    <p:sldId id="270" r:id="rId15"/>
    <p:sldId id="271" r:id="rId16"/>
    <p:sldId id="272" r:id="rId17"/>
    <p:sldId id="282" r:id="rId18"/>
    <p:sldId id="283" r:id="rId19"/>
    <p:sldId id="284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7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516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7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0843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78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169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27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84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7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57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6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0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4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3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0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7343" y="638299"/>
            <a:ext cx="8915399" cy="2262781"/>
          </a:xfrm>
        </p:spPr>
        <p:txBody>
          <a:bodyPr/>
          <a:lstStyle/>
          <a:p>
            <a:pPr algn="r"/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6296" y="3429000"/>
            <a:ext cx="9996446" cy="1801551"/>
          </a:xfrm>
        </p:spPr>
        <p:txBody>
          <a:bodyPr>
            <a:noAutofit/>
          </a:bodyPr>
          <a:lstStyle/>
          <a:p>
            <a:pPr algn="r"/>
            <a:r>
              <a:rPr lang="uk-UA" sz="5400" b="1" dirty="0" smtClean="0"/>
              <a:t> </a:t>
            </a:r>
            <a:r>
              <a:rPr lang="uk-UA" sz="4800" b="1" dirty="0"/>
              <a:t>Захист населення та територій від надзвичайних ситуацій локалізація та ліквідація НС</a:t>
            </a:r>
            <a:endParaRPr lang="uk-UA" sz="4800" b="1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75" y="0"/>
            <a:ext cx="8859368" cy="313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77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0041" y="151179"/>
            <a:ext cx="102840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 </a:t>
            </a:r>
            <a:r>
              <a:rPr lang="uk-UA" sz="3200" dirty="0"/>
              <a:t>Проектування і будівництво нових об’єктів </a:t>
            </a:r>
            <a:r>
              <a:rPr lang="uk-UA" sz="3200" dirty="0" smtClean="0"/>
              <a:t>господарювання здійснюється </a:t>
            </a:r>
            <a:r>
              <a:rPr lang="uk-UA" sz="3200" dirty="0"/>
              <a:t>відповідно до таких вимог:</a:t>
            </a:r>
            <a:endParaRPr lang="ru-RU" sz="3200" dirty="0"/>
          </a:p>
          <a:p>
            <a:pPr algn="just"/>
            <a:r>
              <a:rPr lang="uk-UA" sz="3200" dirty="0"/>
              <a:t> </a:t>
            </a:r>
            <a:endParaRPr lang="ru-RU" sz="3200" dirty="0"/>
          </a:p>
          <a:p>
            <a:pPr lvl="1" algn="just"/>
            <a:r>
              <a:rPr lang="uk-UA" sz="3200" dirty="0"/>
              <a:t>Будівлі і споруди розміщують </a:t>
            </a:r>
            <a:r>
              <a:rPr lang="uk-UA" sz="3200" dirty="0" err="1"/>
              <a:t>розосереджено</a:t>
            </a:r>
            <a:r>
              <a:rPr lang="uk-UA" sz="3200" dirty="0"/>
              <a:t>, з протипожежними розривами між </a:t>
            </a:r>
            <a:r>
              <a:rPr lang="uk-UA" sz="3200" dirty="0" smtClean="0"/>
              <a:t>ними</a:t>
            </a:r>
          </a:p>
          <a:p>
            <a:pPr lvl="1" algn="just"/>
            <a:endParaRPr lang="uk-UA" sz="3200" dirty="0" smtClean="0"/>
          </a:p>
          <a:p>
            <a:pPr lvl="1" algn="just"/>
            <a:r>
              <a:rPr lang="uk-UA" sz="3200" dirty="0" smtClean="0"/>
              <a:t> </a:t>
            </a:r>
            <a:r>
              <a:rPr lang="uk-UA" sz="3200" i="1" dirty="0" err="1"/>
              <a:t>L</a:t>
            </a:r>
            <a:r>
              <a:rPr lang="uk-UA" sz="3200" baseline="-25000" dirty="0" err="1"/>
              <a:t>p</a:t>
            </a:r>
            <a:r>
              <a:rPr lang="uk-UA" sz="3200" i="1" dirty="0"/>
              <a:t> </a:t>
            </a:r>
            <a:r>
              <a:rPr lang="uk-UA" sz="3200" dirty="0"/>
              <a:t>=</a:t>
            </a:r>
            <a:r>
              <a:rPr lang="uk-UA" sz="3200" i="1" dirty="0"/>
              <a:t> H</a:t>
            </a:r>
            <a:r>
              <a:rPr lang="uk-UA" sz="3200" baseline="-25000" dirty="0"/>
              <a:t>1</a:t>
            </a:r>
            <a:r>
              <a:rPr lang="uk-UA" sz="3200" i="1" dirty="0"/>
              <a:t> </a:t>
            </a:r>
            <a:r>
              <a:rPr lang="uk-UA" sz="3200" dirty="0"/>
              <a:t>+ H</a:t>
            </a:r>
            <a:r>
              <a:rPr lang="uk-UA" sz="3200" baseline="-25000" dirty="0"/>
              <a:t>2</a:t>
            </a:r>
            <a:r>
              <a:rPr lang="uk-UA" sz="3200" i="1" dirty="0"/>
              <a:t> </a:t>
            </a:r>
            <a:r>
              <a:rPr lang="uk-UA" sz="3200" dirty="0"/>
              <a:t>+ (15…20)</a:t>
            </a:r>
            <a:r>
              <a:rPr lang="uk-UA" sz="3200" i="1" dirty="0"/>
              <a:t> </a:t>
            </a:r>
            <a:r>
              <a:rPr lang="uk-UA" sz="3200" dirty="0"/>
              <a:t>м,</a:t>
            </a:r>
            <a:r>
              <a:rPr lang="uk-UA" sz="3200" i="1" dirty="0"/>
              <a:t> </a:t>
            </a:r>
            <a:endParaRPr lang="uk-UA" sz="3200" i="1" dirty="0" smtClean="0"/>
          </a:p>
          <a:p>
            <a:pPr lvl="1" algn="just"/>
            <a:endParaRPr lang="uk-UA" sz="3200" i="1" dirty="0"/>
          </a:p>
          <a:p>
            <a:pPr lvl="1" algn="just"/>
            <a:r>
              <a:rPr lang="uk-UA" sz="3200" dirty="0" smtClean="0"/>
              <a:t>де</a:t>
            </a:r>
            <a:r>
              <a:rPr lang="uk-UA" sz="3200" i="1" dirty="0" smtClean="0"/>
              <a:t> </a:t>
            </a:r>
            <a:r>
              <a:rPr lang="uk-UA" sz="3200" i="1" dirty="0"/>
              <a:t>H</a:t>
            </a:r>
            <a:r>
              <a:rPr lang="uk-UA" sz="3200" baseline="-25000" dirty="0"/>
              <a:t>1</a:t>
            </a:r>
            <a:r>
              <a:rPr lang="uk-UA" sz="3200" dirty="0"/>
              <a:t>,</a:t>
            </a:r>
            <a:r>
              <a:rPr lang="uk-UA" sz="3200" i="1" dirty="0"/>
              <a:t> H</a:t>
            </a:r>
            <a:r>
              <a:rPr lang="uk-UA" sz="3200" baseline="-25000" dirty="0"/>
              <a:t>2</a:t>
            </a:r>
            <a:r>
              <a:rPr lang="uk-UA" sz="3200" i="1" dirty="0"/>
              <a:t> </a:t>
            </a:r>
            <a:r>
              <a:rPr lang="uk-UA" sz="3200" dirty="0"/>
              <a:t>–</a:t>
            </a:r>
            <a:r>
              <a:rPr lang="uk-UA" sz="3200" i="1" dirty="0"/>
              <a:t> </a:t>
            </a:r>
            <a:r>
              <a:rPr lang="uk-UA" sz="3200" dirty="0"/>
              <a:t>висота сусідніх будівель,</a:t>
            </a:r>
            <a:r>
              <a:rPr lang="uk-UA" sz="3200" i="1" dirty="0"/>
              <a:t> </a:t>
            </a:r>
            <a:r>
              <a:rPr lang="uk-UA" sz="3200" dirty="0"/>
              <a:t>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8531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6925" y="237506"/>
            <a:ext cx="1001089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Для забезпечення надійного постачання об’єкта господарювання електроенергією, водою та газом в комунально-енергетичних системах слід передбачати</a:t>
            </a:r>
            <a:r>
              <a:rPr lang="uk-UA" sz="2800" dirty="0" smtClean="0"/>
              <a:t>:</a:t>
            </a:r>
          </a:p>
          <a:p>
            <a:pPr algn="just"/>
            <a:endParaRPr lang="ru-RU" sz="2800" dirty="0"/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800" dirty="0"/>
              <a:t>– дублювання джерел постачання;</a:t>
            </a:r>
            <a:endParaRPr lang="ru-RU" sz="2800" dirty="0"/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800" dirty="0"/>
              <a:t>– кільцювання систем;</a:t>
            </a:r>
            <a:endParaRPr lang="ru-RU" sz="2800" dirty="0"/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800" dirty="0"/>
              <a:t>– прокладання комунікацій під землею;</a:t>
            </a:r>
            <a:endParaRPr lang="ru-RU" sz="2800" dirty="0"/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800" dirty="0"/>
              <a:t>– створення резервних джерел постачання або резервних запасів;</a:t>
            </a:r>
            <a:endParaRPr lang="ru-RU" sz="2800" dirty="0"/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800" dirty="0"/>
              <a:t>– використання пристроїв для автоматичного вимикання пошкодженої дільниці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03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8796" y="748147"/>
            <a:ext cx="1036715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Послідовність оцінювання</a:t>
            </a:r>
            <a:r>
              <a:rPr lang="uk-UA" sz="2800" dirty="0" smtClean="0"/>
              <a:t>:</a:t>
            </a:r>
          </a:p>
          <a:p>
            <a:endParaRPr lang="ru-RU" sz="2800" dirty="0"/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800" dirty="0"/>
              <a:t>Виявляють, чи опиниться об’єкт в зоні хімічного зараження.</a:t>
            </a:r>
            <a:endParaRPr lang="ru-RU" sz="2800" dirty="0"/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800" dirty="0"/>
              <a:t>Розраховують час початку зараження об’єкта </a:t>
            </a:r>
            <a:r>
              <a:rPr lang="uk-UA" sz="2800" i="1" dirty="0" err="1"/>
              <a:t>t</a:t>
            </a:r>
            <a:r>
              <a:rPr lang="uk-UA" sz="2800" baseline="-25000" dirty="0" err="1"/>
              <a:t>підх</a:t>
            </a:r>
            <a:r>
              <a:rPr lang="uk-UA" sz="2800" dirty="0"/>
              <a:t>, хв.</a:t>
            </a:r>
            <a:endParaRPr lang="ru-RU" sz="2800" dirty="0"/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800" dirty="0"/>
              <a:t>Визначають час </a:t>
            </a:r>
            <a:r>
              <a:rPr lang="uk-UA" sz="2800" dirty="0" err="1" smtClean="0"/>
              <a:t>уражувальної</a:t>
            </a:r>
            <a:r>
              <a:rPr lang="uk-UA" sz="2800" dirty="0" smtClean="0"/>
              <a:t> </a:t>
            </a:r>
            <a:r>
              <a:rPr lang="uk-UA" sz="2800" dirty="0"/>
              <a:t>дії СДОР (</a:t>
            </a:r>
            <a:r>
              <a:rPr lang="uk-UA" sz="2800" i="1" dirty="0" err="1"/>
              <a:t>t</a:t>
            </a:r>
            <a:r>
              <a:rPr lang="uk-UA" sz="2800" baseline="-25000" dirty="0" err="1"/>
              <a:t>ур</a:t>
            </a:r>
            <a:r>
              <a:rPr lang="uk-UA" sz="2800" dirty="0"/>
              <a:t>).</a:t>
            </a:r>
            <a:endParaRPr lang="ru-RU" sz="2800" dirty="0"/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800" dirty="0"/>
              <a:t>Визначають можливі </a:t>
            </a:r>
            <a:r>
              <a:rPr lang="uk-UA" sz="2800" dirty="0" smtClean="0"/>
              <a:t>втрати </a:t>
            </a:r>
            <a:r>
              <a:rPr lang="uk-UA" sz="2800" dirty="0"/>
              <a:t>(</a:t>
            </a:r>
            <a:r>
              <a:rPr lang="uk-UA" sz="2800" dirty="0" err="1"/>
              <a:t>N</a:t>
            </a:r>
            <a:r>
              <a:rPr lang="uk-UA" sz="2800" baseline="-25000" dirty="0" err="1"/>
              <a:t>втр</a:t>
            </a:r>
            <a:r>
              <a:rPr lang="uk-UA" sz="2800" dirty="0"/>
              <a:t>) робітників та службовців з урахуванням використання засобів індивідуального захисту.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9035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1" y="291658"/>
            <a:ext cx="101415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800" dirty="0"/>
              <a:t>У висновках після оцінювання стійкості об’єкта зазначають:</a:t>
            </a:r>
            <a:endParaRPr lang="ru-RU" sz="28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800" dirty="0"/>
              <a:t>– чи опиниться об’єкт до зони хімічного зараження;</a:t>
            </a:r>
            <a:endParaRPr lang="ru-RU" sz="28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800" dirty="0"/>
              <a:t>– чи стійкий об’єкт в зоні хімічного зараження;</a:t>
            </a:r>
            <a:endParaRPr lang="ru-RU" sz="28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800" dirty="0"/>
              <a:t>– доцільні способи захисту робітників та службовців.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28344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0035" y="261257"/>
            <a:ext cx="103315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Можливі заходи щодо підвищення стійкості об’єкта</a:t>
            </a:r>
            <a:r>
              <a:rPr lang="uk-UA" sz="2800" dirty="0" smtClean="0"/>
              <a:t>:</a:t>
            </a:r>
          </a:p>
          <a:p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/>
              <a:t>– будівництво захисних споруд (сховищ);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/>
              <a:t>– накопичення та зберігання відповідних типів засобів індивідуального захисту;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/>
              <a:t>– підготовка та проведення евакуаційних заходів у стислі терміни</a:t>
            </a:r>
            <a:r>
              <a:rPr lang="uk-UA" sz="2800" dirty="0" smtClean="0"/>
              <a:t>;</a:t>
            </a:r>
            <a:r>
              <a:rPr lang="uk-UA" sz="2800" dirty="0"/>
              <a:t> 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/>
              <a:t>– навчання робітників та службовців діям за сигналами оповіщення, а також способам надання само- та взаємодопомоги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340" y="4187329"/>
            <a:ext cx="4318660" cy="26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5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0670" y="93456"/>
            <a:ext cx="10129652" cy="676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/>
              <a:t>В основу програми запобігання та реагування на НС техногенного та природного характеру покладено </a:t>
            </a:r>
            <a:r>
              <a:rPr lang="uk-UA" sz="2400" i="1" dirty="0"/>
              <a:t>концепції прийнятного та виправданого ризику</a:t>
            </a:r>
            <a:r>
              <a:rPr lang="uk-UA" sz="2400" dirty="0"/>
              <a:t>, стійкого розвитку суспільства.</a:t>
            </a:r>
            <a:endParaRPr lang="ru-RU" sz="2400" dirty="0"/>
          </a:p>
          <a:p>
            <a:pPr algn="just">
              <a:lnSpc>
                <a:spcPct val="120000"/>
              </a:lnSpc>
            </a:pPr>
            <a:r>
              <a:rPr lang="uk-UA" sz="2800" dirty="0"/>
              <a:t> </a:t>
            </a:r>
            <a:endParaRPr lang="ru-RU" sz="2800" dirty="0"/>
          </a:p>
          <a:p>
            <a:pPr algn="just">
              <a:lnSpc>
                <a:spcPct val="120000"/>
              </a:lnSpc>
            </a:pPr>
            <a:r>
              <a:rPr lang="uk-UA" sz="2800" b="1" i="1" dirty="0"/>
              <a:t>Концепцію прийнятного ризику </a:t>
            </a:r>
            <a:r>
              <a:rPr lang="uk-UA" sz="2800" dirty="0"/>
              <a:t>використовують для раціонального планування заходів із забезпечення безпеки людей з урахуванням соціальних та економічних факторів. На її основі забезпечують техногенну безпеку. Прийнятний ризик – це ризик, який суспільство може забезпечити в певний період часу. Рівень прийнятного ризику встановлюється в державі законодавством.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42798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1295" y="344385"/>
            <a:ext cx="10379032" cy="4534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i="1" dirty="0"/>
              <a:t>За концепцією виправданого ризику </a:t>
            </a:r>
            <a:r>
              <a:rPr lang="uk-UA" sz="2800" dirty="0"/>
              <a:t>прийнятний той ризик, котрий виправданий суспільством. При цьому представники суспільства, безпека яких на певному етапі розвитку науки і техніки не може бути забезпечена на прийнятому рівні (тих, хто реалізує нові </a:t>
            </a:r>
            <a:r>
              <a:rPr lang="uk-UA" sz="2800" dirty="0" smtClean="0"/>
              <a:t>технології </a:t>
            </a:r>
            <a:r>
              <a:rPr lang="uk-UA" sz="2800" dirty="0"/>
              <a:t> </a:t>
            </a:r>
            <a:endParaRPr lang="ru-RU" sz="2800" dirty="0"/>
          </a:p>
          <a:p>
            <a:pPr lvl="0">
              <a:lnSpc>
                <a:spcPct val="150000"/>
              </a:lnSpc>
            </a:pPr>
            <a:r>
              <a:rPr lang="uk-UA" sz="2800" dirty="0"/>
              <a:t>великим ризиком в інтересах суспільства), отримують соціально-економічні компенсації від суспільства.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00722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561" y="70158"/>
            <a:ext cx="5022173" cy="67878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96843" y="7015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 smtClean="0"/>
              <a:t>Алгоритм аналізу небезпеки і ризику при експлуатації</a:t>
            </a:r>
          </a:p>
          <a:p>
            <a:pPr algn="ctr"/>
            <a:r>
              <a:rPr lang="uk-UA" sz="2800" b="1" dirty="0" smtClean="0"/>
              <a:t>потенційно небезпечного об'єкта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120664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690" y="1"/>
            <a:ext cx="5067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06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972" y="0"/>
            <a:ext cx="5770055" cy="47702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68945" y="4734342"/>
            <a:ext cx="106244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 smtClean="0"/>
              <a:t>Передбачені цим алгоритмом етапи досліджень небезпеки і ризику є рекомендованими. У кожному конкретному випадку залежно від мети (завдання) аналізу ризику, складності об'єкта, особливостей його розміщення і масштабів небезпеки, виконують ті етапи, які необхідні і достатні для прийняття управлінських рішень. Рішення можуть прийматися на будь-якому етапі аналізу з поверненням до попереднього.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328788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2550" y="700644"/>
            <a:ext cx="100346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ЛЕКЦІЇ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/>
              <a:t>1. Стійкість </a:t>
            </a:r>
            <a:r>
              <a:rPr lang="uk-UA" sz="2400" b="1" dirty="0"/>
              <a:t>роботи об’єктів господарювання і фактори, що впливають на стійкість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/>
              <a:t>2. Норми </a:t>
            </a:r>
            <a:r>
              <a:rPr lang="uk-UA" sz="2400" b="1" dirty="0"/>
              <a:t>проектування інженерно-технічних заходів цивільного захисту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/>
              <a:t>3. Оцінювання </a:t>
            </a:r>
            <a:r>
              <a:rPr lang="uk-UA" sz="2400" b="1" dirty="0"/>
              <a:t>стійкості роботи об’єкта в умовах хімічного </a:t>
            </a:r>
            <a:r>
              <a:rPr lang="uk-UA" sz="2400" b="1" dirty="0" smtClean="0"/>
              <a:t>зараження</a:t>
            </a:r>
          </a:p>
          <a:p>
            <a:r>
              <a:rPr lang="uk-UA" sz="2400" b="1" dirty="0" smtClean="0"/>
              <a:t>4. </a:t>
            </a:r>
            <a:r>
              <a:rPr lang="uk-UA" sz="2400" b="1" dirty="0"/>
              <a:t>Зниження ризиків і пом’якшення наслідків надзвичайних ситуацій техногенного і природного характеру</a:t>
            </a:r>
            <a:endParaRPr lang="ru-RU" sz="2400" dirty="0"/>
          </a:p>
          <a:p>
            <a:endParaRPr lang="ru-RU" sz="2400" dirty="0"/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4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2" y="391886"/>
            <a:ext cx="10379034" cy="5267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uk-UA" sz="2800" dirty="0"/>
              <a:t>Регулювання законом господарської та іншої діяльності людей з метою зниження ризику НС можна здійснювати на трьох рівнях:</a:t>
            </a:r>
            <a:endParaRPr lang="ru-RU" sz="2800" dirty="0"/>
          </a:p>
          <a:p>
            <a:pPr algn="just">
              <a:lnSpc>
                <a:spcPct val="110000"/>
              </a:lnSpc>
            </a:pPr>
            <a:r>
              <a:rPr lang="uk-UA" sz="2800" dirty="0"/>
              <a:t> </a:t>
            </a:r>
            <a:endParaRPr lang="ru-RU" sz="2800" dirty="0"/>
          </a:p>
          <a:p>
            <a:pPr algn="just">
              <a:lnSpc>
                <a:spcPct val="110000"/>
              </a:lnSpc>
            </a:pPr>
            <a:r>
              <a:rPr lang="uk-UA" sz="2800" dirty="0"/>
              <a:t>– </a:t>
            </a:r>
            <a:r>
              <a:rPr lang="uk-UA" sz="2800" b="1" i="1" dirty="0"/>
              <a:t>по-перше, </a:t>
            </a:r>
            <a:r>
              <a:rPr lang="uk-UA" sz="2800" dirty="0"/>
              <a:t>повна заборона соціально-економічної діяльності (проживання людей, будівництво, функціонування об’єктів, технологій та ін.) у тих випадках, коли рівень ризику неприпустимо великий. Наприклад у разі надзвичайно високого ризику природних лих забороняти розселення людей безпосередньо в зонах затоплення тощо;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88728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668" y="252856"/>
            <a:ext cx="10636332" cy="6247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800" dirty="0"/>
              <a:t>– </a:t>
            </a:r>
            <a:r>
              <a:rPr lang="uk-UA" sz="2800" b="1" i="1" dirty="0"/>
              <a:t>по-друге,</a:t>
            </a:r>
            <a:r>
              <a:rPr lang="uk-UA" sz="2800" dirty="0"/>
              <a:t> постійне обмеження деяких видів господарської діяльності та/або використання (застосування) спеціальних способів діяльності у районах, де рівень ризику прийнятний за деяких умов. Це означає, що слід застосовувати спеціальні організаційні, технічні та інші заходи щодо захисту людей і об’єктів господарювання. </a:t>
            </a:r>
            <a:endParaRPr lang="uk-UA" sz="2800" dirty="0" smtClean="0"/>
          </a:p>
          <a:p>
            <a:pPr algn="just">
              <a:lnSpc>
                <a:spcPct val="120000"/>
              </a:lnSpc>
            </a:pPr>
            <a:r>
              <a:rPr lang="uk-UA" sz="2800" dirty="0" smtClean="0"/>
              <a:t>Наприклад</a:t>
            </a:r>
            <a:r>
              <a:rPr lang="uk-UA" sz="2800" dirty="0"/>
              <a:t>, використання спеціальних захисних споруд і </a:t>
            </a:r>
            <a:r>
              <a:rPr lang="uk-UA" sz="2800" dirty="0" smtClean="0"/>
              <a:t>особливих </a:t>
            </a:r>
            <a:r>
              <a:rPr lang="uk-UA" sz="2800" dirty="0"/>
              <a:t>конструкцій на радіаційно-, </a:t>
            </a:r>
            <a:r>
              <a:rPr lang="uk-UA" sz="2800" dirty="0" err="1"/>
              <a:t>вибухо</a:t>
            </a:r>
            <a:r>
              <a:rPr lang="uk-UA" sz="2800" dirty="0"/>
              <a:t>- і пожежонебезпечних об’єктах, будівництво дамб і обвалування в районах можливих затоплень, укріплення схилів у районах з підвищеним ризиком зсувів тощо;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79339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9423" y="676893"/>
            <a:ext cx="9927772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800" b="1" i="1" dirty="0"/>
              <a:t>– по-третє</a:t>
            </a:r>
            <a:r>
              <a:rPr lang="uk-UA" sz="2800" dirty="0"/>
              <a:t>, тимчасове обмеження проживання і господарської діяльності (тимчасова евакуація) на визначених територіях, рівень ризику для яких підвищений у зв’язку з порушенням умов безпеки у процесі вказаної діяльності. Наприклад, провали та осідання </a:t>
            </a:r>
            <a:r>
              <a:rPr lang="uk-UA" sz="2800" dirty="0" smtClean="0"/>
              <a:t>ґрунту, </a:t>
            </a:r>
            <a:r>
              <a:rPr lang="uk-UA" sz="2800" dirty="0"/>
              <a:t>руйнування будівель через незадовільну якість будівництва водопровідних мереж міста.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5632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3798" y="570014"/>
            <a:ext cx="100940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/>
              <a:t>Методи прогнозування наслідків НС за часом проведення </a:t>
            </a:r>
            <a:r>
              <a:rPr lang="uk-UA" sz="2800" b="1" i="1" dirty="0" smtClean="0"/>
              <a:t>поділяють </a:t>
            </a:r>
            <a:r>
              <a:rPr lang="uk-UA" sz="2800" b="1" i="1" dirty="0"/>
              <a:t>на дві групи</a:t>
            </a:r>
            <a:r>
              <a:rPr lang="uk-UA" sz="2800" dirty="0"/>
              <a:t>:</a:t>
            </a:r>
            <a:endParaRPr lang="ru-RU" sz="2800" dirty="0"/>
          </a:p>
          <a:p>
            <a:r>
              <a:rPr lang="uk-UA" sz="2800" dirty="0"/>
              <a:t> </a:t>
            </a:r>
            <a:endParaRPr lang="ru-RU" sz="2800" dirty="0"/>
          </a:p>
          <a:p>
            <a:r>
              <a:rPr lang="uk-UA" sz="2800" dirty="0"/>
              <a:t>– що ґрунтуються на апріорних оцінках (припущеннях), отриманих за допомогою теоретичних моделей та аналогій;</a:t>
            </a:r>
            <a:endParaRPr lang="ru-RU" sz="2800" dirty="0"/>
          </a:p>
          <a:p>
            <a:r>
              <a:rPr lang="uk-UA" sz="2800" dirty="0"/>
              <a:t> </a:t>
            </a:r>
            <a:endParaRPr lang="ru-RU" sz="2800" dirty="0"/>
          </a:p>
          <a:p>
            <a:r>
              <a:rPr lang="uk-UA" sz="2800" dirty="0"/>
              <a:t>– основані на апостеріорних оцінках (оцінках наслідків НС, що вже трапилися)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239" y="4132614"/>
            <a:ext cx="4866761" cy="27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30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6711" y="117693"/>
            <a:ext cx="106284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 </a:t>
            </a:r>
            <a:r>
              <a:rPr lang="uk-UA" sz="2800" b="1" dirty="0"/>
              <a:t>Напрями вкладання фінансових ресурсів </a:t>
            </a:r>
            <a:r>
              <a:rPr lang="uk-UA" sz="2800" b="1" dirty="0" smtClean="0"/>
              <a:t>:</a:t>
            </a:r>
            <a:endParaRPr lang="ru-RU" sz="2800" b="1" dirty="0"/>
          </a:p>
          <a:p>
            <a:pPr algn="just"/>
            <a:endParaRPr lang="ru-RU" sz="2400" dirty="0"/>
          </a:p>
          <a:p>
            <a:pPr algn="just"/>
            <a:r>
              <a:rPr lang="uk-UA" sz="2400" dirty="0"/>
              <a:t>– удосконалення системи </a:t>
            </a:r>
            <a:r>
              <a:rPr lang="uk-UA" sz="2400" dirty="0" smtClean="0"/>
              <a:t>моніторингу </a:t>
            </a:r>
            <a:r>
              <a:rPr lang="uk-UA" sz="2400" dirty="0"/>
              <a:t>та прогнозування катастроф і стихійних лих</a:t>
            </a:r>
            <a:r>
              <a:rPr lang="uk-UA" sz="2400" dirty="0" smtClean="0"/>
              <a:t>;</a:t>
            </a:r>
            <a:r>
              <a:rPr lang="ru-RU" sz="2400" dirty="0" smtClean="0"/>
              <a:t> </a:t>
            </a:r>
            <a:r>
              <a:rPr lang="uk-UA" sz="2400" dirty="0"/>
              <a:t> </a:t>
            </a:r>
            <a:endParaRPr lang="ru-RU" sz="2400" dirty="0"/>
          </a:p>
          <a:p>
            <a:pPr algn="just"/>
            <a:r>
              <a:rPr lang="uk-UA" sz="2400" dirty="0"/>
              <a:t>– розроблення і впровадження функціонального комплексу </a:t>
            </a:r>
            <a:r>
              <a:rPr lang="uk-UA" sz="2400" dirty="0" smtClean="0"/>
              <a:t>інформаційного </a:t>
            </a:r>
            <a:r>
              <a:rPr lang="uk-UA" sz="2400" dirty="0"/>
              <a:t>забезпечення процесів управління в НС</a:t>
            </a:r>
            <a:r>
              <a:rPr lang="uk-UA" sz="2400" dirty="0" smtClean="0"/>
              <a:t>;</a:t>
            </a:r>
            <a:r>
              <a:rPr lang="uk-UA" sz="2400" dirty="0"/>
              <a:t> </a:t>
            </a:r>
            <a:endParaRPr lang="ru-RU" sz="2400" dirty="0"/>
          </a:p>
          <a:p>
            <a:pPr algn="just"/>
            <a:r>
              <a:rPr lang="uk-UA" sz="2400" dirty="0"/>
              <a:t>– модернізація автоматизованої системи централізованого оповіщення населення;</a:t>
            </a:r>
            <a:endParaRPr lang="ru-RU" sz="2400" dirty="0"/>
          </a:p>
          <a:p>
            <a:pPr algn="just"/>
            <a:r>
              <a:rPr lang="uk-UA" sz="2400" dirty="0"/>
              <a:t>– реалізація заходів щодо першочергового життєзабезпечення населення в НС;</a:t>
            </a:r>
            <a:endParaRPr lang="ru-RU" sz="2400" dirty="0"/>
          </a:p>
          <a:p>
            <a:pPr algn="just"/>
            <a:r>
              <a:rPr lang="uk-UA" sz="2400" dirty="0"/>
              <a:t>– </a:t>
            </a:r>
            <a:r>
              <a:rPr lang="uk-UA" sz="2400" dirty="0" smtClean="0"/>
              <a:t>забезпечення </a:t>
            </a:r>
            <a:r>
              <a:rPr lang="uk-UA" sz="2400" dirty="0"/>
              <a:t>населення засобами індивідуального захисту і медикаментами</a:t>
            </a:r>
            <a:r>
              <a:rPr lang="uk-UA" sz="2400" dirty="0" smtClean="0"/>
              <a:t>;</a:t>
            </a:r>
            <a:r>
              <a:rPr lang="ru-RU" sz="2400" dirty="0" smtClean="0"/>
              <a:t> </a:t>
            </a:r>
            <a:r>
              <a:rPr lang="uk-UA" sz="2400" dirty="0"/>
              <a:t> </a:t>
            </a:r>
            <a:endParaRPr lang="ru-RU" sz="2400" dirty="0"/>
          </a:p>
          <a:p>
            <a:pPr algn="just"/>
            <a:r>
              <a:rPr lang="uk-UA" sz="2400" dirty="0"/>
              <a:t>– упровадження мобільних комплексів оцінювання стійкості і сейсмостійкості будівель і споруд</a:t>
            </a:r>
            <a:r>
              <a:rPr lang="uk-UA" sz="2400" dirty="0" smtClean="0"/>
              <a:t>;</a:t>
            </a:r>
            <a:r>
              <a:rPr lang="uk-UA" sz="2400" dirty="0"/>
              <a:t> </a:t>
            </a:r>
            <a:endParaRPr lang="ru-RU" sz="2400" dirty="0"/>
          </a:p>
          <a:p>
            <a:pPr algn="just"/>
            <a:r>
              <a:rPr lang="uk-UA" sz="2400" dirty="0"/>
              <a:t>– удосконалення системи підготовки професійних рятувальників, штатних працівників державних установ у складі спеціально уповноважених органів виконавчої влади з питань ЦЗ, НС та безпеки життєдіяльності об’єктів.</a:t>
            </a:r>
          </a:p>
        </p:txBody>
      </p:sp>
    </p:spTree>
    <p:extLst>
      <p:ext uri="{BB962C8B-B14F-4D97-AF65-F5344CB8AC3E}">
        <p14:creationId xmlns:p14="http://schemas.microsoft.com/office/powerpoint/2010/main" val="524351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8165" y="190006"/>
            <a:ext cx="104265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У концепції стійкого розвитку країни передбачено враховувати наслідки реалізації рішень, які приймають </a:t>
            </a:r>
            <a:r>
              <a:rPr lang="uk-UA" sz="2800" dirty="0" smtClean="0"/>
              <a:t>за </a:t>
            </a:r>
            <a:r>
              <a:rPr lang="uk-UA" sz="2800" dirty="0"/>
              <a:t>таких критеріїв:</a:t>
            </a:r>
            <a:endParaRPr lang="ru-RU" sz="2800" dirty="0"/>
          </a:p>
          <a:p>
            <a:pPr algn="just"/>
            <a:r>
              <a:rPr lang="uk-UA" sz="2800" dirty="0"/>
              <a:t> </a:t>
            </a:r>
            <a:endParaRPr lang="ru-RU" sz="2800" dirty="0"/>
          </a:p>
          <a:p>
            <a:pPr algn="just"/>
            <a:r>
              <a:rPr lang="uk-UA" sz="2800" dirty="0"/>
              <a:t>– ніяка господарська діяльність не може бути виправдана, якщо вигода не може покрити збитків, викликаних нею;</a:t>
            </a:r>
            <a:endParaRPr lang="ru-RU" sz="2800" dirty="0"/>
          </a:p>
          <a:p>
            <a:pPr algn="just"/>
            <a:r>
              <a:rPr lang="uk-UA" sz="2800" dirty="0"/>
              <a:t> </a:t>
            </a:r>
            <a:endParaRPr lang="ru-RU" sz="2800" dirty="0"/>
          </a:p>
          <a:p>
            <a:pPr algn="just"/>
            <a:r>
              <a:rPr lang="uk-UA" sz="2800" dirty="0"/>
              <a:t>– збитки навколишньому середовищу мають бути на </a:t>
            </a:r>
            <a:r>
              <a:rPr lang="uk-UA" sz="2800" dirty="0" smtClean="0"/>
              <a:t>найнижчому </a:t>
            </a:r>
            <a:r>
              <a:rPr lang="uk-UA" sz="2800" dirty="0"/>
              <a:t>рівні, якого можна розумно досягти з урахуванням економічних і соціальних факторів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62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518" y="2186506"/>
            <a:ext cx="6752247" cy="467149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567543" y="605642"/>
            <a:ext cx="103315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Ефективність економіки держави залежить від того, наскільки окремі галузі </a:t>
            </a:r>
            <a:r>
              <a:rPr lang="uk-UA" sz="2800" dirty="0" smtClean="0"/>
              <a:t>господарства </a:t>
            </a:r>
            <a:r>
              <a:rPr lang="uk-UA" sz="2800" dirty="0"/>
              <a:t> </a:t>
            </a:r>
            <a:endParaRPr lang="ru-RU" sz="2800" dirty="0"/>
          </a:p>
          <a:p>
            <a:pPr algn="just"/>
            <a:r>
              <a:rPr lang="uk-UA" sz="2800" dirty="0"/>
              <a:t>здатні </a:t>
            </a:r>
            <a:r>
              <a:rPr lang="uk-UA" sz="2800" dirty="0" err="1"/>
              <a:t>стійко</a:t>
            </a:r>
            <a:r>
              <a:rPr lang="uk-UA" sz="2800" dirty="0"/>
              <a:t> працювати не тільки у звичайних умовах, а й в умовах НС мирного та воєнного часу</a:t>
            </a:r>
            <a:r>
              <a:rPr lang="uk-UA" sz="2800" dirty="0" smtClean="0"/>
              <a:t>.</a:t>
            </a:r>
          </a:p>
          <a:p>
            <a:pPr algn="just"/>
            <a:endParaRPr lang="uk-UA" sz="2800" dirty="0"/>
          </a:p>
          <a:p>
            <a:pPr algn="just"/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168483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42" y="0"/>
            <a:ext cx="9549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9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9419" y="546264"/>
            <a:ext cx="1061258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На стійкість роботи промислового об’єкта впливають такі фактори</a:t>
            </a:r>
            <a:r>
              <a:rPr lang="uk-UA" sz="2800" dirty="0" smtClean="0"/>
              <a:t>:</a:t>
            </a:r>
          </a:p>
          <a:p>
            <a:endParaRPr lang="ru-RU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600" dirty="0"/>
              <a:t>– захищеність робітників та службовців від </a:t>
            </a:r>
            <a:r>
              <a:rPr lang="uk-UA" sz="2600" dirty="0" err="1" smtClean="0"/>
              <a:t>уражувальних</a:t>
            </a:r>
            <a:r>
              <a:rPr lang="uk-UA" sz="2600" dirty="0" smtClean="0"/>
              <a:t> </a:t>
            </a:r>
            <a:r>
              <a:rPr lang="uk-UA" sz="2600" dirty="0"/>
              <a:t>факторів у НС</a:t>
            </a:r>
            <a:r>
              <a:rPr lang="uk-UA" sz="2600" dirty="0" smtClean="0"/>
              <a:t>;</a:t>
            </a:r>
            <a:r>
              <a:rPr lang="uk-UA" sz="2600" dirty="0"/>
              <a:t> </a:t>
            </a:r>
            <a:endParaRPr lang="ru-RU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600" dirty="0"/>
              <a:t>– здатність інженерно-технічного комплексу об’єкта (будівель, споруд, обладнання та комунально-енергетичних </a:t>
            </a:r>
            <a:r>
              <a:rPr lang="uk-UA" sz="2600" dirty="0" smtClean="0"/>
              <a:t>мереж) </a:t>
            </a:r>
            <a:r>
              <a:rPr lang="uk-UA" sz="2600" dirty="0"/>
              <a:t>протистояти руйнівній дії </a:t>
            </a:r>
            <a:r>
              <a:rPr lang="uk-UA" sz="2600" dirty="0" err="1" smtClean="0"/>
              <a:t>уражувальних</a:t>
            </a:r>
            <a:r>
              <a:rPr lang="uk-UA" sz="2600" dirty="0" smtClean="0"/>
              <a:t> </a:t>
            </a:r>
            <a:r>
              <a:rPr lang="uk-UA" sz="2600" dirty="0"/>
              <a:t>факторів аварій, катастроф, стихійного лиха та сучасної зброї;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467" y="4286741"/>
            <a:ext cx="4354286" cy="27137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642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6919" y="1033152"/>
            <a:ext cx="10141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/>
              <a:t>– надійність постачання об’єкта електроенергією, водою, паливом, комплектуючими та сировиною;</a:t>
            </a:r>
            <a:endParaRPr lang="ru-RU" sz="2800" dirty="0"/>
          </a:p>
          <a:p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/>
              <a:t>– підготовленість об’єкта до проведення аварійно-рятувальних та відновлюваних робіт</a:t>
            </a:r>
            <a:r>
              <a:rPr lang="uk-UA" sz="2800" dirty="0" smtClean="0"/>
              <a:t>;</a:t>
            </a:r>
          </a:p>
          <a:p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/>
              <a:t>– оперативність управління виробництвом та здійсненням заходів ЦЗ у НС.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2845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985" y="3052728"/>
            <a:ext cx="4940135" cy="395965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686296" y="118754"/>
            <a:ext cx="95715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Підвищення стійкості об’єкта досягають проведенням комплексу </a:t>
            </a:r>
            <a:r>
              <a:rPr lang="uk-UA" sz="2800" i="1" dirty="0"/>
              <a:t>інженерно-технічних, технологічних, організаційних заходів</a:t>
            </a:r>
            <a:r>
              <a:rPr lang="uk-UA" sz="2800" dirty="0"/>
              <a:t>.</a:t>
            </a:r>
            <a:endParaRPr lang="ru-RU" sz="2800" dirty="0"/>
          </a:p>
          <a:p>
            <a:pPr algn="just"/>
            <a:r>
              <a:rPr lang="uk-UA" sz="2800" dirty="0"/>
              <a:t> </a:t>
            </a:r>
            <a:endParaRPr lang="ru-RU" sz="2800" dirty="0"/>
          </a:p>
          <a:p>
            <a:pPr algn="just"/>
            <a:r>
              <a:rPr lang="uk-UA" sz="2800" b="1" i="1" dirty="0"/>
              <a:t>До інженерно-технічних заходів </a:t>
            </a:r>
            <a:r>
              <a:rPr lang="uk-UA" sz="2800" dirty="0"/>
              <a:t>належать роботи, що забезпечують стійкість виробничих будівель і споруд, обладнання та комунально-енергетичних систем.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2739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46" y="213755"/>
            <a:ext cx="99633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 </a:t>
            </a:r>
            <a:r>
              <a:rPr lang="uk-UA" sz="2800" b="1" i="1" dirty="0"/>
              <a:t>Технологічні заходи </a:t>
            </a:r>
            <a:r>
              <a:rPr lang="uk-UA" sz="2800" dirty="0"/>
              <a:t>забезпечують підвищення стійкості об’єкта спрощенням технологічного процесу виробництва кінцевої продукції та виключенням або обмеженням розвитку аварій.</a:t>
            </a:r>
            <a:endParaRPr lang="ru-RU" sz="2800" dirty="0"/>
          </a:p>
          <a:p>
            <a:pPr algn="just"/>
            <a:r>
              <a:rPr lang="uk-UA" sz="2800" dirty="0"/>
              <a:t> </a:t>
            </a:r>
            <a:endParaRPr lang="ru-RU" sz="2800" dirty="0"/>
          </a:p>
          <a:p>
            <a:pPr algn="just"/>
            <a:r>
              <a:rPr lang="uk-UA" sz="2800" b="1" i="1" dirty="0"/>
              <a:t>Організаційні заходи </a:t>
            </a:r>
            <a:r>
              <a:rPr lang="uk-UA" sz="2800" dirty="0"/>
              <a:t>передбачають розробку ефективних дій керівного складу, служб та формувань ЦЗ, спрямованих на захист виробничого персоналу, проведення рятувальних та інших невідкладних робіт та відновлення виробництва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591" y="4476997"/>
            <a:ext cx="3599409" cy="238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7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0041" y="151179"/>
            <a:ext cx="102840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 </a:t>
            </a:r>
            <a:r>
              <a:rPr lang="uk-UA" sz="2800" b="1" dirty="0"/>
              <a:t>Вимоги норм призначені для того, щоб в умовах НС:</a:t>
            </a:r>
            <a:endParaRPr lang="ru-RU" sz="2800" b="1" dirty="0"/>
          </a:p>
          <a:p>
            <a:pPr algn="just"/>
            <a:r>
              <a:rPr lang="uk-UA" sz="2800" b="1" dirty="0"/>
              <a:t> </a:t>
            </a:r>
            <a:endParaRPr lang="ru-RU" sz="2800" b="1" dirty="0"/>
          </a:p>
          <a:p>
            <a:pPr algn="just"/>
            <a:r>
              <a:rPr lang="uk-UA" sz="2800" dirty="0"/>
              <a:t>– забезпечити захист населення та знизити масштаби руйнувань (пожеж, затоплень, заражень);</a:t>
            </a:r>
            <a:endParaRPr lang="ru-RU" sz="2800" dirty="0"/>
          </a:p>
          <a:p>
            <a:pPr algn="just"/>
            <a:r>
              <a:rPr lang="uk-UA" sz="2800" dirty="0"/>
              <a:t> </a:t>
            </a:r>
            <a:endParaRPr lang="ru-RU" sz="2800" dirty="0"/>
          </a:p>
          <a:p>
            <a:pPr algn="just"/>
            <a:r>
              <a:rPr lang="uk-UA" sz="2800" dirty="0"/>
              <a:t>– підвищити стійкість роботи об’єктів господарювання і галузей економіки;</a:t>
            </a:r>
            <a:endParaRPr lang="ru-RU" sz="2800" dirty="0"/>
          </a:p>
          <a:p>
            <a:pPr algn="just"/>
            <a:r>
              <a:rPr lang="uk-UA" sz="2800" dirty="0"/>
              <a:t>– створити умови для успішного проведення робіт з ліквідації наслідків НС.</a:t>
            </a:r>
            <a:endParaRPr lang="ru-RU" sz="2800" dirty="0"/>
          </a:p>
          <a:p>
            <a:pPr algn="just"/>
            <a:r>
              <a:rPr lang="uk-UA" sz="2800" dirty="0"/>
              <a:t> </a:t>
            </a:r>
            <a:endParaRPr lang="ru-RU" sz="2800" dirty="0"/>
          </a:p>
          <a:p>
            <a:pPr algn="just"/>
            <a:r>
              <a:rPr lang="uk-UA" sz="2800" dirty="0"/>
              <a:t>Вимоги норм проектування реалізують під час проектування та забудови міст, будування нових промислових підприємств, об’єктів енергетики, транспортних систем, систем водо- та газопостачання, а також під час їх реконструкції.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6837647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278</TotalTime>
  <Words>661</Words>
  <Application>Microsoft Office PowerPoint</Application>
  <PresentationFormat>Широкоэкранный</PresentationFormat>
  <Paragraphs>96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Century Gothic</vt:lpstr>
      <vt:lpstr>Times New Roman</vt:lpstr>
      <vt:lpstr>Wingdings</vt:lpstr>
      <vt:lpstr>Wingdings 3</vt:lpstr>
      <vt:lpstr>Легкий дым</vt:lpstr>
      <vt:lpstr>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Пользователь</dc:creator>
  <cp:lastModifiedBy>Олена</cp:lastModifiedBy>
  <cp:revision>25</cp:revision>
  <dcterms:created xsi:type="dcterms:W3CDTF">2021-12-01T20:27:21Z</dcterms:created>
  <dcterms:modified xsi:type="dcterms:W3CDTF">2025-12-07T21:15:48Z</dcterms:modified>
</cp:coreProperties>
</file>