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17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79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521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379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929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2543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425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918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4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649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011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82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62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461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94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42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5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9A366D0-3C20-4BF6-A680-068666C5C116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C35BABC-CCAF-4448-AA97-1B7C85AC64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05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584%D0%B1-18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584%D0%B0-18#n3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330-14" TargetMode="External"/><Relationship Id="rId2" Type="http://schemas.openxmlformats.org/officeDocument/2006/relationships/hyperlink" Target="https://zakon.rada.gov.ua/laws/show/584-1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zakon.rada.gov.ua/laws/show/959-12" TargetMode="External"/><Relationship Id="rId5" Type="http://schemas.openxmlformats.org/officeDocument/2006/relationships/hyperlink" Target="https://zakon.rada.gov.ua/laws/show/332-14" TargetMode="External"/><Relationship Id="rId4" Type="http://schemas.openxmlformats.org/officeDocument/2006/relationships/hyperlink" Target="https://zakon.rada.gov.ua/laws/show/331-14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495-17#n315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05970" y="218364"/>
            <a:ext cx="9797053" cy="6305266"/>
          </a:xfrm>
        </p:spPr>
        <p:txBody>
          <a:bodyPr>
            <a:normAutofit fontScale="90000"/>
          </a:bodyPr>
          <a:lstStyle/>
          <a:p>
            <a:pPr indent="457200" algn="l">
              <a:lnSpc>
                <a:spcPct val="120000"/>
              </a:lnSpc>
              <a:spcAft>
                <a:spcPts val="0"/>
              </a:spcAft>
            </a:pPr>
            <a:r>
              <a:rPr lang="uk-UA" sz="3100" b="1" dirty="0">
                <a:solidFill>
                  <a:srgbClr val="000000"/>
                </a:solidFill>
                <a:effectLst>
                  <a:outerShdw blurRad="50800" dist="38100" dir="2700000" algn="tl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3. Українська класифікація товарів ЗЕД</a:t>
            </a:r>
            <a: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3.1. Поняття товарної номенклатури, класифікації і кодування товарів. Необхідність та значення кодування товарів зовнішньоекономічної діяльності.</a:t>
            </a:r>
            <a: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3.2. Гармонізована система опису та кодування товарів.</a:t>
            </a:r>
            <a: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3.3. Українська класифікація товарів ЗЕД: сутність та принципи кодування.</a:t>
            </a:r>
            <a: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3.4. Правила інтерпретації УКТ ЗЕД та особливості її використання </a:t>
            </a:r>
            <a:r>
              <a:rPr lang="uk-UA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процесі розрахунку митних платежів</a:t>
            </a:r>
            <a: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3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3.5. </a:t>
            </a:r>
            <a:r>
              <a:rPr lang="uk-UA" sz="3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країни походження товару</a:t>
            </a:r>
            <a:r>
              <a:rPr lang="ru-RU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436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00251"/>
            <a:ext cx="10018713" cy="6059606"/>
          </a:xfrm>
        </p:spPr>
        <p:txBody>
          <a:bodyPr>
            <a:normAutofit fontScale="85000" lnSpcReduction="2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Гармонізована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опису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кодування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(ГС)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набула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чинності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 1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січня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1988 р.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Нині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використовують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понад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країн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світу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 на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основі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здійснюється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понад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100%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світової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багатоцільовий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класифікатор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обертаються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міжнародній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Указом Президента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17.05.2002 № 466/2002 «Про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приєднання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Міжнародної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конвенції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Гармонізовану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систему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опису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кодування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Україна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приєдналася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Конвенції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Гармонізовану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систему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опису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кодування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27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Гармонізованої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дало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27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спростити</a:t>
            </a:r>
            <a:r>
              <a:rPr lang="ru-RU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27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полегшити</a:t>
            </a:r>
            <a:r>
              <a:rPr lang="ru-RU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комп'ютерну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27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зменшити</a:t>
            </a:r>
            <a:r>
              <a:rPr lang="ru-RU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діловодство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класифікацію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зовнішньоторговельних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вантажів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всіма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параметрами (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под.); </a:t>
            </a:r>
            <a:endParaRPr lang="ru-RU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27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спростити</a:t>
            </a:r>
            <a:r>
              <a:rPr lang="ru-RU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зіставлення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провести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документах на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ГС, стала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доступною і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зрозумілішою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27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спростити</a:t>
            </a:r>
            <a:r>
              <a:rPr lang="ru-RU" sz="2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тарифних</a:t>
            </a:r>
            <a:r>
              <a:rPr lang="ru-RU" sz="2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поступок у СОТ. </a:t>
            </a:r>
            <a:endParaRPr lang="ru-RU" sz="2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7199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72954"/>
            <a:ext cx="10018713" cy="6455391"/>
          </a:xfrm>
        </p:spPr>
        <p:txBody>
          <a:bodyPr/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номенклатури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Гармонізованої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є: система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система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Система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ступенів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(21).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(99),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(33),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(1241),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(3553),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(5019).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групуються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такими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І, II, V);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функціональне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IV, XI, XII, XVII,XVIII, XIX, XX, XXI);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хімічний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III, VI, VII);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виготовлено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товар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VIII, IX,X, XIII, XIV, XV).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ru-RU" sz="1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840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00251"/>
            <a:ext cx="10018713" cy="6250674"/>
          </a:xfrm>
        </p:spPr>
        <p:txBody>
          <a:bodyPr>
            <a:normAutofit fontScale="85000" lnSpcReduction="20000"/>
          </a:bodyPr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Узагальнені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деталізувати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таким чином: </a:t>
            </a:r>
            <a:endParaRPr lang="ru-RU" sz="1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пальне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мастильні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широкого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невиробничого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напівфабрикати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невиробничого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Номенклатурі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Гармонізованої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(НГС)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опрацювання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напівфабрикатів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Сировинні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добувної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сільського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лісового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напівфабрикатів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незавершеного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подальшої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розрахована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складу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перед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стати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предметом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розраховані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сільському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господарстві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домашньому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господарстві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короткострокового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строком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одного року).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437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6155139"/>
          </a:xfrm>
        </p:spPr>
        <p:txBody>
          <a:bodyPr/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практичного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червня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1983 р.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Брюсселі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підписано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Конвенцію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ГС.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розглянуто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ГС, сферу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відпрацьовано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учасницями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зобов'язання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порядок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текстом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Конвенції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Гармонізована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додатком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становить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невід'ємну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(ст. 1, 2). При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Гармонізованою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Номенклатура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Гармонізованої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примітки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інтерпретації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31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04717"/>
            <a:ext cx="10018713" cy="6237026"/>
          </a:xfrm>
        </p:spPr>
        <p:txBody>
          <a:bodyPr>
            <a:normAutofit fontScale="85000" lnSpcReduction="10000"/>
          </a:bodyPr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3.3. Українська класифікація товарів ЗЕД: сутність та принципи кодування.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оформленням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нерозривно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таким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УКТЗЕД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Української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зовнішньоекономічної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чітка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впорядкована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номер (код),</a:t>
            </a:r>
            <a:endParaRPr lang="ru-R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параметр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виміру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одиниця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рахунку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Дана система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класифікацією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найменуваннями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т.д.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детально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ознайомитися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кодами,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правила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Вся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грамотно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зрозуміло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структурована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таким чином,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номер товару,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ввозиться.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зведення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Європейського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Союзу.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5899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50125"/>
            <a:ext cx="10018713" cy="6400800"/>
          </a:xfrm>
        </p:spPr>
        <p:txBody>
          <a:bodyPr/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номерами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Кожному продукту (товару),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імпортується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присвоюється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10-ти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номер.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ідентифікації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застосовуваної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ставки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заходи контролю. Так, для кожного коду товару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ставка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вона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привласнення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конкретного номера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полегшує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статистики.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 товару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УКТЗЕД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вантажу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тарифних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тарифних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контрольований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імпорт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обкладається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сумами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обов’язкових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системою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підакцизних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власнику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доведеться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додатково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сплатити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акцизний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податок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 ТН ЗЕД.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2200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45660"/>
            <a:ext cx="10266412" cy="6250673"/>
          </a:xfrm>
        </p:spPr>
        <p:txBody>
          <a:bodyPr>
            <a:noAutofit/>
          </a:bodyPr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вживання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тарифних</a:t>
            </a: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виключається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пов’язано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контролю (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фітосанітарного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екологічного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виникнути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потреба в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сертифікації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імпортується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технічним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регламентам,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дозволів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ліцензій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правильне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вплинути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дозвільних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2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 УКТЗЕД: РОЗШИФРОВКА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Код ЗЕД –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десятизначний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номер,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цифри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позначають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 цифр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характеризують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підпозиції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 цифр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прирівнюються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коду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 цифр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показують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підкатегорії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528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04717"/>
            <a:ext cx="10018713" cy="6237026"/>
          </a:xfrm>
        </p:spPr>
        <p:txBody>
          <a:bodyPr/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коду ТН ЗЕД по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найменуванню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алгоритм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ввезеного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підрозділ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конкретизує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імпортується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Підрозділ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розбитий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підходящу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товар,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найменування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вантажу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256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63773"/>
            <a:ext cx="10018713" cy="6469039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968268"/>
              </p:ext>
            </p:extLst>
          </p:nvPr>
        </p:nvGraphicFramePr>
        <p:xfrm>
          <a:off x="3125788" y="46038"/>
          <a:ext cx="5940425" cy="676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Документ" r:id="rId3" imgW="5940803" imgH="6763923" progId="Word.Document.12">
                  <p:embed/>
                </p:oleObj>
              </mc:Choice>
              <mc:Fallback>
                <p:oleObj name="Документ" r:id="rId3" imgW="5940803" imgH="676392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5788" y="46038"/>
                        <a:ext cx="5940425" cy="676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88428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98043" y="1389087"/>
            <a:ext cx="6428094" cy="340483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600531" y="5032191"/>
            <a:ext cx="50182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 десятизначного коду товару в УКТЗЕД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15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1696" y="172962"/>
            <a:ext cx="10561327" cy="6277970"/>
          </a:xfrm>
        </p:spPr>
        <p:txBody>
          <a:bodyPr/>
          <a:lstStyle/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3.1. Поняття товарної номенклатури, класифікації і кодування товарів. Необхідність та значення кодування товарів зовнішньоекономічної діяльності.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 є одним із головних напрямів митного регулювання товаропотоків між країнами. </a:t>
            </a:r>
            <a:endParaRPr lang="uk-UA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завдань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згрупувати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різними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/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галузі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/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/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ступінь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720000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функціональною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ознакою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386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72955"/>
            <a:ext cx="10018713" cy="6196084"/>
          </a:xfrm>
        </p:spPr>
        <p:txBody>
          <a:bodyPr>
            <a:normAutofit fontScale="92500" lnSpcReduction="20000"/>
          </a:bodyPr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3.5. 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 країни походження товару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оподаткування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переміщуються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кордон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них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нетарифного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зовнішньоекономічної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заборон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обмежень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кордон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статистиці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вироблений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підданий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достатній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Кодексом.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розумітися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союзи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регіон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товару.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товару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враховується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машин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115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1069"/>
            <a:ext cx="10018713" cy="5923128"/>
          </a:xfrm>
        </p:spPr>
        <p:txBody>
          <a:bodyPr>
            <a:normAutofit fontScale="92500" lnSpcReduction="10000"/>
          </a:bodyPr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Приладдя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запасні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машинах,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пристроях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агрегатах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засобах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такими,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походять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пристрої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агрегати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ввезення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продажу разом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зазначеними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машинами,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пристроями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агрегатами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комплектації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приладдю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запасним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частинам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піддані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достатній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преференційного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договорів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згоду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обов’язковість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Верховною Радою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існуванні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встановлених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правил прямого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дозволяється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відступати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них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неможливе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силу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географічного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контролем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третіх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116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86603"/>
            <a:ext cx="10018713" cy="6127845"/>
          </a:xfrm>
        </p:spPr>
        <p:txBody>
          <a:bodyPr>
            <a:noAutofit/>
          </a:bodyPr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Товарами,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виробленими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корисні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копалини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добуті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надр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водах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морському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рослинного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вирощена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зібрана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живі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народилися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вирощені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одержана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живих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одержана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мисливського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рибальського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промислу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рибальського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промислу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промислу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одержана судном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судном,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орендоване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зафрахтоване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країною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одержана на борту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переробного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судна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зазначеної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7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пункті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одержана з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дна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морських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надр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межами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вод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країна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виключне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право на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морського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дна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морських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надр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брухт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відходи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одержані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вжитку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зібрані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придатні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сировину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утилізації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електроенергія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вироблена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11)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вироблені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зазначеної</a:t>
            </a:r>
            <a:r>
              <a:rPr lang="ru-RU" sz="17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пунктах 1-10</a:t>
            </a:r>
            <a:r>
              <a:rPr lang="ru-RU" sz="17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2039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18364"/>
            <a:ext cx="10018713" cy="642809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2.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переробленими</a:t>
            </a:r>
            <a:r>
              <a:rPr lang="ru-RU" dirty="0"/>
              <a:t> у </a:t>
            </a:r>
            <a:r>
              <a:rPr lang="ru-RU" dirty="0" err="1"/>
              <a:t>вільних</a:t>
            </a:r>
            <a:r>
              <a:rPr lang="ru-RU" dirty="0"/>
              <a:t> </a:t>
            </a:r>
            <a:r>
              <a:rPr lang="ru-RU" dirty="0" err="1"/>
              <a:t>митних</a:t>
            </a:r>
            <a:r>
              <a:rPr lang="ru-RU" dirty="0"/>
              <a:t> зонах, </a:t>
            </a:r>
            <a:r>
              <a:rPr lang="ru-RU" dirty="0" err="1"/>
              <a:t>якщо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декларуються</a:t>
            </a:r>
            <a:r>
              <a:rPr lang="ru-RU" dirty="0"/>
              <a:t>, </a:t>
            </a:r>
            <a:r>
              <a:rPr lang="ru-RU" dirty="0" err="1"/>
              <a:t>класифікуються</a:t>
            </a:r>
            <a:r>
              <a:rPr lang="ru-RU" dirty="0"/>
              <a:t> в </a:t>
            </a:r>
            <a:r>
              <a:rPr lang="ru-RU" dirty="0" err="1"/>
              <a:t>тарифній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вироби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походять</a:t>
            </a:r>
            <a:r>
              <a:rPr lang="ru-RU" dirty="0"/>
              <a:t> з </a:t>
            </a:r>
            <a:r>
              <a:rPr lang="ru-RU" dirty="0" err="1"/>
              <a:t>третіх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і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використані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;</a:t>
            </a:r>
          </a:p>
          <a:p>
            <a:r>
              <a:rPr lang="ru-RU" dirty="0"/>
              <a:t>2) у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декларуються</a:t>
            </a:r>
            <a:r>
              <a:rPr lang="ru-RU" dirty="0"/>
              <a:t>,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доданої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становить не </a:t>
            </a:r>
            <a:r>
              <a:rPr lang="ru-RU" dirty="0" err="1"/>
              <a:t>менш</a:t>
            </a:r>
            <a:r>
              <a:rPr lang="ru-RU" dirty="0"/>
              <a:t> як 50 </a:t>
            </a:r>
            <a:r>
              <a:rPr lang="ru-RU" dirty="0" err="1"/>
              <a:t>відсотків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Критерієм</a:t>
            </a:r>
            <a:r>
              <a:rPr lang="ru-RU" dirty="0"/>
              <a:t> </a:t>
            </a:r>
            <a:r>
              <a:rPr lang="ru-RU" dirty="0" err="1"/>
              <a:t>достатньої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наземних</a:t>
            </a:r>
            <a:r>
              <a:rPr lang="ru-RU" dirty="0"/>
              <a:t> (</a:t>
            </a:r>
            <a:r>
              <a:rPr lang="ru-RU" dirty="0" err="1"/>
              <a:t>дорожніх</a:t>
            </a:r>
            <a:r>
              <a:rPr lang="ru-RU" dirty="0"/>
              <a:t>) </a:t>
            </a:r>
            <a:r>
              <a:rPr lang="ru-RU" dirty="0" err="1"/>
              <a:t>транспортних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класифікуються</a:t>
            </a:r>
            <a:r>
              <a:rPr lang="ru-RU" dirty="0"/>
              <a:t> за </a:t>
            </a:r>
            <a:r>
              <a:rPr lang="ru-RU" dirty="0" err="1"/>
              <a:t>товарними</a:t>
            </a:r>
            <a:r>
              <a:rPr lang="ru-RU" dirty="0"/>
              <a:t> </a:t>
            </a:r>
            <a:r>
              <a:rPr lang="ru-RU" dirty="0" err="1"/>
              <a:t>позиціями</a:t>
            </a:r>
            <a:r>
              <a:rPr lang="ru-RU" dirty="0"/>
              <a:t> 8702, 8703, 8704 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u="sng" dirty="0">
                <a:hlinkClick r:id="rId2"/>
              </a:rPr>
              <a:t>УКТ ЗЕД</a:t>
            </a:r>
            <a:r>
              <a:rPr lang="ru-RU" dirty="0"/>
              <a:t>, є </a:t>
            </a:r>
            <a:r>
              <a:rPr lang="ru-RU" dirty="0" err="1"/>
              <a:t>обов’язкове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таких </a:t>
            </a:r>
            <a:r>
              <a:rPr lang="ru-RU" dirty="0" err="1"/>
              <a:t>виробничих</a:t>
            </a:r>
            <a:r>
              <a:rPr lang="ru-RU" dirty="0"/>
              <a:t> та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виготовлення</a:t>
            </a:r>
            <a:r>
              <a:rPr lang="ru-RU" dirty="0"/>
              <a:t> кузова (</a:t>
            </a:r>
            <a:r>
              <a:rPr lang="ru-RU" dirty="0" err="1"/>
              <a:t>кабіни</a:t>
            </a:r>
            <a:r>
              <a:rPr lang="ru-RU" dirty="0"/>
              <a:t>) транспортного </a:t>
            </a:r>
            <a:r>
              <a:rPr lang="ru-RU" dirty="0" err="1"/>
              <a:t>засобу</a:t>
            </a:r>
            <a:r>
              <a:rPr lang="ru-RU" dirty="0"/>
              <a:t>, коли з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деталей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вузлів</a:t>
            </a:r>
            <a:r>
              <a:rPr lang="ru-RU" dirty="0"/>
              <a:t> методами </a:t>
            </a:r>
            <a:r>
              <a:rPr lang="ru-RU" dirty="0" err="1"/>
              <a:t>нероз’ємного</a:t>
            </a:r>
            <a:r>
              <a:rPr lang="ru-RU" dirty="0"/>
              <a:t> </a:t>
            </a:r>
            <a:r>
              <a:rPr lang="ru-RU" dirty="0" err="1"/>
              <a:t>з’єднання</a:t>
            </a:r>
            <a:r>
              <a:rPr lang="ru-RU" dirty="0"/>
              <a:t> </a:t>
            </a:r>
            <a:r>
              <a:rPr lang="ru-RU" dirty="0" err="1"/>
              <a:t>виготовляється</a:t>
            </a:r>
            <a:r>
              <a:rPr lang="ru-RU" dirty="0"/>
              <a:t> кузов (</a:t>
            </a:r>
            <a:r>
              <a:rPr lang="ru-RU" dirty="0" err="1"/>
              <a:t>кабіна</a:t>
            </a:r>
            <a:r>
              <a:rPr lang="ru-RU" dirty="0"/>
              <a:t>),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фарбування</a:t>
            </a:r>
            <a:r>
              <a:rPr lang="ru-RU" dirty="0"/>
              <a:t> і </a:t>
            </a:r>
            <a:r>
              <a:rPr lang="ru-RU" dirty="0" err="1"/>
              <a:t>складання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кузова (</a:t>
            </a:r>
            <a:r>
              <a:rPr lang="ru-RU" dirty="0" err="1"/>
              <a:t>кабіни</a:t>
            </a:r>
            <a:r>
              <a:rPr lang="ru-RU" dirty="0"/>
              <a:t>) </a:t>
            </a:r>
            <a:r>
              <a:rPr lang="ru-RU" dirty="0" err="1"/>
              <a:t>складається</a:t>
            </a:r>
            <a:r>
              <a:rPr lang="ru-RU" dirty="0"/>
              <a:t> в </a:t>
            </a:r>
            <a:r>
              <a:rPr lang="ru-RU" dirty="0" err="1"/>
              <a:t>єдине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 не </a:t>
            </a:r>
            <a:r>
              <a:rPr lang="ru-RU" dirty="0" err="1"/>
              <a:t>менш</a:t>
            </a:r>
            <a:r>
              <a:rPr lang="ru-RU" dirty="0"/>
              <a:t> як </a:t>
            </a:r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кузова (</a:t>
            </a:r>
            <a:r>
              <a:rPr lang="ru-RU" dirty="0" err="1"/>
              <a:t>кабіни</a:t>
            </a:r>
            <a:r>
              <a:rPr lang="ru-RU" dirty="0"/>
              <a:t>),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дах</a:t>
            </a:r>
            <a:r>
              <a:rPr lang="ru-RU" dirty="0"/>
              <a:t>, боковина </a:t>
            </a:r>
            <a:r>
              <a:rPr lang="ru-RU" dirty="0" err="1"/>
              <a:t>ліва</a:t>
            </a:r>
            <a:r>
              <a:rPr lang="ru-RU" dirty="0"/>
              <a:t>, боковина права, </a:t>
            </a:r>
            <a:r>
              <a:rPr lang="ru-RU" dirty="0" err="1"/>
              <a:t>підлога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фарбування</a:t>
            </a:r>
            <a:r>
              <a:rPr lang="ru-RU" dirty="0"/>
              <a:t> кузова (</a:t>
            </a:r>
            <a:r>
              <a:rPr lang="ru-RU" dirty="0" err="1"/>
              <a:t>кабіни</a:t>
            </a:r>
            <a:r>
              <a:rPr lang="ru-RU" dirty="0"/>
              <a:t>);</a:t>
            </a:r>
          </a:p>
          <a:p>
            <a:r>
              <a:rPr lang="ru-RU" dirty="0"/>
              <a:t>3) </a:t>
            </a:r>
            <a:r>
              <a:rPr lang="ru-RU" dirty="0" err="1"/>
              <a:t>спорядження</a:t>
            </a:r>
            <a:r>
              <a:rPr lang="ru-RU" dirty="0"/>
              <a:t> кузова (</a:t>
            </a:r>
            <a:r>
              <a:rPr lang="ru-RU" dirty="0" err="1"/>
              <a:t>кабіни</a:t>
            </a:r>
            <a:r>
              <a:rPr lang="ru-RU" dirty="0"/>
              <a:t>);</a:t>
            </a:r>
          </a:p>
          <a:p>
            <a:r>
              <a:rPr lang="ru-RU" dirty="0"/>
              <a:t>4) </a:t>
            </a:r>
            <a:r>
              <a:rPr lang="ru-RU" dirty="0" err="1"/>
              <a:t>складання</a:t>
            </a:r>
            <a:r>
              <a:rPr lang="ru-RU" dirty="0"/>
              <a:t> транспортного </a:t>
            </a:r>
            <a:r>
              <a:rPr lang="ru-RU" dirty="0" err="1"/>
              <a:t>засобу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23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0123"/>
            <a:ext cx="10018713" cy="62649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29212" y="280658"/>
            <a:ext cx="91711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Критеріями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достатньої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переробки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є:</a:t>
            </a:r>
          </a:p>
          <a:p>
            <a:pPr algn="just"/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1)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технологічних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, за результатами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класифікаційний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код товару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з </a:t>
            </a:r>
            <a:r>
              <a:rPr lang="ru-RU" sz="1200" u="sng" dirty="0">
                <a:solidFill>
                  <a:srgbClr val="000099"/>
                </a:solidFill>
                <a:latin typeface="Times New Roman" panose="02020603050405020304" pitchFamily="18" charset="0"/>
                <a:hlinkClick r:id="rId2"/>
              </a:rPr>
              <a:t>УКТ ЗЕД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 на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з перших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чотирьох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знаків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2)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зміна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товару в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переробки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відсоткова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частка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використаних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матеріалів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доданої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досягає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фіксованої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товару (правило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адвалорної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3)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та/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технологічних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результаті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переробки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товару не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ведуть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класифікаційного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коду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з </a:t>
            </a:r>
            <a:r>
              <a:rPr lang="ru-RU" sz="1200" u="sng" dirty="0">
                <a:solidFill>
                  <a:srgbClr val="000099"/>
                </a:solidFill>
                <a:latin typeface="Times New Roman" panose="02020603050405020304" pitchFamily="18" charset="0"/>
                <a:hlinkClick r:id="rId2"/>
              </a:rPr>
              <a:t>УКТ ЗЕД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вартості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з правилом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адвалорної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частки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, але з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дотриманням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певних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вважаються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достатніми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походженням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тієї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операції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мали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33333"/>
                </a:solidFill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</a:rPr>
              <a:t>.</a:t>
            </a:r>
            <a:endParaRPr lang="ru-RU" b="0" i="0" dirty="0">
              <a:solidFill>
                <a:srgbClr val="333333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6812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34979"/>
            <a:ext cx="10018713" cy="6183516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не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критерію</a:t>
            </a:r>
            <a:r>
              <a:rPr lang="ru-RU" dirty="0"/>
              <a:t> </a:t>
            </a:r>
            <a:r>
              <a:rPr lang="ru-RU" dirty="0" err="1"/>
              <a:t>достатньої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забезпеченням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транспортування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до продажу та </a:t>
            </a:r>
            <a:r>
              <a:rPr lang="ru-RU" dirty="0" err="1"/>
              <a:t>транспортування</a:t>
            </a:r>
            <a:r>
              <a:rPr lang="ru-RU" dirty="0"/>
              <a:t> (</a:t>
            </a:r>
            <a:r>
              <a:rPr lang="ru-RU" dirty="0" err="1"/>
              <a:t>роздрібнення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,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відправлень</a:t>
            </a:r>
            <a:r>
              <a:rPr lang="ru-RU" dirty="0"/>
              <a:t>, </a:t>
            </a:r>
            <a:r>
              <a:rPr lang="ru-RU" dirty="0" err="1"/>
              <a:t>сортування</a:t>
            </a:r>
            <a:r>
              <a:rPr lang="ru-RU" dirty="0"/>
              <a:t>, </a:t>
            </a:r>
            <a:r>
              <a:rPr lang="ru-RU" dirty="0" err="1"/>
              <a:t>перепакування</a:t>
            </a:r>
            <a:r>
              <a:rPr lang="ru-RU" dirty="0"/>
              <a:t>);</a:t>
            </a:r>
          </a:p>
          <a:p>
            <a:r>
              <a:rPr lang="ru-RU" dirty="0"/>
              <a:t>3) </a:t>
            </a:r>
            <a:r>
              <a:rPr lang="ru-RU" dirty="0" err="1"/>
              <a:t>прості</a:t>
            </a:r>
            <a:r>
              <a:rPr lang="ru-RU" dirty="0"/>
              <a:t> </a:t>
            </a:r>
            <a:r>
              <a:rPr lang="ru-RU" dirty="0" err="1"/>
              <a:t>складальні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-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шляхом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простого </a:t>
            </a:r>
            <a:r>
              <a:rPr lang="ru-RU" dirty="0" err="1"/>
              <a:t>кріпильного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(</a:t>
            </a:r>
            <a:r>
              <a:rPr lang="ru-RU" dirty="0" err="1"/>
              <a:t>гвинтів</a:t>
            </a:r>
            <a:r>
              <a:rPr lang="ru-RU" dirty="0"/>
              <a:t>, </a:t>
            </a:r>
            <a:r>
              <a:rPr lang="ru-RU" dirty="0" err="1"/>
              <a:t>гайок</a:t>
            </a:r>
            <a:r>
              <a:rPr lang="ru-RU" dirty="0"/>
              <a:t>, </a:t>
            </a:r>
            <a:r>
              <a:rPr lang="ru-RU" dirty="0" err="1"/>
              <a:t>болтів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клепання</a:t>
            </a:r>
            <a:r>
              <a:rPr lang="ru-RU" dirty="0"/>
              <a:t>, </a:t>
            </a:r>
            <a:r>
              <a:rPr lang="ru-RU" dirty="0" err="1"/>
              <a:t>склеювання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монтажу </a:t>
            </a:r>
            <a:r>
              <a:rPr lang="ru-RU" dirty="0" err="1"/>
              <a:t>готових</a:t>
            </a:r>
            <a:r>
              <a:rPr lang="ru-RU" dirty="0"/>
              <a:t> </a:t>
            </a:r>
            <a:r>
              <a:rPr lang="ru-RU" dirty="0" err="1"/>
              <a:t>вузлів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зварювання</a:t>
            </a:r>
            <a:r>
              <a:rPr lang="ru-RU" dirty="0"/>
              <a:t> (за </a:t>
            </a:r>
            <a:r>
              <a:rPr lang="ru-RU" dirty="0" err="1"/>
              <a:t>винятком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 шляхом </a:t>
            </a:r>
            <a:r>
              <a:rPr lang="ru-RU" dirty="0" err="1"/>
              <a:t>зварювання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(</a:t>
            </a:r>
            <a:r>
              <a:rPr lang="ru-RU" dirty="0" err="1"/>
              <a:t>регулювання</a:t>
            </a:r>
            <a:r>
              <a:rPr lang="ru-RU" dirty="0"/>
              <a:t>, контроль, заправка </a:t>
            </a:r>
            <a:r>
              <a:rPr lang="ru-RU" dirty="0" err="1"/>
              <a:t>робочою</a:t>
            </a:r>
            <a:r>
              <a:rPr lang="ru-RU" dirty="0"/>
              <a:t> </a:t>
            </a:r>
            <a:r>
              <a:rPr lang="ru-RU" dirty="0" err="1"/>
              <a:t>рідиною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необхідні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і не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переробкою</a:t>
            </a:r>
            <a:r>
              <a:rPr lang="ru-RU" dirty="0"/>
              <a:t> (</a:t>
            </a:r>
            <a:r>
              <a:rPr lang="ru-RU" dirty="0" err="1"/>
              <a:t>обробкою</a:t>
            </a:r>
            <a:r>
              <a:rPr lang="ru-RU" dirty="0"/>
              <a:t>)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та </a:t>
            </a:r>
            <a:r>
              <a:rPr lang="ru-RU" dirty="0" err="1"/>
              <a:t>складності</a:t>
            </a:r>
            <a:r>
              <a:rPr lang="ru-RU" dirty="0"/>
              <a:t> таких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змішування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походять</a:t>
            </a:r>
            <a:r>
              <a:rPr lang="ru-RU" dirty="0"/>
              <a:t> з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характеристики </a:t>
            </a:r>
            <a:r>
              <a:rPr lang="ru-RU" dirty="0" err="1"/>
              <a:t>кінцевої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суттєво</a:t>
            </a:r>
            <a:r>
              <a:rPr lang="ru-RU" dirty="0"/>
              <a:t> не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характеристик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змішуються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забій</a:t>
            </a:r>
            <a:r>
              <a:rPr lang="ru-RU" dirty="0"/>
              <a:t> </a:t>
            </a:r>
            <a:r>
              <a:rPr lang="ru-RU" dirty="0" err="1"/>
              <a:t>тварин</a:t>
            </a:r>
            <a:r>
              <a:rPr lang="ru-RU" dirty="0"/>
              <a:t>;</a:t>
            </a:r>
          </a:p>
          <a:p>
            <a:r>
              <a:rPr lang="ru-RU" dirty="0"/>
              <a:t>6) </a:t>
            </a:r>
            <a:r>
              <a:rPr lang="ru-RU" dirty="0" err="1"/>
              <a:t>комбінація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вищезазначених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597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35802"/>
            <a:ext cx="10466264" cy="6527547"/>
          </a:xfrm>
        </p:spPr>
        <p:txBody>
          <a:bodyPr>
            <a:noAutofit/>
          </a:bodyPr>
          <a:lstStyle/>
          <a:p>
            <a:r>
              <a:rPr lang="ru-RU" sz="1500" dirty="0"/>
              <a:t>Документами, </a:t>
            </a:r>
            <a:r>
              <a:rPr lang="ru-RU" sz="1500" dirty="0" err="1"/>
              <a:t>що</a:t>
            </a:r>
            <a:r>
              <a:rPr lang="ru-RU" sz="1500" dirty="0"/>
              <a:t> </a:t>
            </a:r>
            <a:r>
              <a:rPr lang="ru-RU" sz="1500" dirty="0" err="1"/>
              <a:t>підтверджують</a:t>
            </a:r>
            <a:r>
              <a:rPr lang="ru-RU" sz="1500" dirty="0"/>
              <a:t> </a:t>
            </a:r>
            <a:r>
              <a:rPr lang="ru-RU" sz="1500" dirty="0" err="1"/>
              <a:t>країну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товару, є </a:t>
            </a:r>
            <a:r>
              <a:rPr lang="ru-RU" sz="1500" dirty="0" err="1"/>
              <a:t>сертифікат</a:t>
            </a:r>
            <a:r>
              <a:rPr lang="ru-RU" sz="1500" dirty="0"/>
              <a:t> про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товару, </a:t>
            </a:r>
            <a:r>
              <a:rPr lang="ru-RU" sz="1500" dirty="0" err="1"/>
              <a:t>засвідчена</a:t>
            </a:r>
            <a:r>
              <a:rPr lang="ru-RU" sz="1500" dirty="0"/>
              <a:t> </a:t>
            </a:r>
            <a:r>
              <a:rPr lang="ru-RU" sz="1500" dirty="0" err="1"/>
              <a:t>декларація</a:t>
            </a:r>
            <a:r>
              <a:rPr lang="ru-RU" sz="1500" dirty="0"/>
              <a:t> про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товару, </a:t>
            </a:r>
            <a:r>
              <a:rPr lang="ru-RU" sz="1500" dirty="0" err="1"/>
              <a:t>декларація</a:t>
            </a:r>
            <a:r>
              <a:rPr lang="ru-RU" sz="1500" dirty="0"/>
              <a:t> про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товару, </a:t>
            </a:r>
            <a:r>
              <a:rPr lang="ru-RU" sz="1500" dirty="0" err="1"/>
              <a:t>сертифікат</a:t>
            </a:r>
            <a:r>
              <a:rPr lang="ru-RU" sz="1500" dirty="0"/>
              <a:t> про </a:t>
            </a:r>
            <a:r>
              <a:rPr lang="ru-RU" sz="1500" dirty="0" err="1"/>
              <a:t>регіональне</a:t>
            </a:r>
            <a:r>
              <a:rPr lang="ru-RU" sz="1500" dirty="0"/>
              <a:t> </a:t>
            </a:r>
            <a:r>
              <a:rPr lang="ru-RU" sz="1500" dirty="0" err="1"/>
              <a:t>найменування</a:t>
            </a:r>
            <a:r>
              <a:rPr lang="ru-RU" sz="1500" dirty="0"/>
              <a:t> товару.</a:t>
            </a:r>
          </a:p>
          <a:p>
            <a:r>
              <a:rPr lang="ru-RU" sz="1500" dirty="0"/>
              <a:t>2. </a:t>
            </a:r>
            <a:r>
              <a:rPr lang="ru-RU" sz="1500" dirty="0" err="1"/>
              <a:t>Країна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</a:t>
            </a:r>
            <a:r>
              <a:rPr lang="ru-RU" sz="1500" dirty="0" err="1"/>
              <a:t>заявляється</a:t>
            </a:r>
            <a:r>
              <a:rPr lang="ru-RU" sz="1500" dirty="0"/>
              <a:t> (</a:t>
            </a:r>
            <a:r>
              <a:rPr lang="ru-RU" sz="1500" dirty="0" err="1"/>
              <a:t>декларується</a:t>
            </a:r>
            <a:r>
              <a:rPr lang="ru-RU" sz="1500" dirty="0"/>
              <a:t>) </a:t>
            </a:r>
            <a:r>
              <a:rPr lang="ru-RU" sz="1500" dirty="0" err="1"/>
              <a:t>митному</a:t>
            </a:r>
            <a:r>
              <a:rPr lang="ru-RU" sz="1500" dirty="0"/>
              <a:t> органу шляхом </a:t>
            </a:r>
            <a:r>
              <a:rPr lang="ru-RU" sz="1500" dirty="0" err="1"/>
              <a:t>зазначення</a:t>
            </a:r>
            <a:r>
              <a:rPr lang="ru-RU" sz="1500" dirty="0"/>
              <a:t> </a:t>
            </a:r>
            <a:r>
              <a:rPr lang="ru-RU" sz="1500" dirty="0" err="1"/>
              <a:t>назви</a:t>
            </a:r>
            <a:r>
              <a:rPr lang="ru-RU" sz="1500" dirty="0"/>
              <a:t> </a:t>
            </a:r>
            <a:r>
              <a:rPr lang="ru-RU" sz="1500" dirty="0" err="1"/>
              <a:t>країни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та </a:t>
            </a:r>
            <a:r>
              <a:rPr lang="ru-RU" sz="1500" dirty="0" err="1"/>
              <a:t>відомостей</a:t>
            </a:r>
            <a:r>
              <a:rPr lang="ru-RU" sz="1500" dirty="0"/>
              <a:t> про </a:t>
            </a:r>
            <a:r>
              <a:rPr lang="ru-RU" sz="1500" dirty="0" err="1"/>
              <a:t>документи</a:t>
            </a:r>
            <a:r>
              <a:rPr lang="ru-RU" sz="1500" dirty="0"/>
              <a:t>, </a:t>
            </a:r>
            <a:r>
              <a:rPr lang="ru-RU" sz="1500" dirty="0" err="1"/>
              <a:t>що</a:t>
            </a:r>
            <a:r>
              <a:rPr lang="ru-RU" sz="1500" dirty="0"/>
              <a:t> </a:t>
            </a:r>
            <a:r>
              <a:rPr lang="ru-RU" sz="1500" dirty="0" err="1"/>
              <a:t>підтверджують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товару, у </a:t>
            </a:r>
            <a:r>
              <a:rPr lang="ru-RU" sz="1500" dirty="0" err="1"/>
              <a:t>митній</a:t>
            </a:r>
            <a:r>
              <a:rPr lang="ru-RU" sz="1500" dirty="0"/>
              <a:t> </a:t>
            </a:r>
            <a:r>
              <a:rPr lang="ru-RU" sz="1500" dirty="0" err="1"/>
              <a:t>декларації</a:t>
            </a:r>
            <a:r>
              <a:rPr lang="ru-RU" sz="1500" dirty="0"/>
              <a:t>.</a:t>
            </a:r>
          </a:p>
          <a:p>
            <a:r>
              <a:rPr lang="ru-RU" sz="1500" dirty="0" smtClean="0"/>
              <a:t>3</a:t>
            </a:r>
            <a:r>
              <a:rPr lang="ru-RU" sz="1500" dirty="0"/>
              <a:t>. </a:t>
            </a:r>
            <a:r>
              <a:rPr lang="ru-RU" sz="1500" dirty="0" err="1"/>
              <a:t>Сертифікат</a:t>
            </a:r>
            <a:r>
              <a:rPr lang="ru-RU" sz="1500" dirty="0"/>
              <a:t> про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- </a:t>
            </a:r>
            <a:r>
              <a:rPr lang="ru-RU" sz="1500" dirty="0" err="1"/>
              <a:t>це</a:t>
            </a:r>
            <a:r>
              <a:rPr lang="ru-RU" sz="1500" dirty="0"/>
              <a:t> документ, </a:t>
            </a:r>
            <a:r>
              <a:rPr lang="ru-RU" sz="1500" dirty="0" err="1"/>
              <a:t>який</a:t>
            </a:r>
            <a:r>
              <a:rPr lang="ru-RU" sz="1500" dirty="0"/>
              <a:t> однозначно </a:t>
            </a:r>
            <a:r>
              <a:rPr lang="ru-RU" sz="1500" dirty="0" err="1"/>
              <a:t>свідчить</a:t>
            </a:r>
            <a:r>
              <a:rPr lang="ru-RU" sz="1500" dirty="0"/>
              <a:t> про </a:t>
            </a:r>
            <a:r>
              <a:rPr lang="ru-RU" sz="1500" dirty="0" err="1"/>
              <a:t>країну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і </a:t>
            </a:r>
            <a:r>
              <a:rPr lang="ru-RU" sz="1500" dirty="0" err="1"/>
              <a:t>виданий</a:t>
            </a:r>
            <a:r>
              <a:rPr lang="ru-RU" sz="1500" dirty="0"/>
              <a:t> </a:t>
            </a:r>
            <a:r>
              <a:rPr lang="ru-RU" sz="1500" dirty="0" err="1"/>
              <a:t>компетентним</a:t>
            </a:r>
            <a:r>
              <a:rPr lang="ru-RU" sz="1500" dirty="0"/>
              <a:t> органом </a:t>
            </a:r>
            <a:r>
              <a:rPr lang="ru-RU" sz="1500" dirty="0" err="1"/>
              <a:t>даної</a:t>
            </a:r>
            <a:r>
              <a:rPr lang="ru-RU" sz="1500" dirty="0"/>
              <a:t> </a:t>
            </a:r>
            <a:r>
              <a:rPr lang="ru-RU" sz="1500" dirty="0" err="1"/>
              <a:t>країни</a:t>
            </a:r>
            <a:r>
              <a:rPr lang="ru-RU" sz="1500" dirty="0"/>
              <a:t> </a:t>
            </a:r>
            <a:r>
              <a:rPr lang="ru-RU" sz="1500" dirty="0" err="1"/>
              <a:t>або</a:t>
            </a:r>
            <a:r>
              <a:rPr lang="ru-RU" sz="1500" dirty="0"/>
              <a:t> </a:t>
            </a:r>
            <a:r>
              <a:rPr lang="ru-RU" sz="1500" dirty="0" err="1"/>
              <a:t>країни</a:t>
            </a:r>
            <a:r>
              <a:rPr lang="ru-RU" sz="1500" dirty="0"/>
              <a:t> </a:t>
            </a:r>
            <a:r>
              <a:rPr lang="ru-RU" sz="1500" dirty="0" err="1"/>
              <a:t>вивезення</a:t>
            </a:r>
            <a:r>
              <a:rPr lang="ru-RU" sz="1500" dirty="0"/>
              <a:t>, </a:t>
            </a:r>
            <a:r>
              <a:rPr lang="ru-RU" sz="1500" dirty="0" err="1"/>
              <a:t>якщо</a:t>
            </a:r>
            <a:r>
              <a:rPr lang="ru-RU" sz="1500" dirty="0"/>
              <a:t> у </a:t>
            </a:r>
            <a:r>
              <a:rPr lang="ru-RU" sz="1500" dirty="0" err="1"/>
              <a:t>країні</a:t>
            </a:r>
            <a:r>
              <a:rPr lang="ru-RU" sz="1500" dirty="0"/>
              <a:t> </a:t>
            </a:r>
            <a:r>
              <a:rPr lang="ru-RU" sz="1500" dirty="0" err="1"/>
              <a:t>вивезення</a:t>
            </a:r>
            <a:r>
              <a:rPr lang="ru-RU" sz="1500" dirty="0"/>
              <a:t> </a:t>
            </a:r>
            <a:r>
              <a:rPr lang="ru-RU" sz="1500" dirty="0" err="1"/>
              <a:t>сертифікат</a:t>
            </a:r>
            <a:r>
              <a:rPr lang="ru-RU" sz="1500" dirty="0"/>
              <a:t> </a:t>
            </a:r>
            <a:r>
              <a:rPr lang="ru-RU" sz="1500" dirty="0" err="1"/>
              <a:t>видається</a:t>
            </a:r>
            <a:r>
              <a:rPr lang="ru-RU" sz="1500" dirty="0"/>
              <a:t> на </a:t>
            </a:r>
            <a:r>
              <a:rPr lang="ru-RU" sz="1500" dirty="0" err="1"/>
              <a:t>підставі</a:t>
            </a:r>
            <a:r>
              <a:rPr lang="ru-RU" sz="1500" dirty="0"/>
              <a:t> </a:t>
            </a:r>
            <a:r>
              <a:rPr lang="ru-RU" sz="1500" dirty="0" err="1"/>
              <a:t>сертифіката</a:t>
            </a:r>
            <a:r>
              <a:rPr lang="ru-RU" sz="1500" dirty="0"/>
              <a:t>, виданого </a:t>
            </a:r>
            <a:r>
              <a:rPr lang="ru-RU" sz="1500" dirty="0" err="1"/>
              <a:t>компетентним</a:t>
            </a:r>
            <a:r>
              <a:rPr lang="ru-RU" sz="1500" dirty="0"/>
              <a:t> органом у </a:t>
            </a:r>
            <a:r>
              <a:rPr lang="ru-RU" sz="1500" dirty="0" err="1"/>
              <a:t>країні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товару.</a:t>
            </a:r>
          </a:p>
          <a:p>
            <a:r>
              <a:rPr lang="ru-RU" sz="1500" dirty="0"/>
              <a:t>4. У </a:t>
            </a:r>
            <a:r>
              <a:rPr lang="ru-RU" sz="1500" dirty="0" err="1"/>
              <a:t>разі</a:t>
            </a:r>
            <a:r>
              <a:rPr lang="ru-RU" sz="1500" dirty="0"/>
              <a:t> </a:t>
            </a:r>
            <a:r>
              <a:rPr lang="ru-RU" sz="1500" dirty="0" err="1"/>
              <a:t>втрати</a:t>
            </a:r>
            <a:r>
              <a:rPr lang="ru-RU" sz="1500" dirty="0"/>
              <a:t> </a:t>
            </a:r>
            <a:r>
              <a:rPr lang="ru-RU" sz="1500" dirty="0" err="1"/>
              <a:t>сертифіката</a:t>
            </a:r>
            <a:r>
              <a:rPr lang="ru-RU" sz="1500" dirty="0"/>
              <a:t> </a:t>
            </a:r>
            <a:r>
              <a:rPr lang="ru-RU" sz="1500" dirty="0" err="1"/>
              <a:t>приймається</a:t>
            </a:r>
            <a:r>
              <a:rPr lang="ru-RU" sz="1500" dirty="0"/>
              <a:t> </a:t>
            </a:r>
            <a:r>
              <a:rPr lang="ru-RU" sz="1500" dirty="0" err="1"/>
              <a:t>його</a:t>
            </a:r>
            <a:r>
              <a:rPr lang="ru-RU" sz="1500" dirty="0"/>
              <a:t> </a:t>
            </a:r>
            <a:r>
              <a:rPr lang="ru-RU" sz="1500" dirty="0" err="1"/>
              <a:t>офіційно</a:t>
            </a:r>
            <a:r>
              <a:rPr lang="ru-RU" sz="1500" dirty="0"/>
              <a:t> </a:t>
            </a:r>
            <a:r>
              <a:rPr lang="ru-RU" sz="1500" dirty="0" err="1"/>
              <a:t>завірений</a:t>
            </a:r>
            <a:r>
              <a:rPr lang="ru-RU" sz="1500" dirty="0"/>
              <a:t> </a:t>
            </a:r>
            <a:r>
              <a:rPr lang="ru-RU" sz="1500" dirty="0" err="1"/>
              <a:t>дублікат</a:t>
            </a:r>
            <a:r>
              <a:rPr lang="ru-RU" sz="1500" dirty="0"/>
              <a:t>.</a:t>
            </a:r>
          </a:p>
          <a:p>
            <a:r>
              <a:rPr lang="ru-RU" sz="1500" dirty="0"/>
              <a:t>5. </a:t>
            </a:r>
            <a:r>
              <a:rPr lang="ru-RU" sz="1500" dirty="0" err="1"/>
              <a:t>Засвідчена</a:t>
            </a:r>
            <a:r>
              <a:rPr lang="ru-RU" sz="1500" dirty="0"/>
              <a:t> </a:t>
            </a:r>
            <a:r>
              <a:rPr lang="ru-RU" sz="1500" dirty="0" err="1"/>
              <a:t>декларація</a:t>
            </a:r>
            <a:r>
              <a:rPr lang="ru-RU" sz="1500" dirty="0"/>
              <a:t> про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- </a:t>
            </a:r>
            <a:r>
              <a:rPr lang="ru-RU" sz="1500" dirty="0" err="1"/>
              <a:t>це</a:t>
            </a:r>
            <a:r>
              <a:rPr lang="ru-RU" sz="1500" dirty="0"/>
              <a:t> </a:t>
            </a:r>
            <a:r>
              <a:rPr lang="ru-RU" sz="1500" dirty="0" err="1"/>
              <a:t>декларація</a:t>
            </a:r>
            <a:r>
              <a:rPr lang="ru-RU" sz="1500" dirty="0"/>
              <a:t> про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товару, </a:t>
            </a:r>
            <a:r>
              <a:rPr lang="ru-RU" sz="1500" dirty="0" err="1"/>
              <a:t>засвідчена</a:t>
            </a:r>
            <a:r>
              <a:rPr lang="ru-RU" sz="1500" dirty="0"/>
              <a:t> державною </a:t>
            </a:r>
            <a:r>
              <a:rPr lang="ru-RU" sz="1500" dirty="0" err="1"/>
              <a:t>організацією</a:t>
            </a:r>
            <a:r>
              <a:rPr lang="ru-RU" sz="1500" dirty="0"/>
              <a:t> </a:t>
            </a:r>
            <a:r>
              <a:rPr lang="ru-RU" sz="1500" dirty="0" err="1"/>
              <a:t>або</a:t>
            </a:r>
            <a:r>
              <a:rPr lang="ru-RU" sz="1500" dirty="0"/>
              <a:t> </a:t>
            </a:r>
            <a:r>
              <a:rPr lang="ru-RU" sz="1500" dirty="0" err="1"/>
              <a:t>компетентним</a:t>
            </a:r>
            <a:r>
              <a:rPr lang="ru-RU" sz="1500" dirty="0"/>
              <a:t> органом, </a:t>
            </a:r>
            <a:r>
              <a:rPr lang="ru-RU" sz="1500" dirty="0" err="1"/>
              <a:t>наділеним</a:t>
            </a:r>
            <a:r>
              <a:rPr lang="ru-RU" sz="1500" dirty="0"/>
              <a:t> </a:t>
            </a:r>
            <a:r>
              <a:rPr lang="ru-RU" sz="1500" dirty="0" err="1"/>
              <a:t>відповідними</a:t>
            </a:r>
            <a:r>
              <a:rPr lang="ru-RU" sz="1500" dirty="0"/>
              <a:t> </a:t>
            </a:r>
            <a:r>
              <a:rPr lang="ru-RU" sz="1500" dirty="0" err="1"/>
              <a:t>повноваженнями</a:t>
            </a:r>
            <a:r>
              <a:rPr lang="ru-RU" sz="1500" dirty="0"/>
              <a:t>.</a:t>
            </a:r>
          </a:p>
          <a:p>
            <a:r>
              <a:rPr lang="ru-RU" sz="1500" dirty="0"/>
              <a:t>6. </a:t>
            </a:r>
            <a:r>
              <a:rPr lang="ru-RU" sz="1500" dirty="0" err="1"/>
              <a:t>Декларація</a:t>
            </a:r>
            <a:r>
              <a:rPr lang="ru-RU" sz="1500" dirty="0"/>
              <a:t> про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- </a:t>
            </a:r>
            <a:r>
              <a:rPr lang="ru-RU" sz="1500" dirty="0" err="1"/>
              <a:t>це</a:t>
            </a:r>
            <a:r>
              <a:rPr lang="ru-RU" sz="1500" dirty="0"/>
              <a:t> </a:t>
            </a:r>
            <a:r>
              <a:rPr lang="ru-RU" sz="1500" dirty="0" err="1"/>
              <a:t>письмова</a:t>
            </a:r>
            <a:r>
              <a:rPr lang="ru-RU" sz="1500" dirty="0"/>
              <a:t> </a:t>
            </a:r>
            <a:r>
              <a:rPr lang="ru-RU" sz="1500" dirty="0" err="1"/>
              <a:t>заява</a:t>
            </a:r>
            <a:r>
              <a:rPr lang="ru-RU" sz="1500" dirty="0"/>
              <a:t> про </a:t>
            </a:r>
            <a:r>
              <a:rPr lang="ru-RU" sz="1500" dirty="0" err="1"/>
              <a:t>країну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товару, </a:t>
            </a:r>
            <a:r>
              <a:rPr lang="ru-RU" sz="1500" dirty="0" err="1"/>
              <a:t>зроблена</a:t>
            </a:r>
            <a:r>
              <a:rPr lang="ru-RU" sz="1500" dirty="0"/>
              <a:t> у </a:t>
            </a:r>
            <a:r>
              <a:rPr lang="ru-RU" sz="1500" dirty="0" err="1"/>
              <a:t>зв’язку</a:t>
            </a:r>
            <a:r>
              <a:rPr lang="ru-RU" sz="1500" dirty="0"/>
              <a:t> з </a:t>
            </a:r>
            <a:r>
              <a:rPr lang="ru-RU" sz="1500" dirty="0" err="1"/>
              <a:t>вивезенням</a:t>
            </a:r>
            <a:r>
              <a:rPr lang="ru-RU" sz="1500" dirty="0"/>
              <a:t> товару </a:t>
            </a:r>
            <a:r>
              <a:rPr lang="ru-RU" sz="1500" dirty="0" err="1"/>
              <a:t>виробником</a:t>
            </a:r>
            <a:r>
              <a:rPr lang="ru-RU" sz="1500" dirty="0"/>
              <a:t>, </a:t>
            </a:r>
            <a:r>
              <a:rPr lang="ru-RU" sz="1500" dirty="0" err="1"/>
              <a:t>продавцем</a:t>
            </a:r>
            <a:r>
              <a:rPr lang="ru-RU" sz="1500" dirty="0"/>
              <a:t>, </a:t>
            </a:r>
            <a:r>
              <a:rPr lang="ru-RU" sz="1500" dirty="0" err="1"/>
              <a:t>експортером</a:t>
            </a:r>
            <a:r>
              <a:rPr lang="ru-RU" sz="1500" dirty="0"/>
              <a:t> (</a:t>
            </a:r>
            <a:r>
              <a:rPr lang="ru-RU" sz="1500" dirty="0" err="1"/>
              <a:t>постачальником</a:t>
            </a:r>
            <a:r>
              <a:rPr lang="ru-RU" sz="1500" dirty="0"/>
              <a:t>) </a:t>
            </a:r>
            <a:r>
              <a:rPr lang="ru-RU" sz="1500" dirty="0" err="1"/>
              <a:t>або</a:t>
            </a:r>
            <a:r>
              <a:rPr lang="ru-RU" sz="1500" dirty="0"/>
              <a:t> </a:t>
            </a:r>
            <a:r>
              <a:rPr lang="ru-RU" sz="1500" dirty="0" err="1"/>
              <a:t>іншою</a:t>
            </a:r>
            <a:r>
              <a:rPr lang="ru-RU" sz="1500" dirty="0"/>
              <a:t> компетентною особою на </a:t>
            </a:r>
            <a:r>
              <a:rPr lang="ru-RU" sz="1500" dirty="0" err="1"/>
              <a:t>комерційному</a:t>
            </a:r>
            <a:r>
              <a:rPr lang="ru-RU" sz="1500" dirty="0"/>
              <a:t> </a:t>
            </a:r>
            <a:r>
              <a:rPr lang="ru-RU" sz="1500" dirty="0" err="1"/>
              <a:t>рахунку</a:t>
            </a:r>
            <a:r>
              <a:rPr lang="ru-RU" sz="1500" dirty="0"/>
              <a:t> </a:t>
            </a:r>
            <a:r>
              <a:rPr lang="ru-RU" sz="1500" dirty="0" err="1"/>
              <a:t>чи</a:t>
            </a:r>
            <a:r>
              <a:rPr lang="ru-RU" sz="1500" dirty="0"/>
              <a:t> будь-</a:t>
            </a:r>
            <a:r>
              <a:rPr lang="ru-RU" sz="1500" dirty="0" err="1"/>
              <a:t>якому</a:t>
            </a:r>
            <a:r>
              <a:rPr lang="ru-RU" sz="1500" dirty="0"/>
              <a:t> </a:t>
            </a:r>
            <a:r>
              <a:rPr lang="ru-RU" sz="1500" dirty="0" err="1"/>
              <a:t>іншому</a:t>
            </a:r>
            <a:r>
              <a:rPr lang="ru-RU" sz="1500" dirty="0"/>
              <a:t> </a:t>
            </a:r>
            <a:r>
              <a:rPr lang="ru-RU" sz="1500" dirty="0" err="1"/>
              <a:t>документі</a:t>
            </a:r>
            <a:r>
              <a:rPr lang="ru-RU" sz="1500" dirty="0"/>
              <a:t>, </a:t>
            </a:r>
            <a:r>
              <a:rPr lang="ru-RU" sz="1500" dirty="0" err="1"/>
              <a:t>який</a:t>
            </a:r>
            <a:r>
              <a:rPr lang="ru-RU" sz="1500" dirty="0"/>
              <a:t> </a:t>
            </a:r>
            <a:r>
              <a:rPr lang="ru-RU" sz="1500" dirty="0" err="1"/>
              <a:t>стосується</a:t>
            </a:r>
            <a:r>
              <a:rPr lang="ru-RU" sz="1500" dirty="0"/>
              <a:t> товару.</a:t>
            </a:r>
          </a:p>
          <a:p>
            <a:r>
              <a:rPr lang="ru-RU" sz="1500" dirty="0"/>
              <a:t>7. </a:t>
            </a:r>
            <a:r>
              <a:rPr lang="ru-RU" sz="1500" dirty="0" err="1"/>
              <a:t>Сертифікат</a:t>
            </a:r>
            <a:r>
              <a:rPr lang="ru-RU" sz="1500" dirty="0"/>
              <a:t> про </a:t>
            </a:r>
            <a:r>
              <a:rPr lang="ru-RU" sz="1500" dirty="0" err="1"/>
              <a:t>регіональне</a:t>
            </a:r>
            <a:r>
              <a:rPr lang="ru-RU" sz="1500" dirty="0"/>
              <a:t> </a:t>
            </a:r>
            <a:r>
              <a:rPr lang="ru-RU" sz="1500" dirty="0" err="1"/>
              <a:t>найменування</a:t>
            </a:r>
            <a:r>
              <a:rPr lang="ru-RU" sz="1500" dirty="0"/>
              <a:t> товару - </a:t>
            </a:r>
            <a:r>
              <a:rPr lang="ru-RU" sz="1500" dirty="0" err="1"/>
              <a:t>це</a:t>
            </a:r>
            <a:r>
              <a:rPr lang="ru-RU" sz="1500" dirty="0"/>
              <a:t> документ, </a:t>
            </a:r>
            <a:r>
              <a:rPr lang="ru-RU" sz="1500" dirty="0" err="1"/>
              <a:t>який</a:t>
            </a:r>
            <a:r>
              <a:rPr lang="ru-RU" sz="1500" dirty="0"/>
              <a:t> </a:t>
            </a:r>
            <a:r>
              <a:rPr lang="ru-RU" sz="1500" dirty="0" err="1"/>
              <a:t>підтверджує</a:t>
            </a:r>
            <a:r>
              <a:rPr lang="ru-RU" sz="1500" dirty="0"/>
              <a:t>, </a:t>
            </a:r>
            <a:r>
              <a:rPr lang="ru-RU" sz="1500" dirty="0" err="1"/>
              <a:t>що</a:t>
            </a:r>
            <a:r>
              <a:rPr lang="ru-RU" sz="1500" dirty="0"/>
              <a:t> </a:t>
            </a:r>
            <a:r>
              <a:rPr lang="ru-RU" sz="1500" dirty="0" err="1"/>
              <a:t>товари</a:t>
            </a:r>
            <a:r>
              <a:rPr lang="ru-RU" sz="1500" dirty="0"/>
              <a:t> </a:t>
            </a:r>
            <a:r>
              <a:rPr lang="ru-RU" sz="1500" dirty="0" err="1"/>
              <a:t>відповідають</a:t>
            </a:r>
            <a:r>
              <a:rPr lang="ru-RU" sz="1500" dirty="0"/>
              <a:t> </a:t>
            </a:r>
            <a:r>
              <a:rPr lang="ru-RU" sz="1500" dirty="0" err="1"/>
              <a:t>визначенню</a:t>
            </a:r>
            <a:r>
              <a:rPr lang="ru-RU" sz="1500" dirty="0"/>
              <a:t>, характерному для </a:t>
            </a:r>
            <a:r>
              <a:rPr lang="ru-RU" sz="1500" dirty="0" err="1"/>
              <a:t>відповідного</a:t>
            </a:r>
            <a:r>
              <a:rPr lang="ru-RU" sz="1500" dirty="0"/>
              <a:t> </a:t>
            </a:r>
            <a:r>
              <a:rPr lang="ru-RU" sz="1500" dirty="0" err="1"/>
              <a:t>регіону</a:t>
            </a:r>
            <a:r>
              <a:rPr lang="ru-RU" sz="1500" dirty="0"/>
              <a:t> </a:t>
            </a:r>
            <a:r>
              <a:rPr lang="ru-RU" sz="1500" dirty="0" err="1"/>
              <a:t>країни</a:t>
            </a:r>
            <a:r>
              <a:rPr lang="ru-RU" sz="1500" dirty="0"/>
              <a:t>, та </a:t>
            </a:r>
            <a:r>
              <a:rPr lang="ru-RU" sz="1500" dirty="0" err="1"/>
              <a:t>виданий</a:t>
            </a:r>
            <a:r>
              <a:rPr lang="ru-RU" sz="1500" dirty="0"/>
              <a:t> </a:t>
            </a:r>
            <a:r>
              <a:rPr lang="ru-RU" sz="1500" dirty="0" err="1"/>
              <a:t>компетентним</a:t>
            </a:r>
            <a:r>
              <a:rPr lang="ru-RU" sz="1500" dirty="0"/>
              <a:t> органом </a:t>
            </a:r>
            <a:r>
              <a:rPr lang="ru-RU" sz="1500" dirty="0" err="1"/>
              <a:t>відповідно</a:t>
            </a:r>
            <a:r>
              <a:rPr lang="ru-RU" sz="1500" dirty="0"/>
              <a:t> до </a:t>
            </a:r>
            <a:r>
              <a:rPr lang="ru-RU" sz="1500" dirty="0" err="1"/>
              <a:t>законодавства</a:t>
            </a:r>
            <a:r>
              <a:rPr lang="ru-RU" sz="1500" dirty="0"/>
              <a:t> </a:t>
            </a:r>
            <a:r>
              <a:rPr lang="ru-RU" sz="1500" dirty="0" err="1"/>
              <a:t>країни</a:t>
            </a:r>
            <a:r>
              <a:rPr lang="ru-RU" sz="1500" dirty="0"/>
              <a:t> </a:t>
            </a:r>
            <a:r>
              <a:rPr lang="ru-RU" sz="1500" dirty="0" err="1"/>
              <a:t>вивезення</a:t>
            </a:r>
            <a:r>
              <a:rPr lang="ru-RU" sz="1500" dirty="0"/>
              <a:t> товару.</a:t>
            </a:r>
          </a:p>
          <a:p>
            <a:r>
              <a:rPr lang="ru-RU" sz="1500" dirty="0"/>
              <a:t>8. У </a:t>
            </a:r>
            <a:r>
              <a:rPr lang="ru-RU" sz="1500" dirty="0" err="1"/>
              <a:t>разі</a:t>
            </a:r>
            <a:r>
              <a:rPr lang="ru-RU" sz="1500" dirty="0"/>
              <a:t> </a:t>
            </a:r>
            <a:r>
              <a:rPr lang="ru-RU" sz="1500" dirty="0" err="1"/>
              <a:t>якщо</a:t>
            </a:r>
            <a:r>
              <a:rPr lang="ru-RU" sz="1500" dirty="0"/>
              <a:t> в документах про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є </a:t>
            </a:r>
            <a:r>
              <a:rPr lang="ru-RU" sz="1500" dirty="0" err="1"/>
              <a:t>розбіжності</a:t>
            </a:r>
            <a:r>
              <a:rPr lang="ru-RU" sz="1500" dirty="0"/>
              <a:t> у </a:t>
            </a:r>
            <a:r>
              <a:rPr lang="ru-RU" sz="1500" dirty="0" err="1"/>
              <a:t>відомостях</a:t>
            </a:r>
            <a:r>
              <a:rPr lang="ru-RU" sz="1500" dirty="0"/>
              <a:t> про </a:t>
            </a:r>
            <a:r>
              <a:rPr lang="ru-RU" sz="1500" dirty="0" err="1"/>
              <a:t>країну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</a:t>
            </a:r>
            <a:r>
              <a:rPr lang="ru-RU" sz="1500" dirty="0" err="1"/>
              <a:t>або</a:t>
            </a:r>
            <a:r>
              <a:rPr lang="ru-RU" sz="1500" dirty="0"/>
              <a:t> </a:t>
            </a:r>
            <a:r>
              <a:rPr lang="ru-RU" sz="1500" dirty="0" err="1"/>
              <a:t>митним</a:t>
            </a:r>
            <a:r>
              <a:rPr lang="ru-RU" sz="1500" dirty="0"/>
              <a:t> органом </a:t>
            </a:r>
            <a:r>
              <a:rPr lang="ru-RU" sz="1500" dirty="0" err="1"/>
              <a:t>встановлено</a:t>
            </a:r>
            <a:r>
              <a:rPr lang="ru-RU" sz="1500" dirty="0"/>
              <a:t> </a:t>
            </a:r>
            <a:r>
              <a:rPr lang="ru-RU" sz="1500" dirty="0" err="1"/>
              <a:t>інші</a:t>
            </a:r>
            <a:r>
              <a:rPr lang="ru-RU" sz="1500" dirty="0"/>
              <a:t> </a:t>
            </a:r>
            <a:r>
              <a:rPr lang="ru-RU" sz="1500" dirty="0" err="1"/>
              <a:t>відомості</a:t>
            </a:r>
            <a:r>
              <a:rPr lang="ru-RU" sz="1500" dirty="0"/>
              <a:t> про </a:t>
            </a:r>
            <a:r>
              <a:rPr lang="ru-RU" sz="1500" dirty="0" err="1"/>
              <a:t>країну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товару, </a:t>
            </a:r>
            <a:r>
              <a:rPr lang="ru-RU" sz="1500" dirty="0" err="1"/>
              <a:t>ніж</a:t>
            </a:r>
            <a:r>
              <a:rPr lang="ru-RU" sz="1500" dirty="0"/>
              <a:t> </a:t>
            </a:r>
            <a:r>
              <a:rPr lang="ru-RU" sz="1500" dirty="0" err="1"/>
              <a:t>ті</a:t>
            </a:r>
            <a:r>
              <a:rPr lang="ru-RU" sz="1500" dirty="0"/>
              <a:t>, </a:t>
            </a:r>
            <a:r>
              <a:rPr lang="ru-RU" sz="1500" dirty="0" err="1"/>
              <a:t>що</a:t>
            </a:r>
            <a:r>
              <a:rPr lang="ru-RU" sz="1500" dirty="0"/>
              <a:t> </a:t>
            </a:r>
            <a:r>
              <a:rPr lang="ru-RU" sz="1500" dirty="0" err="1"/>
              <a:t>зазначені</a:t>
            </a:r>
            <a:r>
              <a:rPr lang="ru-RU" sz="1500" dirty="0"/>
              <a:t> у документах, декларант </a:t>
            </a:r>
            <a:r>
              <a:rPr lang="ru-RU" sz="1500" dirty="0" err="1"/>
              <a:t>або</a:t>
            </a:r>
            <a:r>
              <a:rPr lang="ru-RU" sz="1500" dirty="0"/>
              <a:t> </a:t>
            </a:r>
            <a:r>
              <a:rPr lang="ru-RU" sz="1500" dirty="0" err="1"/>
              <a:t>уповноважена</a:t>
            </a:r>
            <a:r>
              <a:rPr lang="ru-RU" sz="1500" dirty="0"/>
              <a:t> ним особа </a:t>
            </a:r>
            <a:r>
              <a:rPr lang="ru-RU" sz="1500" dirty="0" err="1"/>
              <a:t>має</a:t>
            </a:r>
            <a:r>
              <a:rPr lang="ru-RU" sz="1500" dirty="0"/>
              <a:t> право </a:t>
            </a:r>
            <a:r>
              <a:rPr lang="ru-RU" sz="1500" dirty="0" err="1"/>
              <a:t>надати</a:t>
            </a:r>
            <a:r>
              <a:rPr lang="ru-RU" sz="1500" dirty="0"/>
              <a:t> </a:t>
            </a:r>
            <a:r>
              <a:rPr lang="ru-RU" sz="1500" dirty="0" err="1"/>
              <a:t>митному</a:t>
            </a:r>
            <a:r>
              <a:rPr lang="ru-RU" sz="1500" dirty="0"/>
              <a:t> органу для </a:t>
            </a:r>
            <a:r>
              <a:rPr lang="ru-RU" sz="1500" dirty="0" err="1"/>
              <a:t>підтвердження</a:t>
            </a:r>
            <a:r>
              <a:rPr lang="ru-RU" sz="1500" dirty="0"/>
              <a:t> </a:t>
            </a:r>
            <a:r>
              <a:rPr lang="ru-RU" sz="1500" dirty="0" err="1"/>
              <a:t>відомостей</a:t>
            </a:r>
            <a:r>
              <a:rPr lang="ru-RU" sz="1500" dirty="0"/>
              <a:t> про </a:t>
            </a:r>
            <a:r>
              <a:rPr lang="ru-RU" sz="1500" dirty="0" err="1"/>
              <a:t>заявлену</a:t>
            </a:r>
            <a:r>
              <a:rPr lang="ru-RU" sz="1500" dirty="0"/>
              <a:t> </a:t>
            </a:r>
            <a:r>
              <a:rPr lang="ru-RU" sz="1500" dirty="0" err="1"/>
              <a:t>країну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</a:t>
            </a:r>
            <a:r>
              <a:rPr lang="ru-RU" sz="1500" dirty="0" err="1"/>
              <a:t>додаткові</a:t>
            </a:r>
            <a:r>
              <a:rPr lang="ru-RU" sz="1500" dirty="0"/>
              <a:t> </a:t>
            </a:r>
            <a:r>
              <a:rPr lang="ru-RU" sz="1500" dirty="0" err="1"/>
              <a:t>відомості</a:t>
            </a:r>
            <a:r>
              <a:rPr lang="ru-RU" sz="1500" dirty="0"/>
              <a:t>.</a:t>
            </a:r>
          </a:p>
          <a:p>
            <a:r>
              <a:rPr lang="ru-RU" sz="1500" dirty="0"/>
              <a:t>9. </a:t>
            </a:r>
            <a:r>
              <a:rPr lang="ru-RU" sz="1500" dirty="0" err="1"/>
              <a:t>Додатковими</a:t>
            </a:r>
            <a:r>
              <a:rPr lang="ru-RU" sz="1500" dirty="0"/>
              <a:t> </a:t>
            </a:r>
            <a:r>
              <a:rPr lang="ru-RU" sz="1500" dirty="0" err="1"/>
              <a:t>відомостями</a:t>
            </a:r>
            <a:r>
              <a:rPr lang="ru-RU" sz="1500" dirty="0"/>
              <a:t> про </a:t>
            </a:r>
            <a:r>
              <a:rPr lang="ru-RU" sz="1500" dirty="0" err="1"/>
              <a:t>країну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 є </a:t>
            </a:r>
            <a:r>
              <a:rPr lang="ru-RU" sz="1500" dirty="0" err="1"/>
              <a:t>відомості</a:t>
            </a:r>
            <a:r>
              <a:rPr lang="ru-RU" sz="1500" dirty="0"/>
              <a:t>, </a:t>
            </a:r>
            <a:r>
              <a:rPr lang="ru-RU" sz="1500" dirty="0" err="1"/>
              <a:t>що</a:t>
            </a:r>
            <a:r>
              <a:rPr lang="ru-RU" sz="1500" dirty="0"/>
              <a:t> </a:t>
            </a:r>
            <a:r>
              <a:rPr lang="ru-RU" sz="1500" dirty="0" err="1"/>
              <a:t>містяться</a:t>
            </a:r>
            <a:r>
              <a:rPr lang="ru-RU" sz="1500" dirty="0"/>
              <a:t> в </a:t>
            </a:r>
            <a:r>
              <a:rPr lang="ru-RU" sz="1500" dirty="0" err="1"/>
              <a:t>товарних</a:t>
            </a:r>
            <a:r>
              <a:rPr lang="ru-RU" sz="1500" dirty="0"/>
              <a:t> </a:t>
            </a:r>
            <a:r>
              <a:rPr lang="ru-RU" sz="1500" dirty="0" err="1"/>
              <a:t>накладних</a:t>
            </a:r>
            <a:r>
              <a:rPr lang="ru-RU" sz="1500" dirty="0"/>
              <a:t>, </a:t>
            </a:r>
            <a:r>
              <a:rPr lang="ru-RU" sz="1500" dirty="0" err="1"/>
              <a:t>пакувальних</a:t>
            </a:r>
            <a:r>
              <a:rPr lang="ru-RU" sz="1500" dirty="0"/>
              <a:t> листах, </a:t>
            </a:r>
            <a:r>
              <a:rPr lang="ru-RU" sz="1500" dirty="0" err="1"/>
              <a:t>відвантажувальних</a:t>
            </a:r>
            <a:r>
              <a:rPr lang="ru-RU" sz="1500" dirty="0"/>
              <a:t> </a:t>
            </a:r>
            <a:r>
              <a:rPr lang="ru-RU" sz="1500" dirty="0" err="1"/>
              <a:t>специфікаціях</a:t>
            </a:r>
            <a:r>
              <a:rPr lang="ru-RU" sz="1500" dirty="0"/>
              <a:t>, </a:t>
            </a:r>
            <a:r>
              <a:rPr lang="ru-RU" sz="1500" dirty="0" err="1"/>
              <a:t>сертифікатах</a:t>
            </a:r>
            <a:r>
              <a:rPr lang="ru-RU" sz="1500" dirty="0"/>
              <a:t> (</a:t>
            </a:r>
            <a:r>
              <a:rPr lang="ru-RU" sz="1500" dirty="0" err="1"/>
              <a:t>відповідності</a:t>
            </a:r>
            <a:r>
              <a:rPr lang="ru-RU" sz="1500" dirty="0"/>
              <a:t>, </a:t>
            </a:r>
            <a:r>
              <a:rPr lang="ru-RU" sz="1500" dirty="0" err="1"/>
              <a:t>якості</a:t>
            </a:r>
            <a:r>
              <a:rPr lang="ru-RU" sz="1500" dirty="0"/>
              <a:t>, </a:t>
            </a:r>
            <a:r>
              <a:rPr lang="ru-RU" sz="1500" dirty="0" err="1"/>
              <a:t>фітосанітарних</a:t>
            </a:r>
            <a:r>
              <a:rPr lang="ru-RU" sz="1500" dirty="0"/>
              <a:t>, </a:t>
            </a:r>
            <a:r>
              <a:rPr lang="ru-RU" sz="1500" dirty="0" err="1"/>
              <a:t>ветеринарних</a:t>
            </a:r>
            <a:r>
              <a:rPr lang="ru-RU" sz="1500" dirty="0"/>
              <a:t> </a:t>
            </a:r>
            <a:r>
              <a:rPr lang="ru-RU" sz="1500" dirty="0" err="1"/>
              <a:t>тощо</a:t>
            </a:r>
            <a:r>
              <a:rPr lang="ru-RU" sz="1500" dirty="0"/>
              <a:t>), </a:t>
            </a:r>
            <a:r>
              <a:rPr lang="ru-RU" sz="1500" dirty="0" err="1"/>
              <a:t>митній</a:t>
            </a:r>
            <a:r>
              <a:rPr lang="ru-RU" sz="1500" dirty="0"/>
              <a:t> </a:t>
            </a:r>
            <a:r>
              <a:rPr lang="ru-RU" sz="1500" dirty="0" err="1"/>
              <a:t>декларації</a:t>
            </a:r>
            <a:r>
              <a:rPr lang="ru-RU" sz="1500" dirty="0"/>
              <a:t> </a:t>
            </a:r>
            <a:r>
              <a:rPr lang="ru-RU" sz="1500" dirty="0" err="1"/>
              <a:t>країни</a:t>
            </a:r>
            <a:r>
              <a:rPr lang="ru-RU" sz="1500" dirty="0"/>
              <a:t> </a:t>
            </a:r>
            <a:r>
              <a:rPr lang="ru-RU" sz="1500" dirty="0" err="1"/>
              <a:t>експорту</a:t>
            </a:r>
            <a:r>
              <a:rPr lang="ru-RU" sz="1500" dirty="0"/>
              <a:t>, паспортах, </a:t>
            </a:r>
            <a:r>
              <a:rPr lang="ru-RU" sz="1500" dirty="0" err="1"/>
              <a:t>технічній</a:t>
            </a:r>
            <a:r>
              <a:rPr lang="ru-RU" sz="1500" dirty="0"/>
              <a:t> </a:t>
            </a:r>
            <a:r>
              <a:rPr lang="ru-RU" sz="1500" dirty="0" err="1"/>
              <a:t>документації</a:t>
            </a:r>
            <a:r>
              <a:rPr lang="ru-RU" sz="1500" dirty="0"/>
              <a:t>, </a:t>
            </a:r>
            <a:r>
              <a:rPr lang="ru-RU" sz="1500" dirty="0" err="1"/>
              <a:t>висновках-експертизах</a:t>
            </a:r>
            <a:r>
              <a:rPr lang="ru-RU" sz="1500" dirty="0"/>
              <a:t> </a:t>
            </a:r>
            <a:r>
              <a:rPr lang="ru-RU" sz="1500" dirty="0" err="1"/>
              <a:t>відповідних</a:t>
            </a:r>
            <a:r>
              <a:rPr lang="ru-RU" sz="1500" dirty="0"/>
              <a:t> </a:t>
            </a:r>
            <a:r>
              <a:rPr lang="ru-RU" sz="1500" dirty="0" err="1"/>
              <a:t>органів</a:t>
            </a:r>
            <a:r>
              <a:rPr lang="ru-RU" sz="1500" dirty="0"/>
              <a:t>, </a:t>
            </a:r>
            <a:r>
              <a:rPr lang="ru-RU" sz="1500" dirty="0" err="1"/>
              <a:t>інших</a:t>
            </a:r>
            <a:r>
              <a:rPr lang="ru-RU" sz="1500" dirty="0"/>
              <a:t> </a:t>
            </a:r>
            <a:r>
              <a:rPr lang="ru-RU" sz="1500" dirty="0" err="1"/>
              <a:t>матеріалах</a:t>
            </a:r>
            <a:r>
              <a:rPr lang="ru-RU" sz="1500" dirty="0"/>
              <a:t>, </a:t>
            </a:r>
            <a:r>
              <a:rPr lang="ru-RU" sz="1500" dirty="0" err="1"/>
              <a:t>що</a:t>
            </a:r>
            <a:r>
              <a:rPr lang="ru-RU" sz="1500" dirty="0"/>
              <a:t> </a:t>
            </a:r>
            <a:r>
              <a:rPr lang="ru-RU" sz="1500" dirty="0" err="1"/>
              <a:t>можуть</a:t>
            </a:r>
            <a:r>
              <a:rPr lang="ru-RU" sz="1500" dirty="0"/>
              <a:t> бути </a:t>
            </a:r>
            <a:r>
              <a:rPr lang="ru-RU" sz="1500" dirty="0" err="1"/>
              <a:t>використані</a:t>
            </a:r>
            <a:r>
              <a:rPr lang="ru-RU" sz="1500" dirty="0"/>
              <a:t> для </a:t>
            </a:r>
            <a:r>
              <a:rPr lang="ru-RU" sz="1500" dirty="0" err="1"/>
              <a:t>підтвердження</a:t>
            </a:r>
            <a:r>
              <a:rPr lang="ru-RU" sz="1500" dirty="0"/>
              <a:t> </a:t>
            </a:r>
            <a:r>
              <a:rPr lang="ru-RU" sz="1500" dirty="0" err="1"/>
              <a:t>країни</a:t>
            </a:r>
            <a:r>
              <a:rPr lang="ru-RU" sz="1500" dirty="0"/>
              <a:t> </a:t>
            </a:r>
            <a:r>
              <a:rPr lang="ru-RU" sz="1500" dirty="0" err="1"/>
              <a:t>походження</a:t>
            </a:r>
            <a:r>
              <a:rPr lang="ru-RU" sz="1500" dirty="0"/>
              <a:t> товару.</a:t>
            </a:r>
          </a:p>
        </p:txBody>
      </p:sp>
    </p:spTree>
    <p:extLst>
      <p:ext uri="{BB962C8B-B14F-4D97-AF65-F5344CB8AC3E}">
        <p14:creationId xmlns:p14="http://schemas.microsoft.com/office/powerpoint/2010/main" val="40422147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53909"/>
            <a:ext cx="10565852" cy="660903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Порядок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товару</a:t>
            </a:r>
          </a:p>
          <a:p>
            <a:r>
              <a:rPr lang="ru-RU" dirty="0"/>
              <a:t>1. Для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товару </a:t>
            </a:r>
            <a:r>
              <a:rPr lang="ru-RU" dirty="0" err="1"/>
              <a:t>митний</a:t>
            </a:r>
            <a:r>
              <a:rPr lang="ru-RU" dirty="0"/>
              <a:t> орган у </a:t>
            </a:r>
            <a:r>
              <a:rPr lang="ru-RU" dirty="0" err="1"/>
              <a:t>передбачених</a:t>
            </a:r>
            <a:r>
              <a:rPr lang="ru-RU" dirty="0"/>
              <a:t> законом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та </a:t>
            </a:r>
            <a:r>
              <a:rPr lang="ru-RU" dirty="0" err="1"/>
              <a:t>отримувати</a:t>
            </a:r>
            <a:r>
              <a:rPr lang="ru-RU" dirty="0"/>
              <a:t> </a:t>
            </a:r>
            <a:r>
              <a:rPr lang="ru-RU" dirty="0" err="1"/>
              <a:t>оригінали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про </a:t>
            </a:r>
            <a:r>
              <a:rPr lang="ru-RU" dirty="0" err="1"/>
              <a:t>походження</a:t>
            </a:r>
            <a:r>
              <a:rPr lang="ru-RU" dirty="0"/>
              <a:t> такого товару.</a:t>
            </a:r>
          </a:p>
          <a:p>
            <a:r>
              <a:rPr lang="ru-RU" dirty="0" smtClean="0"/>
              <a:t>2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товару </a:t>
            </a:r>
            <a:r>
              <a:rPr lang="ru-RU" dirty="0" err="1"/>
              <a:t>заявляється</a:t>
            </a:r>
            <a:r>
              <a:rPr lang="ru-RU" dirty="0"/>
              <a:t> (</a:t>
            </a:r>
            <a:r>
              <a:rPr lang="ru-RU" dirty="0" err="1"/>
              <a:t>декларується</a:t>
            </a:r>
            <a:r>
              <a:rPr lang="ru-RU" dirty="0"/>
              <a:t>) </a:t>
            </a:r>
            <a:r>
              <a:rPr lang="ru-RU" dirty="0" err="1"/>
              <a:t>митному</a:t>
            </a:r>
            <a:r>
              <a:rPr lang="ru-RU" dirty="0"/>
              <a:t> органу в </a:t>
            </a:r>
            <a:r>
              <a:rPr lang="ru-RU" dirty="0" err="1"/>
              <a:t>обов’язковому</a:t>
            </a:r>
            <a:r>
              <a:rPr lang="ru-RU" dirty="0"/>
              <a:t> порядку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для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митно-тарифних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кількісних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 (квот),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торговельного</a:t>
            </a:r>
            <a:r>
              <a:rPr lang="ru-RU" dirty="0"/>
              <a:t> характеру,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в </a:t>
            </a:r>
            <a:r>
              <a:rPr lang="ru-RU" dirty="0" err="1"/>
              <a:t>односторонньому</a:t>
            </a:r>
            <a:r>
              <a:rPr lang="ru-RU" dirty="0"/>
              <a:t> порядку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двосторонніх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багатосторонніх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, </a:t>
            </a:r>
            <a:r>
              <a:rPr lang="ru-RU" dirty="0" err="1"/>
              <a:t>укладених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порядку,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митного</a:t>
            </a:r>
            <a:r>
              <a:rPr lang="ru-RU" dirty="0"/>
              <a:t> органу є </a:t>
            </a:r>
            <a:r>
              <a:rPr lang="ru-RU" dirty="0" err="1"/>
              <a:t>підстави</a:t>
            </a:r>
            <a:r>
              <a:rPr lang="ru-RU" dirty="0"/>
              <a:t> для </a:t>
            </a:r>
            <a:r>
              <a:rPr lang="ru-RU" dirty="0" err="1"/>
              <a:t>підозри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товар походить з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заборонені</a:t>
            </a:r>
            <a:r>
              <a:rPr lang="ru-RU" dirty="0"/>
              <a:t> до </a:t>
            </a:r>
            <a:r>
              <a:rPr lang="ru-RU" dirty="0" err="1"/>
              <a:t>переміщення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dirty="0" smtClean="0"/>
              <a:t>3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товару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заявляється</a:t>
            </a:r>
            <a:r>
              <a:rPr lang="ru-RU" dirty="0"/>
              <a:t> (</a:t>
            </a:r>
            <a:r>
              <a:rPr lang="ru-RU" dirty="0" err="1"/>
              <a:t>декларується</a:t>
            </a:r>
            <a:r>
              <a:rPr lang="ru-RU" dirty="0"/>
              <a:t>) </a:t>
            </a:r>
            <a:r>
              <a:rPr lang="ru-RU" dirty="0" err="1"/>
              <a:t>митному</a:t>
            </a:r>
            <a:r>
              <a:rPr lang="ru-RU" dirty="0"/>
              <a:t> органу шляхом </a:t>
            </a:r>
            <a:r>
              <a:rPr lang="ru-RU" dirty="0" err="1"/>
              <a:t>зазначення</a:t>
            </a:r>
            <a:r>
              <a:rPr lang="ru-RU" dirty="0"/>
              <a:t> в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товару та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сертифікат</a:t>
            </a:r>
            <a:r>
              <a:rPr lang="ru-RU" dirty="0"/>
              <a:t> про </a:t>
            </a:r>
            <a:r>
              <a:rPr lang="ru-RU" dirty="0" err="1"/>
              <a:t>походження</a:t>
            </a:r>
            <a:r>
              <a:rPr lang="ru-RU" dirty="0"/>
              <a:t> товару:</a:t>
            </a:r>
          </a:p>
          <a:p>
            <a:r>
              <a:rPr lang="ru-RU" dirty="0" smtClean="0"/>
              <a:t>1</a:t>
            </a:r>
            <a:r>
              <a:rPr lang="ru-RU" dirty="0"/>
              <a:t>) на </a:t>
            </a:r>
            <a:r>
              <a:rPr lang="ru-RU" dirty="0" err="1"/>
              <a:t>товари</a:t>
            </a:r>
            <a:r>
              <a:rPr lang="ru-RU" dirty="0"/>
              <a:t>, до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преференційні</a:t>
            </a:r>
            <a:r>
              <a:rPr lang="ru-RU" dirty="0"/>
              <a:t> ставки </a:t>
            </a:r>
            <a:r>
              <a:rPr lang="ru-RU" dirty="0" err="1"/>
              <a:t>ввізного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Митним</a:t>
            </a:r>
            <a:r>
              <a:rPr lang="ru-RU" u="sng" dirty="0">
                <a:hlinkClick r:id="rId2"/>
              </a:rPr>
              <a:t> тарифом </a:t>
            </a:r>
            <a:r>
              <a:rPr lang="ru-RU" u="sng" dirty="0" err="1">
                <a:hlinkClick r:id="rId2"/>
              </a:rPr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2) на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в </a:t>
            </a:r>
            <a:r>
              <a:rPr lang="ru-RU" dirty="0" err="1"/>
              <a:t>Україну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кількісні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(</a:t>
            </a:r>
            <a:r>
              <a:rPr lang="ru-RU" dirty="0" err="1"/>
              <a:t>квоти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заходи, </a:t>
            </a:r>
            <a:r>
              <a:rPr lang="ru-RU" dirty="0" err="1"/>
              <a:t>вжиті</a:t>
            </a:r>
            <a:r>
              <a:rPr lang="ru-RU" dirty="0"/>
              <a:t> органами державного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зовнішньоекономічної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в межах </a:t>
            </a:r>
            <a:r>
              <a:rPr lang="ru-RU" dirty="0" err="1"/>
              <a:t>повноважень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 </a:t>
            </a:r>
            <a:r>
              <a:rPr lang="ru-RU" u="sng" dirty="0">
                <a:hlinkClick r:id="rId3"/>
              </a:rPr>
              <a:t>"Про </a:t>
            </a:r>
            <a:r>
              <a:rPr lang="ru-RU" u="sng" dirty="0" err="1">
                <a:hlinkClick r:id="rId3"/>
              </a:rPr>
              <a:t>захист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національного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товаровиробника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від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демпінгового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імпорту</a:t>
            </a:r>
            <a:r>
              <a:rPr lang="ru-RU" u="sng" dirty="0">
                <a:hlinkClick r:id="rId3"/>
              </a:rPr>
              <a:t>"</a:t>
            </a:r>
            <a:r>
              <a:rPr lang="ru-RU" dirty="0"/>
              <a:t>, </a:t>
            </a:r>
            <a:r>
              <a:rPr lang="ru-RU" u="sng" dirty="0">
                <a:hlinkClick r:id="rId4"/>
              </a:rPr>
              <a:t>"Про </a:t>
            </a:r>
            <a:r>
              <a:rPr lang="ru-RU" u="sng" dirty="0" err="1">
                <a:hlinkClick r:id="rId4"/>
              </a:rPr>
              <a:t>захист</a:t>
            </a:r>
            <a:r>
              <a:rPr lang="ru-RU" u="sng" dirty="0">
                <a:hlinkClick r:id="rId4"/>
              </a:rPr>
              <a:t> </a:t>
            </a:r>
            <a:r>
              <a:rPr lang="ru-RU" u="sng" dirty="0" err="1">
                <a:hlinkClick r:id="rId4"/>
              </a:rPr>
              <a:t>національного</a:t>
            </a:r>
            <a:r>
              <a:rPr lang="ru-RU" u="sng" dirty="0">
                <a:hlinkClick r:id="rId4"/>
              </a:rPr>
              <a:t> </a:t>
            </a:r>
            <a:r>
              <a:rPr lang="ru-RU" u="sng" dirty="0" err="1">
                <a:hlinkClick r:id="rId4"/>
              </a:rPr>
              <a:t>товаровиробника</a:t>
            </a:r>
            <a:r>
              <a:rPr lang="ru-RU" u="sng" dirty="0">
                <a:hlinkClick r:id="rId4"/>
              </a:rPr>
              <a:t> </a:t>
            </a:r>
            <a:r>
              <a:rPr lang="ru-RU" u="sng" dirty="0" err="1">
                <a:hlinkClick r:id="rId4"/>
              </a:rPr>
              <a:t>від</a:t>
            </a:r>
            <a:r>
              <a:rPr lang="ru-RU" u="sng" dirty="0">
                <a:hlinkClick r:id="rId4"/>
              </a:rPr>
              <a:t> </a:t>
            </a:r>
            <a:r>
              <a:rPr lang="ru-RU" u="sng" dirty="0" err="1">
                <a:hlinkClick r:id="rId4"/>
              </a:rPr>
              <a:t>субсидованого</a:t>
            </a:r>
            <a:r>
              <a:rPr lang="ru-RU" u="sng" dirty="0">
                <a:hlinkClick r:id="rId4"/>
              </a:rPr>
              <a:t> </a:t>
            </a:r>
            <a:r>
              <a:rPr lang="ru-RU" u="sng" dirty="0" err="1">
                <a:hlinkClick r:id="rId4"/>
              </a:rPr>
              <a:t>імпорту</a:t>
            </a:r>
            <a:r>
              <a:rPr lang="ru-RU" u="sng" dirty="0">
                <a:hlinkClick r:id="rId4"/>
              </a:rPr>
              <a:t>"</a:t>
            </a:r>
            <a:r>
              <a:rPr lang="ru-RU" dirty="0"/>
              <a:t>, </a:t>
            </a:r>
            <a:r>
              <a:rPr lang="ru-RU" u="sng" dirty="0">
                <a:hlinkClick r:id="rId5"/>
              </a:rPr>
              <a:t>"Про </a:t>
            </a:r>
            <a:r>
              <a:rPr lang="ru-RU" u="sng" dirty="0" err="1">
                <a:hlinkClick r:id="rId5"/>
              </a:rPr>
              <a:t>застосування</a:t>
            </a:r>
            <a:r>
              <a:rPr lang="ru-RU" u="sng" dirty="0">
                <a:hlinkClick r:id="rId5"/>
              </a:rPr>
              <a:t> </a:t>
            </a:r>
            <a:r>
              <a:rPr lang="ru-RU" u="sng" dirty="0" err="1">
                <a:hlinkClick r:id="rId5"/>
              </a:rPr>
              <a:t>спеціальних</a:t>
            </a:r>
            <a:r>
              <a:rPr lang="ru-RU" u="sng" dirty="0">
                <a:hlinkClick r:id="rId5"/>
              </a:rPr>
              <a:t> </a:t>
            </a:r>
            <a:r>
              <a:rPr lang="ru-RU" u="sng" dirty="0" err="1">
                <a:hlinkClick r:id="rId5"/>
              </a:rPr>
              <a:t>заходів</a:t>
            </a:r>
            <a:r>
              <a:rPr lang="ru-RU" u="sng" dirty="0">
                <a:hlinkClick r:id="rId5"/>
              </a:rPr>
              <a:t> </a:t>
            </a:r>
            <a:r>
              <a:rPr lang="ru-RU" u="sng" dirty="0" err="1">
                <a:hlinkClick r:id="rId5"/>
              </a:rPr>
              <a:t>щодо</a:t>
            </a:r>
            <a:r>
              <a:rPr lang="ru-RU" u="sng" dirty="0">
                <a:hlinkClick r:id="rId5"/>
              </a:rPr>
              <a:t> </a:t>
            </a:r>
            <a:r>
              <a:rPr lang="ru-RU" u="sng" dirty="0" err="1">
                <a:hlinkClick r:id="rId5"/>
              </a:rPr>
              <a:t>імпорту</a:t>
            </a:r>
            <a:r>
              <a:rPr lang="ru-RU" u="sng" dirty="0">
                <a:hlinkClick r:id="rId5"/>
              </a:rPr>
              <a:t> в </a:t>
            </a:r>
            <a:r>
              <a:rPr lang="ru-RU" u="sng" dirty="0" err="1">
                <a:hlinkClick r:id="rId5"/>
              </a:rPr>
              <a:t>Україну</a:t>
            </a:r>
            <a:r>
              <a:rPr lang="ru-RU" u="sng" dirty="0">
                <a:hlinkClick r:id="rId5"/>
              </a:rPr>
              <a:t>"</a:t>
            </a:r>
            <a:r>
              <a:rPr lang="ru-RU" dirty="0"/>
              <a:t>, </a:t>
            </a:r>
            <a:r>
              <a:rPr lang="ru-RU" u="sng" dirty="0">
                <a:hlinkClick r:id="rId6"/>
              </a:rPr>
              <a:t>"Про </a:t>
            </a:r>
            <a:r>
              <a:rPr lang="ru-RU" u="sng" dirty="0" err="1">
                <a:hlinkClick r:id="rId6"/>
              </a:rPr>
              <a:t>зовнішньоекономічну</a:t>
            </a:r>
            <a:r>
              <a:rPr lang="ru-RU" u="sng" dirty="0">
                <a:hlinkClick r:id="rId6"/>
              </a:rPr>
              <a:t> </a:t>
            </a:r>
            <a:r>
              <a:rPr lang="ru-RU" u="sng" dirty="0" err="1">
                <a:hlinkClick r:id="rId6"/>
              </a:rPr>
              <a:t>діяльність</a:t>
            </a:r>
            <a:r>
              <a:rPr lang="ru-RU" u="sng" dirty="0">
                <a:hlinkClick r:id="rId6"/>
              </a:rPr>
              <a:t>"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міжнародними</a:t>
            </a:r>
            <a:r>
              <a:rPr lang="ru-RU" dirty="0"/>
              <a:t> договорами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1290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98765"/>
            <a:ext cx="10018713" cy="6047714"/>
          </a:xfrm>
        </p:spPr>
        <p:txBody>
          <a:bodyPr>
            <a:normAutofit fontScale="92500"/>
          </a:bodyPr>
          <a:lstStyle/>
          <a:p>
            <a:r>
              <a:rPr lang="ru-RU" dirty="0"/>
              <a:t>4.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країну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 товару, не </a:t>
            </a:r>
            <a:r>
              <a:rPr lang="ru-RU" dirty="0" err="1"/>
              <a:t>вимагаються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, не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письмовому</a:t>
            </a:r>
            <a:r>
              <a:rPr lang="ru-RU" dirty="0"/>
              <a:t> </a:t>
            </a:r>
            <a:r>
              <a:rPr lang="ru-RU" dirty="0" err="1"/>
              <a:t>декларуванню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Кодексу;</a:t>
            </a:r>
          </a:p>
          <a:p>
            <a:r>
              <a:rPr lang="ru-RU" dirty="0"/>
              <a:t>2)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</a:t>
            </a:r>
            <a:r>
              <a:rPr lang="ru-RU" dirty="0" err="1"/>
              <a:t>громадянами</a:t>
            </a:r>
            <a:r>
              <a:rPr lang="ru-RU" dirty="0"/>
              <a:t> та </a:t>
            </a:r>
            <a:r>
              <a:rPr lang="ru-RU" dirty="0" err="1"/>
              <a:t>оподатковуються</a:t>
            </a:r>
            <a:r>
              <a:rPr lang="ru-RU" dirty="0"/>
              <a:t> за </a:t>
            </a:r>
            <a:r>
              <a:rPr lang="ru-RU" dirty="0" err="1"/>
              <a:t>єдиною</a:t>
            </a:r>
            <a:r>
              <a:rPr lang="ru-RU" dirty="0"/>
              <a:t> </a:t>
            </a:r>
            <a:r>
              <a:rPr lang="ru-RU" dirty="0" err="1"/>
              <a:t>ставкою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розділу</a:t>
            </a:r>
            <a:r>
              <a:rPr lang="ru-RU" u="sng" dirty="0">
                <a:hlinkClick r:id="rId2"/>
              </a:rPr>
              <a:t> XII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Кодексу;</a:t>
            </a:r>
          </a:p>
          <a:p>
            <a:r>
              <a:rPr lang="ru-RU" dirty="0"/>
              <a:t>3)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тимчасового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з </a:t>
            </a:r>
            <a:r>
              <a:rPr lang="ru-RU" dirty="0" err="1"/>
              <a:t>умовним</a:t>
            </a:r>
            <a:r>
              <a:rPr lang="ru-RU" dirty="0"/>
              <a:t> </a:t>
            </a:r>
            <a:r>
              <a:rPr lang="ru-RU" dirty="0" err="1"/>
              <a:t>повним</a:t>
            </a:r>
            <a:r>
              <a:rPr lang="ru-RU" dirty="0"/>
              <a:t> </a:t>
            </a:r>
            <a:r>
              <a:rPr lang="ru-RU" dirty="0" err="1"/>
              <a:t>звільненням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товари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</a:t>
            </a:r>
            <a:r>
              <a:rPr lang="ru-RU" dirty="0" err="1"/>
              <a:t>митною</a:t>
            </a:r>
            <a:r>
              <a:rPr lang="ru-RU" dirty="0"/>
              <a:t> </a:t>
            </a:r>
            <a:r>
              <a:rPr lang="ru-RU" dirty="0" err="1"/>
              <a:t>територією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</a:t>
            </a:r>
            <a:r>
              <a:rPr lang="ru-RU" dirty="0" err="1"/>
              <a:t>режимі</a:t>
            </a:r>
            <a:r>
              <a:rPr lang="ru-RU" dirty="0"/>
              <a:t> транзиту;</a:t>
            </a:r>
          </a:p>
          <a:p>
            <a:r>
              <a:rPr lang="ru-RU" dirty="0"/>
              <a:t>5)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договором, </a:t>
            </a:r>
            <a:r>
              <a:rPr lang="ru-RU" dirty="0" err="1"/>
              <a:t>згоду</a:t>
            </a:r>
            <a:r>
              <a:rPr lang="ru-RU" dirty="0"/>
              <a:t> на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надано</a:t>
            </a:r>
            <a:r>
              <a:rPr lang="ru-RU" dirty="0"/>
              <a:t> Верховною Радою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6)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переміщуються</a:t>
            </a:r>
            <a:r>
              <a:rPr lang="ru-RU" dirty="0"/>
              <a:t> </a:t>
            </a:r>
            <a:r>
              <a:rPr lang="ru-RU" dirty="0" err="1"/>
              <a:t>зразки</a:t>
            </a:r>
            <a:r>
              <a:rPr lang="ru-RU" dirty="0"/>
              <a:t> </a:t>
            </a:r>
            <a:r>
              <a:rPr lang="ru-RU" dirty="0" err="1"/>
              <a:t>флори</a:t>
            </a:r>
            <a:r>
              <a:rPr lang="ru-RU" dirty="0"/>
              <a:t>, </a:t>
            </a:r>
            <a:r>
              <a:rPr lang="ru-RU" dirty="0" err="1"/>
              <a:t>фауни</a:t>
            </a:r>
            <a:r>
              <a:rPr lang="ru-RU" dirty="0"/>
              <a:t>, </a:t>
            </a:r>
            <a:r>
              <a:rPr lang="ru-RU" dirty="0" err="1"/>
              <a:t>ґрунтів</a:t>
            </a:r>
            <a:r>
              <a:rPr lang="ru-RU" dirty="0"/>
              <a:t>, </a:t>
            </a:r>
            <a:r>
              <a:rPr lang="ru-RU" dirty="0" err="1"/>
              <a:t>каміння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для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, </a:t>
            </a:r>
            <a:r>
              <a:rPr lang="ru-RU" dirty="0" err="1"/>
              <a:t>відібрані</a:t>
            </a:r>
            <a:r>
              <a:rPr lang="ru-RU" dirty="0"/>
              <a:t> на </a:t>
            </a:r>
            <a:r>
              <a:rPr lang="ru-RU" dirty="0" err="1"/>
              <a:t>об’єктах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в </a:t>
            </a:r>
            <a:r>
              <a:rPr lang="ru-RU" dirty="0" err="1"/>
              <a:t>полярних</a:t>
            </a:r>
            <a:r>
              <a:rPr lang="ru-RU" dirty="0"/>
              <a:t> </a:t>
            </a:r>
            <a:r>
              <a:rPr lang="ru-RU" dirty="0" err="1"/>
              <a:t>регіонах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островах у </a:t>
            </a:r>
            <a:r>
              <a:rPr lang="ru-RU" dirty="0" err="1"/>
              <a:t>нейтральних</a:t>
            </a:r>
            <a:r>
              <a:rPr lang="ru-RU" dirty="0"/>
              <a:t> водах </a:t>
            </a:r>
            <a:r>
              <a:rPr lang="ru-RU" dirty="0" err="1"/>
              <a:t>Світового</a:t>
            </a:r>
            <a:r>
              <a:rPr lang="ru-RU" dirty="0"/>
              <a:t> океану,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9138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27547"/>
            <a:ext cx="10018713" cy="6018662"/>
          </a:xfrm>
        </p:spPr>
        <p:txBody>
          <a:bodyPr/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шифри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того як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розподілена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підмножину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приведена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розглядатися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класифікатор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b="1" i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Класифікатор</a:t>
            </a:r>
            <a:r>
              <a:rPr lang="ru-RU" sz="1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систематизований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кожному з них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певне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позначення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послідовно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цифр,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літер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цифрово-літерних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комбінацій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Кодова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система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класифікатора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створюється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 того,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надається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органу, мала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зручну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форму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збирання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перевірки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передачі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видачі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проведення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аналізу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307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00251"/>
            <a:ext cx="10018713" cy="6100549"/>
          </a:xfrm>
        </p:spPr>
        <p:txBody>
          <a:bodyPr/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спрямовано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уніфікованої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номенклатури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понятійний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апарат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полегшує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експертів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експортерів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імпортерів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перевізників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однакову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обертаються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прийнятній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зіставлення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статистик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0981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32012"/>
            <a:ext cx="10170878" cy="6155139"/>
          </a:xfrm>
        </p:spPr>
        <p:txBody>
          <a:bodyPr/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Перша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номенклатура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складалася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п'яти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включали в себе 186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базисних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(1—7).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Продовольчі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сорок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(8-49).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Сировина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напівфабрикати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сорок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дев'ять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(50—98).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вісімдесят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(99—182)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V. Золото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срібло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необроблені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золоті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срібні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монети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(183—186).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05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77421"/>
            <a:ext cx="10252765" cy="6237027"/>
          </a:xfrm>
        </p:spPr>
        <p:txBody>
          <a:bodyPr/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1938р.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опубліковано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номенклатуру, яка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Мінімальний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товару для статистики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Вона являла собою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вертикального типу.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розподілені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17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свою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розбиті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50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456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базисних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90-х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класифікаційні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номенклатура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РЕВ;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Стандартна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торговельна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ООН.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Номенклатура Ради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Брюссельська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номенклатура.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317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00251"/>
            <a:ext cx="10018713" cy="6005015"/>
          </a:xfrm>
        </p:spPr>
        <p:txBody>
          <a:bodyPr>
            <a:normAutofit fontScale="92500" lnSpcReduction="20000"/>
          </a:bodyPr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номенклатури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побудовані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деталізації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товарообігу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ускладнювало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зіставлення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експортно-імпортних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призводило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того,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текстового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збігу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формулювалися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номенклатура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(ЄТНЗТ 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країн-членів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РЕВ)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підготовлена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Відділом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статистики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Секретаріату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Ради і видана у 1962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використовувалася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класифікатор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Радянським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Союзом до 1991 року.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ЄТН ЗТ РЕВ включала 9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57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325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підгруп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4200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10 000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субпозицій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ЄТН ЗТ РЕВ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зіставити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звітні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у межах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в межах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інтеграційного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угруповання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країн-членів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РЕВ.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Зв'язок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класифікаторами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здійснювався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перехідних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7966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72955"/>
            <a:ext cx="10170878" cy="6291618"/>
          </a:xfrm>
        </p:spPr>
        <p:txBody>
          <a:bodyPr>
            <a:normAutofit fontScale="92500"/>
          </a:bodyPr>
          <a:lstStyle/>
          <a:p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Однією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популярних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є номенклатура Ради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співробітництва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(НРМС).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номенклатуру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розроблено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базі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Брюссельської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номенклатури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(БМН), яка почала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діяти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1955 р.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першому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варіанті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БМН за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класифікаційну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ознаку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прийнято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характер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матеріалу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виготовлені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зближення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(СМТК ООН і БМН) привели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нового проекту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Брюссельської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номенклатури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проект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назву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Номенклатура Ради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митного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співробітництва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початкового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варіанту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БМН, в основу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класифікаційної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номенклатури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покладено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ознаки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ступінь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походження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товару.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Важливою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особливістю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НРМС є те,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розділи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кодів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шифри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нумерації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Жодна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розроблених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різний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номенклатур не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відповідала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повному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обсязі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вимогам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ставили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окремі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країни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кожна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 номенклатур,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явних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мала 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істотні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недоліки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243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13899"/>
            <a:ext cx="10018713" cy="6141492"/>
          </a:xfrm>
        </p:spPr>
        <p:txBody>
          <a:bodyPr>
            <a:normAutofit fontScale="92500" lnSpcReduction="10000"/>
          </a:bodyPr>
          <a:lstStyle/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3.2. Гармонізована система опису та кодування товарів.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почалася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1970 p. і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десять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нова номенклатура мала стати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придатною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 і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Як базу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використано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номенклатур, у тому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номенклатура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ЄЕС (НИМЕКС),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номенклатура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спілки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залізниць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митні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тарифи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ряду держав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США,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Японії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Канади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Розроблювачі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керувалися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принципами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відмітні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228600" algn="just">
              <a:lnSpc>
                <a:spcPct val="12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Товар,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включається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зацікавленість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використовувалися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міжнародної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статистики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зовнішньої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4615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ветящийся край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282</TotalTime>
  <Words>2758</Words>
  <Application>Microsoft Office PowerPoint</Application>
  <PresentationFormat>Широкоэкранный</PresentationFormat>
  <Paragraphs>151</Paragraphs>
  <Slides>28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Arial</vt:lpstr>
      <vt:lpstr>Calibri</vt:lpstr>
      <vt:lpstr>Corbel</vt:lpstr>
      <vt:lpstr>Symbol</vt:lpstr>
      <vt:lpstr>Times New Roman</vt:lpstr>
      <vt:lpstr>Параллакс</vt:lpstr>
      <vt:lpstr>Документ</vt:lpstr>
      <vt:lpstr>Тема 3. Українська класифікація товарів ЗЕД 3.1. Поняття товарної номенклатури, класифікації і кодування товарів. Необхідність та значення кодування товарів зовнішньоекономічної діяльності. 3.2. Гармонізована система опису та кодування товарів. 3.3. Українська класифікація товарів ЗЕД: сутність та принципи кодування. 3.4. Правила інтерпретації УКТ ЗЕД та особливості її використання в процесі розрахунку митних платежів. 3.5. Визначення країни походження товару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Українська класифікація товарів ЗЕД 3.1. Поняття товарної номенклатури, класифікації і кодування товарів. Необхідність та значення кодування товарів зовнішньоекономічної діяльності. 3.2. Гармонізована система опису та кодування товарів. 3.3. Українська класифікація товарів ЗЕД: сутність та принципи кодування. 3.4. Правила інтерпретації УКТ ЗЕД та особливості її використання в процесі розрахунку митних платежів. 3.5. Визначення країни походження товару </dc:title>
  <dc:creator>Оксана</dc:creator>
  <cp:lastModifiedBy>Dell</cp:lastModifiedBy>
  <cp:revision>13</cp:revision>
  <dcterms:created xsi:type="dcterms:W3CDTF">2021-02-26T09:09:15Z</dcterms:created>
  <dcterms:modified xsi:type="dcterms:W3CDTF">2021-03-04T14:26:52Z</dcterms:modified>
</cp:coreProperties>
</file>