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2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6" r:id="rId24"/>
    <p:sldId id="277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17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10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7627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694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5381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010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4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6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93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32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8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208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3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47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94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39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4AFD4-59D1-4281-981B-F6F6AF182C24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666952-D1A9-4A7F-AE5C-77083CE76A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72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495-17#n120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495-17#n120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495-17#n359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495-17#n1403" TargetMode="External"/><Relationship Id="rId2" Type="http://schemas.openxmlformats.org/officeDocument/2006/relationships/hyperlink" Target="https://zakon.rada.gov.ua/laws/show/4495-17#n138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495-17#n3549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495-17#n3801" TargetMode="External"/><Relationship Id="rId2" Type="http://schemas.openxmlformats.org/officeDocument/2006/relationships/hyperlink" Target="https://zakon.rada.gov.ua/laws/show/584%D0%B0-18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84%D0%B0-18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4495-17/page17#n3751" TargetMode="External"/><Relationship Id="rId2" Type="http://schemas.openxmlformats.org/officeDocument/2006/relationships/hyperlink" Target="http://zakon2.rada.gov.ua/laws/show/4495-17/page17#n374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akon2.rada.gov.ua/laws/show/4495-17/paran2247#n2247" TargetMode="External"/><Relationship Id="rId5" Type="http://schemas.openxmlformats.org/officeDocument/2006/relationships/hyperlink" Target="http://zakon2.rada.gov.ua/laws/show/4495-17/page17#n3794" TargetMode="External"/><Relationship Id="rId4" Type="http://schemas.openxmlformats.org/officeDocument/2006/relationships/hyperlink" Target="http://zakon2.rada.gov.ua/laws/show/4495-17/page17#n378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4495-17/page17#n3719" TargetMode="External"/><Relationship Id="rId2" Type="http://schemas.openxmlformats.org/officeDocument/2006/relationships/hyperlink" Target="http://zakon2.rada.gov.ua/laws/show/4495-17/paran3739#n373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2.rada.gov.ua/laws/show/4495-17/page17#n371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495-17#n271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495-17#n2686" TargetMode="External"/><Relationship Id="rId2" Type="http://schemas.openxmlformats.org/officeDocument/2006/relationships/hyperlink" Target="https://zakon.rada.gov.ua/laws/show/4495-17#n18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495-17#n181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2475" y="477673"/>
            <a:ext cx="7991775" cy="4528508"/>
          </a:xfrm>
        </p:spPr>
        <p:txBody>
          <a:bodyPr/>
          <a:lstStyle/>
          <a:p>
            <a:pPr algn="l"/>
            <a:r>
              <a:rPr lang="uk-UA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Тема 9. </a:t>
            </a:r>
            <a:r>
              <a:rPr lang="uk-UA" sz="2400" b="1" dirty="0"/>
              <a:t>Порушення митних правил та відповідальність за їх порушення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 smtClean="0"/>
              <a:t>9.1</a:t>
            </a:r>
            <a:r>
              <a:rPr lang="uk-UA" sz="2400" dirty="0"/>
              <a:t>. Види порушень митних правил і міри відповідальності.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9.2. Види адміністративних стягнень за порушення митних правил.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 smtClean="0"/>
              <a:t>9.4</a:t>
            </a:r>
            <a:r>
              <a:rPr lang="uk-UA" sz="2400" dirty="0"/>
              <a:t>. Заходи щодо запобігання та протидії контрабанді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0147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r>
              <a:rPr lang="ru-RU" dirty="0" err="1"/>
              <a:t>Видача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закінчено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тимчасовому</a:t>
            </a:r>
            <a:r>
              <a:rPr lang="ru-RU" dirty="0"/>
              <a:t> </a:t>
            </a:r>
            <a:r>
              <a:rPr lang="ru-RU" dirty="0" err="1"/>
              <a:t>зберіганні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-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Передача транспортного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ввезеного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поміщеного</a:t>
            </a:r>
            <a:r>
              <a:rPr lang="ru-RU" dirty="0"/>
              <a:t> у </a:t>
            </a:r>
            <a:r>
              <a:rPr lang="ru-RU" dirty="0" err="1"/>
              <a:t>митний</a:t>
            </a:r>
            <a:r>
              <a:rPr lang="ru-RU" dirty="0"/>
              <a:t> режим транзиту, у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безпосередньо</a:t>
            </a:r>
            <a:r>
              <a:rPr lang="ru-RU" dirty="0"/>
              <a:t> не ввозила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поміщувала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митний</a:t>
            </a:r>
            <a:r>
              <a:rPr lang="ru-RU" dirty="0"/>
              <a:t> режим транзиту,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в транспортному </a:t>
            </a:r>
            <a:r>
              <a:rPr lang="ru-RU" dirty="0" err="1"/>
              <a:t>засобі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особа, яка </a:t>
            </a:r>
            <a:r>
              <a:rPr lang="ru-RU" dirty="0" err="1"/>
              <a:t>безпосередньо</a:t>
            </a:r>
            <a:r>
              <a:rPr lang="ru-RU" dirty="0"/>
              <a:t> ввозила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поміщувала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митний</a:t>
            </a:r>
            <a:r>
              <a:rPr lang="ru-RU" dirty="0"/>
              <a:t> режим транзиту, а так само </a:t>
            </a:r>
            <a:r>
              <a:rPr lang="ru-RU" dirty="0" err="1"/>
              <a:t>використання</a:t>
            </a:r>
            <a:r>
              <a:rPr lang="ru-RU" dirty="0"/>
              <a:t> такого транспортного </a:t>
            </a:r>
            <a:r>
              <a:rPr lang="ru-RU" dirty="0" err="1"/>
              <a:t>засобу</a:t>
            </a:r>
            <a:r>
              <a:rPr lang="ru-RU" dirty="0"/>
              <a:t> 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919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u="sng" dirty="0" err="1"/>
              <a:t>Недоставлення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у тому </a:t>
            </a:r>
            <a:r>
              <a:rPr lang="ru-RU" u="sng" dirty="0" err="1"/>
              <a:t>числі</a:t>
            </a:r>
            <a:r>
              <a:rPr lang="ru-RU" u="sng" dirty="0"/>
              <a:t>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особистого</a:t>
            </a:r>
            <a:r>
              <a:rPr lang="ru-RU" u="sng" dirty="0"/>
              <a:t> </a:t>
            </a:r>
            <a:r>
              <a:rPr lang="ru-RU" u="sng" dirty="0" err="1"/>
              <a:t>користування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комерційного</a:t>
            </a:r>
            <a:r>
              <a:rPr lang="ru-RU" u="sng" dirty="0"/>
              <a:t> </a:t>
            </a:r>
            <a:r>
              <a:rPr lang="ru-RU" u="sng" dirty="0" err="1"/>
              <a:t>призначення</a:t>
            </a:r>
            <a:r>
              <a:rPr lang="ru-RU" u="sng" dirty="0"/>
              <a:t> та </a:t>
            </a:r>
            <a:r>
              <a:rPr lang="ru-RU" u="sng" dirty="0" err="1"/>
              <a:t>документів</a:t>
            </a:r>
            <a:r>
              <a:rPr lang="ru-RU" u="sng" dirty="0"/>
              <a:t> до </a:t>
            </a:r>
            <a:r>
              <a:rPr lang="ru-RU" u="sng" dirty="0" err="1"/>
              <a:t>митного</a:t>
            </a:r>
            <a:r>
              <a:rPr lang="ru-RU" u="sng" dirty="0"/>
              <a:t> органу </a:t>
            </a:r>
            <a:r>
              <a:rPr lang="ru-RU" u="sng" dirty="0" err="1"/>
              <a:t>призначення</a:t>
            </a:r>
            <a:r>
              <a:rPr lang="ru-RU" u="sng" dirty="0"/>
              <a:t>, </a:t>
            </a:r>
            <a:r>
              <a:rPr lang="ru-RU" u="sng" dirty="0" err="1"/>
              <a:t>видача</a:t>
            </a:r>
            <a:r>
              <a:rPr lang="ru-RU" u="sng" dirty="0"/>
              <a:t> </a:t>
            </a:r>
            <a:r>
              <a:rPr lang="ru-RU" u="sng" dirty="0" err="1"/>
              <a:t>їх</a:t>
            </a:r>
            <a:r>
              <a:rPr lang="ru-RU" u="sng" dirty="0"/>
              <a:t> без </a:t>
            </a:r>
            <a:r>
              <a:rPr lang="ru-RU" u="sng" dirty="0" err="1"/>
              <a:t>дозволу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органу </a:t>
            </a:r>
            <a:r>
              <a:rPr lang="ru-RU" u="sng" dirty="0" err="1"/>
              <a:t>або</a:t>
            </a:r>
            <a:r>
              <a:rPr lang="ru-RU" u="sng" dirty="0"/>
              <a:t> </a:t>
            </a:r>
            <a:r>
              <a:rPr lang="ru-RU" u="sng" dirty="0" err="1" smtClean="0"/>
              <a:t>втрата</a:t>
            </a:r>
            <a:endParaRPr lang="ru-RU" u="sng" dirty="0" smtClean="0"/>
          </a:p>
          <a:p>
            <a:endParaRPr lang="ru-RU" dirty="0"/>
          </a:p>
          <a:p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до </a:t>
            </a:r>
            <a:r>
              <a:rPr lang="ru-RU" dirty="0" err="1"/>
              <a:t>митного</a:t>
            </a:r>
            <a:r>
              <a:rPr lang="ru-RU" dirty="0"/>
              <a:t> органу </a:t>
            </a:r>
            <a:r>
              <a:rPr lang="ru-RU" dirty="0" err="1"/>
              <a:t>призначення</a:t>
            </a:r>
            <a:r>
              <a:rPr lang="ru-RU" dirty="0"/>
              <a:t> (а при </a:t>
            </a:r>
            <a:r>
              <a:rPr lang="ru-RU" dirty="0" err="1"/>
              <a:t>переміщенні</a:t>
            </a:r>
            <a:r>
              <a:rPr lang="ru-RU" dirty="0"/>
              <a:t> в межах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- </a:t>
            </a:r>
            <a:r>
              <a:rPr lang="ru-RU" dirty="0" err="1"/>
              <a:t>від</a:t>
            </a:r>
            <a:r>
              <a:rPr lang="ru-RU" dirty="0"/>
              <a:t> одного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),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одну </a:t>
            </a:r>
            <a:r>
              <a:rPr lang="ru-RU" dirty="0" err="1"/>
              <a:t>добу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десяти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особою, яка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притягалася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правопорушення</a:t>
            </a:r>
            <a:r>
              <a:rPr lang="ru-RU" dirty="0"/>
              <a:t>, а так само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одну </a:t>
            </a:r>
            <a:r>
              <a:rPr lang="ru-RU" dirty="0" err="1"/>
              <a:t>добу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десять </a:t>
            </a:r>
            <a:r>
              <a:rPr lang="ru-RU" dirty="0" err="1"/>
              <a:t>діб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двохсот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94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десять </a:t>
            </a:r>
            <a:r>
              <a:rPr lang="ru-RU" dirty="0" err="1"/>
              <a:t>діб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десять </a:t>
            </a:r>
            <a:r>
              <a:rPr lang="ru-RU" dirty="0" err="1"/>
              <a:t>діб</a:t>
            </a:r>
            <a:r>
              <a:rPr lang="ru-RU" dirty="0"/>
              <a:t>, а так само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 так само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видача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тридцять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 так само </a:t>
            </a:r>
            <a:r>
              <a:rPr lang="ru-RU" dirty="0" err="1"/>
              <a:t>видача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95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доставки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тридцять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 так само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розкомплектування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десяти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конфіскацію</a:t>
            </a:r>
            <a:r>
              <a:rPr lang="ru-RU" dirty="0"/>
              <a:t> таких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53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u="sng" dirty="0" err="1"/>
              <a:t>Порушення</a:t>
            </a:r>
            <a:r>
              <a:rPr lang="ru-RU" u="sng" dirty="0"/>
              <a:t> порядку </a:t>
            </a:r>
            <a:r>
              <a:rPr lang="ru-RU" u="sng" dirty="0" err="1"/>
              <a:t>проходження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контролю в зонах (коридорах) </a:t>
            </a:r>
            <a:r>
              <a:rPr lang="ru-RU" u="sng" dirty="0" err="1"/>
              <a:t>спрощеного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</a:t>
            </a:r>
            <a:r>
              <a:rPr lang="ru-RU" u="sng" dirty="0" smtClean="0"/>
              <a:t>контролю</a:t>
            </a:r>
          </a:p>
          <a:p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порядку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в зонах (коридорах) </a:t>
            </a:r>
            <a:r>
              <a:rPr lang="ru-RU" dirty="0" err="1"/>
              <a:t>спрощеного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особою, яка формою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обрала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(</a:t>
            </a:r>
            <a:r>
              <a:rPr lang="ru-RU" dirty="0" err="1"/>
              <a:t>проїзд</a:t>
            </a:r>
            <a:r>
              <a:rPr lang="ru-RU" dirty="0"/>
              <a:t>) через "</a:t>
            </a:r>
            <a:r>
              <a:rPr lang="ru-RU" dirty="0" err="1"/>
              <a:t>зелений</a:t>
            </a:r>
            <a:r>
              <a:rPr lang="ru-RU" dirty="0"/>
              <a:t> коридор",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заборонено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перевищують</a:t>
            </a:r>
            <a:r>
              <a:rPr lang="ru-RU" dirty="0"/>
              <a:t> </a:t>
            </a:r>
            <a:r>
              <a:rPr lang="ru-RU" dirty="0" err="1"/>
              <a:t>неоподатковувану</a:t>
            </a:r>
            <a:r>
              <a:rPr lang="ru-RU" dirty="0"/>
              <a:t> норму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ста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безпосередніми</a:t>
            </a:r>
            <a:r>
              <a:rPr lang="ru-RU" dirty="0"/>
              <a:t> предметами </a:t>
            </a:r>
            <a:r>
              <a:rPr lang="ru-RU" dirty="0" err="1"/>
              <a:t>правопорушення</a:t>
            </a:r>
            <a:r>
              <a:rPr lang="ru-RU" dirty="0"/>
              <a:t> є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заборонено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-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конфіскацію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/>
              <a:t>Недекларування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комерційного</a:t>
            </a:r>
            <a:r>
              <a:rPr lang="ru-RU" u="sng" dirty="0"/>
              <a:t> </a:t>
            </a:r>
            <a:r>
              <a:rPr lang="ru-RU" u="sng" dirty="0" err="1"/>
              <a:t>призначення</a:t>
            </a:r>
            <a:endParaRPr lang="ru-RU" u="sng" dirty="0"/>
          </a:p>
          <a:p>
            <a:r>
              <a:rPr lang="ru-RU" dirty="0" err="1" smtClean="0"/>
              <a:t>Недекларування</a:t>
            </a:r>
            <a:r>
              <a:rPr lang="ru-RU" dirty="0" smtClean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незаявлення</a:t>
            </a:r>
            <a:r>
              <a:rPr lang="ru-RU" dirty="0"/>
              <a:t> за </a:t>
            </a:r>
            <a:r>
              <a:rPr lang="ru-RU" dirty="0" err="1"/>
              <a:t>встановленою</a:t>
            </a:r>
            <a:r>
              <a:rPr lang="ru-RU" dirty="0"/>
              <a:t> формою </a:t>
            </a:r>
            <a:r>
              <a:rPr lang="ru-RU" dirty="0" err="1"/>
              <a:t>точних</a:t>
            </a:r>
            <a:r>
              <a:rPr lang="ru-RU" dirty="0"/>
              <a:t> та </a:t>
            </a:r>
            <a:r>
              <a:rPr lang="ru-RU" dirty="0" err="1"/>
              <a:t>достовірних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(</a:t>
            </a:r>
            <a:r>
              <a:rPr lang="ru-RU" dirty="0" err="1"/>
              <a:t>наявність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назва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про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обов’язковому</a:t>
            </a:r>
            <a:r>
              <a:rPr lang="ru-RU" dirty="0"/>
              <a:t> </a:t>
            </a:r>
            <a:r>
              <a:rPr lang="ru-RU" dirty="0" err="1"/>
              <a:t>декларуванню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100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u="sng" dirty="0" err="1" smtClean="0"/>
              <a:t>Пересилання</a:t>
            </a:r>
            <a:r>
              <a:rPr lang="ru-RU" u="sng" dirty="0" smtClean="0"/>
              <a:t> </a:t>
            </a:r>
            <a:r>
              <a:rPr lang="ru-RU" u="sng" dirty="0"/>
              <a:t>через </a:t>
            </a:r>
            <a:r>
              <a:rPr lang="ru-RU" u="sng" dirty="0" err="1"/>
              <a:t>митний</a:t>
            </a:r>
            <a:r>
              <a:rPr lang="ru-RU" u="sng" dirty="0"/>
              <a:t> кордон </a:t>
            </a:r>
            <a:r>
              <a:rPr lang="ru-RU" u="sng" dirty="0" err="1"/>
              <a:t>України</a:t>
            </a:r>
            <a:r>
              <a:rPr lang="ru-RU" u="sng" dirty="0"/>
              <a:t> у </a:t>
            </a:r>
            <a:r>
              <a:rPr lang="ru-RU" u="sng" dirty="0" err="1"/>
              <a:t>міжнародних</a:t>
            </a:r>
            <a:r>
              <a:rPr lang="ru-RU" u="sng" dirty="0"/>
              <a:t> </a:t>
            </a:r>
            <a:r>
              <a:rPr lang="ru-RU" u="sng" dirty="0" err="1"/>
              <a:t>поштових</a:t>
            </a:r>
            <a:r>
              <a:rPr lang="ru-RU" u="sng" dirty="0"/>
              <a:t> та </a:t>
            </a:r>
            <a:r>
              <a:rPr lang="ru-RU" u="sng" dirty="0" err="1"/>
              <a:t>експрес-відправленнях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заборонених</a:t>
            </a:r>
            <a:r>
              <a:rPr lang="ru-RU" u="sng" dirty="0"/>
              <a:t> до такого </a:t>
            </a:r>
            <a:r>
              <a:rPr lang="ru-RU" u="sng" dirty="0" err="1"/>
              <a:t>пересилання</a:t>
            </a:r>
            <a:endParaRPr lang="ru-RU" u="sng" dirty="0"/>
          </a:p>
          <a:p>
            <a:r>
              <a:rPr lang="ru-RU" dirty="0" err="1" smtClean="0"/>
              <a:t>Пересилання</a:t>
            </a:r>
            <a:r>
              <a:rPr lang="ru-RU" dirty="0" smtClean="0"/>
              <a:t> </a:t>
            </a:r>
            <a:r>
              <a:rPr lang="ru-RU" dirty="0"/>
              <a:t>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експрес-відправленнях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заборонених</a:t>
            </a:r>
            <a:r>
              <a:rPr lang="ru-RU" dirty="0"/>
              <a:t> до такого </a:t>
            </a:r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пересилання</a:t>
            </a:r>
            <a:r>
              <a:rPr lang="ru-RU" dirty="0"/>
              <a:t>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відправленнях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заборонених</a:t>
            </a:r>
            <a:r>
              <a:rPr lang="ru-RU" dirty="0"/>
              <a:t> до </a:t>
            </a:r>
            <a:r>
              <a:rPr lang="ru-RU" dirty="0" err="1"/>
              <a:t>пересилання</a:t>
            </a:r>
            <a:r>
              <a:rPr lang="ru-RU" dirty="0"/>
              <a:t> актами </a:t>
            </a:r>
            <a:r>
              <a:rPr lang="ru-RU" dirty="0" err="1"/>
              <a:t>Всесвітнього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союзу,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конфіскацію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016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 err="1"/>
              <a:t>Перешкоджання</a:t>
            </a:r>
            <a:r>
              <a:rPr lang="ru-RU" u="sng" dirty="0"/>
              <a:t> </a:t>
            </a:r>
            <a:r>
              <a:rPr lang="ru-RU" u="sng" dirty="0" err="1"/>
              <a:t>посадовій</a:t>
            </a:r>
            <a:r>
              <a:rPr lang="ru-RU" u="sng" dirty="0"/>
              <a:t> </a:t>
            </a:r>
            <a:r>
              <a:rPr lang="ru-RU" u="sng" dirty="0" err="1"/>
              <a:t>особі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органу в </a:t>
            </a:r>
            <a:r>
              <a:rPr lang="ru-RU" u="sng" dirty="0" err="1"/>
              <a:t>доступі</a:t>
            </a:r>
            <a:r>
              <a:rPr lang="ru-RU" u="sng" dirty="0"/>
              <a:t> до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, </a:t>
            </a:r>
            <a:r>
              <a:rPr lang="ru-RU" u="sng" dirty="0" err="1"/>
              <a:t>документів</a:t>
            </a:r>
            <a:endParaRPr lang="ru-RU" u="sng" dirty="0"/>
          </a:p>
          <a:p>
            <a:r>
              <a:rPr lang="ru-RU" dirty="0" err="1" smtClean="0"/>
              <a:t>Перешкоджання</a:t>
            </a:r>
            <a:r>
              <a:rPr lang="ru-RU" dirty="0" smtClean="0"/>
              <a:t> </a:t>
            </a:r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нею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в </a:t>
            </a:r>
            <a:r>
              <a:rPr lang="ru-RU" dirty="0" err="1"/>
              <a:t>справі</a:t>
            </a:r>
            <a:r>
              <a:rPr lang="ru-RU" dirty="0"/>
              <a:t> про контрабанду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у </a:t>
            </a:r>
            <a:r>
              <a:rPr lang="ru-RU" dirty="0" err="1"/>
              <a:t>доступі</a:t>
            </a:r>
            <a:r>
              <a:rPr lang="ru-RU" dirty="0"/>
              <a:t> до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документів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ста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особою, яка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притягалася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правопорушення</a:t>
            </a:r>
            <a:r>
              <a:rPr lang="ru-RU" dirty="0"/>
              <a:t>, а так само </a:t>
            </a:r>
            <a:r>
              <a:rPr lang="ru-RU" dirty="0" err="1"/>
              <a:t>перешкоджання</a:t>
            </a:r>
            <a:r>
              <a:rPr lang="ru-RU" dirty="0"/>
              <a:t> </a:t>
            </a:r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органу,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 smtClean="0"/>
              <a:t>Неподання</a:t>
            </a:r>
            <a:r>
              <a:rPr lang="ru-RU" u="sng" dirty="0" smtClean="0"/>
              <a:t> </a:t>
            </a:r>
            <a:r>
              <a:rPr lang="ru-RU" u="sng" dirty="0" err="1"/>
              <a:t>митному</a:t>
            </a:r>
            <a:r>
              <a:rPr lang="ru-RU" u="sng" dirty="0"/>
              <a:t> органу </a:t>
            </a:r>
            <a:r>
              <a:rPr lang="ru-RU" u="sng" dirty="0" err="1"/>
              <a:t>звітності</a:t>
            </a:r>
            <a:r>
              <a:rPr lang="ru-RU" u="sng" dirty="0"/>
              <a:t> </a:t>
            </a:r>
            <a:r>
              <a:rPr lang="ru-RU" u="sng" dirty="0" err="1"/>
              <a:t>щодо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які</a:t>
            </a:r>
            <a:r>
              <a:rPr lang="ru-RU" u="sng" dirty="0"/>
              <a:t> </a:t>
            </a:r>
            <a:r>
              <a:rPr lang="ru-RU" u="sng" dirty="0" err="1"/>
              <a:t>перебувають</a:t>
            </a:r>
            <a:r>
              <a:rPr lang="ru-RU" u="sng" dirty="0"/>
              <a:t> </a:t>
            </a:r>
            <a:r>
              <a:rPr lang="ru-RU" u="sng" dirty="0" err="1"/>
              <a:t>під</a:t>
            </a:r>
            <a:r>
              <a:rPr lang="ru-RU" u="sng" dirty="0"/>
              <a:t> </a:t>
            </a:r>
            <a:r>
              <a:rPr lang="ru-RU" u="sng" dirty="0" err="1"/>
              <a:t>митним</a:t>
            </a:r>
            <a:r>
              <a:rPr lang="ru-RU" u="sng" dirty="0"/>
              <a:t> контролем</a:t>
            </a:r>
          </a:p>
          <a:p>
            <a:r>
              <a:rPr lang="ru-RU" dirty="0" err="1" smtClean="0"/>
              <a:t>Неподання</a:t>
            </a:r>
            <a:r>
              <a:rPr lang="ru-RU" dirty="0" smtClean="0"/>
              <a:t> </a:t>
            </a:r>
            <a:r>
              <a:rPr lang="ru-RU" dirty="0" err="1"/>
              <a:t>утримувачем</a:t>
            </a:r>
            <a:r>
              <a:rPr lang="ru-RU" dirty="0"/>
              <a:t> магазину </a:t>
            </a:r>
            <a:r>
              <a:rPr lang="ru-RU" dirty="0" err="1"/>
              <a:t>безмитної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складу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митного</a:t>
            </a:r>
            <a:r>
              <a:rPr lang="ru-RU" dirty="0"/>
              <a:t> складу, </a:t>
            </a:r>
            <a:r>
              <a:rPr lang="ru-RU" dirty="0" err="1"/>
              <a:t>вантажного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комплексу, особою, </a:t>
            </a:r>
            <a:r>
              <a:rPr lang="ru-RU" dirty="0" err="1"/>
              <a:t>відповідальною</a:t>
            </a:r>
            <a:r>
              <a:rPr lang="ru-RU" dirty="0"/>
              <a:t> за </a:t>
            </a:r>
            <a:r>
              <a:rPr lang="ru-RU" dirty="0" err="1"/>
              <a:t>експлуатацію</a:t>
            </a:r>
            <a:r>
              <a:rPr lang="ru-RU" dirty="0"/>
              <a:t> складу </a:t>
            </a:r>
            <a:r>
              <a:rPr lang="ru-RU" dirty="0" err="1"/>
              <a:t>організації</a:t>
            </a:r>
            <a:r>
              <a:rPr lang="ru-RU" dirty="0"/>
              <a:t> -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митному</a:t>
            </a:r>
            <a:r>
              <a:rPr lang="ru-RU" dirty="0"/>
              <a:t> органу </a:t>
            </a:r>
            <a:r>
              <a:rPr lang="ru-RU" dirty="0" err="1"/>
              <a:t>звіту</a:t>
            </a:r>
            <a:r>
              <a:rPr lang="ru-RU" dirty="0"/>
              <a:t> про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порядку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п’ятдесяти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16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pPr marL="0" indent="0">
              <a:buNone/>
            </a:pP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через </a:t>
            </a:r>
            <a:r>
              <a:rPr lang="ru-RU" u="sng" dirty="0" err="1"/>
              <a:t>митний</a:t>
            </a:r>
            <a:r>
              <a:rPr lang="ru-RU" u="sng" dirty="0"/>
              <a:t> кордон </a:t>
            </a:r>
            <a:r>
              <a:rPr lang="ru-RU" u="sng" dirty="0" err="1"/>
              <a:t>України</a:t>
            </a:r>
            <a:r>
              <a:rPr lang="ru-RU" u="sng" dirty="0"/>
              <a:t> з </a:t>
            </a:r>
            <a:r>
              <a:rPr lang="ru-RU" u="sng" dirty="0" err="1"/>
              <a:t>порушенням</a:t>
            </a:r>
            <a:r>
              <a:rPr lang="ru-RU" u="sng" dirty="0"/>
              <a:t> прав </a:t>
            </a:r>
            <a:r>
              <a:rPr lang="ru-RU" u="sng" dirty="0" err="1"/>
              <a:t>інтелектуальної</a:t>
            </a:r>
            <a:r>
              <a:rPr lang="ru-RU" u="sng" dirty="0"/>
              <a:t> </a:t>
            </a:r>
            <a:r>
              <a:rPr lang="ru-RU" u="sng" dirty="0" err="1"/>
              <a:t>власності</a:t>
            </a:r>
            <a:endParaRPr lang="ru-RU" u="sng" dirty="0"/>
          </a:p>
          <a:p>
            <a:r>
              <a:rPr lang="ru-RU" dirty="0" err="1" smtClean="0"/>
              <a:t>Ввезення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охоронюваних</a:t>
            </a:r>
            <a:r>
              <a:rPr lang="ru-RU" dirty="0"/>
              <a:t> законом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 smtClean="0"/>
              <a:t>Порушення</a:t>
            </a:r>
            <a:r>
              <a:rPr lang="ru-RU" u="sng" dirty="0" smtClean="0"/>
              <a:t> </a:t>
            </a:r>
            <a:r>
              <a:rPr lang="ru-RU" u="sng" dirty="0" err="1"/>
              <a:t>встановленого</a:t>
            </a:r>
            <a:r>
              <a:rPr lang="ru-RU" u="sng" dirty="0"/>
              <a:t> </a:t>
            </a:r>
            <a:r>
              <a:rPr lang="ru-RU" u="sng" dirty="0" err="1"/>
              <a:t>законодавством</a:t>
            </a:r>
            <a:r>
              <a:rPr lang="ru-RU" u="sng" dirty="0"/>
              <a:t> порядку </a:t>
            </a:r>
            <a:r>
              <a:rPr lang="ru-RU" u="sng" dirty="0" err="1"/>
              <a:t>ввезення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на </a:t>
            </a:r>
            <a:r>
              <a:rPr lang="ru-RU" u="sng" dirty="0" err="1"/>
              <a:t>територію</a:t>
            </a:r>
            <a:r>
              <a:rPr lang="ru-RU" u="sng" dirty="0"/>
              <a:t> </a:t>
            </a:r>
            <a:r>
              <a:rPr lang="ru-RU" u="sng" dirty="0" err="1"/>
              <a:t>вільної</a:t>
            </a:r>
            <a:r>
              <a:rPr lang="ru-RU" u="sng" dirty="0"/>
              <a:t> </a:t>
            </a:r>
            <a:r>
              <a:rPr lang="ru-RU" u="sng" dirty="0" err="1"/>
              <a:t>митної</a:t>
            </a:r>
            <a:r>
              <a:rPr lang="ru-RU" u="sng" dirty="0"/>
              <a:t> </a:t>
            </a:r>
            <a:r>
              <a:rPr lang="ru-RU" u="sng" dirty="0" err="1"/>
              <a:t>зони</a:t>
            </a:r>
            <a:r>
              <a:rPr lang="ru-RU" u="sng" dirty="0"/>
              <a:t>, </a:t>
            </a:r>
            <a:r>
              <a:rPr lang="ru-RU" u="sng" dirty="0" err="1"/>
              <a:t>вивезення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за </a:t>
            </a:r>
            <a:r>
              <a:rPr lang="ru-RU" u="sng" dirty="0" err="1"/>
              <a:t>межі</a:t>
            </a:r>
            <a:r>
              <a:rPr lang="ru-RU" u="sng" dirty="0"/>
              <a:t> </a:t>
            </a:r>
            <a:r>
              <a:rPr lang="ru-RU" u="sng" dirty="0" err="1"/>
              <a:t>цієї</a:t>
            </a:r>
            <a:r>
              <a:rPr lang="ru-RU" u="sng" dirty="0"/>
              <a:t> </a:t>
            </a:r>
            <a:r>
              <a:rPr lang="ru-RU" u="sng" dirty="0" err="1"/>
              <a:t>території</a:t>
            </a:r>
            <a:r>
              <a:rPr lang="ru-RU" u="sng" dirty="0"/>
              <a:t> та/</a:t>
            </a:r>
            <a:r>
              <a:rPr lang="ru-RU" u="sng" dirty="0" err="1"/>
              <a:t>або</a:t>
            </a:r>
            <a:r>
              <a:rPr lang="ru-RU" u="sng" dirty="0"/>
              <a:t> </a:t>
            </a:r>
            <a:r>
              <a:rPr lang="ru-RU" u="sng" dirty="0" err="1"/>
              <a:t>встановленого</a:t>
            </a:r>
            <a:r>
              <a:rPr lang="ru-RU" u="sng" dirty="0"/>
              <a:t> </a:t>
            </a:r>
            <a:r>
              <a:rPr lang="ru-RU" u="sng" dirty="0" err="1"/>
              <a:t>законодавством</a:t>
            </a:r>
            <a:r>
              <a:rPr lang="ru-RU" u="sng" dirty="0"/>
              <a:t> порядку </a:t>
            </a:r>
            <a:r>
              <a:rPr lang="ru-RU" u="sng" dirty="0" err="1"/>
              <a:t>проведення</a:t>
            </a:r>
            <a:r>
              <a:rPr lang="ru-RU" u="sng" dirty="0"/>
              <a:t> </a:t>
            </a:r>
            <a:r>
              <a:rPr lang="ru-RU" u="sng" dirty="0" err="1"/>
              <a:t>операцій</a:t>
            </a:r>
            <a:r>
              <a:rPr lang="ru-RU" u="sng" dirty="0"/>
              <a:t> з товарами, </a:t>
            </a:r>
            <a:r>
              <a:rPr lang="ru-RU" u="sng" dirty="0" err="1"/>
              <a:t>поміщеними</a:t>
            </a:r>
            <a:r>
              <a:rPr lang="ru-RU" u="sng" dirty="0"/>
              <a:t> в режим </a:t>
            </a:r>
            <a:r>
              <a:rPr lang="ru-RU" u="sng" dirty="0" err="1"/>
              <a:t>вільної</a:t>
            </a:r>
            <a:r>
              <a:rPr lang="ru-RU" u="sng" dirty="0"/>
              <a:t> </a:t>
            </a:r>
            <a:r>
              <a:rPr lang="ru-RU" u="sng" dirty="0" err="1"/>
              <a:t>митної</a:t>
            </a:r>
            <a:r>
              <a:rPr lang="ru-RU" u="sng" dirty="0"/>
              <a:t> </a:t>
            </a:r>
            <a:r>
              <a:rPr lang="ru-RU" u="sng" dirty="0" err="1"/>
              <a:t>зони</a:t>
            </a:r>
            <a:endParaRPr lang="ru-RU" u="sng" dirty="0"/>
          </a:p>
          <a:p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порядку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товарами, </a:t>
            </a:r>
            <a:r>
              <a:rPr lang="ru-RU" dirty="0" err="1"/>
              <a:t>поміщеними</a:t>
            </a:r>
            <a:r>
              <a:rPr lang="ru-RU" dirty="0"/>
              <a:t> в режим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а так само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частиною</a:t>
            </a:r>
            <a:r>
              <a:rPr lang="ru-RU" u="sng" dirty="0">
                <a:hlinkClick r:id="rId2"/>
              </a:rPr>
              <a:t> другою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436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</a:t>
            </a:r>
            <a:r>
              <a:rPr lang="ru-RU" dirty="0" err="1"/>
              <a:t>розпорядження</a:t>
            </a:r>
            <a:r>
              <a:rPr lang="ru-RU" dirty="0"/>
              <a:t> товарами, </a:t>
            </a:r>
            <a:r>
              <a:rPr lang="ru-RU" dirty="0" err="1"/>
              <a:t>розміщеними</a:t>
            </a:r>
            <a:r>
              <a:rPr lang="ru-RU" dirty="0"/>
              <a:t> у </a:t>
            </a:r>
            <a:r>
              <a:rPr lang="ru-RU" dirty="0" err="1"/>
              <a:t>вільній</a:t>
            </a:r>
            <a:r>
              <a:rPr lang="ru-RU" dirty="0"/>
              <a:t>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експлуатацію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592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err="1"/>
              <a:t>Порушення</a:t>
            </a:r>
            <a:r>
              <a:rPr lang="ru-RU" u="sng" dirty="0"/>
              <a:t> порядку </a:t>
            </a:r>
            <a:r>
              <a:rPr lang="ru-RU" u="sng" dirty="0" err="1"/>
              <a:t>зберігання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на </a:t>
            </a:r>
            <a:r>
              <a:rPr lang="ru-RU" u="sng" dirty="0" err="1"/>
              <a:t>митних</a:t>
            </a:r>
            <a:r>
              <a:rPr lang="ru-RU" u="sng" dirty="0"/>
              <a:t> складах та </a:t>
            </a:r>
            <a:r>
              <a:rPr lang="ru-RU" u="sng" dirty="0" err="1"/>
              <a:t>здійснення</a:t>
            </a:r>
            <a:r>
              <a:rPr lang="ru-RU" u="sng" dirty="0"/>
              <a:t> </a:t>
            </a:r>
            <a:r>
              <a:rPr lang="ru-RU" u="sng" dirty="0" err="1"/>
              <a:t>операцій</a:t>
            </a:r>
            <a:r>
              <a:rPr lang="ru-RU" u="sng" dirty="0"/>
              <a:t> </a:t>
            </a:r>
            <a:r>
              <a:rPr lang="ru-RU" u="sng" dirty="0" err="1"/>
              <a:t>із</a:t>
            </a:r>
            <a:r>
              <a:rPr lang="ru-RU" u="sng" dirty="0"/>
              <a:t> </a:t>
            </a:r>
            <a:r>
              <a:rPr lang="ru-RU" u="sng" dirty="0" err="1"/>
              <a:t>цими</a:t>
            </a:r>
            <a:r>
              <a:rPr lang="ru-RU" u="sng" dirty="0"/>
              <a:t> товарами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/>
              <a:t>з товарами,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складу на </a:t>
            </a:r>
            <a:r>
              <a:rPr lang="ru-RU" dirty="0" err="1"/>
              <a:t>митних</a:t>
            </a:r>
            <a:r>
              <a:rPr lang="ru-RU" dirty="0"/>
              <a:t> складах,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частиною</a:t>
            </a:r>
            <a:r>
              <a:rPr lang="ru-RU" u="sng" dirty="0">
                <a:hlinkClick r:id="rId2"/>
              </a:rPr>
              <a:t> другою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127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/>
              <a:t>стану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складу на </a:t>
            </a:r>
            <a:r>
              <a:rPr lang="ru-RU" dirty="0" err="1"/>
              <a:t>митних</a:t>
            </a:r>
            <a:r>
              <a:rPr lang="ru-RU" dirty="0"/>
              <a:t> складах,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органу, </a:t>
            </a:r>
            <a:r>
              <a:rPr lang="ru-RU" dirty="0" err="1"/>
              <a:t>невжиття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частиною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п’ятою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статті</a:t>
            </a:r>
            <a:r>
              <a:rPr lang="ru-RU" u="sng" dirty="0">
                <a:hlinkClick r:id="rId3"/>
              </a:rPr>
              <a:t> 129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строк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складу </a:t>
            </a:r>
            <a:r>
              <a:rPr lang="ru-RU" dirty="0" err="1"/>
              <a:t>закінчився</a:t>
            </a:r>
            <a:r>
              <a:rPr lang="ru-RU" dirty="0"/>
              <a:t>, а так само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4"/>
              </a:rPr>
              <a:t>частиною</a:t>
            </a:r>
            <a:r>
              <a:rPr lang="ru-RU" u="sng" dirty="0">
                <a:hlinkClick r:id="rId4"/>
              </a:rPr>
              <a:t> другою </a:t>
            </a:r>
            <a:r>
              <a:rPr lang="ru-RU" u="sng" dirty="0" err="1">
                <a:hlinkClick r:id="rId4"/>
              </a:rPr>
              <a:t>статті</a:t>
            </a:r>
            <a:r>
              <a:rPr lang="ru-RU" u="sng" dirty="0">
                <a:hlinkClick r:id="rId4"/>
              </a:rPr>
              <a:t> 429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строку </a:t>
            </a:r>
            <a:r>
              <a:rPr lang="ru-RU" dirty="0" err="1"/>
              <a:t>розпорядження</a:t>
            </a:r>
            <a:r>
              <a:rPr lang="ru-RU" dirty="0"/>
              <a:t> товарами,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експлуатацію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складу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Видача</a:t>
            </a:r>
            <a:r>
              <a:rPr lang="ru-RU" dirty="0" smtClean="0"/>
              <a:t> </a:t>
            </a:r>
            <a:r>
              <a:rPr lang="ru-RU" dirty="0"/>
              <a:t>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складу на </a:t>
            </a:r>
            <a:r>
              <a:rPr lang="ru-RU" dirty="0" err="1"/>
              <a:t>митних</a:t>
            </a:r>
            <a:r>
              <a:rPr lang="ru-RU" dirty="0"/>
              <a:t> складах,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897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pPr marL="0" indent="0">
              <a:buNone/>
            </a:pPr>
            <a:r>
              <a:rPr lang="ru-RU" u="sng" dirty="0" err="1"/>
              <a:t>Порушення</a:t>
            </a:r>
            <a:r>
              <a:rPr lang="ru-RU" u="sng" dirty="0"/>
              <a:t> порядку </a:t>
            </a:r>
            <a:r>
              <a:rPr lang="ru-RU" u="sng" dirty="0" err="1"/>
              <a:t>або</a:t>
            </a:r>
            <a:r>
              <a:rPr lang="ru-RU" u="sng" dirty="0"/>
              <a:t> </a:t>
            </a:r>
            <a:r>
              <a:rPr lang="ru-RU" u="sng" dirty="0" err="1"/>
              <a:t>строків</a:t>
            </a:r>
            <a:r>
              <a:rPr lang="ru-RU" u="sng" dirty="0"/>
              <a:t> </a:t>
            </a:r>
            <a:r>
              <a:rPr lang="ru-RU" u="sng" dirty="0" err="1"/>
              <a:t>розпорядження</a:t>
            </a:r>
            <a:r>
              <a:rPr lang="ru-RU" u="sng" dirty="0"/>
              <a:t> товарами, </a:t>
            </a:r>
            <a:r>
              <a:rPr lang="ru-RU" u="sng" dirty="0" err="1"/>
              <a:t>розміщеними</a:t>
            </a:r>
            <a:r>
              <a:rPr lang="ru-RU" u="sng" dirty="0"/>
              <a:t> у </a:t>
            </a:r>
            <a:r>
              <a:rPr lang="ru-RU" u="sng" dirty="0" err="1"/>
              <a:t>магазині</a:t>
            </a:r>
            <a:r>
              <a:rPr lang="ru-RU" u="sng" dirty="0"/>
              <a:t> </a:t>
            </a:r>
            <a:r>
              <a:rPr lang="ru-RU" u="sng" dirty="0" err="1"/>
              <a:t>безмитної</a:t>
            </a:r>
            <a:r>
              <a:rPr lang="ru-RU" u="sng" dirty="0"/>
              <a:t> </a:t>
            </a:r>
            <a:r>
              <a:rPr lang="ru-RU" u="sng" dirty="0" err="1"/>
              <a:t>торгівлі</a:t>
            </a:r>
            <a:endParaRPr lang="ru-RU" u="sng" dirty="0"/>
          </a:p>
          <a:p>
            <a:r>
              <a:rPr lang="ru-RU" dirty="0" err="1"/>
              <a:t>П</a:t>
            </a:r>
            <a:r>
              <a:rPr lang="ru-RU" dirty="0" err="1" smtClean="0"/>
              <a:t>орушення</a:t>
            </a:r>
            <a:r>
              <a:rPr lang="ru-RU" dirty="0" smtClean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порядку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товарами, </a:t>
            </a:r>
            <a:r>
              <a:rPr lang="ru-RU" dirty="0" err="1"/>
              <a:t>розміщеними</a:t>
            </a:r>
            <a:r>
              <a:rPr lang="ru-RU" dirty="0"/>
              <a:t> у </a:t>
            </a:r>
            <a:r>
              <a:rPr lang="ru-RU" dirty="0" err="1"/>
              <a:t>магазині</a:t>
            </a:r>
            <a:r>
              <a:rPr lang="ru-RU" dirty="0"/>
              <a:t> </a:t>
            </a:r>
            <a:r>
              <a:rPr lang="ru-RU" dirty="0" err="1"/>
              <a:t>безмитної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магазину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експлуатацію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 smtClean="0"/>
              <a:t>Порушення</a:t>
            </a:r>
            <a:r>
              <a:rPr lang="ru-RU" u="sng" dirty="0" smtClean="0"/>
              <a:t> </a:t>
            </a:r>
            <a:r>
              <a:rPr lang="ru-RU" u="sng" dirty="0"/>
              <a:t>порядку </a:t>
            </a:r>
            <a:r>
              <a:rPr lang="ru-RU" u="sng" dirty="0" err="1"/>
              <a:t>здійснення</a:t>
            </a:r>
            <a:r>
              <a:rPr lang="ru-RU" u="sng" dirty="0"/>
              <a:t> </a:t>
            </a:r>
            <a:r>
              <a:rPr lang="ru-RU" u="sng" dirty="0" err="1"/>
              <a:t>операцій</a:t>
            </a:r>
            <a:r>
              <a:rPr lang="ru-RU" u="sng" dirty="0"/>
              <a:t> з </a:t>
            </a:r>
            <a:r>
              <a:rPr lang="ru-RU" u="sng" dirty="0" err="1"/>
              <a:t>переробки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endParaRPr lang="ru-RU" u="sng" dirty="0"/>
          </a:p>
          <a:p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іншими</a:t>
            </a:r>
            <a:r>
              <a:rPr lang="ru-RU" dirty="0"/>
              <a:t> актами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порядку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невивезення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неввезення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переміщувалися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 метою </a:t>
            </a:r>
            <a:r>
              <a:rPr lang="ru-RU" dirty="0" err="1"/>
              <a:t>переробки</a:t>
            </a:r>
            <a:r>
              <a:rPr lang="ru-RU" dirty="0"/>
              <a:t>,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переробки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4066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u="sng" dirty="0" err="1"/>
              <a:t>Перевищення</a:t>
            </a:r>
            <a:r>
              <a:rPr lang="ru-RU" u="sng" dirty="0"/>
              <a:t> строку </a:t>
            </a:r>
            <a:r>
              <a:rPr lang="ru-RU" u="sng" dirty="0" err="1"/>
              <a:t>тимчасового</a:t>
            </a:r>
            <a:r>
              <a:rPr lang="ru-RU" u="sng" dirty="0"/>
              <a:t> </a:t>
            </a:r>
            <a:r>
              <a:rPr lang="ru-RU" u="sng" dirty="0" err="1"/>
              <a:t>ввезення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у тому </a:t>
            </a:r>
            <a:r>
              <a:rPr lang="ru-RU" u="sng" dirty="0" err="1"/>
              <a:t>числі</a:t>
            </a:r>
            <a:r>
              <a:rPr lang="ru-RU" u="sng" dirty="0"/>
              <a:t>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особистого</a:t>
            </a:r>
            <a:r>
              <a:rPr lang="ru-RU" u="sng" dirty="0"/>
              <a:t> </a:t>
            </a:r>
            <a:r>
              <a:rPr lang="ru-RU" u="sng" dirty="0" err="1"/>
              <a:t>користування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комерційного</a:t>
            </a:r>
            <a:r>
              <a:rPr lang="ru-RU" u="sng" dirty="0"/>
              <a:t> </a:t>
            </a:r>
            <a:r>
              <a:rPr lang="ru-RU" u="sng" dirty="0" err="1"/>
              <a:t>призначення</a:t>
            </a:r>
            <a:r>
              <a:rPr lang="ru-RU" u="sng" dirty="0"/>
              <a:t> </a:t>
            </a:r>
            <a:r>
              <a:rPr lang="ru-RU" u="sng" dirty="0" err="1"/>
              <a:t>або</a:t>
            </a:r>
            <a:r>
              <a:rPr lang="ru-RU" u="sng" dirty="0"/>
              <a:t> строку </a:t>
            </a:r>
            <a:r>
              <a:rPr lang="ru-RU" u="sng" dirty="0" err="1"/>
              <a:t>тимчасового</a:t>
            </a:r>
            <a:r>
              <a:rPr lang="ru-RU" u="sng" dirty="0"/>
              <a:t> </a:t>
            </a:r>
            <a:r>
              <a:rPr lang="ru-RU" u="sng" dirty="0" err="1"/>
              <a:t>вивезення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втрата</a:t>
            </a:r>
            <a:r>
              <a:rPr lang="ru-RU" u="sng" dirty="0"/>
              <a:t>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endParaRPr lang="ru-RU" u="sng" dirty="0"/>
          </a:p>
          <a:p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Кодексу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три </a:t>
            </a:r>
            <a:r>
              <a:rPr lang="ru-RU" dirty="0" err="1"/>
              <a:t>доби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п’ятдесяти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особою, яка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притягалася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правопорушення</a:t>
            </a:r>
            <a:r>
              <a:rPr lang="ru-RU" dirty="0"/>
              <a:t>, а так само </a:t>
            </a:r>
            <a:r>
              <a:rPr lang="ru-RU" dirty="0" err="1"/>
              <a:t>перевищення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три </a:t>
            </a:r>
            <a:r>
              <a:rPr lang="ru-RU" dirty="0" err="1"/>
              <a:t>доби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десять </a:t>
            </a:r>
            <a:r>
              <a:rPr lang="ru-RU" dirty="0" err="1"/>
              <a:t>діб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трьохсот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/>
              <a:t>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та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десять </a:t>
            </a:r>
            <a:r>
              <a:rPr lang="ru-RU" dirty="0" err="1"/>
              <a:t>діб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445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r>
              <a:rPr lang="ru-RU" dirty="0" err="1"/>
              <a:t>Перевищення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/>
              <a:t>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тридцять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/>
              <a:t>строку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тридцять</a:t>
            </a:r>
            <a:r>
              <a:rPr lang="ru-RU" dirty="0"/>
              <a:t> </a:t>
            </a:r>
            <a:r>
              <a:rPr lang="ru-RU" dirty="0" err="1"/>
              <a:t>діб</a:t>
            </a:r>
            <a:r>
              <a:rPr lang="ru-RU" dirty="0"/>
              <a:t>, а так само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розкомплектування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десяти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конфіскацію</a:t>
            </a:r>
            <a:r>
              <a:rPr lang="ru-RU" dirty="0"/>
              <a:t> таких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29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594375" cy="6318913"/>
          </a:xfrm>
        </p:spPr>
        <p:txBody>
          <a:bodyPr>
            <a:normAutofit/>
          </a:bodyPr>
          <a:lstStyle/>
          <a:p>
            <a:r>
              <a:rPr lang="uk-UA" dirty="0"/>
              <a:t>9.1. Види порушень митних правил і міри відповідальності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є </a:t>
            </a:r>
            <a:r>
              <a:rPr lang="ru-RU" dirty="0" err="1"/>
              <a:t>адміністративним</a:t>
            </a:r>
            <a:r>
              <a:rPr lang="ru-RU" dirty="0"/>
              <a:t> </a:t>
            </a:r>
            <a:r>
              <a:rPr lang="ru-RU" dirty="0" err="1"/>
              <a:t>правопорушенням</a:t>
            </a:r>
            <a:r>
              <a:rPr lang="ru-RU" dirty="0"/>
              <a:t>, яке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протиправні</a:t>
            </a:r>
            <a:r>
              <a:rPr lang="ru-RU" dirty="0"/>
              <a:t>, </a:t>
            </a:r>
            <a:r>
              <a:rPr lang="ru-RU" dirty="0" err="1"/>
              <a:t>винні</a:t>
            </a:r>
            <a:r>
              <a:rPr lang="ru-RU" dirty="0"/>
              <a:t> (</a:t>
            </a:r>
            <a:r>
              <a:rPr lang="ru-RU" dirty="0" err="1"/>
              <a:t>умисні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необережності</a:t>
            </a:r>
            <a:r>
              <a:rPr lang="ru-RU" dirty="0"/>
              <a:t>)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бездіяльність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посягають</a:t>
            </a:r>
            <a:r>
              <a:rPr lang="ru-RU" dirty="0"/>
              <a:t> на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 smtClean="0"/>
              <a:t>Митним</a:t>
            </a:r>
            <a:r>
              <a:rPr lang="ru-RU" dirty="0" smtClean="0"/>
              <a:t> </a:t>
            </a:r>
            <a:r>
              <a:rPr lang="ru-RU" dirty="0"/>
              <a:t>Кодексом та </a:t>
            </a:r>
            <a:r>
              <a:rPr lang="ru-RU" dirty="0" err="1"/>
              <a:t>іншими</a:t>
            </a:r>
            <a:r>
              <a:rPr lang="ru-RU" dirty="0"/>
              <a:t> актами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порядок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органам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товарами,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або</a:t>
            </a:r>
            <a:r>
              <a:rPr lang="ru-RU" dirty="0"/>
              <a:t> контроль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, і за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адміністративна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Адміністративна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настає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не </a:t>
            </a: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кримінальну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 smtClean="0"/>
              <a:t>.</a:t>
            </a:r>
          </a:p>
          <a:p>
            <a:pPr fontAlgn="base"/>
            <a:r>
              <a:rPr lang="uk-UA" dirty="0"/>
              <a:t>Адміністративна відповідальність за порушення митних правил встановлюється </a:t>
            </a:r>
            <a:r>
              <a:rPr lang="uk-UA" dirty="0" smtClean="0"/>
              <a:t>Митним Кодексом</a:t>
            </a:r>
            <a:r>
              <a:rPr lang="uk-UA" dirty="0"/>
              <a:t>.</a:t>
            </a:r>
            <a:endParaRPr lang="ru-RU" dirty="0"/>
          </a:p>
          <a:p>
            <a:pPr marL="0" indent="0" fontAlgn="base">
              <a:buNone/>
            </a:pPr>
            <a:r>
              <a:rPr lang="uk-UA" dirty="0" smtClean="0"/>
              <a:t>Суб’єктами </a:t>
            </a:r>
            <a:r>
              <a:rPr lang="uk-UA" dirty="0"/>
              <a:t>адміністративної відповідальності за порушення митних правил можуть бути громадяни, які на момент вчинення такого правопорушення досягли 16-річного віку, а при вчиненні порушень митних правил підприємствами - посадові особи цих підприємств.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789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або</a:t>
            </a:r>
            <a:r>
              <a:rPr lang="ru-RU" u="sng" dirty="0"/>
              <a:t> </a:t>
            </a:r>
            <a:r>
              <a:rPr lang="ru-RU" u="sng" dirty="0" err="1"/>
              <a:t>дії</a:t>
            </a:r>
            <a:r>
              <a:rPr lang="ru-RU" u="sng" dirty="0"/>
              <a:t>, </a:t>
            </a:r>
            <a:r>
              <a:rPr lang="ru-RU" u="sng" dirty="0" err="1"/>
              <a:t>спрямовані</a:t>
            </a:r>
            <a:r>
              <a:rPr lang="ru-RU" u="sng" dirty="0"/>
              <a:t> на </a:t>
            </a: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комерційного</a:t>
            </a:r>
            <a:r>
              <a:rPr lang="ru-RU" u="sng" dirty="0"/>
              <a:t> </a:t>
            </a:r>
            <a:r>
              <a:rPr lang="ru-RU" u="sng" dirty="0" err="1"/>
              <a:t>призначення</a:t>
            </a:r>
            <a:r>
              <a:rPr lang="ru-RU" u="sng" dirty="0"/>
              <a:t> через </a:t>
            </a:r>
            <a:r>
              <a:rPr lang="ru-RU" u="sng" dirty="0" err="1"/>
              <a:t>митний</a:t>
            </a:r>
            <a:r>
              <a:rPr lang="ru-RU" u="sng" dirty="0"/>
              <a:t> кордон </a:t>
            </a:r>
            <a:r>
              <a:rPr lang="ru-RU" u="sng" dirty="0" err="1"/>
              <a:t>України</a:t>
            </a:r>
            <a:r>
              <a:rPr lang="ru-RU" u="sng" dirty="0"/>
              <a:t> поза </a:t>
            </a:r>
            <a:r>
              <a:rPr lang="ru-RU" u="sng" dirty="0" err="1"/>
              <a:t>митним</a:t>
            </a:r>
            <a:r>
              <a:rPr lang="ru-RU" u="sng" dirty="0"/>
              <a:t> контролем</a:t>
            </a:r>
          </a:p>
          <a:p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поза </a:t>
            </a:r>
            <a:r>
              <a:rPr lang="ru-RU" dirty="0" err="1"/>
              <a:t>митним</a:t>
            </a:r>
            <a:r>
              <a:rPr lang="ru-RU" dirty="0"/>
              <a:t> контролем, </a:t>
            </a:r>
            <a:r>
              <a:rPr lang="ru-RU" dirty="0" err="1"/>
              <a:t>тобто</a:t>
            </a:r>
            <a:r>
              <a:rPr lang="ru-RU" dirty="0"/>
              <a:t> поза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поза </a:t>
            </a:r>
            <a:r>
              <a:rPr lang="ru-RU" dirty="0" err="1"/>
              <a:t>робочим</a:t>
            </a:r>
            <a:r>
              <a:rPr lang="ru-RU" dirty="0"/>
              <a:t> часом, </a:t>
            </a:r>
            <a:r>
              <a:rPr lang="ru-RU" dirty="0" err="1"/>
              <a:t>установленим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, і без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незаконним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митного</a:t>
            </a:r>
            <a:r>
              <a:rPr lang="ru-RU" dirty="0"/>
              <a:t> органу –</a:t>
            </a:r>
          </a:p>
          <a:p>
            <a:pPr marL="0" indent="0">
              <a:buNone/>
            </a:pPr>
            <a:r>
              <a:rPr lang="ru-RU" dirty="0" err="1" smtClean="0"/>
              <a:t>тягнуть</a:t>
            </a:r>
            <a:r>
              <a:rPr lang="ru-RU" dirty="0" smtClean="0"/>
              <a:t> </a:t>
            </a:r>
            <a:r>
              <a:rPr lang="ru-RU" dirty="0"/>
              <a:t>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100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поза </a:t>
            </a:r>
            <a:r>
              <a:rPr lang="ru-RU" dirty="0" err="1"/>
              <a:t>митним</a:t>
            </a:r>
            <a:r>
              <a:rPr lang="ru-RU" dirty="0"/>
              <a:t> контролем.</a:t>
            </a:r>
          </a:p>
          <a:p>
            <a:r>
              <a:rPr lang="ru-RU" dirty="0" err="1" smtClean="0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, </a:t>
            </a:r>
            <a:r>
              <a:rPr lang="ru-RU" dirty="0" err="1"/>
              <a:t>вчинені</a:t>
            </a:r>
            <a:r>
              <a:rPr lang="ru-RU" dirty="0"/>
              <a:t> особою, яка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притягалася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483 </a:t>
            </a:r>
            <a:r>
              <a:rPr lang="ru-RU" dirty="0" err="1" smtClean="0"/>
              <a:t>Митного</a:t>
            </a:r>
            <a:r>
              <a:rPr lang="ru-RU" dirty="0" smtClean="0"/>
              <a:t> </a:t>
            </a:r>
            <a:r>
              <a:rPr lang="ru-RU" dirty="0"/>
              <a:t>Кодексу, -</a:t>
            </a:r>
          </a:p>
          <a:p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200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поза </a:t>
            </a:r>
            <a:r>
              <a:rPr lang="ru-RU" dirty="0" err="1"/>
              <a:t>митним</a:t>
            </a:r>
            <a:r>
              <a:rPr lang="ru-RU" dirty="0"/>
              <a:t> контролем.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507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u="sng" dirty="0" err="1"/>
              <a:t>Стаття</a:t>
            </a:r>
            <a:r>
              <a:rPr lang="ru-RU" b="1" u="sng" dirty="0"/>
              <a:t> 483.</a:t>
            </a:r>
            <a:r>
              <a:rPr lang="ru-RU" u="sng" dirty="0"/>
              <a:t> </a:t>
            </a: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або</a:t>
            </a:r>
            <a:r>
              <a:rPr lang="ru-RU" u="sng" dirty="0"/>
              <a:t> </a:t>
            </a:r>
            <a:r>
              <a:rPr lang="ru-RU" u="sng" dirty="0" err="1"/>
              <a:t>дії</a:t>
            </a:r>
            <a:r>
              <a:rPr lang="ru-RU" u="sng" dirty="0"/>
              <a:t>, </a:t>
            </a:r>
            <a:r>
              <a:rPr lang="ru-RU" u="sng" dirty="0" err="1"/>
              <a:t>спрямовані</a:t>
            </a:r>
            <a:r>
              <a:rPr lang="ru-RU" u="sng" dirty="0"/>
              <a:t> на </a:t>
            </a: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через </a:t>
            </a:r>
            <a:r>
              <a:rPr lang="ru-RU" u="sng" dirty="0" err="1"/>
              <a:t>митний</a:t>
            </a:r>
            <a:r>
              <a:rPr lang="ru-RU" u="sng" dirty="0"/>
              <a:t> кордон </a:t>
            </a:r>
            <a:r>
              <a:rPr lang="ru-RU" u="sng" dirty="0" err="1"/>
              <a:t>України</a:t>
            </a:r>
            <a:r>
              <a:rPr lang="ru-RU" u="sng" dirty="0"/>
              <a:t> з </a:t>
            </a:r>
            <a:r>
              <a:rPr lang="ru-RU" u="sng" dirty="0" err="1"/>
              <a:t>приховуванням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контролю</a:t>
            </a:r>
          </a:p>
          <a:p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приховуванням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виготовлених</a:t>
            </a:r>
            <a:r>
              <a:rPr lang="ru-RU" dirty="0"/>
              <a:t> </a:t>
            </a:r>
            <a:r>
              <a:rPr lang="ru-RU" dirty="0" err="1"/>
              <a:t>сховищ</a:t>
            </a:r>
            <a:r>
              <a:rPr lang="ru-RU" dirty="0"/>
              <a:t> (</a:t>
            </a:r>
            <a:r>
              <a:rPr lang="ru-RU" dirty="0" err="1"/>
              <a:t>тайників</a:t>
            </a:r>
            <a:r>
              <a:rPr lang="ru-RU" dirty="0"/>
              <a:t>)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утруднюють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шляхом </a:t>
            </a:r>
            <a:r>
              <a:rPr lang="ru-RU" dirty="0" err="1"/>
              <a:t>надання</a:t>
            </a:r>
            <a:r>
              <a:rPr lang="ru-RU" dirty="0"/>
              <a:t> одним товарам </a:t>
            </a:r>
            <a:r>
              <a:rPr lang="ru-RU" dirty="0" err="1"/>
              <a:t>вигляду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органу як </a:t>
            </a:r>
            <a:r>
              <a:rPr lang="ru-RU" dirty="0" err="1"/>
              <a:t>підстави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підроблених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шляхом, </a:t>
            </a:r>
            <a:r>
              <a:rPr lang="ru-RU" dirty="0" err="1"/>
              <a:t>або</a:t>
            </a:r>
            <a:r>
              <a:rPr lang="ru-RU" dirty="0"/>
              <a:t> таких,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неправдиві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ваги (з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за </a:t>
            </a:r>
            <a:r>
              <a:rPr lang="ru-RU" dirty="0" err="1"/>
              <a:t>належних</a:t>
            </a:r>
            <a:r>
              <a:rPr lang="ru-RU" dirty="0"/>
              <a:t> умов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транспортування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</a:t>
            </a:r>
            <a:r>
              <a:rPr lang="ru-RU" dirty="0" err="1"/>
              <a:t>відправника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одержувача</a:t>
            </a:r>
            <a:r>
              <a:rPr lang="ru-RU" dirty="0"/>
              <a:t>,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та </a:t>
            </a:r>
            <a:r>
              <a:rPr lang="ru-RU" dirty="0" err="1"/>
              <a:t>номерів</a:t>
            </a:r>
            <a:r>
              <a:rPr lang="ru-RU" dirty="0"/>
              <a:t>, </a:t>
            </a:r>
            <a:r>
              <a:rPr lang="ru-RU" dirty="0" err="1"/>
              <a:t>неправдиві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коду товару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2"/>
              </a:rPr>
              <a:t>УКТ ЗЕД</a:t>
            </a:r>
            <a:r>
              <a:rPr lang="ru-RU" dirty="0"/>
              <a:t> 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 smtClean="0"/>
              <a:t>тягнуть</a:t>
            </a:r>
            <a:r>
              <a:rPr lang="ru-RU" dirty="0" smtClean="0"/>
              <a:t> </a:t>
            </a:r>
            <a:r>
              <a:rPr lang="ru-RU" dirty="0"/>
              <a:t>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100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виготовленими</a:t>
            </a:r>
            <a:r>
              <a:rPr lang="ru-RU" dirty="0"/>
              <a:t> </a:t>
            </a:r>
            <a:r>
              <a:rPr lang="ru-RU" dirty="0" err="1"/>
              <a:t>сховищами</a:t>
            </a:r>
            <a:r>
              <a:rPr lang="ru-RU" dirty="0"/>
              <a:t> (тайниками),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 smtClean="0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особою, яка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притягалася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статтею</a:t>
            </a:r>
            <a:r>
              <a:rPr lang="ru-RU" u="sng" dirty="0">
                <a:hlinkClick r:id="rId3"/>
              </a:rPr>
              <a:t> 482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200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з </a:t>
            </a:r>
            <a:r>
              <a:rPr lang="ru-RU" dirty="0" err="1"/>
              <a:t>конфіскацією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виготовленими</a:t>
            </a:r>
            <a:r>
              <a:rPr lang="ru-RU" dirty="0"/>
              <a:t> </a:t>
            </a:r>
            <a:r>
              <a:rPr lang="ru-RU" dirty="0" err="1"/>
              <a:t>сховищами</a:t>
            </a:r>
            <a:r>
              <a:rPr lang="ru-RU" dirty="0"/>
              <a:t> (тайниками),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-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543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 err="1"/>
              <a:t>Зберігання</a:t>
            </a:r>
            <a:r>
              <a:rPr lang="ru-RU" u="sng" dirty="0"/>
              <a:t>, </a:t>
            </a:r>
            <a:r>
              <a:rPr lang="ru-RU" u="sng" dirty="0" err="1"/>
              <a:t>перевезення</a:t>
            </a:r>
            <a:r>
              <a:rPr lang="ru-RU" u="sng" dirty="0"/>
              <a:t>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придбання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, </a:t>
            </a:r>
            <a:r>
              <a:rPr lang="ru-RU" u="sng" dirty="0" err="1"/>
              <a:t>транспортних</a:t>
            </a:r>
            <a:r>
              <a:rPr lang="ru-RU" u="sng" dirty="0"/>
              <a:t> </a:t>
            </a:r>
            <a:r>
              <a:rPr lang="ru-RU" u="sng" dirty="0" err="1"/>
              <a:t>засобів</a:t>
            </a:r>
            <a:r>
              <a:rPr lang="ru-RU" u="sng" dirty="0"/>
              <a:t> </a:t>
            </a:r>
            <a:r>
              <a:rPr lang="ru-RU" u="sng" dirty="0" err="1"/>
              <a:t>комерційного</a:t>
            </a:r>
            <a:r>
              <a:rPr lang="ru-RU" u="sng" dirty="0"/>
              <a:t> </a:t>
            </a:r>
            <a:r>
              <a:rPr lang="ru-RU" u="sng" dirty="0" err="1"/>
              <a:t>призначення</a:t>
            </a:r>
            <a:r>
              <a:rPr lang="ru-RU" u="sng" dirty="0"/>
              <a:t>, </a:t>
            </a:r>
            <a:r>
              <a:rPr lang="ru-RU" u="sng" dirty="0" err="1"/>
              <a:t>ввезених</a:t>
            </a:r>
            <a:r>
              <a:rPr lang="ru-RU" u="sng" dirty="0"/>
              <a:t> на </a:t>
            </a:r>
            <a:r>
              <a:rPr lang="ru-RU" u="sng" dirty="0" err="1"/>
              <a:t>митну</a:t>
            </a:r>
            <a:r>
              <a:rPr lang="ru-RU" u="sng" dirty="0"/>
              <a:t> </a:t>
            </a:r>
            <a:r>
              <a:rPr lang="ru-RU" u="sng" dirty="0" err="1"/>
              <a:t>територію</a:t>
            </a:r>
            <a:r>
              <a:rPr lang="ru-RU" u="sng" dirty="0"/>
              <a:t> </a:t>
            </a:r>
            <a:r>
              <a:rPr lang="ru-RU" u="sng" dirty="0" err="1"/>
              <a:t>України</a:t>
            </a:r>
            <a:r>
              <a:rPr lang="ru-RU" u="sng" dirty="0"/>
              <a:t> поза </a:t>
            </a:r>
            <a:r>
              <a:rPr lang="ru-RU" u="sng" dirty="0" err="1"/>
              <a:t>митним</a:t>
            </a:r>
            <a:r>
              <a:rPr lang="ru-RU" u="sng" dirty="0"/>
              <a:t> контролем </a:t>
            </a:r>
            <a:r>
              <a:rPr lang="ru-RU" u="sng" dirty="0" err="1"/>
              <a:t>або</a:t>
            </a:r>
            <a:r>
              <a:rPr lang="ru-RU" u="sng" dirty="0"/>
              <a:t> з </a:t>
            </a:r>
            <a:r>
              <a:rPr lang="ru-RU" u="sng" dirty="0" err="1"/>
              <a:t>приховуванням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контролю</a:t>
            </a:r>
          </a:p>
          <a:p>
            <a:r>
              <a:rPr lang="ru-RU" dirty="0" err="1" smtClean="0"/>
              <a:t>Зберігання</a:t>
            </a:r>
            <a:r>
              <a:rPr lang="ru-RU" dirty="0"/>
              <a:t>,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поза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приховуванням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100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конфіскацію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 smtClean="0"/>
              <a:t>Дії</a:t>
            </a:r>
            <a:r>
              <a:rPr lang="ru-RU" u="sng" dirty="0"/>
              <a:t>, </a:t>
            </a:r>
            <a:r>
              <a:rPr lang="ru-RU" u="sng" dirty="0" err="1"/>
              <a:t>спрямовані</a:t>
            </a:r>
            <a:r>
              <a:rPr lang="ru-RU" u="sng" dirty="0"/>
              <a:t> на </a:t>
            </a:r>
            <a:r>
              <a:rPr lang="ru-RU" u="sng" dirty="0" err="1"/>
              <a:t>неправомірне</a:t>
            </a:r>
            <a:r>
              <a:rPr lang="ru-RU" u="sng" dirty="0"/>
              <a:t> </a:t>
            </a:r>
            <a:r>
              <a:rPr lang="ru-RU" u="sng" dirty="0" err="1"/>
              <a:t>звільнення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</a:t>
            </a:r>
            <a:r>
              <a:rPr lang="ru-RU" u="sng" dirty="0" err="1"/>
              <a:t>сплати</a:t>
            </a:r>
            <a:r>
              <a:rPr lang="ru-RU" u="sng" dirty="0"/>
              <a:t> </a:t>
            </a:r>
            <a:r>
              <a:rPr lang="ru-RU" u="sng" dirty="0" err="1"/>
              <a:t>митних</a:t>
            </a:r>
            <a:r>
              <a:rPr lang="ru-RU" u="sng" dirty="0"/>
              <a:t> </a:t>
            </a:r>
            <a:r>
              <a:rPr lang="ru-RU" u="sng" dirty="0" err="1"/>
              <a:t>платежів</a:t>
            </a:r>
            <a:r>
              <a:rPr lang="ru-RU" u="sng" dirty="0"/>
              <a:t>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зменшення</a:t>
            </a:r>
            <a:r>
              <a:rPr lang="ru-RU" u="sng" dirty="0"/>
              <a:t> </a:t>
            </a:r>
            <a:r>
              <a:rPr lang="ru-RU" u="sng" dirty="0" err="1"/>
              <a:t>їх</a:t>
            </a:r>
            <a:r>
              <a:rPr lang="ru-RU" u="sng" dirty="0"/>
              <a:t> </a:t>
            </a:r>
            <a:r>
              <a:rPr lang="ru-RU" u="sng" dirty="0" err="1"/>
              <a:t>розміру</a:t>
            </a:r>
            <a:r>
              <a:rPr lang="ru-RU" u="sng" dirty="0"/>
              <a:t>, а </a:t>
            </a:r>
            <a:r>
              <a:rPr lang="ru-RU" u="sng" dirty="0" err="1"/>
              <a:t>також</a:t>
            </a:r>
            <a:r>
              <a:rPr lang="ru-RU" u="sng" dirty="0"/>
              <a:t> </a:t>
            </a:r>
            <a:r>
              <a:rPr lang="ru-RU" u="sng" dirty="0" err="1"/>
              <a:t>інші</a:t>
            </a:r>
            <a:r>
              <a:rPr lang="ru-RU" u="sng" dirty="0"/>
              <a:t> </a:t>
            </a:r>
            <a:r>
              <a:rPr lang="ru-RU" u="sng" dirty="0" err="1"/>
              <a:t>протиправні</a:t>
            </a:r>
            <a:r>
              <a:rPr lang="ru-RU" u="sng" dirty="0"/>
              <a:t> </a:t>
            </a:r>
            <a:r>
              <a:rPr lang="ru-RU" u="sng" dirty="0" err="1"/>
              <a:t>дії</a:t>
            </a:r>
            <a:r>
              <a:rPr lang="ru-RU" u="sng" dirty="0"/>
              <a:t>, </a:t>
            </a:r>
            <a:r>
              <a:rPr lang="ru-RU" u="sng" dirty="0" err="1"/>
              <a:t>спрямовані</a:t>
            </a:r>
            <a:r>
              <a:rPr lang="ru-RU" u="sng" dirty="0"/>
              <a:t> на </a:t>
            </a:r>
            <a:r>
              <a:rPr lang="ru-RU" u="sng" dirty="0" err="1"/>
              <a:t>ухилення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</a:t>
            </a:r>
            <a:r>
              <a:rPr lang="ru-RU" u="sng" dirty="0" err="1"/>
              <a:t>сплати</a:t>
            </a:r>
            <a:r>
              <a:rPr lang="ru-RU" u="sng" dirty="0"/>
              <a:t> </a:t>
            </a:r>
            <a:r>
              <a:rPr lang="ru-RU" u="sng" dirty="0" err="1"/>
              <a:t>митних</a:t>
            </a:r>
            <a:r>
              <a:rPr lang="ru-RU" u="sng" dirty="0"/>
              <a:t> </a:t>
            </a:r>
            <a:r>
              <a:rPr lang="ru-RU" u="sng" dirty="0" err="1"/>
              <a:t>платежів</a:t>
            </a:r>
            <a:endParaRPr lang="ru-RU" u="sng" dirty="0"/>
          </a:p>
          <a:p>
            <a:r>
              <a:rPr lang="ru-RU" dirty="0" err="1" smtClean="0"/>
              <a:t>Заявлення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з метою </a:t>
            </a:r>
            <a:r>
              <a:rPr lang="ru-RU" dirty="0" err="1"/>
              <a:t>неправомірного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неправдивих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істотних</a:t>
            </a:r>
            <a:r>
              <a:rPr lang="ru-RU" dirty="0"/>
              <a:t> умов </a:t>
            </a:r>
            <a:r>
              <a:rPr lang="ru-RU" dirty="0" err="1"/>
              <a:t>зовнішньоекономічного</a:t>
            </a:r>
            <a:r>
              <a:rPr lang="ru-RU" dirty="0"/>
              <a:t> договору (контракту), ваги (з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за </a:t>
            </a:r>
            <a:r>
              <a:rPr lang="ru-RU" dirty="0" err="1"/>
              <a:t>належних</a:t>
            </a:r>
            <a:r>
              <a:rPr lang="ru-RU" dirty="0"/>
              <a:t> умов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транспортування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</a:t>
            </a:r>
            <a:r>
              <a:rPr lang="ru-RU" dirty="0" err="1"/>
              <a:t>відправника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одержувача</a:t>
            </a:r>
            <a:r>
              <a:rPr lang="ru-RU" dirty="0"/>
              <a:t> товару, </a:t>
            </a:r>
            <a:r>
              <a:rPr lang="ru-RU" dirty="0" err="1"/>
              <a:t>неправдивих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коду товару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2"/>
              </a:rPr>
              <a:t>УКТ ЗЕД</a:t>
            </a:r>
            <a:r>
              <a:rPr lang="ru-RU" dirty="0"/>
              <a:t> 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,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ж метою </a:t>
            </a:r>
            <a:r>
              <a:rPr lang="ru-RU" dirty="0" err="1"/>
              <a:t>митному</a:t>
            </a:r>
            <a:r>
              <a:rPr lang="ru-RU" dirty="0"/>
              <a:t> органу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несплата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у строк, </a:t>
            </a:r>
            <a:r>
              <a:rPr lang="ru-RU" dirty="0" err="1"/>
              <a:t>встановлений</a:t>
            </a:r>
            <a:r>
              <a:rPr lang="ru-RU" dirty="0"/>
              <a:t> законом,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протиправні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а так само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 smtClean="0"/>
              <a:t>тягнуть</a:t>
            </a:r>
            <a:r>
              <a:rPr lang="ru-RU" dirty="0" smtClean="0"/>
              <a:t> </a:t>
            </a:r>
            <a:r>
              <a:rPr lang="ru-RU" dirty="0"/>
              <a:t>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300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несплаченої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301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r>
              <a:rPr lang="ru-RU" b="1" dirty="0" smtClean="0"/>
              <a:t>4. Заходи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запобігання</a:t>
            </a:r>
            <a:r>
              <a:rPr lang="ru-RU" b="1" dirty="0"/>
              <a:t> та </a:t>
            </a:r>
            <a:r>
              <a:rPr lang="ru-RU" b="1" dirty="0" err="1"/>
              <a:t>протидії</a:t>
            </a:r>
            <a:r>
              <a:rPr lang="ru-RU" b="1" dirty="0"/>
              <a:t> </a:t>
            </a:r>
            <a:r>
              <a:rPr lang="ru-RU" b="1" dirty="0" err="1"/>
              <a:t>контрабанді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Контрольовані</a:t>
            </a:r>
            <a:r>
              <a:rPr lang="ru-RU" dirty="0" smtClean="0"/>
              <a:t> </a:t>
            </a:r>
            <a:r>
              <a:rPr lang="ru-RU" dirty="0"/>
              <a:t>поставки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endParaRPr lang="ru-RU" dirty="0"/>
          </a:p>
          <a:p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з метою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і </a:t>
            </a:r>
            <a:r>
              <a:rPr lang="ru-RU" dirty="0" err="1"/>
              <a:t>каналів</a:t>
            </a:r>
            <a:r>
              <a:rPr lang="ru-RU" dirty="0"/>
              <a:t> незаконного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,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цьому</a:t>
            </a:r>
            <a:r>
              <a:rPr lang="ru-RU" dirty="0"/>
              <a:t>, разом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органами,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здійснювати</a:t>
            </a:r>
            <a:r>
              <a:rPr lang="ru-RU" dirty="0"/>
              <a:t> оперативно-</a:t>
            </a:r>
            <a:r>
              <a:rPr lang="ru-RU" dirty="0" err="1"/>
              <a:t>розшукову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метод </a:t>
            </a:r>
            <a:r>
              <a:rPr lang="ru-RU" dirty="0" err="1"/>
              <a:t>контрольованої</a:t>
            </a:r>
            <a:r>
              <a:rPr lang="ru-RU" dirty="0"/>
              <a:t> поставки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.</a:t>
            </a:r>
          </a:p>
          <a:p>
            <a:r>
              <a:rPr lang="ru-RU" dirty="0" smtClean="0"/>
              <a:t>Порядок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контрольованої</a:t>
            </a:r>
            <a:r>
              <a:rPr lang="ru-RU" dirty="0"/>
              <a:t> поставки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 smtClean="0"/>
              <a:t>Митним</a:t>
            </a:r>
            <a:r>
              <a:rPr lang="ru-RU" dirty="0" smtClean="0"/>
              <a:t> </a:t>
            </a:r>
            <a:r>
              <a:rPr lang="ru-RU" dirty="0"/>
              <a:t>Кодексом і </a:t>
            </a:r>
            <a:r>
              <a:rPr lang="ru-RU" dirty="0" err="1"/>
              <a:t>відповідним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державного кордону, </a:t>
            </a:r>
            <a:r>
              <a:rPr lang="ru-RU" dirty="0" err="1"/>
              <a:t>погодженим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Офісом</a:t>
            </a:r>
            <a:r>
              <a:rPr lang="ru-RU" dirty="0"/>
              <a:t> Генерального прокурора та </a:t>
            </a:r>
            <a:r>
              <a:rPr lang="ru-RU" dirty="0" err="1"/>
              <a:t>зареєстрованим</a:t>
            </a:r>
            <a:r>
              <a:rPr lang="ru-RU" dirty="0"/>
              <a:t> у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7877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u="sng" dirty="0" err="1"/>
              <a:t>Переміщення</a:t>
            </a:r>
            <a:r>
              <a:rPr lang="ru-RU" u="sng" dirty="0"/>
              <a:t> </a:t>
            </a:r>
            <a:r>
              <a:rPr lang="ru-RU" u="sng" dirty="0" err="1"/>
              <a:t>товарів</a:t>
            </a:r>
            <a:r>
              <a:rPr lang="ru-RU" u="sng" dirty="0"/>
              <a:t> </a:t>
            </a:r>
            <a:r>
              <a:rPr lang="ru-RU" u="sng" dirty="0" err="1"/>
              <a:t>під</a:t>
            </a:r>
            <a:r>
              <a:rPr lang="ru-RU" u="sng" dirty="0"/>
              <a:t> </a:t>
            </a:r>
            <a:r>
              <a:rPr lang="ru-RU" u="sng" dirty="0" err="1"/>
              <a:t>негласним</a:t>
            </a:r>
            <a:r>
              <a:rPr lang="ru-RU" u="sng" dirty="0"/>
              <a:t> контролем</a:t>
            </a:r>
          </a:p>
          <a:p>
            <a:r>
              <a:rPr lang="ru-RU" dirty="0" smtClean="0"/>
              <a:t>З </a:t>
            </a:r>
            <a:r>
              <a:rPr lang="ru-RU" dirty="0"/>
              <a:t>метою </a:t>
            </a:r>
            <a:r>
              <a:rPr lang="ru-RU" dirty="0" err="1"/>
              <a:t>виявлення</a:t>
            </a:r>
            <a:r>
              <a:rPr lang="ru-RU" dirty="0"/>
              <a:t> та </a:t>
            </a:r>
            <a:r>
              <a:rPr lang="ru-RU" dirty="0" err="1"/>
              <a:t>притягнення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причетних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контрабанди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 метою </a:t>
            </a:r>
            <a:r>
              <a:rPr lang="ru-RU" dirty="0" err="1"/>
              <a:t>вилучення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підозра</a:t>
            </a:r>
            <a:r>
              <a:rPr lang="ru-RU" dirty="0"/>
              <a:t> в незаконному </a:t>
            </a:r>
            <a:r>
              <a:rPr lang="ru-RU" dirty="0" err="1"/>
              <a:t>переміщенні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негласним</a:t>
            </a:r>
            <a:r>
              <a:rPr lang="ru-RU" dirty="0"/>
              <a:t> контролем та </a:t>
            </a:r>
            <a:r>
              <a:rPr lang="ru-RU" dirty="0" err="1"/>
              <a:t>оперативним</a:t>
            </a:r>
            <a:r>
              <a:rPr lang="ru-RU" dirty="0"/>
              <a:t> </a:t>
            </a:r>
            <a:r>
              <a:rPr lang="ru-RU" dirty="0" err="1"/>
              <a:t>наглядом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r>
              <a:rPr lang="ru-RU" dirty="0" smtClean="0"/>
              <a:t>Порядок </a:t>
            </a:r>
            <a:r>
              <a:rPr lang="ru-RU" dirty="0" err="1"/>
              <a:t>проведення</a:t>
            </a:r>
            <a:r>
              <a:rPr lang="ru-RU" dirty="0"/>
              <a:t> негласного контролю за </a:t>
            </a:r>
            <a:r>
              <a:rPr lang="ru-RU" dirty="0" err="1"/>
              <a:t>переміщенням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і </a:t>
            </a:r>
            <a:r>
              <a:rPr lang="ru-RU" dirty="0" err="1"/>
              <a:t>відповідним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державного кордону, </a:t>
            </a:r>
            <a:r>
              <a:rPr lang="ru-RU" dirty="0" err="1"/>
              <a:t>погодженим</a:t>
            </a:r>
            <a:r>
              <a:rPr lang="ru-RU" dirty="0"/>
              <a:t> з </a:t>
            </a:r>
            <a:r>
              <a:rPr lang="ru-RU" dirty="0" err="1"/>
              <a:t>Офісом</a:t>
            </a:r>
            <a:r>
              <a:rPr lang="ru-RU" dirty="0"/>
              <a:t> Генерального прокурора та </a:t>
            </a:r>
            <a:r>
              <a:rPr lang="ru-RU" dirty="0" err="1"/>
              <a:t>зареєстрованим</a:t>
            </a:r>
            <a:r>
              <a:rPr lang="ru-RU" dirty="0"/>
              <a:t> у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56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5"/>
            <a:ext cx="8596668" cy="570016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uk-UA" dirty="0"/>
              <a:t>Особливості відповідальності за деякі види порушень митних правил</a:t>
            </a:r>
            <a:endParaRPr lang="ru-RU" dirty="0"/>
          </a:p>
          <a:p>
            <a:pPr fontAlgn="base"/>
            <a:r>
              <a:rPr lang="uk-UA" dirty="0" smtClean="0"/>
              <a:t>Вчинення </a:t>
            </a:r>
            <a:r>
              <a:rPr lang="uk-UA" dirty="0"/>
              <a:t>порушень митних правил, передбачених </a:t>
            </a:r>
            <a:r>
              <a:rPr lang="uk-UA" u="sng" dirty="0">
                <a:hlinkClick r:id="rId2"/>
              </a:rPr>
              <a:t>частиною третьою статті 469</a:t>
            </a:r>
            <a:r>
              <a:rPr lang="uk-UA" dirty="0"/>
              <a:t>, </a:t>
            </a:r>
            <a:r>
              <a:rPr lang="uk-UA" u="sng" dirty="0">
                <a:hlinkClick r:id="rId3"/>
              </a:rPr>
              <a:t>статтею 470</a:t>
            </a:r>
            <a:r>
              <a:rPr lang="uk-UA" dirty="0"/>
              <a:t>, </a:t>
            </a:r>
            <a:r>
              <a:rPr lang="uk-UA" u="sng" dirty="0">
                <a:hlinkClick r:id="rId4"/>
              </a:rPr>
              <a:t>частиною третьою статті 478</a:t>
            </a:r>
            <a:r>
              <a:rPr lang="uk-UA" dirty="0"/>
              <a:t>, </a:t>
            </a:r>
            <a:r>
              <a:rPr lang="uk-UA" u="sng" dirty="0">
                <a:hlinkClick r:id="rId5"/>
              </a:rPr>
              <a:t>статтею 481</a:t>
            </a:r>
            <a:r>
              <a:rPr lang="uk-UA" dirty="0"/>
              <a:t> </a:t>
            </a:r>
            <a:r>
              <a:rPr lang="uk-UA" dirty="0" smtClean="0"/>
              <a:t>Митного </a:t>
            </a:r>
            <a:r>
              <a:rPr lang="uk-UA" dirty="0"/>
              <a:t>Кодексу, внаслідок аварії, дії обставин непереборної сили або протиправних дій третіх осіб, що підтверджується відповідними документами, а також допущення у митній декларації помилок, які не призвели до неправомірного звільнення від сплати митних платежів або зменшення їх розміру, до незабезпечення дотримання заходів тарифного та/або нетарифного регулювання зовнішньоекономічної діяльності, якщо такі помилки не допускаються систематично (</a:t>
            </a:r>
            <a:r>
              <a:rPr lang="uk-UA" u="sng" dirty="0">
                <a:hlinkClick r:id="rId6"/>
              </a:rPr>
              <a:t>стаття 268</a:t>
            </a:r>
            <a:r>
              <a:rPr lang="uk-UA" dirty="0"/>
              <a:t> </a:t>
            </a:r>
            <a:r>
              <a:rPr lang="uk-UA" dirty="0" smtClean="0"/>
              <a:t>Митного </a:t>
            </a:r>
            <a:r>
              <a:rPr lang="uk-UA" dirty="0"/>
              <a:t>Кодексу), не тягне за собою адміністративної відповідальності, передбаченої цим Кодексом.</a:t>
            </a:r>
            <a:endParaRPr lang="ru-RU" dirty="0"/>
          </a:p>
          <a:p>
            <a:pPr fontAlgn="base"/>
            <a:r>
              <a:rPr lang="uk-UA" dirty="0"/>
              <a:t>2. Перевізники несуть відповідальність за переміщення або дії, спрямовані на переміщення товарів через митний кордон України з приховуванням від митного контролю шляхом подання органу доходів і зборів як підстави для переміщення цих товарів документів, що містять неправдиві відомості (стаття 483 цього Кодексу), виключно у разі якщо ці відомості стосуються кількості вантажних місць, їх маркування та номерів, а перевізниками не вжито заходів до перевірки правдивості зазначених відомостей або у разі неможливості такої перевірки не </a:t>
            </a:r>
            <a:r>
              <a:rPr lang="uk-UA" dirty="0" err="1"/>
              <a:t>внесено</a:t>
            </a:r>
            <a:r>
              <a:rPr lang="uk-UA" dirty="0"/>
              <a:t> відповідного запису до міжнародної автомобільної накладної (CMR).</a:t>
            </a:r>
            <a:endParaRPr lang="ru-RU" dirty="0"/>
          </a:p>
          <a:p>
            <a:pPr fontAlgn="base"/>
            <a:r>
              <a:rPr lang="uk-UA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47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r>
              <a:rPr lang="uk-UA" dirty="0"/>
              <a:t>9.2. Види адміністративних стягнень за порушення митних правил.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fontAlgn="base"/>
            <a:r>
              <a:rPr lang="uk-UA" dirty="0"/>
              <a:t>1. За порушення митних правил можуть бути накладені такі адміністративні стягнення:</a:t>
            </a:r>
            <a:endParaRPr lang="ru-RU" dirty="0"/>
          </a:p>
          <a:p>
            <a:pPr fontAlgn="base"/>
            <a:r>
              <a:rPr lang="uk-UA" dirty="0"/>
              <a:t>1) попередження;</a:t>
            </a:r>
            <a:endParaRPr lang="ru-RU" dirty="0"/>
          </a:p>
          <a:p>
            <a:pPr fontAlgn="base"/>
            <a:r>
              <a:rPr lang="uk-UA" dirty="0"/>
              <a:t>2) штраф;</a:t>
            </a:r>
            <a:endParaRPr lang="ru-RU" dirty="0"/>
          </a:p>
          <a:p>
            <a:pPr fontAlgn="base"/>
            <a:r>
              <a:rPr lang="uk-UA" dirty="0"/>
              <a:t>3) конфіскація товарів, транспортних засобів комерційного призначення - безпосередніх предметів порушення митних правил, товарів, транспортних засобів із спеціально виготовленими сховищами (тайниками), що використовувалися для приховування товарів - безпосередніх предметів порушення митних правил від митного контролю (крім транспортних засобів комерційного призначення, які використовуються виключно для перевезення пасажирів і товарів через митний кордон України за визначеними маршрутами та рейсами, що здійснюються відповідно до розкладу руху на підставі міжнародних договорів, укладених відповідно до закону), а також транспортних засобів, що використовувалися для переміщення товарів - безпосередніх предметів порушення митних правил через митний кордон України поза місцем розташування митного органу.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170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uk-UA" dirty="0"/>
              <a:t>Основні та додаткові адміністративні стягнення</a:t>
            </a:r>
            <a:endParaRPr lang="ru-RU" dirty="0"/>
          </a:p>
          <a:p>
            <a:pPr fontAlgn="base"/>
            <a:r>
              <a:rPr lang="uk-UA" dirty="0"/>
              <a:t>1. Попередження та штраф можуть застосовуватися тільки як основні адміністративні стягнення за порушення митних правил.</a:t>
            </a:r>
            <a:endParaRPr lang="ru-RU" dirty="0"/>
          </a:p>
          <a:p>
            <a:pPr fontAlgn="base"/>
            <a:r>
              <a:rPr lang="uk-UA" dirty="0"/>
              <a:t>2. Конфіскація товарів, транспортних засобів, зазначених у пункті 3 статті 461 цього Кодексу, може застосовуватися як основне і як додаткове адміністративне стягнення.</a:t>
            </a:r>
            <a:endParaRPr lang="ru-RU" dirty="0"/>
          </a:p>
          <a:p>
            <a:pPr fontAlgn="base"/>
            <a:r>
              <a:rPr lang="uk-UA" dirty="0"/>
              <a:t>3. За одне і те саме порушення митних правил може накладатися тільки основне або основне і додаткове адміністративні стягнення. Якщо статтею, якою встановлюється адміністративна відповідальність за порушення митних правил, передбачається основне і додаткове адміністративні стягнення, застосування лише додаткового адміністративного стягнення без основного не допускається, крім випадку, передбаченого </a:t>
            </a:r>
            <a:r>
              <a:rPr lang="uk-UA" u="sng" dirty="0">
                <a:hlinkClick r:id="rId2"/>
              </a:rPr>
              <a:t>частиною третьою статті 467</a:t>
            </a:r>
            <a:r>
              <a:rPr lang="uk-UA" dirty="0"/>
              <a:t> цього Кодексу.</a:t>
            </a:r>
            <a:endParaRPr lang="ru-RU" dirty="0"/>
          </a:p>
          <a:p>
            <a:pPr fontAlgn="base"/>
            <a:r>
              <a:rPr lang="uk-UA" b="1" dirty="0"/>
              <a:t>Стаття 463.</a:t>
            </a:r>
            <a:r>
              <a:rPr lang="uk-UA" dirty="0"/>
              <a:t> Попередження</a:t>
            </a:r>
            <a:endParaRPr lang="ru-RU" dirty="0"/>
          </a:p>
          <a:p>
            <a:pPr fontAlgn="base"/>
            <a:r>
              <a:rPr lang="uk-UA" dirty="0"/>
              <a:t>1. Попередження як адміністративне стягнення за порушення митних правил є офіційним попередженням правопорушника стосовно недопустимості таких діянь у майбутньому. Попередження виноситься у формі постанови про накладення адміністративного стягнення.</a:t>
            </a:r>
            <a:endParaRPr lang="ru-RU" dirty="0"/>
          </a:p>
          <a:p>
            <a:pPr fontAlgn="base"/>
            <a:r>
              <a:rPr lang="uk-UA" b="1" dirty="0"/>
              <a:t>Стаття 464.</a:t>
            </a:r>
            <a:r>
              <a:rPr lang="uk-UA" dirty="0"/>
              <a:t> Штраф</a:t>
            </a:r>
            <a:endParaRPr lang="ru-RU" dirty="0"/>
          </a:p>
          <a:p>
            <a:pPr fontAlgn="base"/>
            <a:r>
              <a:rPr lang="uk-UA" dirty="0"/>
              <a:t>1. Штраф як адміністративне стягнення за порушення митних правил полягає у покладенні на особу, яка притягується до адміністративної відповідальності за таке правопорушення, обов’язку сплатити до державного бюджету грошові кошти у сумі, яка визначається цим Кодексом залежно від виду та характеру вчиненого правопорушення.</a:t>
            </a:r>
            <a:endParaRPr lang="ru-RU" dirty="0"/>
          </a:p>
          <a:p>
            <a:pPr fontAlgn="base"/>
            <a:r>
              <a:rPr lang="uk-UA" dirty="0"/>
              <a:t>2. Сплата штрафу, якщо при цьому не застосовується адміністративне стягнення у вигляді конфіскації товарів, транспортних засобів, зазначених у </a:t>
            </a:r>
            <a:r>
              <a:rPr lang="uk-UA" u="sng" dirty="0">
                <a:hlinkClick r:id="rId3"/>
              </a:rPr>
              <a:t>пункті 3 статті 461</a:t>
            </a:r>
            <a:r>
              <a:rPr lang="uk-UA" dirty="0"/>
              <a:t> цього Кодексу, не звільняє особу, яка вчинила порушення митних правил, від сплати митних платежів, крім випадків, передбачених цим Кодексом.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16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lnSpcReduction="10000"/>
          </a:bodyPr>
          <a:lstStyle/>
          <a:p>
            <a:pPr fontAlgn="base"/>
            <a:r>
              <a:rPr lang="uk-UA" b="1" dirty="0"/>
              <a:t>Стаття 465.</a:t>
            </a:r>
            <a:r>
              <a:rPr lang="uk-UA" dirty="0"/>
              <a:t> Конфіскація</a:t>
            </a:r>
            <a:endParaRPr lang="ru-RU" dirty="0"/>
          </a:p>
          <a:p>
            <a:pPr fontAlgn="base"/>
            <a:r>
              <a:rPr lang="uk-UA" dirty="0"/>
              <a:t>1. Конфіскація як адміністративне стягнення за порушення митних правил полягає у примусовому вилученні товарів, транспортних засобів, зазначених у </a:t>
            </a:r>
            <a:r>
              <a:rPr lang="uk-UA" u="sng" dirty="0">
                <a:hlinkClick r:id="rId2"/>
              </a:rPr>
              <a:t>пункті 3 статті 461</a:t>
            </a:r>
            <a:r>
              <a:rPr lang="uk-UA" dirty="0"/>
              <a:t> цього Кодексу, і безоплатній передачі їх у власність держави. При цьому моторні транспортні засоби та несамохідні транспортні засоби, що буксируються ними, розглядаються як самостійні об’єкти конфіскації.</a:t>
            </a:r>
            <a:endParaRPr lang="ru-RU" dirty="0"/>
          </a:p>
          <a:p>
            <a:pPr fontAlgn="base"/>
            <a:r>
              <a:rPr lang="uk-UA" dirty="0"/>
              <a:t>2. Конфіскація може бути застосована виключно за рішенням суду у випадках, обсязі та порядку, що визначаються цим Кодексом та іншими законами України.</a:t>
            </a:r>
            <a:endParaRPr lang="ru-RU" dirty="0"/>
          </a:p>
          <a:p>
            <a:pPr fontAlgn="base"/>
            <a:r>
              <a:rPr lang="uk-UA" dirty="0"/>
              <a:t>3. Конфіскація товарів, транспортних засобів, зазначених у </a:t>
            </a:r>
            <a:r>
              <a:rPr lang="uk-UA" u="sng" dirty="0">
                <a:hlinkClick r:id="rId2"/>
              </a:rPr>
              <a:t>пункті 3 статті 461</a:t>
            </a:r>
            <a:r>
              <a:rPr lang="uk-UA" dirty="0"/>
              <a:t> цього Кодексу, застосовується незалежно від того, чи є ці товари, транспортні засоби власністю особи, яка вчинила правопорушення.</a:t>
            </a:r>
            <a:endParaRPr lang="ru-RU" dirty="0"/>
          </a:p>
          <a:p>
            <a:pPr fontAlgn="base"/>
            <a:r>
              <a:rPr lang="uk-UA" b="1" dirty="0"/>
              <a:t>Стаття 466.</a:t>
            </a:r>
            <a:r>
              <a:rPr lang="uk-UA" dirty="0"/>
              <a:t> Забезпечення законності у разі застосування адміністративних стягнень до порушників митних правил</a:t>
            </a:r>
            <a:endParaRPr lang="ru-RU" dirty="0"/>
          </a:p>
          <a:p>
            <a:pPr fontAlgn="base"/>
            <a:r>
              <a:rPr lang="uk-UA" dirty="0"/>
              <a:t>1. Адміністративні стягнення за порушення митних правил не може бути застосовано інакше, як на підставі та в порядку, що встановлені цим Кодексом та іншими законами України.</a:t>
            </a:r>
            <a:endParaRPr lang="ru-RU" dirty="0"/>
          </a:p>
          <a:p>
            <a:pPr fontAlgn="base"/>
            <a:r>
              <a:rPr lang="uk-UA" dirty="0"/>
              <a:t>2. Додержання органами доходів і зборів вимог закону в разі застосування адміністративних стягнень за порушення митних правил забезпечується здійсненням систематичного контролю з боку органів вищого рівня та їх посадових осіб, правом оскарження постанов у справах про порушення митних правил та іншими заходами, передбаченими законодавством України.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867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/>
          <a:lstStyle/>
          <a:p>
            <a:pPr fontAlgn="base"/>
            <a:r>
              <a:rPr lang="uk-UA" b="1" dirty="0"/>
              <a:t>Стаття 467.</a:t>
            </a:r>
            <a:r>
              <a:rPr lang="uk-UA" dirty="0"/>
              <a:t> Строки накладення адміністративних стягнень у справах про порушення митних правил</a:t>
            </a:r>
            <a:endParaRPr lang="ru-RU" dirty="0"/>
          </a:p>
          <a:p>
            <a:pPr fontAlgn="base"/>
            <a:r>
              <a:rPr lang="uk-UA" dirty="0"/>
              <a:t>1. Якщо справи про порушення митних правил відповідно до статті 522 цього Кодексу розглядаються органами доходів і зборів, адміністративне стягнення за порушення митних правил може бути накладено не пізніше, ніж через шість місяців з дня вчинення правопорушення, а у разі розгляду органами доходів і зборів справ про триваючі порушення митних правил, у тому числі передбачені статтями 469, 477-481, 485 цього Кодексу, - не пізніше, ніж через шість місяців з дня виявлення цих правопорушень.</a:t>
            </a:r>
            <a:endParaRPr lang="ru-RU" dirty="0"/>
          </a:p>
          <a:p>
            <a:pPr fontAlgn="base"/>
            <a:r>
              <a:rPr lang="uk-UA" dirty="0"/>
              <a:t>2. Якщо справи про порушення митних правил відповідно до статті 522 цього Кодексу розглядаються судами (суддями), адміністративне стягнення за порушення митних правил може бути накладено не пізніше, ніж через шість місяців з дня вчинення правопорушення, а в разі розгляду судами (суддями) справ про триваючі порушення митних правил, у тому числі передбачені статтями 469, 477-485 цього Кодексу, - не пізніше, ніж через шість місяців з дня виявлення цих правопорушень.</a:t>
            </a:r>
            <a:endParaRPr lang="ru-RU" dirty="0"/>
          </a:p>
          <a:p>
            <a:pPr fontAlgn="base"/>
            <a:r>
              <a:rPr lang="uk-UA" dirty="0"/>
              <a:t>3. У разі закриття кримінального провадження, але за наявності в діях правопорушника ознак порушення митних правил, адміністративні стягнення за порушення митних правил може бути накладено не пізніше ніж через три місяці з дня прийняття рішення про закриття кримінального провадження, але не пізніше ніж через два роки з дня вчинення правопорушення.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87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313899"/>
            <a:ext cx="9198591" cy="6059605"/>
          </a:xfrm>
        </p:spPr>
        <p:txBody>
          <a:bodyPr/>
          <a:lstStyle/>
          <a:p>
            <a:pPr marL="0" indent="0">
              <a:buNone/>
            </a:pPr>
            <a:endParaRPr lang="ru-RU" u="sng" dirty="0" smtClean="0"/>
          </a:p>
          <a:p>
            <a:pPr marL="0" indent="0">
              <a:buNone/>
            </a:pPr>
            <a:r>
              <a:rPr lang="uk-UA" dirty="0"/>
              <a:t>9.3. Види відповідальності за порушення митних правил</a:t>
            </a:r>
            <a:r>
              <a:rPr lang="ru-RU" dirty="0"/>
              <a:t/>
            </a:r>
            <a:br>
              <a:rPr lang="ru-RU" dirty="0"/>
            </a:br>
            <a:endParaRPr lang="ru-RU" u="sng" dirty="0" smtClean="0"/>
          </a:p>
          <a:p>
            <a:pPr marL="0" indent="0">
              <a:buNone/>
            </a:pPr>
            <a:r>
              <a:rPr lang="ru-RU" u="sng" dirty="0" err="1" smtClean="0"/>
              <a:t>Порушення</a:t>
            </a:r>
            <a:r>
              <a:rPr lang="ru-RU" u="sng" dirty="0" smtClean="0"/>
              <a:t> </a:t>
            </a:r>
            <a:r>
              <a:rPr lang="ru-RU" u="sng" dirty="0"/>
              <a:t>режиму </a:t>
            </a:r>
            <a:r>
              <a:rPr lang="ru-RU" u="sng" dirty="0" err="1"/>
              <a:t>зони</a:t>
            </a:r>
            <a:r>
              <a:rPr lang="ru-RU" u="sng" dirty="0"/>
              <a:t> </a:t>
            </a:r>
            <a:r>
              <a:rPr lang="ru-RU" u="sng" dirty="0" err="1"/>
              <a:t>митного</a:t>
            </a:r>
            <a:r>
              <a:rPr lang="ru-RU" u="sng" dirty="0"/>
              <a:t> контролю</a:t>
            </a:r>
          </a:p>
          <a:p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і в межах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перетинання</a:t>
            </a:r>
            <a:r>
              <a:rPr lang="ru-RU" dirty="0"/>
              <a:t> меж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громадянами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перетинають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та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проводять</a:t>
            </a:r>
            <a:r>
              <a:rPr lang="ru-RU" dirty="0"/>
              <a:t> заходи </a:t>
            </a:r>
            <a:r>
              <a:rPr lang="ru-RU" dirty="0" err="1"/>
              <a:t>офіційного</a:t>
            </a:r>
            <a:r>
              <a:rPr lang="ru-RU" dirty="0"/>
              <a:t> контролю,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пересування</a:t>
            </a:r>
            <a:r>
              <a:rPr lang="ru-RU" dirty="0"/>
              <a:t> в межах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порядку,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332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676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91069"/>
            <a:ext cx="9594375" cy="63189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u="sng" dirty="0" err="1"/>
              <a:t>Неправомірні</a:t>
            </a:r>
            <a:r>
              <a:rPr lang="ru-RU" u="sng" dirty="0"/>
              <a:t> </a:t>
            </a:r>
            <a:r>
              <a:rPr lang="ru-RU" u="sng" dirty="0" err="1"/>
              <a:t>операції</a:t>
            </a:r>
            <a:r>
              <a:rPr lang="ru-RU" u="sng" dirty="0"/>
              <a:t> з товарами, </a:t>
            </a:r>
            <a:r>
              <a:rPr lang="ru-RU" u="sng" dirty="0" err="1"/>
              <a:t>митне</a:t>
            </a:r>
            <a:r>
              <a:rPr lang="ru-RU" u="sng" dirty="0"/>
              <a:t> </a:t>
            </a:r>
            <a:r>
              <a:rPr lang="ru-RU" u="sng" dirty="0" err="1"/>
              <a:t>оформлення</a:t>
            </a:r>
            <a:r>
              <a:rPr lang="ru-RU" u="sng" dirty="0"/>
              <a:t> </a:t>
            </a:r>
            <a:r>
              <a:rPr lang="ru-RU" u="sng" dirty="0" err="1"/>
              <a:t>яких</a:t>
            </a:r>
            <a:r>
              <a:rPr lang="ru-RU" u="sng" dirty="0"/>
              <a:t> не </a:t>
            </a:r>
            <a:r>
              <a:rPr lang="ru-RU" u="sng" dirty="0" err="1"/>
              <a:t>закінчено</a:t>
            </a:r>
            <a:r>
              <a:rPr lang="ru-RU" u="sng" dirty="0"/>
              <a:t>, </a:t>
            </a:r>
            <a:r>
              <a:rPr lang="ru-RU" u="sng" dirty="0" err="1"/>
              <a:t>або</a:t>
            </a:r>
            <a:r>
              <a:rPr lang="ru-RU" u="sng" dirty="0"/>
              <a:t> з товарами, </a:t>
            </a:r>
            <a:r>
              <a:rPr lang="ru-RU" u="sng" dirty="0" err="1"/>
              <a:t>що</a:t>
            </a:r>
            <a:r>
              <a:rPr lang="ru-RU" u="sng" dirty="0"/>
              <a:t> </a:t>
            </a:r>
            <a:r>
              <a:rPr lang="ru-RU" u="sng" dirty="0" err="1"/>
              <a:t>перебувають</a:t>
            </a:r>
            <a:r>
              <a:rPr lang="ru-RU" u="sng" dirty="0"/>
              <a:t> на </a:t>
            </a:r>
            <a:r>
              <a:rPr lang="ru-RU" u="sng" dirty="0" err="1"/>
              <a:t>тимчасовому</a:t>
            </a:r>
            <a:r>
              <a:rPr lang="ru-RU" u="sng" dirty="0"/>
              <a:t> </a:t>
            </a:r>
            <a:r>
              <a:rPr lang="ru-RU" u="sng" dirty="0" err="1"/>
              <a:t>зберіганні</a:t>
            </a:r>
            <a:r>
              <a:rPr lang="ru-RU" u="sng" dirty="0"/>
              <a:t> </a:t>
            </a:r>
            <a:r>
              <a:rPr lang="ru-RU" u="sng" dirty="0" err="1"/>
              <a:t>під</a:t>
            </a:r>
            <a:r>
              <a:rPr lang="ru-RU" u="sng" dirty="0"/>
              <a:t> </a:t>
            </a:r>
            <a:r>
              <a:rPr lang="ru-RU" u="sng" dirty="0" err="1"/>
              <a:t>митним</a:t>
            </a:r>
            <a:r>
              <a:rPr lang="ru-RU" u="sng" dirty="0"/>
              <a:t> контролем, </a:t>
            </a:r>
            <a:r>
              <a:rPr lang="ru-RU" u="sng" dirty="0" err="1"/>
              <a:t>або</a:t>
            </a:r>
            <a:r>
              <a:rPr lang="ru-RU" u="sng" dirty="0"/>
              <a:t> з </a:t>
            </a:r>
            <a:r>
              <a:rPr lang="ru-RU" u="sng" dirty="0" err="1"/>
              <a:t>транспортними</a:t>
            </a:r>
            <a:r>
              <a:rPr lang="ru-RU" u="sng" dirty="0"/>
              <a:t> </a:t>
            </a:r>
            <a:r>
              <a:rPr lang="ru-RU" u="sng" dirty="0" err="1"/>
              <a:t>засобами</a:t>
            </a:r>
            <a:r>
              <a:rPr lang="ru-RU" u="sng" dirty="0"/>
              <a:t> </a:t>
            </a:r>
            <a:r>
              <a:rPr lang="ru-RU" u="sng" dirty="0" err="1"/>
              <a:t>особистого</a:t>
            </a:r>
            <a:r>
              <a:rPr lang="ru-RU" u="sng" dirty="0"/>
              <a:t> </a:t>
            </a:r>
            <a:r>
              <a:rPr lang="ru-RU" u="sng" dirty="0" err="1"/>
              <a:t>користування</a:t>
            </a:r>
            <a:r>
              <a:rPr lang="ru-RU" u="sng" dirty="0"/>
              <a:t>, </a:t>
            </a:r>
            <a:r>
              <a:rPr lang="ru-RU" u="sng" dirty="0" err="1"/>
              <a:t>тимчасово</a:t>
            </a:r>
            <a:r>
              <a:rPr lang="ru-RU" u="sng" dirty="0"/>
              <a:t> </a:t>
            </a:r>
            <a:r>
              <a:rPr lang="ru-RU" u="sng" dirty="0" err="1"/>
              <a:t>ввезеними</a:t>
            </a:r>
            <a:r>
              <a:rPr lang="ru-RU" u="sng" dirty="0"/>
              <a:t> на </a:t>
            </a:r>
            <a:r>
              <a:rPr lang="ru-RU" u="sng" dirty="0" err="1"/>
              <a:t>митну</a:t>
            </a:r>
            <a:r>
              <a:rPr lang="ru-RU" u="sng" dirty="0"/>
              <a:t> </a:t>
            </a:r>
            <a:r>
              <a:rPr lang="ru-RU" u="sng" dirty="0" err="1"/>
              <a:t>територію</a:t>
            </a:r>
            <a:r>
              <a:rPr lang="ru-RU" u="sng" dirty="0"/>
              <a:t> </a:t>
            </a:r>
            <a:r>
              <a:rPr lang="ru-RU" u="sng" dirty="0" err="1"/>
              <a:t>України</a:t>
            </a:r>
            <a:r>
              <a:rPr lang="ru-RU" u="sng" dirty="0"/>
              <a:t>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поміщеними</a:t>
            </a:r>
            <a:r>
              <a:rPr lang="ru-RU" u="sng" dirty="0"/>
              <a:t> у </a:t>
            </a:r>
            <a:r>
              <a:rPr lang="ru-RU" u="sng" dirty="0" err="1"/>
              <a:t>митний</a:t>
            </a:r>
            <a:r>
              <a:rPr lang="ru-RU" u="sng" dirty="0"/>
              <a:t> режим </a:t>
            </a:r>
            <a:r>
              <a:rPr lang="ru-RU" u="sng" dirty="0" smtClean="0"/>
              <a:t>транзиту.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/>
              <a:t>з товарами,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закінчено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 товарами,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тимчасовому</a:t>
            </a:r>
            <a:r>
              <a:rPr lang="ru-RU" dirty="0"/>
              <a:t> </a:t>
            </a:r>
            <a:r>
              <a:rPr lang="ru-RU" dirty="0" err="1"/>
              <a:t>зберіганні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-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операцій</a:t>
            </a:r>
            <a:r>
              <a:rPr lang="ru-RU" dirty="0"/>
              <a:t>, не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статтями</a:t>
            </a:r>
            <a:r>
              <a:rPr lang="ru-RU" u="sng" dirty="0">
                <a:hlinkClick r:id="rId2"/>
              </a:rPr>
              <a:t> 203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325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</a:t>
            </a:r>
            <a:r>
              <a:rPr lang="ru-RU" dirty="0" err="1"/>
              <a:t>статтями</a:t>
            </a:r>
            <a:r>
              <a:rPr lang="ru-RU" dirty="0"/>
              <a:t>,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 err="1"/>
              <a:t>Зміна</a:t>
            </a:r>
            <a:r>
              <a:rPr lang="ru-RU" dirty="0"/>
              <a:t> стану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закінчено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тимчасовому</a:t>
            </a:r>
            <a:r>
              <a:rPr lang="ru-RU" dirty="0"/>
              <a:t> </a:t>
            </a:r>
            <a:r>
              <a:rPr lang="ru-RU" dirty="0" err="1"/>
              <a:t>зберіганні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-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розпорядження</a:t>
            </a:r>
            <a:r>
              <a:rPr lang="ru-RU" dirty="0"/>
              <a:t> ними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органу, а так само </a:t>
            </a:r>
            <a:r>
              <a:rPr lang="ru-RU" dirty="0" err="1"/>
              <a:t>невжиття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4"/>
              </a:rPr>
              <a:t>частиною</a:t>
            </a:r>
            <a:r>
              <a:rPr lang="ru-RU" u="sng" dirty="0">
                <a:hlinkClick r:id="rId4"/>
              </a:rPr>
              <a:t> четвертою </a:t>
            </a:r>
            <a:r>
              <a:rPr lang="ru-RU" u="sng" dirty="0" err="1">
                <a:hlinkClick r:id="rId4"/>
              </a:rPr>
              <a:t>статті</a:t>
            </a:r>
            <a:r>
              <a:rPr lang="ru-RU" u="sng" dirty="0">
                <a:hlinkClick r:id="rId4"/>
              </a:rPr>
              <a:t> 204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строк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на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-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закінчився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тягнуть</a:t>
            </a:r>
            <a:r>
              <a:rPr lang="ru-RU" dirty="0"/>
              <a:t> за собою </a:t>
            </a:r>
            <a:r>
              <a:rPr lang="ru-RU" dirty="0" err="1"/>
              <a:t>накладення</a:t>
            </a:r>
            <a:r>
              <a:rPr lang="ru-RU" dirty="0"/>
              <a:t> штрафу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п’ятисот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97325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</TotalTime>
  <Words>2113</Words>
  <Application>Microsoft Office PowerPoint</Application>
  <PresentationFormat>Широкоэкранный</PresentationFormat>
  <Paragraphs>137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 3</vt:lpstr>
      <vt:lpstr>Грань</vt:lpstr>
      <vt:lpstr>Тема 9. Порушення митних правил та відповідальність за їх порушення   9.1. Види порушень митних правил і міри відповідальності. 9.2. Види адміністративних стягнень за порушення митних правил. 9.4. Заходи щодо запобігання та протидії контрабанді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Порушення митних правил та відповідальність за їх порушення   9.1. Види порушень митних правил і міри відповідальності. 9.2. Види адміністративних стягнень за порушення митних правил. 9.3. Види відповідальності за порушення митних правил 9.4. Заходи щодо запобігання та протидії контрабанді</dc:title>
  <dc:creator>Оксана</dc:creator>
  <cp:lastModifiedBy>Оксана</cp:lastModifiedBy>
  <cp:revision>7</cp:revision>
  <dcterms:created xsi:type="dcterms:W3CDTF">2021-05-13T06:33:14Z</dcterms:created>
  <dcterms:modified xsi:type="dcterms:W3CDTF">2021-05-13T09:55:43Z</dcterms:modified>
</cp:coreProperties>
</file>