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2" autoAdjust="0"/>
    <p:restoredTop sz="94660"/>
  </p:normalViewPr>
  <p:slideViewPr>
    <p:cSldViewPr snapToGrid="0">
      <p:cViewPr varScale="1">
        <p:scale>
          <a:sx n="84" d="100"/>
          <a:sy n="84" d="100"/>
        </p:scale>
        <p:origin x="6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152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08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3831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66280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41281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6301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0636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9950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77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5793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266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335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37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51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2028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E1260-9A8A-4502-A201-CA9EE2BE3FD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402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E1260-9A8A-4502-A201-CA9EE2BE3FD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75F495E-3BA4-479D-BC57-8C5BD9C4D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06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332-14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331-14" TargetMode="External"/><Relationship Id="rId2" Type="http://schemas.openxmlformats.org/officeDocument/2006/relationships/hyperlink" Target="https://zakon.rada.gov.ua/laws/show/330-1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akon.rada.gov.ua/laws/show/981_003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4.rada.gov.ua/laws/show/z0984-12/paran17#n17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6" y="286603"/>
            <a:ext cx="9124539" cy="5691116"/>
          </a:xfrm>
        </p:spPr>
        <p:txBody>
          <a:bodyPr/>
          <a:lstStyle/>
          <a:p>
            <a:pPr algn="l"/>
            <a:r>
              <a:rPr lang="ru-RU" sz="2800" dirty="0"/>
              <a:t>Тема 2. </a:t>
            </a:r>
            <a:r>
              <a:rPr lang="ru-RU" sz="2800" dirty="0" err="1"/>
              <a:t>Митні</a:t>
            </a:r>
            <a:r>
              <a:rPr lang="ru-RU" sz="2800" dirty="0"/>
              <a:t> </a:t>
            </a:r>
            <a:r>
              <a:rPr lang="ru-RU" sz="2800" dirty="0" err="1"/>
              <a:t>платежі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1.	</a:t>
            </a:r>
            <a:r>
              <a:rPr lang="ru-RU" sz="2800" dirty="0" err="1"/>
              <a:t>Поняття</a:t>
            </a:r>
            <a:r>
              <a:rPr lang="ru-RU" sz="2800" dirty="0"/>
              <a:t> та </a:t>
            </a:r>
            <a:r>
              <a:rPr lang="ru-RU" sz="2800" dirty="0" err="1"/>
              <a:t>основне</a:t>
            </a:r>
            <a:r>
              <a:rPr lang="ru-RU" sz="2800" dirty="0"/>
              <a:t> </a:t>
            </a:r>
            <a:r>
              <a:rPr lang="ru-RU" sz="2800" dirty="0" err="1"/>
              <a:t>призначення</a:t>
            </a:r>
            <a:r>
              <a:rPr lang="ru-RU" sz="2800" dirty="0"/>
              <a:t> </a:t>
            </a:r>
            <a:r>
              <a:rPr lang="ru-RU" sz="2800" dirty="0" err="1"/>
              <a:t>митної</a:t>
            </a:r>
            <a:r>
              <a:rPr lang="ru-RU" sz="2800" dirty="0"/>
              <a:t> </a:t>
            </a:r>
            <a:r>
              <a:rPr lang="ru-RU" sz="2800" dirty="0" err="1"/>
              <a:t>вартості</a:t>
            </a:r>
            <a:r>
              <a:rPr lang="ru-RU" sz="2800" dirty="0"/>
              <a:t>.</a:t>
            </a:r>
            <a:br>
              <a:rPr lang="ru-RU" sz="2800" dirty="0"/>
            </a:br>
            <a:r>
              <a:rPr lang="ru-RU" sz="2800" dirty="0"/>
              <a:t>2.	Система </a:t>
            </a:r>
            <a:r>
              <a:rPr lang="ru-RU" sz="2800" dirty="0" err="1"/>
              <a:t>методів</a:t>
            </a:r>
            <a:r>
              <a:rPr lang="ru-RU" sz="2800" dirty="0"/>
              <a:t> </a:t>
            </a:r>
            <a:r>
              <a:rPr lang="ru-RU" sz="2800" dirty="0" err="1"/>
              <a:t>визначення</a:t>
            </a:r>
            <a:r>
              <a:rPr lang="ru-RU" sz="2800" dirty="0"/>
              <a:t> </a:t>
            </a:r>
            <a:r>
              <a:rPr lang="ru-RU" sz="2800" dirty="0" err="1"/>
              <a:t>митної</a:t>
            </a:r>
            <a:r>
              <a:rPr lang="ru-RU" sz="2800" dirty="0"/>
              <a:t> </a:t>
            </a:r>
            <a:r>
              <a:rPr lang="ru-RU" sz="2800" dirty="0" err="1"/>
              <a:t>вартості</a:t>
            </a:r>
            <a:r>
              <a:rPr lang="ru-RU" sz="2800" dirty="0"/>
              <a:t>.</a:t>
            </a:r>
            <a:br>
              <a:rPr lang="ru-RU" sz="2800" dirty="0"/>
            </a:br>
            <a:r>
              <a:rPr lang="ru-RU" sz="2800" dirty="0"/>
              <a:t>3.	</a:t>
            </a:r>
            <a:r>
              <a:rPr lang="ru-RU" sz="2800" dirty="0" err="1"/>
              <a:t>Класифікація</a:t>
            </a:r>
            <a:r>
              <a:rPr lang="ru-RU" sz="2800" dirty="0"/>
              <a:t> </a:t>
            </a:r>
            <a:r>
              <a:rPr lang="ru-RU" sz="2800" dirty="0" err="1"/>
              <a:t>митних</a:t>
            </a:r>
            <a:r>
              <a:rPr lang="ru-RU" sz="2800" dirty="0"/>
              <a:t> </a:t>
            </a:r>
            <a:r>
              <a:rPr lang="ru-RU" sz="2800" dirty="0" err="1"/>
              <a:t>платежів</a:t>
            </a:r>
            <a:r>
              <a:rPr lang="ru-RU" sz="2800" dirty="0"/>
              <a:t>. </a:t>
            </a:r>
            <a:r>
              <a:rPr lang="ru-RU" sz="2800" dirty="0" err="1"/>
              <a:t>Механізм</a:t>
            </a:r>
            <a:r>
              <a:rPr lang="ru-RU" sz="2800" dirty="0"/>
              <a:t> </a:t>
            </a:r>
            <a:r>
              <a:rPr lang="ru-RU" sz="2800" dirty="0" err="1"/>
              <a:t>розрахунку</a:t>
            </a:r>
            <a:r>
              <a:rPr lang="ru-RU" sz="2800" dirty="0"/>
              <a:t> і </a:t>
            </a:r>
            <a:r>
              <a:rPr lang="ru-RU" sz="2800" dirty="0" err="1"/>
              <a:t>стягнення</a:t>
            </a:r>
            <a:r>
              <a:rPr lang="ru-RU" sz="2800" dirty="0"/>
              <a:t> </a:t>
            </a:r>
            <a:r>
              <a:rPr lang="ru-RU" sz="2800" dirty="0" err="1"/>
              <a:t>митних</a:t>
            </a:r>
            <a:r>
              <a:rPr lang="ru-RU" sz="2800" dirty="0"/>
              <a:t> </a:t>
            </a:r>
            <a:r>
              <a:rPr lang="ru-RU" sz="2800" dirty="0" err="1"/>
              <a:t>платежів</a:t>
            </a:r>
            <a:r>
              <a:rPr lang="ru-RU" sz="2800" dirty="0"/>
              <a:t>.</a:t>
            </a:r>
            <a:br>
              <a:rPr lang="ru-RU" sz="2800" dirty="0"/>
            </a:br>
            <a:r>
              <a:rPr lang="ru-RU" sz="2800" dirty="0"/>
              <a:t>4.	Порядок </a:t>
            </a:r>
            <a:r>
              <a:rPr lang="ru-RU" sz="2800" dirty="0" err="1"/>
              <a:t>нарахування</a:t>
            </a:r>
            <a:r>
              <a:rPr lang="ru-RU" sz="2800" dirty="0"/>
              <a:t> і </a:t>
            </a:r>
            <a:r>
              <a:rPr lang="ru-RU" sz="2800" dirty="0" err="1"/>
              <a:t>сплати</a:t>
            </a:r>
            <a:r>
              <a:rPr lang="ru-RU" sz="2800" dirty="0"/>
              <a:t> </a:t>
            </a:r>
            <a:r>
              <a:rPr lang="ru-RU" sz="2800" dirty="0" err="1"/>
              <a:t>мита</a:t>
            </a:r>
            <a:r>
              <a:rPr lang="ru-RU" sz="2800" dirty="0"/>
              <a:t>.</a:t>
            </a:r>
            <a:br>
              <a:rPr lang="ru-RU" sz="2800" dirty="0"/>
            </a:br>
            <a:r>
              <a:rPr lang="ru-RU" sz="2800" dirty="0"/>
              <a:t>5.	Порядок </a:t>
            </a:r>
            <a:r>
              <a:rPr lang="ru-RU" sz="2800" dirty="0" err="1"/>
              <a:t>нарахування</a:t>
            </a:r>
            <a:r>
              <a:rPr lang="ru-RU" sz="2800" dirty="0"/>
              <a:t> і </a:t>
            </a:r>
            <a:r>
              <a:rPr lang="ru-RU" sz="2800" dirty="0" err="1"/>
              <a:t>сплати</a:t>
            </a:r>
            <a:r>
              <a:rPr lang="ru-RU" sz="2800" dirty="0"/>
              <a:t> </a:t>
            </a:r>
            <a:r>
              <a:rPr lang="ru-RU" sz="2800" dirty="0" err="1"/>
              <a:t>податку</a:t>
            </a:r>
            <a:r>
              <a:rPr lang="ru-RU" sz="2800" dirty="0"/>
              <a:t> на </a:t>
            </a:r>
            <a:r>
              <a:rPr lang="ru-RU" sz="2800" dirty="0" err="1"/>
              <a:t>додану</a:t>
            </a:r>
            <a:r>
              <a:rPr lang="ru-RU" sz="2800" dirty="0"/>
              <a:t> </a:t>
            </a:r>
            <a:r>
              <a:rPr lang="ru-RU" sz="2800" dirty="0" err="1"/>
              <a:t>вартість</a:t>
            </a:r>
            <a:r>
              <a:rPr lang="ru-RU" sz="2800" dirty="0"/>
              <a:t>.</a:t>
            </a:r>
            <a:br>
              <a:rPr lang="ru-RU" sz="2800" dirty="0"/>
            </a:br>
            <a:r>
              <a:rPr lang="ru-RU" sz="2800" dirty="0"/>
              <a:t>6.	Порядок </a:t>
            </a:r>
            <a:r>
              <a:rPr lang="ru-RU" sz="2800" dirty="0" err="1"/>
              <a:t>нарахування</a:t>
            </a:r>
            <a:r>
              <a:rPr lang="ru-RU" sz="2800" dirty="0"/>
              <a:t> і </a:t>
            </a:r>
            <a:r>
              <a:rPr lang="ru-RU" sz="2800" dirty="0" err="1"/>
              <a:t>сплати</a:t>
            </a:r>
            <a:r>
              <a:rPr lang="ru-RU" sz="2800" dirty="0"/>
              <a:t> акцизного </a:t>
            </a:r>
            <a:r>
              <a:rPr lang="ru-RU" sz="2800" dirty="0" err="1" smtClean="0"/>
              <a:t>податку</a:t>
            </a:r>
            <a:r>
              <a:rPr lang="ru-RU" sz="2800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6441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0125"/>
            <a:ext cx="10636660" cy="64417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включалися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 smtClean="0"/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чином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нижчезазначених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поставляються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прямо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опосередковано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включена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деталей,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напівфабрикатів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комплектувальних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увійшли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складу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штампів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шаблонів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мастильні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паливо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інженерних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дослідно-конструкторських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дизайну,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художнього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ескізів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креслень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межами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0344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41194"/>
            <a:ext cx="10049806" cy="59504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включалися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роялті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ліцензійні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прямо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опосередковано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виручки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перепродажу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прямо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опосередковано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аеропорту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порту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ввезення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вивантаження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аеропорту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порту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ввезення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8106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95785"/>
            <a:ext cx="10391000" cy="585489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нижчезазначені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піддаються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плата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спорудження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ввезення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таких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установка,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ввезення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справляються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smtClean="0"/>
              <a:t>Метод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за </a:t>
            </a:r>
            <a:r>
              <a:rPr lang="ru-RU" dirty="0" err="1"/>
              <a:t>ціною</a:t>
            </a:r>
            <a:r>
              <a:rPr lang="ru-RU" dirty="0"/>
              <a:t> договору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ідентичних</a:t>
            </a:r>
            <a:r>
              <a:rPr lang="ru-RU" dirty="0"/>
              <a:t> </a:t>
            </a:r>
            <a:r>
              <a:rPr lang="ru-RU" dirty="0" err="1" smtClean="0"/>
              <a:t>товарів</a:t>
            </a:r>
            <a:endParaRPr lang="ru-RU" dirty="0" smtClean="0"/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методом,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основу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збігається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часом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максимально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наближеним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/>
              <a:t>При </a:t>
            </a:r>
            <a:r>
              <a:rPr lang="ru-RU" dirty="0" err="1"/>
              <a:t>застосуванні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методу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за основу </a:t>
            </a:r>
            <a:r>
              <a:rPr lang="ru-RU" dirty="0" err="1"/>
              <a:t>береться</a:t>
            </a:r>
            <a:r>
              <a:rPr lang="ru-RU" dirty="0"/>
              <a:t> </a:t>
            </a:r>
            <a:r>
              <a:rPr lang="ru-RU" dirty="0" err="1"/>
              <a:t>прийнята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органом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ідентичними</a:t>
            </a:r>
            <a:r>
              <a:rPr lang="ru-RU" dirty="0"/>
              <a:t> </a:t>
            </a:r>
            <a:r>
              <a:rPr lang="ru-RU" dirty="0" smtClean="0"/>
              <a:t>товарами.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9613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27547"/>
            <a:ext cx="9981567" cy="6018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товарами, у тому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такими, як: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основу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ввезено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приблизно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на тих же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одна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найменша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1732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8364"/>
            <a:ext cx="11073388" cy="6168787"/>
          </a:xfrm>
        </p:spPr>
        <p:txBody>
          <a:bodyPr>
            <a:no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подібними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аналогічними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схожі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схожих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товарами,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взаємозамінними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марки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основу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ввезено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приблизно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на тих же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продажу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товарами,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продавалися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та/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коригується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розбіжностей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повинна бути документально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одна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найменша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75022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32013"/>
            <a:ext cx="10240875" cy="62097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Застереження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дослідно-конструкторські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художнє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дизайн,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ескізи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креслення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4588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6479"/>
            <a:ext cx="10650308" cy="59048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віднімання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віднімання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відчужуються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незмінному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методом за основу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імпортовані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час,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наближений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ввезення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таких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надбавок,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робляться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покриття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 ж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виду.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понесених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вивантаження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такими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ввезенням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відчуженням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1045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41195"/>
            <a:ext cx="10268170" cy="5882184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за основу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повинна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понесених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продажу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 ж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виготовляються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продажу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вивезення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 ж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розвантаження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аеропорту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порту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ввезення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26824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54842"/>
            <a:ext cx="10527478" cy="587758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Резервний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межах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дозволеної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контрактом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такому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країни-експортера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країни-експортера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вивозяться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довільно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достовірно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Митна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методом, повинна максимально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ґрунтуватися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вартостях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вивозяться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рахунку-фактурі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рахунку-проформі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Митна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вивозяться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поміщенні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уперше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кордон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межами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день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поміщенні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91302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86603"/>
            <a:ext cx="10377353" cy="6086901"/>
          </a:xfrm>
        </p:spPr>
        <p:txBody>
          <a:bodyPr>
            <a:normAutofit lnSpcReduction="10000"/>
          </a:bodyPr>
          <a:lstStyle/>
          <a:p>
            <a:pPr fontAlgn="base">
              <a:buAutoNum type="arabicPeriod" startAt="3"/>
            </a:pPr>
            <a:r>
              <a:rPr lang="ru-RU" b="1" dirty="0" err="1" smtClean="0"/>
              <a:t>Класифікація</a:t>
            </a:r>
            <a:r>
              <a:rPr lang="ru-RU" b="1" dirty="0" smtClean="0"/>
              <a:t> </a:t>
            </a:r>
            <a:r>
              <a:rPr lang="ru-RU" b="1" dirty="0" err="1"/>
              <a:t>митних</a:t>
            </a:r>
            <a:r>
              <a:rPr lang="ru-RU" b="1" dirty="0"/>
              <a:t> </a:t>
            </a:r>
            <a:r>
              <a:rPr lang="ru-RU" b="1" dirty="0" err="1"/>
              <a:t>платежів</a:t>
            </a:r>
            <a:r>
              <a:rPr lang="ru-RU" b="1" dirty="0"/>
              <a:t>. </a:t>
            </a:r>
            <a:r>
              <a:rPr lang="ru-RU" b="1" dirty="0" err="1"/>
              <a:t>Механізм</a:t>
            </a:r>
            <a:r>
              <a:rPr lang="ru-RU" b="1" dirty="0"/>
              <a:t> </a:t>
            </a:r>
            <a:r>
              <a:rPr lang="ru-RU" b="1" dirty="0" err="1"/>
              <a:t>розрахунку</a:t>
            </a:r>
            <a:r>
              <a:rPr lang="ru-RU" b="1" dirty="0"/>
              <a:t> і </a:t>
            </a:r>
            <a:r>
              <a:rPr lang="ru-RU" b="1" dirty="0" err="1"/>
              <a:t>стягнення</a:t>
            </a:r>
            <a:r>
              <a:rPr lang="ru-RU" b="1" dirty="0"/>
              <a:t> </a:t>
            </a:r>
            <a:r>
              <a:rPr lang="ru-RU" b="1" dirty="0" err="1"/>
              <a:t>митних</a:t>
            </a:r>
            <a:r>
              <a:rPr lang="ru-RU" b="1" dirty="0"/>
              <a:t> </a:t>
            </a:r>
            <a:r>
              <a:rPr lang="ru-RU" b="1" dirty="0" err="1"/>
              <a:t>платежів</a:t>
            </a:r>
            <a:r>
              <a:rPr lang="ru-RU" b="1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pPr fontAlgn="base">
              <a:buAutoNum type="arabicPeriod" startAt="3"/>
            </a:pPr>
            <a:r>
              <a:rPr lang="uk-UA" dirty="0" smtClean="0"/>
              <a:t>Відповідно </a:t>
            </a:r>
            <a:r>
              <a:rPr lang="uk-UA" dirty="0"/>
              <a:t>до МКУ</a:t>
            </a:r>
            <a:r>
              <a:rPr lang="ru-RU" dirty="0"/>
              <a:t> </a:t>
            </a:r>
            <a:r>
              <a:rPr lang="ru-RU" dirty="0" err="1"/>
              <a:t>митні</a:t>
            </a:r>
            <a:r>
              <a:rPr lang="ru-RU" dirty="0"/>
              <a:t> </a:t>
            </a:r>
            <a:r>
              <a:rPr lang="ru-RU" dirty="0" err="1"/>
              <a:t>платежі</a:t>
            </a:r>
            <a:r>
              <a:rPr lang="uk-UA" dirty="0"/>
              <a:t> включають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а) </a:t>
            </a:r>
            <a:r>
              <a:rPr lang="ru-RU" dirty="0" err="1"/>
              <a:t>мито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б) </a:t>
            </a:r>
            <a:r>
              <a:rPr lang="ru-RU" dirty="0" err="1"/>
              <a:t>акцизний</a:t>
            </a:r>
            <a:r>
              <a:rPr lang="ru-RU" dirty="0"/>
              <a:t> </a:t>
            </a:r>
            <a:r>
              <a:rPr lang="ru-RU" dirty="0" err="1"/>
              <a:t>податок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ввезених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продукції</a:t>
            </a:r>
            <a:r>
              <a:rPr lang="ru-RU" dirty="0"/>
              <a:t>);</a:t>
            </a:r>
          </a:p>
          <a:p>
            <a:pPr fontAlgn="base"/>
            <a:r>
              <a:rPr lang="ru-RU" dirty="0"/>
              <a:t>в) </a:t>
            </a:r>
            <a:r>
              <a:rPr lang="ru-RU" dirty="0" err="1"/>
              <a:t>податок</a:t>
            </a:r>
            <a:r>
              <a:rPr lang="ru-RU" dirty="0"/>
              <a:t> на </a:t>
            </a:r>
            <a:r>
              <a:rPr lang="ru-RU" dirty="0" err="1"/>
              <a:t>додану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ввезених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продукції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мита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ввізне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вивізне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сезонне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особливі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мита</a:t>
            </a:r>
            <a:r>
              <a:rPr lang="ru-RU" dirty="0"/>
              <a:t>: </a:t>
            </a:r>
            <a:r>
              <a:rPr lang="ru-RU" dirty="0" err="1"/>
              <a:t>спеціальне</a:t>
            </a:r>
            <a:r>
              <a:rPr lang="ru-RU" dirty="0"/>
              <a:t>, </a:t>
            </a:r>
            <a:r>
              <a:rPr lang="ru-RU" dirty="0" err="1"/>
              <a:t>антидемпінгове</a:t>
            </a:r>
            <a:r>
              <a:rPr lang="ru-RU" dirty="0"/>
              <a:t>, </a:t>
            </a:r>
            <a:r>
              <a:rPr lang="ru-RU" dirty="0" err="1"/>
              <a:t>компенсаційне</a:t>
            </a:r>
            <a:r>
              <a:rPr lang="ru-RU" dirty="0"/>
              <a:t>, </a:t>
            </a:r>
            <a:r>
              <a:rPr lang="ru-RU" dirty="0" err="1"/>
              <a:t>додатковий</a:t>
            </a:r>
            <a:r>
              <a:rPr lang="ru-RU" dirty="0"/>
              <a:t> </a:t>
            </a:r>
            <a:r>
              <a:rPr lang="ru-RU" dirty="0" err="1"/>
              <a:t>імпортний</a:t>
            </a:r>
            <a:r>
              <a:rPr lang="ru-RU" dirty="0"/>
              <a:t> </a:t>
            </a:r>
            <a:r>
              <a:rPr lang="ru-RU" dirty="0" err="1"/>
              <a:t>збір</a:t>
            </a:r>
            <a:r>
              <a:rPr lang="ru-RU" dirty="0"/>
              <a:t>.</a:t>
            </a:r>
          </a:p>
          <a:p>
            <a:r>
              <a:rPr lang="ru-RU" dirty="0" err="1"/>
              <a:t>Ввізне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на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ввозяться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 smtClean="0"/>
              <a:t>.</a:t>
            </a:r>
          </a:p>
          <a:p>
            <a:r>
              <a:rPr lang="ru-RU" dirty="0" err="1"/>
              <a:t>Вивізне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законом на </a:t>
            </a:r>
            <a:r>
              <a:rPr lang="ru-RU" dirty="0" err="1"/>
              <a:t>українські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вивозяться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 smtClean="0"/>
              <a:t>.</a:t>
            </a:r>
          </a:p>
          <a:p>
            <a:r>
              <a:rPr lang="ru-RU" dirty="0"/>
              <a:t>На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законом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встановлюватися</a:t>
            </a:r>
            <a:r>
              <a:rPr lang="ru-RU" dirty="0"/>
              <a:t> </a:t>
            </a:r>
            <a:r>
              <a:rPr lang="ru-RU" dirty="0" err="1"/>
              <a:t>сезонне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 на строк не </a:t>
            </a:r>
            <a:r>
              <a:rPr lang="ru-RU" dirty="0" err="1"/>
              <a:t>менше</a:t>
            </a:r>
            <a:r>
              <a:rPr lang="ru-RU" dirty="0"/>
              <a:t> 60 та не </a:t>
            </a:r>
            <a:r>
              <a:rPr lang="ru-RU" dirty="0" err="1"/>
              <a:t>більше</a:t>
            </a:r>
            <a:r>
              <a:rPr lang="ru-RU" dirty="0"/>
              <a:t> 120 </a:t>
            </a:r>
            <a:r>
              <a:rPr lang="ru-RU" dirty="0" err="1"/>
              <a:t>послідовних</a:t>
            </a:r>
            <a:r>
              <a:rPr lang="ru-RU" dirty="0"/>
              <a:t> </a:t>
            </a:r>
            <a:r>
              <a:rPr lang="ru-RU" dirty="0" err="1"/>
              <a:t>календарних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з дня </a:t>
            </a:r>
            <a:r>
              <a:rPr lang="ru-RU" dirty="0" err="1"/>
              <a:t>встановлення</a:t>
            </a:r>
            <a:r>
              <a:rPr lang="ru-RU" dirty="0"/>
              <a:t> сезонного </a:t>
            </a:r>
            <a:r>
              <a:rPr lang="ru-RU" dirty="0" err="1"/>
              <a:t>мита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266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64024"/>
            <a:ext cx="10431944" cy="5936775"/>
          </a:xfrm>
        </p:spPr>
        <p:txBody>
          <a:bodyPr/>
          <a:lstStyle/>
          <a:p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uk-UA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Поняття та основне призначення митної вартості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30000"/>
              </a:lnSpc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Митною вартістю товарів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які переміщуються через митний кордон України, є вартість товарів, що використовується для митних цілей, яка базується на ціні, що фактично сплачена або підлягає сплаті за ці товари.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lnSpc>
                <a:spcPct val="130000"/>
              </a:lnSpc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Відомості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про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митну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вартість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використовуються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для: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lnSpc>
                <a:spcPct val="130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нарахування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митних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платежів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lnSpc>
                <a:spcPct val="130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державного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зовнішньоекономічної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lnSpc>
                <a:spcPct val="130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3)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ведення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митної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статистики;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lnSpc>
                <a:spcPct val="130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4)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податкового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зобов’язання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 результатами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документальної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перевірки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lnSpc>
                <a:spcPct val="130000"/>
              </a:lnSpc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Заявлення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митної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вартості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декларантом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уповноваженою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ним особою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декларування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57664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00251"/>
            <a:ext cx="10077102" cy="5741111"/>
          </a:xfrm>
        </p:spPr>
        <p:txBody>
          <a:bodyPr/>
          <a:lstStyle/>
          <a:p>
            <a:r>
              <a:rPr lang="ru-RU" dirty="0"/>
              <a:t>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міжнародними</a:t>
            </a:r>
            <a:r>
              <a:rPr lang="ru-RU" dirty="0"/>
              <a:t> договорами, </a:t>
            </a:r>
            <a:r>
              <a:rPr lang="ru-RU" dirty="0" err="1"/>
              <a:t>згода</a:t>
            </a:r>
            <a:r>
              <a:rPr lang="ru-RU" dirty="0"/>
              <a:t> на </a:t>
            </a:r>
            <a:r>
              <a:rPr lang="ru-RU" dirty="0" err="1"/>
              <a:t>обов’язковість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надана</a:t>
            </a:r>
            <a:r>
              <a:rPr lang="ru-RU" dirty="0"/>
              <a:t> Верховною Радою </a:t>
            </a:r>
            <a:r>
              <a:rPr lang="ru-RU" dirty="0" err="1"/>
              <a:t>України</a:t>
            </a:r>
            <a:r>
              <a:rPr lang="ru-RU" dirty="0"/>
              <a:t>), з метою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українських</a:t>
            </a:r>
            <a:r>
              <a:rPr lang="ru-RU" dirty="0"/>
              <a:t> </a:t>
            </a:r>
            <a:r>
              <a:rPr lang="ru-RU" dirty="0" err="1"/>
              <a:t>товаровиробників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мита</a:t>
            </a:r>
            <a:r>
              <a:rPr lang="ru-RU" dirty="0"/>
              <a:t>,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застосовуватися</a:t>
            </a:r>
            <a:r>
              <a:rPr lang="ru-RU" dirty="0"/>
              <a:t> </a:t>
            </a:r>
            <a:r>
              <a:rPr lang="ru-RU" dirty="0" err="1"/>
              <a:t>особливі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мита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спеціальне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антидемпінгове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компенсаційне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додатковий</a:t>
            </a:r>
            <a:r>
              <a:rPr lang="ru-RU" dirty="0"/>
              <a:t> </a:t>
            </a:r>
            <a:r>
              <a:rPr lang="ru-RU" dirty="0" err="1"/>
              <a:t>імпортний</a:t>
            </a:r>
            <a:r>
              <a:rPr lang="ru-RU" dirty="0"/>
              <a:t> </a:t>
            </a:r>
            <a:r>
              <a:rPr lang="ru-RU" dirty="0" err="1"/>
              <a:t>збір</a:t>
            </a:r>
            <a:r>
              <a:rPr lang="ru-RU" dirty="0"/>
              <a:t>.</a:t>
            </a:r>
          </a:p>
          <a:p>
            <a:r>
              <a:rPr lang="ru-RU" dirty="0" err="1"/>
              <a:t>Спеціальне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u="sng" dirty="0">
                <a:hlinkClick r:id="rId2"/>
              </a:rPr>
              <a:t>Закону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dirty="0"/>
              <a:t> "Про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спеціальних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імпорту</a:t>
            </a:r>
            <a:r>
              <a:rPr lang="ru-RU" dirty="0"/>
              <a:t> в </a:t>
            </a:r>
            <a:r>
              <a:rPr lang="ru-RU" dirty="0" err="1"/>
              <a:t>Україну</a:t>
            </a:r>
            <a:r>
              <a:rPr lang="ru-RU" dirty="0" smtClean="0"/>
              <a:t>":</a:t>
            </a:r>
          </a:p>
          <a:p>
            <a:r>
              <a:rPr lang="ru-RU" dirty="0"/>
              <a:t>1) як </a:t>
            </a:r>
            <a:r>
              <a:rPr lang="ru-RU" dirty="0" err="1"/>
              <a:t>засіб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</a:t>
            </a:r>
            <a:r>
              <a:rPr lang="ru-RU" dirty="0" err="1"/>
              <a:t>товаровиробника</a:t>
            </a:r>
            <a:r>
              <a:rPr lang="ru-RU" dirty="0"/>
              <a:t>,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ввозяться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в </a:t>
            </a:r>
            <a:r>
              <a:rPr lang="ru-RU" dirty="0" err="1"/>
              <a:t>обсягах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за таких умов,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заподіює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загрозу</a:t>
            </a:r>
            <a:r>
              <a:rPr lang="ru-RU" dirty="0"/>
              <a:t> </a:t>
            </a:r>
            <a:r>
              <a:rPr lang="ru-RU" dirty="0" err="1"/>
              <a:t>заподіяння</a:t>
            </a:r>
            <a:r>
              <a:rPr lang="ru-RU" dirty="0"/>
              <a:t> </a:t>
            </a:r>
            <a:r>
              <a:rPr lang="ru-RU" dirty="0" err="1"/>
              <a:t>значної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національному</a:t>
            </a:r>
            <a:r>
              <a:rPr lang="ru-RU" dirty="0"/>
              <a:t> </a:t>
            </a:r>
            <a:r>
              <a:rPr lang="ru-RU" dirty="0" err="1"/>
              <a:t>товаровиробнику</a:t>
            </a:r>
            <a:r>
              <a:rPr lang="ru-RU" dirty="0"/>
              <a:t>;</a:t>
            </a:r>
          </a:p>
          <a:p>
            <a:r>
              <a:rPr lang="ru-RU" dirty="0"/>
              <a:t>2) як заходи у </a:t>
            </a:r>
            <a:r>
              <a:rPr lang="ru-RU" dirty="0" err="1"/>
              <a:t>відповідь</a:t>
            </a:r>
            <a:r>
              <a:rPr lang="ru-RU" dirty="0"/>
              <a:t> на </a:t>
            </a:r>
            <a:r>
              <a:rPr lang="ru-RU" dirty="0" err="1"/>
              <a:t>дискримінаційні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недружні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держав,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союзів</a:t>
            </a:r>
            <a:r>
              <a:rPr lang="ru-RU" dirty="0"/>
              <a:t> та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угруповань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обмежують</a:t>
            </a:r>
            <a:r>
              <a:rPr lang="ru-RU" dirty="0"/>
              <a:t>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законних</a:t>
            </a:r>
            <a:r>
              <a:rPr lang="ru-RU" dirty="0"/>
              <a:t> прав та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зовнішньоекономічної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58847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54843"/>
            <a:ext cx="10431944" cy="6100548"/>
          </a:xfrm>
        </p:spPr>
        <p:txBody>
          <a:bodyPr/>
          <a:lstStyle/>
          <a:p>
            <a:r>
              <a:rPr lang="ru-RU" dirty="0" err="1"/>
              <a:t>Антидемпінгове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u="sng" dirty="0">
                <a:hlinkClick r:id="rId2"/>
              </a:rPr>
              <a:t>Закону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u="sng" dirty="0">
                <a:hlinkClick r:id="rId2"/>
              </a:rPr>
              <a:t> "Про </a:t>
            </a:r>
            <a:r>
              <a:rPr lang="ru-RU" u="sng" dirty="0" err="1">
                <a:hlinkClick r:id="rId2"/>
              </a:rPr>
              <a:t>захист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національного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товаровиробника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від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демпінгового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імпорту</a:t>
            </a:r>
            <a:r>
              <a:rPr lang="ru-RU" u="sng" dirty="0">
                <a:hlinkClick r:id="rId2"/>
              </a:rPr>
              <a:t>"</a:t>
            </a:r>
            <a:r>
              <a:rPr lang="ru-RU" dirty="0"/>
              <a:t> 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демпінгу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заподіює</a:t>
            </a:r>
            <a:r>
              <a:rPr lang="ru-RU" dirty="0"/>
              <a:t> шкоду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загрозу</a:t>
            </a:r>
            <a:r>
              <a:rPr lang="ru-RU" dirty="0"/>
              <a:t> </a:t>
            </a:r>
            <a:r>
              <a:rPr lang="ru-RU" dirty="0" err="1"/>
              <a:t>заподіяння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національному</a:t>
            </a:r>
            <a:r>
              <a:rPr lang="ru-RU" dirty="0"/>
              <a:t> </a:t>
            </a:r>
            <a:r>
              <a:rPr lang="ru-RU" dirty="0" err="1"/>
              <a:t>товаровиробнику</a:t>
            </a:r>
            <a:r>
              <a:rPr lang="ru-RU" dirty="0" smtClean="0"/>
              <a:t>.</a:t>
            </a:r>
          </a:p>
          <a:p>
            <a:r>
              <a:rPr lang="ru-RU" dirty="0" err="1"/>
              <a:t>Компенсаційне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u="sng" dirty="0">
                <a:hlinkClick r:id="rId3"/>
              </a:rPr>
              <a:t>Закону </a:t>
            </a:r>
            <a:r>
              <a:rPr lang="ru-RU" u="sng" dirty="0" err="1">
                <a:hlinkClick r:id="rId3"/>
              </a:rPr>
              <a:t>України</a:t>
            </a:r>
            <a:r>
              <a:rPr lang="ru-RU" u="sng" dirty="0">
                <a:hlinkClick r:id="rId3"/>
              </a:rPr>
              <a:t> "Про </a:t>
            </a:r>
            <a:r>
              <a:rPr lang="ru-RU" u="sng" dirty="0" err="1">
                <a:hlinkClick r:id="rId3"/>
              </a:rPr>
              <a:t>захист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національного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товаровиробника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від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субсидованого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імпорту</a:t>
            </a:r>
            <a:r>
              <a:rPr lang="ru-RU" u="sng" dirty="0">
                <a:hlinkClick r:id="rId3"/>
              </a:rPr>
              <a:t>"</a:t>
            </a:r>
            <a:r>
              <a:rPr lang="ru-RU" dirty="0"/>
              <a:t> 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субсидованого</a:t>
            </a:r>
            <a:r>
              <a:rPr lang="ru-RU" dirty="0"/>
              <a:t> </a:t>
            </a:r>
            <a:r>
              <a:rPr lang="ru-RU" dirty="0" err="1"/>
              <a:t>імпорту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заподіює</a:t>
            </a:r>
            <a:r>
              <a:rPr lang="ru-RU" dirty="0"/>
              <a:t> шкоду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загрозу</a:t>
            </a:r>
            <a:r>
              <a:rPr lang="ru-RU" dirty="0"/>
              <a:t> </a:t>
            </a:r>
            <a:r>
              <a:rPr lang="ru-RU" dirty="0" err="1"/>
              <a:t>заподіяння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національному</a:t>
            </a:r>
            <a:r>
              <a:rPr lang="ru-RU" dirty="0"/>
              <a:t> </a:t>
            </a:r>
            <a:r>
              <a:rPr lang="ru-RU" dirty="0" err="1"/>
              <a:t>товаровиробнику</a:t>
            </a:r>
            <a:r>
              <a:rPr lang="ru-RU" dirty="0"/>
              <a:t>.</a:t>
            </a:r>
          </a:p>
          <a:p>
            <a:r>
              <a:rPr lang="ru-RU" dirty="0" err="1" smtClean="0"/>
              <a:t>Додатковий</a:t>
            </a:r>
            <a:r>
              <a:rPr lang="ru-RU" dirty="0" smtClean="0"/>
              <a:t> </a:t>
            </a:r>
            <a:r>
              <a:rPr lang="ru-RU" dirty="0" err="1"/>
              <a:t>імпортний</a:t>
            </a:r>
            <a:r>
              <a:rPr lang="ru-RU" dirty="0"/>
              <a:t> </a:t>
            </a:r>
            <a:r>
              <a:rPr lang="ru-RU" dirty="0" err="1"/>
              <a:t>збір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законом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статті</a:t>
            </a:r>
            <a:r>
              <a:rPr lang="ru-RU" dirty="0"/>
              <a:t> </a:t>
            </a:r>
            <a:r>
              <a:rPr lang="en-US" dirty="0"/>
              <a:t>XII </a:t>
            </a:r>
            <a:r>
              <a:rPr lang="ru-RU" u="sng" dirty="0" err="1">
                <a:hlinkClick r:id="rId4"/>
              </a:rPr>
              <a:t>Генеральної</a:t>
            </a:r>
            <a:r>
              <a:rPr lang="ru-RU" u="sng" dirty="0">
                <a:hlinkClick r:id="rId4"/>
              </a:rPr>
              <a:t> угоди з </a:t>
            </a:r>
            <a:r>
              <a:rPr lang="ru-RU" u="sng" dirty="0" err="1">
                <a:hlinkClick r:id="rId4"/>
              </a:rPr>
              <a:t>тарифів</a:t>
            </a:r>
            <a:r>
              <a:rPr lang="ru-RU" u="sng" dirty="0">
                <a:hlinkClick r:id="rId4"/>
              </a:rPr>
              <a:t> і </a:t>
            </a:r>
            <a:r>
              <a:rPr lang="ru-RU" u="sng" dirty="0" err="1">
                <a:hlinkClick r:id="rId4"/>
              </a:rPr>
              <a:t>торгівлі</a:t>
            </a:r>
            <a:r>
              <a:rPr lang="ru-RU" u="sng" dirty="0">
                <a:hlinkClick r:id="rId4"/>
              </a:rPr>
              <a:t> 1994 року</a:t>
            </a:r>
            <a:r>
              <a:rPr lang="ru-RU" dirty="0"/>
              <a:t> (</a:t>
            </a:r>
            <a:r>
              <a:rPr lang="ru-RU" dirty="0" err="1"/>
              <a:t>далі</a:t>
            </a:r>
            <a:r>
              <a:rPr lang="ru-RU" dirty="0"/>
              <a:t> - ГАТТ-1994) та </a:t>
            </a:r>
            <a:r>
              <a:rPr lang="ru-RU" u="sng" dirty="0" err="1">
                <a:hlinkClick r:id="rId4"/>
              </a:rPr>
              <a:t>Домовленості</a:t>
            </a:r>
            <a:r>
              <a:rPr lang="ru-RU" u="sng" dirty="0">
                <a:hlinkClick r:id="rId4"/>
              </a:rPr>
              <a:t> про </a:t>
            </a:r>
            <a:r>
              <a:rPr lang="ru-RU" u="sng" dirty="0" err="1">
                <a:hlinkClick r:id="rId4"/>
              </a:rPr>
              <a:t>положення</a:t>
            </a:r>
            <a:r>
              <a:rPr lang="ru-RU" u="sng" dirty="0">
                <a:hlinkClick r:id="rId4"/>
              </a:rPr>
              <a:t> ГАТТ-1994 </a:t>
            </a:r>
            <a:r>
              <a:rPr lang="ru-RU" u="sng" dirty="0" err="1">
                <a:hlinkClick r:id="rId4"/>
              </a:rPr>
              <a:t>щодо</a:t>
            </a:r>
            <a:r>
              <a:rPr lang="ru-RU" u="sng" dirty="0">
                <a:hlinkClick r:id="rId4"/>
              </a:rPr>
              <a:t> </a:t>
            </a:r>
            <a:r>
              <a:rPr lang="ru-RU" u="sng" dirty="0" err="1">
                <a:hlinkClick r:id="rId4"/>
              </a:rPr>
              <a:t>платіжного</a:t>
            </a:r>
            <a:r>
              <a:rPr lang="ru-RU" u="sng" dirty="0">
                <a:hlinkClick r:id="rId4"/>
              </a:rPr>
              <a:t> балансу</a:t>
            </a:r>
            <a:r>
              <a:rPr lang="ru-RU" dirty="0"/>
              <a:t> 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значного</a:t>
            </a:r>
            <a:r>
              <a:rPr lang="ru-RU" dirty="0"/>
              <a:t> </a:t>
            </a:r>
            <a:r>
              <a:rPr lang="ru-RU" dirty="0" err="1"/>
              <a:t>погіршення</a:t>
            </a:r>
            <a:r>
              <a:rPr lang="ru-RU" dirty="0"/>
              <a:t> стану </a:t>
            </a:r>
            <a:r>
              <a:rPr lang="ru-RU" dirty="0" err="1"/>
              <a:t>платіжного</a:t>
            </a:r>
            <a:r>
              <a:rPr lang="ru-RU" dirty="0"/>
              <a:t> балансу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істотного</a:t>
            </a:r>
            <a:r>
              <a:rPr lang="ru-RU" dirty="0"/>
              <a:t> 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золотовалютних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ними </a:t>
            </a:r>
            <a:r>
              <a:rPr lang="ru-RU" dirty="0" err="1"/>
              <a:t>мінімального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з метою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рівноваги</a:t>
            </a:r>
            <a:r>
              <a:rPr lang="ru-RU" dirty="0"/>
              <a:t> </a:t>
            </a:r>
            <a:r>
              <a:rPr lang="ru-RU" dirty="0" err="1"/>
              <a:t>платіжного</a:t>
            </a:r>
            <a:r>
              <a:rPr lang="ru-RU" dirty="0"/>
              <a:t> балансу та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золотовалютних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89234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54843"/>
            <a:ext cx="10158988" cy="5991366"/>
          </a:xfrm>
        </p:spPr>
        <p:txBody>
          <a:bodyPr/>
          <a:lstStyle/>
          <a:p>
            <a:r>
              <a:rPr lang="ru-RU" dirty="0" err="1"/>
              <a:t>Платниками</a:t>
            </a:r>
            <a:r>
              <a:rPr lang="ru-RU" dirty="0"/>
              <a:t> </a:t>
            </a:r>
            <a:r>
              <a:rPr lang="ru-RU" dirty="0" err="1"/>
              <a:t>мита</a:t>
            </a:r>
            <a:r>
              <a:rPr lang="ru-RU" dirty="0"/>
              <a:t> є:</a:t>
            </a:r>
          </a:p>
          <a:p>
            <a:r>
              <a:rPr lang="ru-RU" dirty="0"/>
              <a:t>1) особа, яка ввозить </a:t>
            </a:r>
            <a:r>
              <a:rPr lang="ru-RU" dirty="0" err="1"/>
              <a:t>товари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вивозить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з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у порядку та на </a:t>
            </a:r>
            <a:r>
              <a:rPr lang="ru-RU" dirty="0" err="1"/>
              <a:t>умовах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Кодексом;</a:t>
            </a:r>
          </a:p>
          <a:p>
            <a:r>
              <a:rPr lang="ru-RU" dirty="0"/>
              <a:t>2) особа, на адресу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надходять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(</a:t>
            </a:r>
            <a:r>
              <a:rPr lang="ru-RU" dirty="0" err="1"/>
              <a:t>пересилаються</a:t>
            </a:r>
            <a:r>
              <a:rPr lang="ru-RU" dirty="0"/>
              <a:t>) у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поштових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експрес-відправленнях</a:t>
            </a:r>
            <a:r>
              <a:rPr lang="ru-RU" dirty="0"/>
              <a:t>, </a:t>
            </a:r>
            <a:r>
              <a:rPr lang="ru-RU" dirty="0" err="1"/>
              <a:t>несупроводжуваному</a:t>
            </a:r>
            <a:r>
              <a:rPr lang="ru-RU" dirty="0"/>
              <a:t> </a:t>
            </a:r>
            <a:r>
              <a:rPr lang="ru-RU" dirty="0" err="1"/>
              <a:t>багажі</a:t>
            </a:r>
            <a:r>
              <a:rPr lang="ru-RU" dirty="0"/>
              <a:t>, </a:t>
            </a:r>
            <a:r>
              <a:rPr lang="ru-RU" dirty="0" err="1"/>
              <a:t>вантажних</a:t>
            </a:r>
            <a:r>
              <a:rPr lang="ru-RU" dirty="0"/>
              <a:t> </a:t>
            </a:r>
            <a:r>
              <a:rPr lang="ru-RU" dirty="0" err="1"/>
              <a:t>відправленнях</a:t>
            </a:r>
            <a:r>
              <a:rPr lang="ru-RU" dirty="0"/>
              <a:t>;</a:t>
            </a:r>
          </a:p>
          <a:p>
            <a:r>
              <a:rPr lang="ru-RU" dirty="0"/>
              <a:t>3) особа, на яку </a:t>
            </a:r>
            <a:r>
              <a:rPr lang="ru-RU" dirty="0" err="1"/>
              <a:t>покладається</a:t>
            </a:r>
            <a:r>
              <a:rPr lang="ru-RU" dirty="0"/>
              <a:t> </a:t>
            </a:r>
            <a:r>
              <a:rPr lang="ru-RU" dirty="0" err="1"/>
              <a:t>обов’язок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режимів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передбачають</a:t>
            </a:r>
            <a:r>
              <a:rPr lang="ru-RU" dirty="0"/>
              <a:t>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митом</a:t>
            </a:r>
            <a:r>
              <a:rPr lang="ru-RU" dirty="0"/>
              <a:t>,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таких </a:t>
            </a:r>
            <a:r>
              <a:rPr lang="ru-RU" dirty="0" err="1"/>
              <a:t>вимог</a:t>
            </a:r>
            <a:r>
              <a:rPr lang="ru-RU" dirty="0"/>
              <a:t>;</a:t>
            </a:r>
          </a:p>
          <a:p>
            <a:r>
              <a:rPr lang="ru-RU" dirty="0"/>
              <a:t>4) особа, яка </a:t>
            </a:r>
            <a:r>
              <a:rPr lang="ru-RU" dirty="0" err="1"/>
              <a:t>використовує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митне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здійснено</a:t>
            </a:r>
            <a:r>
              <a:rPr lang="ru-RU" dirty="0"/>
              <a:t> з </a:t>
            </a:r>
            <a:r>
              <a:rPr lang="ru-RU" dirty="0" err="1"/>
              <a:t>умовним</a:t>
            </a:r>
            <a:r>
              <a:rPr lang="ru-RU" dirty="0"/>
              <a:t> </a:t>
            </a:r>
            <a:r>
              <a:rPr lang="ru-RU" dirty="0" err="1"/>
              <a:t>звільненням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, не за </a:t>
            </a:r>
            <a:r>
              <a:rPr lang="ru-RU" dirty="0" err="1"/>
              <a:t>цільовим</a:t>
            </a:r>
            <a:r>
              <a:rPr lang="ru-RU" dirty="0"/>
              <a:t> </a:t>
            </a:r>
            <a:r>
              <a:rPr lang="ru-RU" dirty="0" err="1"/>
              <a:t>призначенням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всупереч</a:t>
            </a:r>
            <a:r>
              <a:rPr lang="ru-RU" dirty="0"/>
              <a:t> </a:t>
            </a:r>
            <a:r>
              <a:rPr lang="ru-RU" dirty="0" err="1"/>
              <a:t>умовам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цілям</a:t>
            </a:r>
            <a:r>
              <a:rPr lang="ru-RU" dirty="0"/>
              <a:t> такого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Кодексом, </a:t>
            </a:r>
            <a:r>
              <a:rPr lang="ru-RU" dirty="0" err="1"/>
              <a:t>іншими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безпідставно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митом</a:t>
            </a:r>
            <a:r>
              <a:rPr lang="ru-RU" dirty="0"/>
              <a:t> (</a:t>
            </a:r>
            <a:r>
              <a:rPr lang="ru-RU" dirty="0" err="1"/>
              <a:t>податкову</a:t>
            </a:r>
            <a:r>
              <a:rPr lang="ru-RU" dirty="0"/>
              <a:t> </a:t>
            </a:r>
            <a:r>
              <a:rPr lang="ru-RU" dirty="0" err="1"/>
              <a:t>пільгу</a:t>
            </a:r>
            <a:r>
              <a:rPr lang="ru-RU" dirty="0"/>
              <a:t>);</a:t>
            </a:r>
          </a:p>
          <a:p>
            <a:r>
              <a:rPr lang="ru-RU" dirty="0"/>
              <a:t>5) особа, яка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передає</a:t>
            </a:r>
            <a:r>
              <a:rPr lang="ru-RU" dirty="0"/>
              <a:t> у </a:t>
            </a:r>
            <a:r>
              <a:rPr lang="ru-RU" dirty="0" err="1"/>
              <a:t>володіння</a:t>
            </a:r>
            <a:r>
              <a:rPr lang="ru-RU" dirty="0"/>
              <a:t>,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випущені</a:t>
            </a:r>
            <a:r>
              <a:rPr lang="ru-RU" dirty="0"/>
              <a:t> у </a:t>
            </a:r>
            <a:r>
              <a:rPr lang="ru-RU" dirty="0" err="1"/>
              <a:t>вільний</a:t>
            </a:r>
            <a:r>
              <a:rPr lang="ru-RU" dirty="0"/>
              <a:t> </a:t>
            </a:r>
            <a:r>
              <a:rPr lang="ru-RU" dirty="0" err="1"/>
              <a:t>обіг</a:t>
            </a:r>
            <a:r>
              <a:rPr lang="ru-RU" dirty="0"/>
              <a:t> на </a:t>
            </a:r>
            <a:r>
              <a:rPr lang="ru-RU" dirty="0" err="1"/>
              <a:t>митній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звільненням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митними</a:t>
            </a:r>
            <a:r>
              <a:rPr lang="ru-RU" dirty="0"/>
              <a:t> платежами, до </a:t>
            </a:r>
            <a:r>
              <a:rPr lang="ru-RU" dirty="0" err="1"/>
              <a:t>закінчення</a:t>
            </a:r>
            <a:r>
              <a:rPr lang="ru-RU" dirty="0"/>
              <a:t> строку, </a:t>
            </a:r>
            <a:r>
              <a:rPr lang="ru-RU" dirty="0" err="1"/>
              <a:t>визначеного</a:t>
            </a:r>
            <a:r>
              <a:rPr lang="ru-RU" dirty="0"/>
              <a:t> законом;</a:t>
            </a:r>
          </a:p>
          <a:p>
            <a:r>
              <a:rPr lang="ru-RU" dirty="0"/>
              <a:t>6) особа, яка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74295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91319"/>
            <a:ext cx="9995215" cy="5991368"/>
          </a:xfrm>
        </p:spPr>
        <p:txBody>
          <a:bodyPr>
            <a:normAutofit/>
          </a:bodyPr>
          <a:lstStyle/>
          <a:p>
            <a:r>
              <a:rPr lang="ru-RU" dirty="0" err="1"/>
              <a:t>Об’єктами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митом</a:t>
            </a:r>
            <a:r>
              <a:rPr lang="ru-RU" dirty="0"/>
              <a:t> є:</a:t>
            </a:r>
          </a:p>
          <a:p>
            <a:r>
              <a:rPr lang="ru-RU" dirty="0"/>
              <a:t>1)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митна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еквівалент</a:t>
            </a:r>
            <a:r>
              <a:rPr lang="ru-RU" dirty="0"/>
              <a:t> 150 </a:t>
            </a:r>
            <a:r>
              <a:rPr lang="ru-RU" dirty="0" err="1"/>
              <a:t>євро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ввозяться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вивозяться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підприємствами</a:t>
            </a:r>
            <a:r>
              <a:rPr lang="ru-RU" dirty="0"/>
              <a:t>;</a:t>
            </a:r>
          </a:p>
          <a:p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ввозяться</a:t>
            </a:r>
            <a:r>
              <a:rPr lang="ru-RU" dirty="0"/>
              <a:t> (</a:t>
            </a:r>
            <a:r>
              <a:rPr lang="ru-RU" dirty="0" err="1"/>
              <a:t>пересилаються</a:t>
            </a:r>
            <a:r>
              <a:rPr lang="ru-RU" dirty="0"/>
              <a:t>)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в </a:t>
            </a:r>
            <a:r>
              <a:rPr lang="ru-RU" dirty="0" err="1"/>
              <a:t>обсягах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оподаткуванню</a:t>
            </a:r>
            <a:r>
              <a:rPr lang="ru-RU" dirty="0"/>
              <a:t> </a:t>
            </a:r>
            <a:r>
              <a:rPr lang="ru-RU" dirty="0" err="1" smtClean="0"/>
              <a:t>митними</a:t>
            </a:r>
            <a:r>
              <a:rPr lang="ru-RU" dirty="0" smtClean="0"/>
              <a:t> платежами</a:t>
            </a:r>
          </a:p>
          <a:p>
            <a:r>
              <a:rPr lang="ru-RU" dirty="0"/>
              <a:t>Датою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податкових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мита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вивезення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з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є дата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митному</a:t>
            </a:r>
            <a:r>
              <a:rPr lang="ru-RU" dirty="0"/>
              <a:t> органу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декларації</a:t>
            </a:r>
            <a:r>
              <a:rPr lang="ru-RU" dirty="0"/>
              <a:t> для </a:t>
            </a:r>
            <a:r>
              <a:rPr lang="ru-RU" dirty="0" err="1"/>
              <a:t>митного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дата </a:t>
            </a:r>
            <a:r>
              <a:rPr lang="ru-RU" dirty="0" err="1"/>
              <a:t>нарахування</a:t>
            </a:r>
            <a:r>
              <a:rPr lang="ru-RU" dirty="0"/>
              <a:t> такого </a:t>
            </a:r>
            <a:r>
              <a:rPr lang="ru-RU" dirty="0" err="1"/>
              <a:t>податкового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органом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визначених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 та законами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r>
              <a:rPr lang="ru-RU" dirty="0" smtClean="0"/>
              <a:t>Базою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митом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є:</a:t>
            </a:r>
          </a:p>
          <a:p>
            <a:r>
              <a:rPr lang="ru-RU" dirty="0"/>
              <a:t>1) для </a:t>
            </a:r>
            <a:r>
              <a:rPr lang="ru-RU" dirty="0" err="1"/>
              <a:t>товарів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законом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/>
              <a:t>адвалорні</a:t>
            </a:r>
            <a:r>
              <a:rPr lang="ru-RU" dirty="0"/>
              <a:t> ставки </a:t>
            </a:r>
            <a:r>
              <a:rPr lang="ru-RU" dirty="0" err="1"/>
              <a:t>мита</a:t>
            </a:r>
            <a:r>
              <a:rPr lang="ru-RU" dirty="0"/>
              <a:t>, - </a:t>
            </a:r>
            <a:r>
              <a:rPr lang="ru-RU" dirty="0" err="1"/>
              <a:t>митна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;</a:t>
            </a:r>
          </a:p>
          <a:p>
            <a:r>
              <a:rPr lang="ru-RU" dirty="0"/>
              <a:t>2) для </a:t>
            </a:r>
            <a:r>
              <a:rPr lang="ru-RU" dirty="0" err="1"/>
              <a:t>товарів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законом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/>
              <a:t>специфічні</a:t>
            </a:r>
            <a:r>
              <a:rPr lang="ru-RU" dirty="0"/>
              <a:t> ставки </a:t>
            </a:r>
            <a:r>
              <a:rPr lang="ru-RU" dirty="0" err="1"/>
              <a:t>мита</a:t>
            </a:r>
            <a:r>
              <a:rPr lang="ru-RU" dirty="0"/>
              <a:t>, - </a:t>
            </a:r>
            <a:r>
              <a:rPr lang="ru-RU" dirty="0" err="1"/>
              <a:t>кількість</a:t>
            </a:r>
            <a:r>
              <a:rPr lang="ru-RU" dirty="0"/>
              <a:t> таких </a:t>
            </a:r>
            <a:r>
              <a:rPr lang="ru-RU" dirty="0" err="1"/>
              <a:t>товарів</a:t>
            </a:r>
            <a:r>
              <a:rPr lang="ru-RU" dirty="0"/>
              <a:t> у </a:t>
            </a:r>
            <a:r>
              <a:rPr lang="ru-RU" dirty="0" err="1"/>
              <a:t>встановлених</a:t>
            </a:r>
            <a:r>
              <a:rPr lang="ru-RU" dirty="0"/>
              <a:t> законом </a:t>
            </a:r>
            <a:r>
              <a:rPr lang="ru-RU" dirty="0" err="1"/>
              <a:t>одиницях</a:t>
            </a:r>
            <a:r>
              <a:rPr lang="ru-RU" dirty="0"/>
              <a:t> </a:t>
            </a:r>
            <a:r>
              <a:rPr lang="ru-RU" dirty="0" err="1"/>
              <a:t>виміру</a:t>
            </a:r>
            <a:r>
              <a:rPr lang="ru-RU" dirty="0"/>
              <a:t>.</a:t>
            </a:r>
          </a:p>
          <a:p>
            <a:r>
              <a:rPr lang="ru-RU" dirty="0"/>
              <a:t>Для </a:t>
            </a:r>
            <a:r>
              <a:rPr lang="ru-RU" dirty="0" err="1"/>
              <a:t>товарів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законом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/>
              <a:t>комбіновані</a:t>
            </a:r>
            <a:r>
              <a:rPr lang="ru-RU" dirty="0"/>
              <a:t> ставки </a:t>
            </a:r>
            <a:r>
              <a:rPr lang="ru-RU" dirty="0" err="1"/>
              <a:t>мита</a:t>
            </a:r>
            <a:r>
              <a:rPr lang="ru-RU" dirty="0"/>
              <a:t>, база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пунктів</a:t>
            </a:r>
            <a:r>
              <a:rPr lang="ru-RU" dirty="0"/>
              <a:t> 1 і </a:t>
            </a:r>
            <a:r>
              <a:rPr lang="ru-RU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8093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59559"/>
            <a:ext cx="10418296" cy="5677468"/>
          </a:xfrm>
        </p:spPr>
        <p:txBody>
          <a:bodyPr/>
          <a:lstStyle/>
          <a:p>
            <a:r>
              <a:rPr lang="ru-RU" dirty="0"/>
              <a:t>Ставки </a:t>
            </a:r>
            <a:r>
              <a:rPr lang="ru-RU" dirty="0" err="1" smtClean="0"/>
              <a:t>мита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ставок </a:t>
            </a:r>
            <a:r>
              <a:rPr lang="ru-RU" dirty="0" err="1"/>
              <a:t>мита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адвалорна</a:t>
            </a:r>
            <a:r>
              <a:rPr lang="ru-RU" dirty="0"/>
              <a:t> - у </a:t>
            </a:r>
            <a:r>
              <a:rPr lang="ru-RU" dirty="0" err="1"/>
              <a:t>відсотках</a:t>
            </a:r>
            <a:r>
              <a:rPr lang="ru-RU" dirty="0"/>
              <a:t> до </a:t>
            </a:r>
            <a:r>
              <a:rPr lang="ru-RU" dirty="0" err="1"/>
              <a:t>встановленої</a:t>
            </a:r>
            <a:r>
              <a:rPr lang="ru-RU" dirty="0"/>
              <a:t> </a:t>
            </a:r>
            <a:r>
              <a:rPr lang="ru-RU" dirty="0" err="1" smtClean="0"/>
              <a:t>бази</a:t>
            </a:r>
            <a:r>
              <a:rPr lang="ru-RU" dirty="0" smtClean="0"/>
              <a:t> </a:t>
            </a:r>
            <a:r>
              <a:rPr lang="ru-RU" dirty="0" err="1"/>
              <a:t>оподаткування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специфічна</a:t>
            </a:r>
            <a:r>
              <a:rPr lang="ru-RU" dirty="0"/>
              <a:t> - у грошовому </a:t>
            </a:r>
            <a:r>
              <a:rPr lang="ru-RU" dirty="0" err="1"/>
              <a:t>розмірі</a:t>
            </a:r>
            <a:r>
              <a:rPr lang="ru-RU" dirty="0"/>
              <a:t> на </a:t>
            </a:r>
            <a:r>
              <a:rPr lang="ru-RU" dirty="0" err="1"/>
              <a:t>одиницю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smtClean="0"/>
              <a:t>оподаткування;</a:t>
            </a:r>
            <a:endParaRPr lang="ru-RU" dirty="0"/>
          </a:p>
          <a:p>
            <a:r>
              <a:rPr lang="ru-RU" dirty="0"/>
              <a:t>3) </a:t>
            </a:r>
            <a:r>
              <a:rPr lang="ru-RU" dirty="0" err="1"/>
              <a:t>комбінована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адвалорної</a:t>
            </a:r>
            <a:r>
              <a:rPr lang="ru-RU" dirty="0"/>
              <a:t> та </a:t>
            </a:r>
            <a:r>
              <a:rPr lang="ru-RU" dirty="0" err="1"/>
              <a:t>специфічної</a:t>
            </a:r>
            <a:r>
              <a:rPr lang="ru-RU" dirty="0"/>
              <a:t> ставок </a:t>
            </a:r>
            <a:r>
              <a:rPr lang="ru-RU" dirty="0" err="1"/>
              <a:t>мита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2843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1"/>
            <a:ext cx="10281818" cy="5991366"/>
          </a:xfrm>
        </p:spPr>
        <p:txBody>
          <a:bodyPr/>
          <a:lstStyle/>
          <a:p>
            <a:pPr marL="0" indent="0" fontAlgn="base">
              <a:buNone/>
            </a:pPr>
            <a:r>
              <a:rPr lang="ru-RU" sz="2800" dirty="0"/>
              <a:t>Декларант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уповноважена</a:t>
            </a:r>
            <a:r>
              <a:rPr lang="ru-RU" sz="2800" dirty="0"/>
              <a:t> ним особа,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заявляють</a:t>
            </a:r>
            <a:r>
              <a:rPr lang="ru-RU" sz="2800" dirty="0"/>
              <a:t> </a:t>
            </a:r>
            <a:r>
              <a:rPr lang="ru-RU" sz="2800" dirty="0" err="1"/>
              <a:t>митну</a:t>
            </a:r>
            <a:r>
              <a:rPr lang="ru-RU" sz="2800" dirty="0"/>
              <a:t> </a:t>
            </a:r>
            <a:r>
              <a:rPr lang="ru-RU" sz="2800" dirty="0" err="1"/>
              <a:t>вартість</a:t>
            </a:r>
            <a:r>
              <a:rPr lang="ru-RU" sz="2800" dirty="0"/>
              <a:t> товару, </a:t>
            </a:r>
            <a:r>
              <a:rPr lang="ru-RU" sz="2800" dirty="0" err="1"/>
              <a:t>зобов’язані</a:t>
            </a:r>
            <a:r>
              <a:rPr lang="ru-RU" sz="2800" dirty="0"/>
              <a:t>:</a:t>
            </a:r>
          </a:p>
          <a:p>
            <a:pPr fontAlgn="base"/>
            <a:r>
              <a:rPr lang="ru-RU" sz="2800" dirty="0"/>
              <a:t>1) </a:t>
            </a:r>
            <a:r>
              <a:rPr lang="ru-RU" sz="2800" dirty="0" err="1"/>
              <a:t>заявляти</a:t>
            </a:r>
            <a:r>
              <a:rPr lang="ru-RU" sz="2800" dirty="0"/>
              <a:t> </a:t>
            </a:r>
            <a:r>
              <a:rPr lang="ru-RU" sz="2800" dirty="0" err="1"/>
              <a:t>митну</a:t>
            </a:r>
            <a:r>
              <a:rPr lang="ru-RU" sz="2800" dirty="0"/>
              <a:t> </a:t>
            </a:r>
            <a:r>
              <a:rPr lang="ru-RU" sz="2800" dirty="0" err="1"/>
              <a:t>вартість</a:t>
            </a:r>
            <a:r>
              <a:rPr lang="ru-RU" sz="2800" dirty="0"/>
              <a:t>, </a:t>
            </a:r>
            <a:r>
              <a:rPr lang="ru-RU" sz="2800" dirty="0" err="1"/>
              <a:t>визначену</a:t>
            </a:r>
            <a:r>
              <a:rPr lang="ru-RU" sz="2800" dirty="0"/>
              <a:t> ними </a:t>
            </a:r>
            <a:r>
              <a:rPr lang="ru-RU" sz="2800" dirty="0" err="1"/>
              <a:t>самостійно</a:t>
            </a:r>
            <a:r>
              <a:rPr lang="ru-RU" sz="2800" dirty="0"/>
              <a:t>, у тому </a:t>
            </a:r>
            <a:r>
              <a:rPr lang="ru-RU" sz="2800" dirty="0" err="1"/>
              <a:t>числі</a:t>
            </a:r>
            <a:r>
              <a:rPr lang="ru-RU" sz="2800" dirty="0"/>
              <a:t> за результатами </a:t>
            </a:r>
            <a:r>
              <a:rPr lang="ru-RU" sz="2800" dirty="0" err="1"/>
              <a:t>консультацій</a:t>
            </a:r>
            <a:r>
              <a:rPr lang="ru-RU" sz="2800" dirty="0"/>
              <a:t> з органом </a:t>
            </a:r>
            <a:r>
              <a:rPr lang="ru-RU" sz="2800" dirty="0" err="1"/>
              <a:t>доходів</a:t>
            </a:r>
            <a:r>
              <a:rPr lang="ru-RU" sz="2800" dirty="0"/>
              <a:t> і </a:t>
            </a:r>
            <a:r>
              <a:rPr lang="ru-RU" sz="2800" dirty="0" err="1"/>
              <a:t>зборів</a:t>
            </a:r>
            <a:r>
              <a:rPr lang="ru-RU" sz="2800" dirty="0"/>
              <a:t>;</a:t>
            </a:r>
          </a:p>
          <a:p>
            <a:pPr fontAlgn="base"/>
            <a:r>
              <a:rPr lang="ru-RU" sz="2800" dirty="0"/>
              <a:t>2) </a:t>
            </a:r>
            <a:r>
              <a:rPr lang="ru-RU" sz="2800" dirty="0" err="1"/>
              <a:t>подавати</a:t>
            </a:r>
            <a:r>
              <a:rPr lang="ru-RU" sz="2800" dirty="0"/>
              <a:t> органу </a:t>
            </a:r>
            <a:r>
              <a:rPr lang="ru-RU" sz="2800" dirty="0" err="1"/>
              <a:t>доходів</a:t>
            </a:r>
            <a:r>
              <a:rPr lang="ru-RU" sz="2800" dirty="0"/>
              <a:t> і </a:t>
            </a:r>
            <a:r>
              <a:rPr lang="ru-RU" sz="2800" dirty="0" err="1"/>
              <a:t>зборів</a:t>
            </a:r>
            <a:r>
              <a:rPr lang="ru-RU" sz="2800" dirty="0"/>
              <a:t> </a:t>
            </a:r>
            <a:r>
              <a:rPr lang="ru-RU" sz="2800" dirty="0" err="1"/>
              <a:t>достовірні</a:t>
            </a:r>
            <a:r>
              <a:rPr lang="ru-RU" sz="2800" dirty="0"/>
              <a:t> </a:t>
            </a:r>
            <a:r>
              <a:rPr lang="ru-RU" sz="2800" dirty="0" err="1"/>
              <a:t>відомості</a:t>
            </a:r>
            <a:r>
              <a:rPr lang="ru-RU" sz="2800" dirty="0"/>
              <a:t> про </a:t>
            </a:r>
            <a:r>
              <a:rPr lang="ru-RU" sz="2800" dirty="0" err="1"/>
              <a:t>визначення</a:t>
            </a:r>
            <a:r>
              <a:rPr lang="ru-RU" sz="2800" dirty="0"/>
              <a:t> </a:t>
            </a:r>
            <a:r>
              <a:rPr lang="ru-RU" sz="2800" dirty="0" err="1"/>
              <a:t>митної</a:t>
            </a:r>
            <a:r>
              <a:rPr lang="ru-RU" sz="2800" dirty="0"/>
              <a:t> </a:t>
            </a:r>
            <a:r>
              <a:rPr lang="ru-RU" sz="2800" dirty="0" err="1"/>
              <a:t>вартості</a:t>
            </a:r>
            <a:r>
              <a:rPr lang="ru-RU" sz="2800" dirty="0"/>
              <a:t>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повинні</a:t>
            </a:r>
            <a:r>
              <a:rPr lang="ru-RU" sz="2800" dirty="0"/>
              <a:t> </a:t>
            </a:r>
            <a:r>
              <a:rPr lang="ru-RU" sz="2800" dirty="0" err="1"/>
              <a:t>базуватися</a:t>
            </a:r>
            <a:r>
              <a:rPr lang="ru-RU" sz="2800" dirty="0"/>
              <a:t> на </a:t>
            </a:r>
            <a:r>
              <a:rPr lang="ru-RU" sz="2800" dirty="0" err="1"/>
              <a:t>об’єктивних</a:t>
            </a:r>
            <a:r>
              <a:rPr lang="ru-RU" sz="2800" dirty="0"/>
              <a:t>, документально </a:t>
            </a:r>
            <a:r>
              <a:rPr lang="ru-RU" sz="2800" dirty="0" err="1"/>
              <a:t>підтверджених</a:t>
            </a:r>
            <a:r>
              <a:rPr lang="ru-RU" sz="2800" dirty="0"/>
              <a:t> </a:t>
            </a:r>
            <a:r>
              <a:rPr lang="ru-RU" sz="2800" dirty="0" err="1"/>
              <a:t>даних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піддаються</a:t>
            </a:r>
            <a:r>
              <a:rPr lang="ru-RU" sz="2800" dirty="0"/>
              <a:t> </a:t>
            </a:r>
            <a:r>
              <a:rPr lang="ru-RU" sz="2800" dirty="0" err="1"/>
              <a:t>обчисленню</a:t>
            </a:r>
            <a:r>
              <a:rPr lang="ru-RU" sz="2800" dirty="0"/>
              <a:t>;</a:t>
            </a:r>
          </a:p>
          <a:p>
            <a:pPr fontAlgn="base"/>
            <a:r>
              <a:rPr lang="ru-RU" sz="2800" dirty="0"/>
              <a:t>3) нести </a:t>
            </a:r>
            <a:r>
              <a:rPr lang="ru-RU" sz="2800" dirty="0" err="1"/>
              <a:t>всі</a:t>
            </a:r>
            <a:r>
              <a:rPr lang="ru-RU" sz="2800" dirty="0"/>
              <a:t> </a:t>
            </a:r>
            <a:r>
              <a:rPr lang="ru-RU" sz="2800" dirty="0" err="1"/>
              <a:t>додаткові</a:t>
            </a:r>
            <a:r>
              <a:rPr lang="ru-RU" sz="2800" dirty="0"/>
              <a:t> </a:t>
            </a:r>
            <a:r>
              <a:rPr lang="ru-RU" sz="2800" dirty="0" err="1"/>
              <a:t>витрати</a:t>
            </a:r>
            <a:r>
              <a:rPr lang="ru-RU" sz="2800" dirty="0"/>
              <a:t>, </a:t>
            </a:r>
            <a:r>
              <a:rPr lang="ru-RU" sz="2800" dirty="0" err="1"/>
              <a:t>пов’язані</a:t>
            </a:r>
            <a:r>
              <a:rPr lang="ru-RU" sz="2800" dirty="0"/>
              <a:t> з </a:t>
            </a:r>
            <a:r>
              <a:rPr lang="ru-RU" sz="2800" dirty="0" err="1"/>
              <a:t>коригуванням</a:t>
            </a:r>
            <a:r>
              <a:rPr lang="ru-RU" sz="2800" dirty="0"/>
              <a:t> </a:t>
            </a:r>
            <a:r>
              <a:rPr lang="ru-RU" sz="2800" dirty="0" err="1"/>
              <a:t>митної</a:t>
            </a:r>
            <a:r>
              <a:rPr lang="ru-RU" sz="2800" dirty="0"/>
              <a:t> </a:t>
            </a:r>
            <a:r>
              <a:rPr lang="ru-RU" sz="2800" dirty="0" err="1"/>
              <a:t>вартості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наданням</a:t>
            </a:r>
            <a:r>
              <a:rPr lang="ru-RU" sz="2800" dirty="0"/>
              <a:t> органу </a:t>
            </a:r>
            <a:r>
              <a:rPr lang="ru-RU" sz="2800" dirty="0" err="1"/>
              <a:t>доходів</a:t>
            </a:r>
            <a:r>
              <a:rPr lang="ru-RU" sz="2800" dirty="0"/>
              <a:t> і </a:t>
            </a:r>
            <a:r>
              <a:rPr lang="ru-RU" sz="2800" dirty="0" err="1"/>
              <a:t>зборів</a:t>
            </a:r>
            <a:r>
              <a:rPr lang="ru-RU" sz="2800" dirty="0"/>
              <a:t> </a:t>
            </a:r>
            <a:r>
              <a:rPr lang="ru-RU" sz="2800" dirty="0" err="1"/>
              <a:t>додаткової</a:t>
            </a:r>
            <a:r>
              <a:rPr lang="ru-RU" sz="2800" dirty="0"/>
              <a:t> </a:t>
            </a:r>
            <a:r>
              <a:rPr lang="ru-RU" sz="2800" dirty="0" err="1"/>
              <a:t>інформації</a:t>
            </a:r>
            <a:r>
              <a:rPr lang="ru-RU" sz="28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6810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64025"/>
            <a:ext cx="10459239" cy="5745706"/>
          </a:xfrm>
        </p:spPr>
        <p:txBody>
          <a:bodyPr/>
          <a:lstStyle/>
          <a:p>
            <a:pPr marL="0" indent="0" fontAlgn="base">
              <a:buNone/>
            </a:pPr>
            <a:r>
              <a:rPr lang="ru-RU" u="sng" dirty="0" err="1" smtClean="0">
                <a:hlinkClick r:id="rId2"/>
              </a:rPr>
              <a:t>Декларація</a:t>
            </a:r>
            <a:r>
              <a:rPr lang="ru-RU" u="sng" dirty="0" smtClean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митної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вартості</a:t>
            </a:r>
            <a:r>
              <a:rPr lang="ru-RU" dirty="0"/>
              <a:t> </a:t>
            </a:r>
            <a:r>
              <a:rPr lang="ru-RU" dirty="0" err="1"/>
              <a:t>подається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1) </a:t>
            </a:r>
            <a:r>
              <a:rPr lang="ru-RU" dirty="0" err="1"/>
              <a:t>якщо</a:t>
            </a:r>
            <a:r>
              <a:rPr lang="ru-RU" dirty="0"/>
              <a:t> до </a:t>
            </a:r>
            <a:r>
              <a:rPr lang="ru-RU" dirty="0" err="1"/>
              <a:t>ціни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фактично</a:t>
            </a:r>
            <a:r>
              <a:rPr lang="ru-RU" dirty="0"/>
              <a:t> </a:t>
            </a:r>
            <a:r>
              <a:rPr lang="ru-RU" dirty="0" err="1"/>
              <a:t>сплачена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сплаті</a:t>
            </a:r>
            <a:r>
              <a:rPr lang="ru-RU" dirty="0"/>
              <a:t> за </a:t>
            </a:r>
            <a:r>
              <a:rPr lang="ru-RU" dirty="0" err="1"/>
              <a:t>оцінювані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додаються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визначены</a:t>
            </a:r>
            <a:r>
              <a:rPr lang="ru-RU" dirty="0"/>
              <a:t> </a:t>
            </a:r>
            <a:r>
              <a:rPr lang="ru-RU" dirty="0" err="1"/>
              <a:t>чинним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, і </a:t>
            </a:r>
            <a:r>
              <a:rPr lang="ru-RU" dirty="0" err="1"/>
              <a:t>якщо</a:t>
            </a:r>
            <a:r>
              <a:rPr lang="ru-RU" dirty="0"/>
              <a:t> вони не </a:t>
            </a:r>
            <a:r>
              <a:rPr lang="ru-RU" dirty="0" err="1"/>
              <a:t>включалися</a:t>
            </a:r>
            <a:r>
              <a:rPr lang="ru-RU" dirty="0"/>
              <a:t> до </a:t>
            </a:r>
            <a:r>
              <a:rPr lang="ru-RU" dirty="0" err="1"/>
              <a:t>ціни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2) </a:t>
            </a:r>
            <a:r>
              <a:rPr lang="ru-RU" dirty="0" err="1"/>
              <a:t>якщо</a:t>
            </a:r>
            <a:r>
              <a:rPr lang="ru-RU" dirty="0"/>
              <a:t> з </a:t>
            </a:r>
            <a:r>
              <a:rPr lang="ru-RU" dirty="0" err="1"/>
              <a:t>ціни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фактично</a:t>
            </a:r>
            <a:r>
              <a:rPr lang="ru-RU" dirty="0"/>
              <a:t> </a:t>
            </a:r>
            <a:r>
              <a:rPr lang="ru-RU" dirty="0" err="1"/>
              <a:t>сплачена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сплаті</a:t>
            </a:r>
            <a:r>
              <a:rPr lang="ru-RU" dirty="0"/>
              <a:t> за </a:t>
            </a:r>
            <a:r>
              <a:rPr lang="ru-RU" dirty="0" err="1"/>
              <a:t>оцінювані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виділено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визначен</a:t>
            </a:r>
            <a:r>
              <a:rPr lang="uk-UA" dirty="0"/>
              <a:t>і чинним законодавством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3)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покупець</a:t>
            </a:r>
            <a:r>
              <a:rPr lang="ru-RU" dirty="0"/>
              <a:t> та </a:t>
            </a:r>
            <a:r>
              <a:rPr lang="ru-RU" dirty="0" err="1"/>
              <a:t>продавець</a:t>
            </a:r>
            <a:r>
              <a:rPr lang="ru-RU" dirty="0"/>
              <a:t> </a:t>
            </a:r>
            <a:r>
              <a:rPr lang="ru-RU" dirty="0" err="1"/>
              <a:t>пов’язані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собою.</a:t>
            </a:r>
          </a:p>
          <a:p>
            <a:pPr fontAlgn="base"/>
            <a:r>
              <a:rPr lang="ru-RU" dirty="0"/>
              <a:t>6.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декларація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митної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вартості</a:t>
            </a:r>
            <a:r>
              <a:rPr lang="ru-RU" dirty="0"/>
              <a:t> </a:t>
            </a:r>
            <a:r>
              <a:rPr lang="ru-RU" dirty="0" err="1"/>
              <a:t>подається</a:t>
            </a:r>
            <a:r>
              <a:rPr lang="ru-RU" dirty="0"/>
              <a:t> за </a:t>
            </a:r>
            <a:r>
              <a:rPr lang="ru-RU" dirty="0" err="1"/>
              <a:t>власним</a:t>
            </a:r>
            <a:r>
              <a:rPr lang="ru-RU" dirty="0"/>
              <a:t> </a:t>
            </a:r>
            <a:r>
              <a:rPr lang="ru-RU" dirty="0" err="1"/>
              <a:t>бажанням</a:t>
            </a:r>
            <a:r>
              <a:rPr lang="ru-RU" dirty="0"/>
              <a:t> декларанта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уповноваженої</a:t>
            </a:r>
            <a:r>
              <a:rPr lang="ru-RU" dirty="0"/>
              <a:t> ним особи.</a:t>
            </a:r>
          </a:p>
          <a:p>
            <a:pPr marL="0" indent="0" fontAlgn="base">
              <a:buNone/>
            </a:pPr>
            <a:r>
              <a:rPr lang="ru-RU" u="sng" dirty="0" err="1" smtClean="0">
                <a:hlinkClick r:id="rId2"/>
              </a:rPr>
              <a:t>Декларація</a:t>
            </a:r>
            <a:r>
              <a:rPr lang="ru-RU" u="sng" dirty="0" smtClean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митної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вартості</a:t>
            </a:r>
            <a:r>
              <a:rPr lang="ru-RU" dirty="0"/>
              <a:t> не </a:t>
            </a:r>
            <a:r>
              <a:rPr lang="ru-RU" dirty="0" err="1" smtClean="0"/>
              <a:t>подається</a:t>
            </a:r>
            <a:r>
              <a:rPr lang="ru-RU" dirty="0" smtClean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декларування</a:t>
            </a:r>
            <a:r>
              <a:rPr lang="ru-RU" dirty="0"/>
              <a:t> </a:t>
            </a:r>
            <a:r>
              <a:rPr lang="ru-RU" dirty="0" err="1"/>
              <a:t>партій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митна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не </a:t>
            </a:r>
            <a:r>
              <a:rPr lang="ru-RU" dirty="0" err="1"/>
              <a:t>перевищує</a:t>
            </a:r>
            <a:r>
              <a:rPr lang="ru-RU" dirty="0"/>
              <a:t> 5000 </a:t>
            </a:r>
            <a:r>
              <a:rPr lang="ru-RU" dirty="0" err="1"/>
              <a:t>євро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/>
              <a:t> У </a:t>
            </a:r>
            <a:r>
              <a:rPr lang="ru-RU" dirty="0" err="1"/>
              <a:t>декларації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наводяться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метод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числове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складових</a:t>
            </a:r>
            <a:r>
              <a:rPr lang="ru-RU" dirty="0"/>
              <a:t>,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зовнішньоекономічного</a:t>
            </a:r>
            <a:r>
              <a:rPr lang="ru-RU" dirty="0"/>
              <a:t> договору,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відношення</a:t>
            </a:r>
            <a:r>
              <a:rPr lang="ru-RU" dirty="0"/>
              <a:t> до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та </a:t>
            </a:r>
            <a:r>
              <a:rPr lang="ru-RU" dirty="0" err="1"/>
              <a:t>надані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</a:t>
            </a:r>
            <a:r>
              <a:rPr lang="ru-RU" dirty="0" err="1"/>
              <a:t>зазначене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7069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41194"/>
            <a:ext cx="9981567" cy="5936775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 </a:t>
            </a:r>
            <a:r>
              <a:rPr lang="ru-RU" i="1" dirty="0" err="1"/>
              <a:t>Заявлення</a:t>
            </a:r>
            <a:r>
              <a:rPr lang="ru-RU" i="1" dirty="0"/>
              <a:t> </a:t>
            </a:r>
            <a:r>
              <a:rPr lang="ru-RU" i="1" dirty="0" err="1"/>
              <a:t>митної</a:t>
            </a:r>
            <a:r>
              <a:rPr lang="ru-RU" i="1" dirty="0"/>
              <a:t> </a:t>
            </a:r>
            <a:r>
              <a:rPr lang="ru-RU" i="1" dirty="0" err="1"/>
              <a:t>вартості</a:t>
            </a:r>
            <a:r>
              <a:rPr lang="ru-RU" i="1" dirty="0"/>
              <a:t> </a:t>
            </a:r>
            <a:r>
              <a:rPr lang="ru-RU" i="1" dirty="0" err="1"/>
              <a:t>товарів</a:t>
            </a:r>
            <a:r>
              <a:rPr lang="ru-RU" i="1" dirty="0"/>
              <a:t>, </a:t>
            </a:r>
            <a:r>
              <a:rPr lang="ru-RU" i="1" dirty="0" err="1"/>
              <a:t>які</a:t>
            </a:r>
            <a:r>
              <a:rPr lang="ru-RU" i="1" dirty="0"/>
              <a:t> </a:t>
            </a:r>
            <a:r>
              <a:rPr lang="ru-RU" i="1" dirty="0" err="1"/>
              <a:t>переміщуються</a:t>
            </a:r>
            <a:r>
              <a:rPr lang="ru-RU" i="1" dirty="0"/>
              <a:t> через </a:t>
            </a:r>
            <a:r>
              <a:rPr lang="ru-RU" i="1" dirty="0" err="1"/>
              <a:t>митний</a:t>
            </a:r>
            <a:r>
              <a:rPr lang="ru-RU" i="1" dirty="0"/>
              <a:t> кордон </a:t>
            </a:r>
            <a:r>
              <a:rPr lang="ru-RU" i="1" dirty="0" err="1"/>
              <a:t>України</a:t>
            </a:r>
            <a:r>
              <a:rPr lang="ru-RU" i="1" dirty="0"/>
              <a:t> в режимах, </a:t>
            </a:r>
            <a:r>
              <a:rPr lang="ru-RU" i="1" dirty="0" err="1"/>
              <a:t>відмінних</a:t>
            </a:r>
            <a:r>
              <a:rPr lang="ru-RU" i="1" dirty="0"/>
              <a:t> </a:t>
            </a:r>
            <a:r>
              <a:rPr lang="ru-RU" i="1" dirty="0" err="1"/>
              <a:t>від</a:t>
            </a:r>
            <a:r>
              <a:rPr lang="ru-RU" i="1" dirty="0"/>
              <a:t> режиму </a:t>
            </a:r>
            <a:r>
              <a:rPr lang="ru-RU" i="1" dirty="0" err="1"/>
              <a:t>імпорту</a:t>
            </a:r>
            <a:r>
              <a:rPr lang="ru-RU" i="1" dirty="0"/>
              <a:t>, </a:t>
            </a:r>
            <a:r>
              <a:rPr lang="ru-RU" i="1" dirty="0" err="1"/>
              <a:t>здійснюється</a:t>
            </a:r>
            <a:r>
              <a:rPr lang="ru-RU" i="1" dirty="0"/>
              <a:t> при </a:t>
            </a:r>
            <a:r>
              <a:rPr lang="ru-RU" i="1" dirty="0" err="1"/>
              <a:t>декларуванні</a:t>
            </a:r>
            <a:r>
              <a:rPr lang="ru-RU" i="1" dirty="0"/>
              <a:t> </a:t>
            </a:r>
            <a:r>
              <a:rPr lang="ru-RU" i="1" dirty="0" err="1"/>
              <a:t>цих</a:t>
            </a:r>
            <a:r>
              <a:rPr lang="ru-RU" i="1" dirty="0"/>
              <a:t> </a:t>
            </a:r>
            <a:r>
              <a:rPr lang="ru-RU" i="1" dirty="0" err="1"/>
              <a:t>товарів</a:t>
            </a:r>
            <a:r>
              <a:rPr lang="ru-RU" i="1" dirty="0"/>
              <a:t> шляхом </a:t>
            </a:r>
            <a:r>
              <a:rPr lang="ru-RU" i="1" dirty="0" err="1"/>
              <a:t>заявлення</a:t>
            </a:r>
            <a:r>
              <a:rPr lang="ru-RU" i="1" dirty="0"/>
              <a:t> в </a:t>
            </a:r>
            <a:r>
              <a:rPr lang="ru-RU" i="1" dirty="0" err="1"/>
              <a:t>митній</a:t>
            </a:r>
            <a:r>
              <a:rPr lang="ru-RU" i="1" dirty="0"/>
              <a:t> </a:t>
            </a:r>
            <a:r>
              <a:rPr lang="ru-RU" i="1" dirty="0" err="1"/>
              <a:t>декларації</a:t>
            </a:r>
            <a:r>
              <a:rPr lang="ru-RU" i="1" dirty="0"/>
              <a:t> </a:t>
            </a:r>
            <a:r>
              <a:rPr lang="ru-RU" i="1" dirty="0" err="1"/>
              <a:t>відомостей</a:t>
            </a:r>
            <a:r>
              <a:rPr lang="ru-RU" i="1" dirty="0"/>
              <a:t> про </a:t>
            </a:r>
            <a:r>
              <a:rPr lang="ru-RU" i="1" dirty="0" err="1"/>
              <a:t>числове</a:t>
            </a:r>
            <a:r>
              <a:rPr lang="ru-RU" i="1" dirty="0"/>
              <a:t> </a:t>
            </a:r>
            <a:r>
              <a:rPr lang="ru-RU" i="1" dirty="0" err="1"/>
              <a:t>значення</a:t>
            </a:r>
            <a:r>
              <a:rPr lang="ru-RU" i="1" dirty="0"/>
              <a:t> </a:t>
            </a:r>
            <a:r>
              <a:rPr lang="ru-RU" i="1" dirty="0" err="1"/>
              <a:t>їх</a:t>
            </a:r>
            <a:r>
              <a:rPr lang="ru-RU" i="1" dirty="0"/>
              <a:t> </a:t>
            </a:r>
            <a:r>
              <a:rPr lang="ru-RU" i="1" dirty="0" err="1"/>
              <a:t>митної</a:t>
            </a:r>
            <a:r>
              <a:rPr lang="ru-RU" i="1" dirty="0"/>
              <a:t> </a:t>
            </a:r>
            <a:r>
              <a:rPr lang="ru-RU" i="1" dirty="0" err="1"/>
              <a:t>вартості</a:t>
            </a:r>
            <a:r>
              <a:rPr lang="ru-RU" i="1" dirty="0"/>
              <a:t> та про </a:t>
            </a:r>
            <a:r>
              <a:rPr lang="ru-RU" i="1" dirty="0" err="1"/>
              <a:t>документи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його</a:t>
            </a:r>
            <a:r>
              <a:rPr lang="ru-RU" i="1" dirty="0"/>
              <a:t> </a:t>
            </a:r>
            <a:r>
              <a:rPr lang="ru-RU" i="1" dirty="0" err="1"/>
              <a:t>підтверджують</a:t>
            </a:r>
            <a:r>
              <a:rPr lang="ru-RU" i="1" dirty="0"/>
              <a:t>.</a:t>
            </a:r>
            <a:endParaRPr lang="ru-RU" dirty="0"/>
          </a:p>
          <a:p>
            <a:pPr fontAlgn="base"/>
            <a:r>
              <a:rPr lang="ru-RU" dirty="0"/>
              <a:t>Контроль </a:t>
            </a:r>
            <a:r>
              <a:rPr lang="ru-RU" dirty="0" err="1"/>
              <a:t>правильності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за </a:t>
            </a:r>
            <a:r>
              <a:rPr lang="ru-RU" dirty="0" err="1"/>
              <a:t>основним</a:t>
            </a:r>
            <a:r>
              <a:rPr lang="ru-RU" dirty="0"/>
              <a:t> методом - за </a:t>
            </a:r>
            <a:r>
              <a:rPr lang="ru-RU" dirty="0" err="1"/>
              <a:t>ціною</a:t>
            </a:r>
            <a:r>
              <a:rPr lang="ru-RU" dirty="0"/>
              <a:t> договору (контракту)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ввозяться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митного</a:t>
            </a:r>
            <a:r>
              <a:rPr lang="ru-RU" dirty="0"/>
              <a:t> режиму </a:t>
            </a:r>
            <a:r>
              <a:rPr lang="ru-RU" dirty="0" err="1"/>
              <a:t>імпорту</a:t>
            </a:r>
            <a:r>
              <a:rPr lang="ru-RU" dirty="0"/>
              <a:t> (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), </a:t>
            </a:r>
            <a:r>
              <a:rPr lang="ru-RU" dirty="0" err="1"/>
              <a:t>здійснюється</a:t>
            </a:r>
            <a:r>
              <a:rPr lang="ru-RU" dirty="0"/>
              <a:t> органом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шляхом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розрахунку</a:t>
            </a:r>
            <a:r>
              <a:rPr lang="ru-RU" dirty="0"/>
              <a:t>, </a:t>
            </a:r>
            <a:r>
              <a:rPr lang="ru-RU" dirty="0" err="1"/>
              <a:t>здійсненого</a:t>
            </a:r>
            <a:r>
              <a:rPr lang="ru-RU" dirty="0"/>
              <a:t> декларантом, за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застережень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методу</a:t>
            </a:r>
          </a:p>
          <a:p>
            <a:pPr fontAlgn="base"/>
            <a:r>
              <a:rPr lang="ru-RU" dirty="0"/>
              <a:t>За результатами </a:t>
            </a:r>
            <a:r>
              <a:rPr lang="ru-RU" dirty="0" err="1"/>
              <a:t>здійснення</a:t>
            </a:r>
            <a:r>
              <a:rPr lang="ru-RU" dirty="0"/>
              <a:t> контролю </a:t>
            </a:r>
            <a:r>
              <a:rPr lang="ru-RU" dirty="0" err="1"/>
              <a:t>правильності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орган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визнає</a:t>
            </a:r>
            <a:r>
              <a:rPr lang="ru-RU" dirty="0"/>
              <a:t> </a:t>
            </a:r>
            <a:r>
              <a:rPr lang="ru-RU" dirty="0" err="1"/>
              <a:t>заявлену</a:t>
            </a:r>
            <a:r>
              <a:rPr lang="ru-RU" dirty="0"/>
              <a:t> декларантом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ним особою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приймає</a:t>
            </a:r>
            <a:r>
              <a:rPr lang="ru-RU" dirty="0"/>
              <a:t> </a:t>
            </a:r>
            <a:r>
              <a:rPr lang="ru-RU" dirty="0" err="1"/>
              <a:t>письмове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коригування</a:t>
            </a:r>
            <a:endParaRPr lang="ru-RU" dirty="0"/>
          </a:p>
          <a:p>
            <a:pPr fontAlgn="base"/>
            <a:r>
              <a:rPr lang="ru-RU" dirty="0"/>
              <a:t>Орган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відмовити</a:t>
            </a:r>
            <a:r>
              <a:rPr lang="ru-RU" dirty="0"/>
              <a:t> у </a:t>
            </a:r>
            <a:r>
              <a:rPr lang="ru-RU" dirty="0" err="1"/>
              <a:t>митному</a:t>
            </a:r>
            <a:r>
              <a:rPr lang="ru-RU" dirty="0"/>
              <a:t> </a:t>
            </a:r>
            <a:r>
              <a:rPr lang="ru-RU" dirty="0" err="1"/>
              <a:t>оформленні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за </a:t>
            </a:r>
            <a:r>
              <a:rPr lang="ru-RU" dirty="0" err="1"/>
              <a:t>заявленою</a:t>
            </a:r>
            <a:r>
              <a:rPr lang="ru-RU" dirty="0"/>
              <a:t> декларантом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ним особою </a:t>
            </a:r>
            <a:r>
              <a:rPr lang="ru-RU" dirty="0" err="1"/>
              <a:t>митною</a:t>
            </a:r>
            <a:r>
              <a:rPr lang="ru-RU" dirty="0"/>
              <a:t> </a:t>
            </a:r>
            <a:r>
              <a:rPr lang="ru-RU" dirty="0" err="1"/>
              <a:t>вартістю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обґрунтованих</a:t>
            </a:r>
            <a:r>
              <a:rPr lang="ru-RU" dirty="0"/>
              <a:t> </a:t>
            </a:r>
            <a:r>
              <a:rPr lang="ru-RU" dirty="0" err="1"/>
              <a:t>підстав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заявлено </a:t>
            </a:r>
            <a:r>
              <a:rPr lang="ru-RU" dirty="0" err="1"/>
              <a:t>неповні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недостовірні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невірно</a:t>
            </a:r>
            <a:r>
              <a:rPr lang="ru-RU" dirty="0"/>
              <a:t> </a:t>
            </a:r>
            <a:r>
              <a:rPr lang="ru-RU" dirty="0" err="1"/>
              <a:t>визначено</a:t>
            </a:r>
            <a:r>
              <a:rPr lang="ru-RU" dirty="0"/>
              <a:t>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у </a:t>
            </a:r>
            <a:r>
              <a:rPr lang="ru-RU" dirty="0" err="1"/>
              <a:t>разі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1) </a:t>
            </a:r>
            <a:r>
              <a:rPr lang="ru-RU" dirty="0" err="1"/>
              <a:t>невірно</a:t>
            </a:r>
            <a:r>
              <a:rPr lang="ru-RU" dirty="0"/>
              <a:t> </a:t>
            </a:r>
            <a:r>
              <a:rPr lang="ru-RU" dirty="0" err="1"/>
              <a:t>проведеного</a:t>
            </a:r>
            <a:r>
              <a:rPr lang="ru-RU" dirty="0"/>
              <a:t> декларантом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ним особою </a:t>
            </a:r>
            <a:r>
              <a:rPr lang="ru-RU" dirty="0" err="1"/>
              <a:t>розрахунку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2)  </a:t>
            </a:r>
            <a:r>
              <a:rPr lang="ru-RU" dirty="0" err="1"/>
              <a:t>неподання</a:t>
            </a:r>
            <a:r>
              <a:rPr lang="ru-RU" dirty="0"/>
              <a:t> декларантом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ним особою </a:t>
            </a:r>
            <a:r>
              <a:rPr lang="ru-RU" dirty="0" err="1"/>
              <a:t>документів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переліком</a:t>
            </a:r>
            <a:r>
              <a:rPr lang="ru-RU" dirty="0"/>
              <a:t> та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smtClean="0"/>
              <a:t>умов, </a:t>
            </a:r>
            <a:r>
              <a:rPr lang="ru-RU" dirty="0" err="1" smtClean="0"/>
              <a:t>встановлених</a:t>
            </a:r>
            <a:r>
              <a:rPr lang="ru-RU" dirty="0" smtClean="0"/>
              <a:t> </a:t>
            </a:r>
            <a:r>
              <a:rPr lang="ru-RU" dirty="0" err="1" smtClean="0"/>
              <a:t>законодавством</a:t>
            </a:r>
            <a:r>
              <a:rPr lang="ru-RU" dirty="0" smtClean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у </a:t>
            </a:r>
            <a:r>
              <a:rPr lang="ru-RU" dirty="0" err="1"/>
              <a:t>цих</a:t>
            </a:r>
            <a:r>
              <a:rPr lang="ru-RU" dirty="0"/>
              <a:t> документах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</a:t>
            </a:r>
            <a:r>
              <a:rPr lang="ru-RU" dirty="0" err="1"/>
              <a:t>числові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складових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фактично</a:t>
            </a:r>
            <a:r>
              <a:rPr lang="ru-RU" dirty="0"/>
              <a:t> </a:t>
            </a:r>
            <a:r>
              <a:rPr lang="ru-RU" dirty="0" err="1"/>
              <a:t>сплачена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сплаті</a:t>
            </a:r>
            <a:r>
              <a:rPr lang="ru-RU" dirty="0"/>
              <a:t> за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3) </a:t>
            </a:r>
            <a:r>
              <a:rPr lang="ru-RU" dirty="0" err="1"/>
              <a:t>невідповідності</a:t>
            </a:r>
            <a:r>
              <a:rPr lang="ru-RU" dirty="0"/>
              <a:t> </a:t>
            </a:r>
            <a:r>
              <a:rPr lang="ru-RU" dirty="0" err="1"/>
              <a:t>обраного</a:t>
            </a:r>
            <a:r>
              <a:rPr lang="ru-RU" dirty="0"/>
              <a:t> декларантом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ним особою методу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товару </a:t>
            </a:r>
            <a:r>
              <a:rPr lang="ru-RU" dirty="0" err="1" smtClean="0"/>
              <a:t>умовам</a:t>
            </a:r>
            <a:r>
              <a:rPr lang="ru-RU" dirty="0" smtClean="0"/>
              <a:t>;</a:t>
            </a:r>
            <a:endParaRPr lang="ru-RU" dirty="0"/>
          </a:p>
          <a:p>
            <a:pPr fontAlgn="base"/>
            <a:r>
              <a:rPr lang="ru-RU" dirty="0"/>
              <a:t>4) </a:t>
            </a:r>
            <a:r>
              <a:rPr lang="ru-RU" dirty="0" err="1"/>
              <a:t>надходження</a:t>
            </a:r>
            <a:r>
              <a:rPr lang="ru-RU" dirty="0"/>
              <a:t> до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документально </a:t>
            </a:r>
            <a:r>
              <a:rPr lang="ru-RU" dirty="0" err="1"/>
              <a:t>підтвердженої</a:t>
            </a:r>
            <a:r>
              <a:rPr lang="ru-RU" dirty="0"/>
              <a:t> </a:t>
            </a:r>
            <a:r>
              <a:rPr lang="ru-RU" dirty="0" err="1"/>
              <a:t>офіційної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недостовірності</a:t>
            </a:r>
            <a:r>
              <a:rPr lang="ru-RU" dirty="0"/>
              <a:t> </a:t>
            </a:r>
            <a:r>
              <a:rPr lang="ru-RU" dirty="0" err="1"/>
              <a:t>заявленої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7225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04717"/>
            <a:ext cx="10131693" cy="6073253"/>
          </a:xfrm>
        </p:spPr>
        <p:txBody>
          <a:bodyPr/>
          <a:lstStyle/>
          <a:p>
            <a:pPr marL="0" lvl="0" indent="0">
              <a:buNone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Система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 визначення митної вартості.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ввозяться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такими методами: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(контракту)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імпортуються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другорядні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за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ідентичних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за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подібних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аналогічних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на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віднімання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на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додавання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обчислена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ґ)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резервний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57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95785"/>
            <a:ext cx="10309114" cy="5936776"/>
          </a:xfrm>
        </p:spPr>
        <p:txBody>
          <a:bodyPr/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методом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ввозяться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є перший метод -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віднімання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будь-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прохання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декларанта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 особи.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жоден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методом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8903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27546"/>
            <a:ext cx="10445591" cy="60869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(контракту)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ввозяться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жодних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імпортера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тих,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запроваджуються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перепродані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відчужені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повторно);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застереження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унеможливлюють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жодна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виручки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перепродажу,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надійде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прямо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опосередковано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продавцеві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продавець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 особи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 особи,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вплинули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5295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27546"/>
            <a:ext cx="10623012" cy="60869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ввозяться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скоригована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потреби.</a:t>
            </a:r>
          </a:p>
          <a:p>
            <a:pPr marL="0" indent="0">
              <a:buNone/>
            </a:pP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та/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включалися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понесені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комісійні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брокерська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платою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агентові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представництвом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кордоном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ящиків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контейнерів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в яку упаковано товар,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упаковки,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товарами;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упаковки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пакувальних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пакуванням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09970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179</TotalTime>
  <Words>2570</Words>
  <Application>Microsoft Office PowerPoint</Application>
  <PresentationFormat>Широкоэкранный</PresentationFormat>
  <Paragraphs>155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Times New Roman</vt:lpstr>
      <vt:lpstr>Trebuchet MS</vt:lpstr>
      <vt:lpstr>Wingdings 3</vt:lpstr>
      <vt:lpstr>Грань</vt:lpstr>
      <vt:lpstr>Тема 2. Митні платежі  1. Поняття та основне призначення митної вартості. 2. Система методів визначення митної вартості. 3. Класифікація митних платежів. Механізм розрахунку і стягнення митних платежів. 4. Порядок нарахування і сплати мита. 5. Порядок нарахування і сплати податку на додану вартість. 6. Порядок нарахування і сплати акцизного податку.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Митні платежі  1. Поняття та основне призначення митної вартості. 2. Система методів визначення митної вартості. 3. Класифікація митних платежів. Механізм розрахунку і стягнення митних платежів. 4. Порядок нарахування і сплати мита. 5. Порядок нарахування і сплати податку на додану вартість. 6. Порядок нарахування і сплати акцизного збору. </dc:title>
  <dc:creator>Оксана</dc:creator>
  <cp:lastModifiedBy>Admin</cp:lastModifiedBy>
  <cp:revision>15</cp:revision>
  <dcterms:created xsi:type="dcterms:W3CDTF">2021-02-18T08:01:58Z</dcterms:created>
  <dcterms:modified xsi:type="dcterms:W3CDTF">2021-02-18T12:54:39Z</dcterms:modified>
</cp:coreProperties>
</file>