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3" r:id="rId22"/>
    <p:sldId id="276" r:id="rId23"/>
    <p:sldId id="277" r:id="rId24"/>
    <p:sldId id="284" r:id="rId25"/>
    <p:sldId id="285" r:id="rId26"/>
    <p:sldId id="286" r:id="rId27"/>
    <p:sldId id="278" r:id="rId28"/>
    <p:sldId id="287" r:id="rId29"/>
    <p:sldId id="288" r:id="rId30"/>
    <p:sldId id="289" r:id="rId31"/>
    <p:sldId id="291" r:id="rId32"/>
    <p:sldId id="292" r:id="rId33"/>
    <p:sldId id="293" r:id="rId34"/>
    <p:sldId id="294" r:id="rId35"/>
    <p:sldId id="295" r:id="rId36"/>
    <p:sldId id="290" r:id="rId37"/>
    <p:sldId id="296" r:id="rId38"/>
    <p:sldId id="297" r:id="rId39"/>
    <p:sldId id="298" r:id="rId40"/>
    <p:sldId id="300" r:id="rId41"/>
    <p:sldId id="301" r:id="rId42"/>
    <p:sldId id="302" r:id="rId43"/>
    <p:sldId id="299" r:id="rId44"/>
    <p:sldId id="303" r:id="rId45"/>
    <p:sldId id="304" r:id="rId46"/>
    <p:sldId id="279" r:id="rId47"/>
    <p:sldId id="280" r:id="rId48"/>
    <p:sldId id="281" r:id="rId49"/>
    <p:sldId id="282" r:id="rId50"/>
    <p:sldId id="305" r:id="rId51"/>
    <p:sldId id="306" r:id="rId5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816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94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851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068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2831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87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421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9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94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122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70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058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85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14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47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47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EE314-A3AC-4C2A-B10C-8F7F6E53D052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615206A-FF18-4CEE-9BA7-EE0CA6BC0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92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451-2012-%D0%BF/paran2#n2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z1004-12/paran6#n6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z1004-12/paran6#n6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z0496-15/paran17#n17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z0496-15/paran20#n20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5.rada.gov.ua/laws/show/584%D0%B0-18/paran3#n3" TargetMode="External"/><Relationship Id="rId2" Type="http://schemas.openxmlformats.org/officeDocument/2006/relationships/hyperlink" Target="http://zakon5.rada.gov.ua/laws/show/2755-17/paran2287#n228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2755-17/paran68#n68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2755-17/paran1133#n1133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429-2012-%D0%BF/paran9#n9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584%D0%B0-18/paran3#n3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z1072-12/paran4#n4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z1173-16/paran58#n58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0879-12#n1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900753"/>
            <a:ext cx="7766936" cy="4246980"/>
          </a:xfrm>
        </p:spPr>
        <p:txBody>
          <a:bodyPr>
            <a:normAutofit lnSpcReduction="10000"/>
          </a:bodyPr>
          <a:lstStyle/>
          <a:p>
            <a:pPr algn="l"/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Тема 6. </a:t>
            </a:r>
            <a:r>
              <a:rPr lang="uk-UA" b="1" dirty="0"/>
              <a:t>Митний контроль, переміщення та пропуск через митний кордон України</a:t>
            </a:r>
            <a:endParaRPr lang="ru-RU" dirty="0"/>
          </a:p>
          <a:p>
            <a:pPr algn="l"/>
            <a:r>
              <a:rPr lang="uk-UA" dirty="0"/>
              <a:t>6.1. Сутність та необхідність митного контролю. Особливості митного контролю.</a:t>
            </a:r>
            <a:endParaRPr lang="ru-RU" dirty="0"/>
          </a:p>
          <a:p>
            <a:pPr algn="l"/>
            <a:r>
              <a:rPr lang="uk-UA" dirty="0"/>
              <a:t>6.2. Основні етапи здійснення митного контролю та їх характеристика.</a:t>
            </a:r>
            <a:endParaRPr lang="ru-RU" dirty="0"/>
          </a:p>
          <a:p>
            <a:pPr algn="l"/>
            <a:r>
              <a:rPr lang="uk-UA" dirty="0"/>
              <a:t>6.3. Зона митного контролю.</a:t>
            </a:r>
            <a:endParaRPr lang="ru-RU" dirty="0"/>
          </a:p>
          <a:p>
            <a:pPr algn="l"/>
            <a:r>
              <a:rPr lang="uk-UA" dirty="0"/>
              <a:t>6.4. Документи та відомості, необхідні для здійснення митного контролю.</a:t>
            </a:r>
            <a:endParaRPr lang="ru-RU" dirty="0"/>
          </a:p>
          <a:p>
            <a:pPr algn="l"/>
            <a:r>
              <a:rPr lang="uk-UA" dirty="0"/>
              <a:t>6.5. Форми митного контролю та їх характеристика</a:t>
            </a:r>
            <a:endParaRPr lang="ru-RU" dirty="0"/>
          </a:p>
          <a:p>
            <a:pPr algn="l"/>
            <a:r>
              <a:rPr lang="uk-UA" dirty="0"/>
              <a:t>6.6. Митні експертизи</a:t>
            </a:r>
            <a:endParaRPr lang="ru-RU" dirty="0"/>
          </a:p>
          <a:p>
            <a:pPr algn="l"/>
            <a:r>
              <a:rPr lang="uk-UA" dirty="0"/>
              <a:t>6.7. Особливі процедури митного контролю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372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у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переміщення</a:t>
            </a:r>
            <a:r>
              <a:rPr lang="ru-RU" dirty="0"/>
              <a:t> через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і в межах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перетинають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митниць</a:t>
            </a:r>
            <a:r>
              <a:rPr lang="ru-RU" dirty="0"/>
              <a:t>,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відбуваються</a:t>
            </a:r>
            <a:r>
              <a:rPr lang="ru-RU" dirty="0"/>
              <a:t> з </a:t>
            </a:r>
            <a:r>
              <a:rPr lang="ru-RU" dirty="0" err="1"/>
              <a:t>дотриманням</a:t>
            </a:r>
            <a:r>
              <a:rPr lang="ru-RU" dirty="0"/>
              <a:t> режиму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і </a:t>
            </a:r>
            <a:r>
              <a:rPr lang="ru-RU" dirty="0" err="1"/>
              <a:t>допускаються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з </a:t>
            </a:r>
            <a:r>
              <a:rPr lang="ru-RU" dirty="0" err="1"/>
              <a:t>письмового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митниці</a:t>
            </a:r>
            <a:r>
              <a:rPr lang="ru-RU" dirty="0"/>
              <a:t> (</a:t>
            </a:r>
            <a:r>
              <a:rPr lang="ru-RU" dirty="0" err="1"/>
              <a:t>митного</a:t>
            </a:r>
            <a:r>
              <a:rPr lang="ru-RU" dirty="0"/>
              <a:t> поста) </a:t>
            </a:r>
            <a:r>
              <a:rPr lang="ru-RU" dirty="0" err="1"/>
              <a:t>або</a:t>
            </a:r>
            <a:r>
              <a:rPr lang="ru-RU" dirty="0"/>
              <a:t> особи,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а в зонах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розташованих</a:t>
            </a:r>
            <a:r>
              <a:rPr lang="ru-RU" dirty="0"/>
              <a:t> у пунктах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- </a:t>
            </a:r>
            <a:r>
              <a:rPr lang="ru-RU" dirty="0" err="1"/>
              <a:t>крім</a:t>
            </a:r>
            <a:r>
              <a:rPr lang="ru-RU" dirty="0"/>
              <a:t> того, за </a:t>
            </a:r>
            <a:r>
              <a:rPr lang="ru-RU" dirty="0" err="1"/>
              <a:t>погодженням</a:t>
            </a:r>
            <a:r>
              <a:rPr lang="ru-RU" dirty="0"/>
              <a:t> з начальником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охорони</a:t>
            </a:r>
            <a:r>
              <a:rPr lang="ru-RU" dirty="0"/>
              <a:t> державного кордону. Особам, </a:t>
            </a:r>
            <a:r>
              <a:rPr lang="ru-RU" dirty="0" err="1"/>
              <a:t>допущеним</a:t>
            </a:r>
            <a:r>
              <a:rPr lang="ru-RU" dirty="0"/>
              <a:t> у зону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втручатися</a:t>
            </a:r>
            <a:r>
              <a:rPr lang="ru-RU" dirty="0"/>
              <a:t> 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митниці</a:t>
            </a:r>
            <a:r>
              <a:rPr lang="ru-RU" dirty="0"/>
              <a:t> (</a:t>
            </a:r>
            <a:r>
              <a:rPr lang="ru-RU" dirty="0" err="1"/>
              <a:t>митного</a:t>
            </a:r>
            <a:r>
              <a:rPr lang="ru-RU" dirty="0"/>
              <a:t> поста),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контроль та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вчиняти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у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законом.</a:t>
            </a:r>
          </a:p>
          <a:p>
            <a:pPr fontAlgn="base"/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схоронності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дотримання</a:t>
            </a:r>
            <a:r>
              <a:rPr lang="ru-RU" dirty="0"/>
              <a:t> режиму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законності</a:t>
            </a:r>
            <a:r>
              <a:rPr lang="ru-RU" dirty="0"/>
              <a:t> та правопорядку у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покладаються</a:t>
            </a:r>
            <a:r>
              <a:rPr lang="ru-RU" dirty="0"/>
              <a:t> на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митниці</a:t>
            </a:r>
            <a:r>
              <a:rPr lang="ru-RU" dirty="0"/>
              <a:t> (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пости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680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 Права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режиму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Митні</a:t>
            </a:r>
            <a:r>
              <a:rPr lang="ru-RU" dirty="0" smtClean="0"/>
              <a:t> </a:t>
            </a:r>
            <a:r>
              <a:rPr lang="ru-RU" dirty="0" err="1"/>
              <a:t>органи</a:t>
            </a:r>
            <a:r>
              <a:rPr lang="ru-RU" dirty="0"/>
              <a:t> у межах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 smtClean="0"/>
              <a:t>повноважень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/>
              <a:t>право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примусові</a:t>
            </a:r>
            <a:r>
              <a:rPr lang="ru-RU" dirty="0"/>
              <a:t> заходи до </a:t>
            </a:r>
            <a:r>
              <a:rPr lang="ru-RU" dirty="0" err="1"/>
              <a:t>порушників</a:t>
            </a:r>
            <a:r>
              <a:rPr lang="ru-RU" dirty="0"/>
              <a:t> режиму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контролю.</a:t>
            </a:r>
          </a:p>
          <a:p>
            <a:r>
              <a:rPr lang="ru-RU" dirty="0"/>
              <a:t>2.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у </a:t>
            </a:r>
            <a:r>
              <a:rPr lang="ru-RU" dirty="0" err="1"/>
              <a:t>примусовому</a:t>
            </a:r>
            <a:r>
              <a:rPr lang="ru-RU" dirty="0"/>
              <a:t> порядку </a:t>
            </a:r>
            <a:r>
              <a:rPr lang="ru-RU" dirty="0" err="1"/>
              <a:t>зупиняти</a:t>
            </a:r>
            <a:r>
              <a:rPr lang="ru-RU" dirty="0"/>
              <a:t> і </a:t>
            </a:r>
            <a:r>
              <a:rPr lang="ru-RU" dirty="0" err="1"/>
              <a:t>повертати</a:t>
            </a:r>
            <a:r>
              <a:rPr lang="ru-RU" dirty="0"/>
              <a:t> в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та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увійшли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морські</a:t>
            </a:r>
            <a:r>
              <a:rPr lang="ru-RU" dirty="0"/>
              <a:t> та </a:t>
            </a:r>
            <a:r>
              <a:rPr lang="ru-RU" dirty="0" err="1"/>
              <a:t>річкові</a:t>
            </a:r>
            <a:r>
              <a:rPr lang="ru-RU" dirty="0"/>
              <a:t> судна, </a:t>
            </a:r>
            <a:r>
              <a:rPr lang="ru-RU" dirty="0" err="1"/>
              <a:t>які</a:t>
            </a:r>
            <a:r>
              <a:rPr lang="ru-RU" dirty="0"/>
              <a:t> без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вийшли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і не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територіальних</a:t>
            </a:r>
            <a:r>
              <a:rPr lang="ru-RU" dirty="0"/>
              <a:t> водах </a:t>
            </a:r>
            <a:r>
              <a:rPr lang="ru-RU" dirty="0" err="1"/>
              <a:t>інших</a:t>
            </a:r>
            <a:r>
              <a:rPr lang="ru-RU" dirty="0"/>
              <a:t> держав.</a:t>
            </a:r>
          </a:p>
          <a:p>
            <a:r>
              <a:rPr lang="ru-RU" dirty="0"/>
              <a:t>3.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примусових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порядок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err="1" smtClean="0"/>
              <a:t>Митним</a:t>
            </a:r>
            <a:r>
              <a:rPr lang="ru-RU" dirty="0" smtClean="0"/>
              <a:t> </a:t>
            </a:r>
            <a:r>
              <a:rPr lang="ru-RU" dirty="0"/>
              <a:t>Кодексом та </a:t>
            </a:r>
            <a:r>
              <a:rPr lang="ru-RU" dirty="0" err="1"/>
              <a:t>іншими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309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728" y="341194"/>
            <a:ext cx="9717206" cy="62779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6.4. Документи та відомості, необхідні для здійснення митного контролю.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pPr marL="0" indent="0" fontAlgn="base">
              <a:buNone/>
            </a:pP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переміщують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провадять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контроль за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</a:t>
            </a:r>
            <a:r>
              <a:rPr lang="ru-RU" dirty="0" err="1"/>
              <a:t>покладено</a:t>
            </a:r>
            <a:r>
              <a:rPr lang="ru-RU" dirty="0"/>
              <a:t> на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та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та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uk-UA" dirty="0"/>
              <a:t>Митним</a:t>
            </a:r>
            <a:r>
              <a:rPr lang="ru-RU" dirty="0"/>
              <a:t> Кодексом.</a:t>
            </a:r>
          </a:p>
          <a:p>
            <a:pPr fontAlgn="base"/>
            <a:r>
              <a:rPr lang="ru-RU" dirty="0"/>
              <a:t>Особи,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uk-UA" dirty="0"/>
              <a:t>вище</a:t>
            </a:r>
            <a:r>
              <a:rPr lang="ru-RU" dirty="0"/>
              <a:t>, </a:t>
            </a:r>
            <a:r>
              <a:rPr lang="ru-RU" dirty="0" err="1"/>
              <a:t>зобов’язані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органам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та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необхідні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в </a:t>
            </a:r>
            <a:r>
              <a:rPr lang="ru-RU" dirty="0" err="1"/>
              <a:t>усній</a:t>
            </a:r>
            <a:r>
              <a:rPr lang="ru-RU" dirty="0"/>
              <a:t>, </a:t>
            </a:r>
            <a:r>
              <a:rPr lang="ru-RU" dirty="0" err="1"/>
              <a:t>письмовій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Відомості</a:t>
            </a:r>
            <a:r>
              <a:rPr lang="ru-RU" dirty="0"/>
              <a:t> з </a:t>
            </a:r>
            <a:r>
              <a:rPr lang="ru-RU" dirty="0" err="1"/>
              <a:t>офіційних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наданих</a:t>
            </a:r>
            <a:r>
              <a:rPr lang="ru-RU" dirty="0"/>
              <a:t> для </a:t>
            </a:r>
            <a:r>
              <a:rPr lang="ru-RU" dirty="0" err="1"/>
              <a:t>митного</a:t>
            </a:r>
            <a:r>
              <a:rPr lang="ru-RU" dirty="0"/>
              <a:t> контролю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не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Правоохоронні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, </a:t>
            </a:r>
            <a:r>
              <a:rPr lang="ru-RU" dirty="0" err="1"/>
              <a:t>фінансові</a:t>
            </a:r>
            <a:r>
              <a:rPr lang="ru-RU" dirty="0"/>
              <a:t> установи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контролюючі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на </a:t>
            </a:r>
            <a:r>
              <a:rPr lang="ru-RU" dirty="0" err="1"/>
              <a:t>письмові</a:t>
            </a:r>
            <a:r>
              <a:rPr lang="ru-RU" dirty="0"/>
              <a:t> </a:t>
            </a:r>
            <a:r>
              <a:rPr lang="ru-RU" dirty="0" err="1"/>
              <a:t>запити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 </a:t>
            </a:r>
            <a:r>
              <a:rPr lang="ru-RU" dirty="0" err="1"/>
              <a:t>інформують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про </a:t>
            </a:r>
            <a:r>
              <a:rPr lang="ru-RU" dirty="0" err="1"/>
              <a:t>наявні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необхідні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контролю.</a:t>
            </a:r>
          </a:p>
          <a:p>
            <a:pPr marL="0" indent="0" fontAlgn="base">
              <a:buNone/>
            </a:pPr>
            <a:r>
              <a:rPr lang="ru-RU" dirty="0"/>
              <a:t>З метою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направляти</a:t>
            </a:r>
            <a:r>
              <a:rPr lang="ru-RU" dirty="0"/>
              <a:t> </a:t>
            </a:r>
            <a:r>
              <a:rPr lang="ru-RU" dirty="0" err="1"/>
              <a:t>письмові</a:t>
            </a:r>
            <a:r>
              <a:rPr lang="ru-RU" dirty="0"/>
              <a:t> </a:t>
            </a:r>
            <a:r>
              <a:rPr lang="ru-RU" dirty="0" err="1"/>
              <a:t>запити</a:t>
            </a:r>
            <a:r>
              <a:rPr lang="ru-RU" dirty="0"/>
              <a:t> та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засвідчені</a:t>
            </a:r>
            <a:r>
              <a:rPr lang="ru-RU" dirty="0"/>
              <a:t> </a:t>
            </a:r>
            <a:r>
              <a:rPr lang="ru-RU" dirty="0" err="1"/>
              <a:t>копії</a:t>
            </a:r>
            <a:r>
              <a:rPr lang="ru-RU" dirty="0"/>
              <a:t>, </a:t>
            </a:r>
            <a:r>
              <a:rPr lang="ru-RU" dirty="0" err="1"/>
              <a:t>інформацію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межами</a:t>
            </a:r>
            <a:r>
              <a:rPr lang="ru-RU" dirty="0" smtClean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Документи</a:t>
            </a:r>
            <a:r>
              <a:rPr lang="ru-RU" dirty="0"/>
              <a:t> та </a:t>
            </a:r>
            <a:r>
              <a:rPr lang="ru-RU" dirty="0" err="1"/>
              <a:t>відомості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надавалися</a:t>
            </a:r>
            <a:r>
              <a:rPr lang="ru-RU" dirty="0"/>
              <a:t> органам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декларантами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уповноваженими</a:t>
            </a:r>
            <a:r>
              <a:rPr lang="ru-RU" dirty="0"/>
              <a:t> ними особами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зберігаються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</a:t>
            </a:r>
            <a:r>
              <a:rPr lang="ru-RU" dirty="0" err="1"/>
              <a:t>протягом</a:t>
            </a:r>
            <a:r>
              <a:rPr lang="ru-RU" dirty="0"/>
              <a:t> 1095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процедур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013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307" y="341194"/>
            <a:ext cx="10126639" cy="6250675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i="1" dirty="0" err="1"/>
              <a:t>Подання</a:t>
            </a:r>
            <a:r>
              <a:rPr lang="ru-RU" i="1" dirty="0"/>
              <a:t> </a:t>
            </a:r>
            <a:r>
              <a:rPr lang="ru-RU" i="1" dirty="0" err="1"/>
              <a:t>документів</a:t>
            </a:r>
            <a:r>
              <a:rPr lang="ru-RU" i="1" dirty="0"/>
              <a:t> та </a:t>
            </a:r>
            <a:r>
              <a:rPr lang="ru-RU" i="1" dirty="0" err="1"/>
              <a:t>відомостей</a:t>
            </a:r>
            <a:r>
              <a:rPr lang="ru-RU" i="1" dirty="0"/>
              <a:t>, </a:t>
            </a:r>
            <a:r>
              <a:rPr lang="ru-RU" i="1" dirty="0" err="1"/>
              <a:t>необхідних</a:t>
            </a:r>
            <a:r>
              <a:rPr lang="ru-RU" i="1" dirty="0"/>
              <a:t> для </a:t>
            </a:r>
            <a:r>
              <a:rPr lang="ru-RU" i="1" dirty="0" err="1"/>
              <a:t>митного</a:t>
            </a:r>
            <a:r>
              <a:rPr lang="ru-RU" i="1" dirty="0"/>
              <a:t> контролю</a:t>
            </a:r>
            <a:endParaRPr lang="ru-RU" dirty="0"/>
          </a:p>
          <a:p>
            <a:pPr marL="0" indent="0" fontAlgn="base">
              <a:buNone/>
            </a:pP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декларант, </a:t>
            </a:r>
            <a:r>
              <a:rPr lang="ru-RU" dirty="0" err="1"/>
              <a:t>уповноважена</a:t>
            </a:r>
            <a:r>
              <a:rPr lang="ru-RU" dirty="0"/>
              <a:t> ним особа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перевізник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транспорту,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перевезення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надають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в </a:t>
            </a:r>
            <a:r>
              <a:rPr lang="ru-RU" dirty="0" err="1"/>
              <a:t>паперовій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та </a:t>
            </a:r>
            <a:r>
              <a:rPr lang="ru-RU" dirty="0" err="1"/>
              <a:t>відомості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при </a:t>
            </a:r>
            <a:r>
              <a:rPr lang="ru-RU" dirty="0" err="1"/>
              <a:t>перевезенні</a:t>
            </a:r>
            <a:r>
              <a:rPr lang="ru-RU" dirty="0"/>
              <a:t> </a:t>
            </a:r>
            <a:r>
              <a:rPr lang="ru-RU" dirty="0" err="1"/>
              <a:t>автомобільним</a:t>
            </a:r>
            <a:r>
              <a:rPr lang="ru-RU" dirty="0"/>
              <a:t> транспортом:</a:t>
            </a:r>
          </a:p>
          <a:p>
            <a:pPr fontAlgn="base"/>
            <a:r>
              <a:rPr lang="ru-RU" dirty="0"/>
              <a:t>а) </a:t>
            </a:r>
            <a:r>
              <a:rPr lang="ru-RU" dirty="0" err="1"/>
              <a:t>документи</a:t>
            </a:r>
            <a:r>
              <a:rPr lang="ru-RU" dirty="0"/>
              <a:t> на </a:t>
            </a:r>
            <a:r>
              <a:rPr lang="ru-RU" dirty="0" err="1"/>
              <a:t>транспортний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(</a:t>
            </a:r>
            <a:r>
              <a:rPr lang="ru-RU" dirty="0" err="1"/>
              <a:t>національну</a:t>
            </a:r>
            <a:r>
              <a:rPr lang="ru-RU" dirty="0"/>
              <a:t> </a:t>
            </a:r>
            <a:r>
              <a:rPr lang="ru-RU" dirty="0" err="1"/>
              <a:t>належність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б) </a:t>
            </a:r>
            <a:r>
              <a:rPr lang="ru-RU" dirty="0" err="1"/>
              <a:t>транспортні</a:t>
            </a:r>
            <a:r>
              <a:rPr lang="ru-RU" dirty="0"/>
              <a:t> (</a:t>
            </a:r>
            <a:r>
              <a:rPr lang="ru-RU" dirty="0" err="1"/>
              <a:t>перевізні</a:t>
            </a:r>
            <a:r>
              <a:rPr lang="ru-RU" dirty="0"/>
              <a:t>) </a:t>
            </a:r>
            <a:r>
              <a:rPr lang="ru-RU" dirty="0" err="1"/>
              <a:t>документи</a:t>
            </a:r>
            <a:r>
              <a:rPr lang="ru-RU" dirty="0"/>
              <a:t> (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товаротранспортні</a:t>
            </a:r>
            <a:r>
              <a:rPr lang="ru-RU" dirty="0"/>
              <a:t> </a:t>
            </a:r>
            <a:r>
              <a:rPr lang="ru-RU" dirty="0" err="1"/>
              <a:t>накладні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в) </a:t>
            </a:r>
            <a:r>
              <a:rPr lang="ru-RU" dirty="0" err="1"/>
              <a:t>визначений</a:t>
            </a:r>
            <a:r>
              <a:rPr lang="ru-RU" dirty="0"/>
              <a:t> актами </a:t>
            </a:r>
            <a:r>
              <a:rPr lang="ru-RU" dirty="0" err="1"/>
              <a:t>Всесвітнього</a:t>
            </a:r>
            <a:r>
              <a:rPr lang="ru-RU" dirty="0"/>
              <a:t> </a:t>
            </a:r>
            <a:r>
              <a:rPr lang="ru-RU" dirty="0" err="1"/>
              <a:t>поштового</a:t>
            </a:r>
            <a:r>
              <a:rPr lang="ru-RU" dirty="0"/>
              <a:t> союзу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супроводжує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поштові</a:t>
            </a:r>
            <a:r>
              <a:rPr lang="ru-RU" dirty="0"/>
              <a:t> </a:t>
            </a:r>
            <a:r>
              <a:rPr lang="ru-RU" dirty="0" err="1"/>
              <a:t>відправлення</a:t>
            </a:r>
            <a:r>
              <a:rPr lang="ru-RU" dirty="0"/>
              <a:t> (за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г)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(за </a:t>
            </a:r>
            <a:r>
              <a:rPr lang="ru-RU" dirty="0" err="1"/>
              <a:t>наявності</a:t>
            </a:r>
            <a:r>
              <a:rPr lang="ru-RU" dirty="0"/>
              <a:t>) на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перевозяться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про </a:t>
            </a:r>
            <a:r>
              <a:rPr lang="ru-RU" dirty="0" err="1"/>
              <a:t>найменування</a:t>
            </a:r>
            <a:r>
              <a:rPr lang="ru-RU" dirty="0"/>
              <a:t> та адресу </a:t>
            </a:r>
            <a:r>
              <a:rPr lang="ru-RU" dirty="0" err="1"/>
              <a:t>перевізника</a:t>
            </a:r>
            <a:r>
              <a:rPr lang="ru-RU" dirty="0"/>
              <a:t>,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відправлення</a:t>
            </a:r>
            <a:r>
              <a:rPr lang="ru-RU" dirty="0"/>
              <a:t> та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найменування</a:t>
            </a:r>
            <a:r>
              <a:rPr lang="ru-RU" dirty="0"/>
              <a:t> та </a:t>
            </a:r>
            <a:r>
              <a:rPr lang="ru-RU" dirty="0" err="1"/>
              <a:t>адреси</a:t>
            </a:r>
            <a:r>
              <a:rPr lang="ru-RU" dirty="0"/>
              <a:t> </a:t>
            </a:r>
            <a:r>
              <a:rPr lang="ru-RU" dirty="0" err="1"/>
              <a:t>відправника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продавця</a:t>
            </a:r>
            <a:r>
              <a:rPr lang="ru-RU" dirty="0"/>
              <a:t>) та </a:t>
            </a:r>
            <a:r>
              <a:rPr lang="ru-RU" dirty="0" err="1"/>
              <a:t>отримувача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ґ)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вантажних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та вид упаковки;</a:t>
            </a:r>
          </a:p>
          <a:p>
            <a:pPr fontAlgn="base"/>
            <a:r>
              <a:rPr lang="ru-RU" dirty="0"/>
              <a:t>д)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е) вага брутто </a:t>
            </a:r>
            <a:r>
              <a:rPr lang="ru-RU" dirty="0" err="1"/>
              <a:t>товарів</a:t>
            </a:r>
            <a:r>
              <a:rPr lang="ru-RU" dirty="0"/>
              <a:t> (у </a:t>
            </a:r>
            <a:r>
              <a:rPr lang="ru-RU" dirty="0" err="1"/>
              <a:t>кілограмах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об’єм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(у метрах </a:t>
            </a:r>
            <a:r>
              <a:rPr lang="ru-RU" dirty="0" err="1"/>
              <a:t>кубічних</a:t>
            </a:r>
            <a:r>
              <a:rPr lang="ru-RU" dirty="0"/>
              <a:t>),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великогабаритних</a:t>
            </a:r>
            <a:r>
              <a:rPr lang="ru-RU" dirty="0"/>
              <a:t> </a:t>
            </a:r>
            <a:r>
              <a:rPr lang="ru-RU" dirty="0" err="1"/>
              <a:t>вантажів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248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489" y="232012"/>
            <a:ext cx="10208525" cy="6359857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ru-RU" dirty="0"/>
              <a:t>2) при </a:t>
            </a:r>
            <a:r>
              <a:rPr lang="ru-RU" dirty="0" err="1"/>
              <a:t>перевезенні</a:t>
            </a:r>
            <a:r>
              <a:rPr lang="ru-RU" dirty="0"/>
              <a:t> </a:t>
            </a:r>
            <a:r>
              <a:rPr lang="ru-RU" dirty="0" err="1"/>
              <a:t>водним</a:t>
            </a:r>
            <a:r>
              <a:rPr lang="ru-RU" dirty="0"/>
              <a:t> транспортом:</a:t>
            </a:r>
          </a:p>
          <a:p>
            <a:pPr fontAlgn="base"/>
            <a:r>
              <a:rPr lang="ru-RU" dirty="0"/>
              <a:t>а) </a:t>
            </a:r>
            <a:r>
              <a:rPr lang="ru-RU" dirty="0" err="1"/>
              <a:t>генеральна</a:t>
            </a:r>
            <a:r>
              <a:rPr lang="ru-RU" dirty="0"/>
              <a:t> </a:t>
            </a:r>
            <a:r>
              <a:rPr lang="ru-RU" dirty="0" err="1"/>
              <a:t>декларація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найменування</a:t>
            </a:r>
            <a:r>
              <a:rPr lang="ru-RU" dirty="0"/>
              <a:t> та </a:t>
            </a:r>
            <a:r>
              <a:rPr lang="ru-RU" dirty="0" err="1"/>
              <a:t>опис</a:t>
            </a:r>
            <a:r>
              <a:rPr lang="ru-RU" dirty="0"/>
              <a:t> судна,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та </a:t>
            </a:r>
            <a:r>
              <a:rPr lang="ru-RU" dirty="0" err="1"/>
              <a:t>національну</a:t>
            </a:r>
            <a:r>
              <a:rPr lang="ru-RU" dirty="0"/>
              <a:t> </a:t>
            </a:r>
            <a:r>
              <a:rPr lang="ru-RU" dirty="0" err="1"/>
              <a:t>належність</a:t>
            </a:r>
            <a:r>
              <a:rPr lang="ru-RU" dirty="0"/>
              <a:t>, </a:t>
            </a:r>
            <a:r>
              <a:rPr lang="ru-RU" dirty="0" err="1"/>
              <a:t>прізвище</a:t>
            </a:r>
            <a:r>
              <a:rPr lang="ru-RU" dirty="0"/>
              <a:t> </a:t>
            </a:r>
            <a:r>
              <a:rPr lang="ru-RU" dirty="0" err="1"/>
              <a:t>капітана</a:t>
            </a:r>
            <a:r>
              <a:rPr lang="ru-RU" dirty="0"/>
              <a:t>, </a:t>
            </a:r>
            <a:r>
              <a:rPr lang="ru-RU" dirty="0" err="1"/>
              <a:t>прізвище</a:t>
            </a:r>
            <a:r>
              <a:rPr lang="ru-RU" dirty="0"/>
              <a:t> та адресу суднового агента;</a:t>
            </a:r>
          </a:p>
          <a:p>
            <a:pPr fontAlgn="base"/>
            <a:r>
              <a:rPr lang="ru-RU" dirty="0"/>
              <a:t>б) </a:t>
            </a:r>
            <a:r>
              <a:rPr lang="ru-RU" dirty="0" err="1"/>
              <a:t>декларація</a:t>
            </a:r>
            <a:r>
              <a:rPr lang="ru-RU" dirty="0"/>
              <a:t> про </a:t>
            </a:r>
            <a:r>
              <a:rPr lang="ru-RU" dirty="0" err="1"/>
              <a:t>вантаж</a:t>
            </a:r>
            <a:r>
              <a:rPr lang="ru-RU" dirty="0"/>
              <a:t>, яка </a:t>
            </a:r>
            <a:r>
              <a:rPr lang="ru-RU" dirty="0" err="1"/>
              <a:t>містить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портів</a:t>
            </a:r>
            <a:r>
              <a:rPr lang="ru-RU" dirty="0"/>
              <a:t> </a:t>
            </a:r>
            <a:r>
              <a:rPr lang="ru-RU" dirty="0" err="1"/>
              <a:t>відправки</a:t>
            </a:r>
            <a:r>
              <a:rPr lang="ru-RU" dirty="0"/>
              <a:t>, </a:t>
            </a:r>
            <a:r>
              <a:rPr lang="ru-RU" dirty="0" err="1"/>
              <a:t>портів</a:t>
            </a:r>
            <a:r>
              <a:rPr lang="ru-RU" dirty="0"/>
              <a:t> заходу судна, </a:t>
            </a:r>
            <a:r>
              <a:rPr lang="ru-RU" dirty="0" err="1"/>
              <a:t>завантаження</a:t>
            </a:r>
            <a:r>
              <a:rPr lang="ru-RU" dirty="0"/>
              <a:t> та </a:t>
            </a:r>
            <a:r>
              <a:rPr lang="ru-RU" dirty="0" err="1"/>
              <a:t>вивантаження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першого</a:t>
            </a:r>
            <a:r>
              <a:rPr lang="ru-RU" dirty="0"/>
              <a:t> порту </a:t>
            </a:r>
            <a:r>
              <a:rPr lang="ru-RU" dirty="0" err="1"/>
              <a:t>відправки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порту </a:t>
            </a:r>
            <a:r>
              <a:rPr lang="ru-RU" dirty="0" err="1"/>
              <a:t>вивантаження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на борту,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коносаментів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та </a:t>
            </a:r>
            <a:r>
              <a:rPr lang="ru-RU" dirty="0" err="1"/>
              <a:t>зміст</a:t>
            </a:r>
            <a:r>
              <a:rPr lang="ru-RU" dirty="0"/>
              <a:t> договору </a:t>
            </a:r>
            <a:r>
              <a:rPr lang="ru-RU" dirty="0" err="1"/>
              <a:t>морського</a:t>
            </a:r>
            <a:r>
              <a:rPr lang="ru-RU" dirty="0"/>
              <a:t> (</a:t>
            </a:r>
            <a:r>
              <a:rPr lang="ru-RU" dirty="0" err="1"/>
              <a:t>річкового</a:t>
            </a:r>
            <a:r>
              <a:rPr lang="ru-RU" dirty="0"/>
              <a:t>) </a:t>
            </a:r>
            <a:r>
              <a:rPr lang="ru-RU" dirty="0" err="1"/>
              <a:t>перевезення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вантажних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товару, </a:t>
            </a:r>
            <a:r>
              <a:rPr lang="ru-RU" dirty="0" err="1"/>
              <a:t>опис</a:t>
            </a:r>
            <a:r>
              <a:rPr lang="ru-RU" dirty="0"/>
              <a:t> та вид упаковки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вивантаженню</a:t>
            </a:r>
            <a:r>
              <a:rPr lang="ru-RU" dirty="0"/>
              <a:t> у </a:t>
            </a:r>
            <a:r>
              <a:rPr lang="ru-RU" dirty="0" err="1"/>
              <a:t>даному</a:t>
            </a:r>
            <a:r>
              <a:rPr lang="ru-RU" dirty="0"/>
              <a:t> порту;</a:t>
            </a:r>
          </a:p>
          <a:p>
            <a:pPr fontAlgn="base"/>
            <a:r>
              <a:rPr lang="ru-RU" dirty="0"/>
              <a:t>в) </a:t>
            </a:r>
            <a:r>
              <a:rPr lang="ru-RU" dirty="0" err="1"/>
              <a:t>декларація</a:t>
            </a:r>
            <a:r>
              <a:rPr lang="ru-RU" dirty="0"/>
              <a:t> про припаси (</a:t>
            </a:r>
            <a:r>
              <a:rPr lang="ru-RU" dirty="0" err="1"/>
              <a:t>суднові</a:t>
            </a:r>
            <a:r>
              <a:rPr lang="ru-RU" dirty="0"/>
              <a:t> припаси), яка </a:t>
            </a:r>
            <a:r>
              <a:rPr lang="ru-RU" dirty="0" err="1"/>
              <a:t>містить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суднових</a:t>
            </a:r>
            <a:r>
              <a:rPr lang="ru-RU" dirty="0"/>
              <a:t> </a:t>
            </a:r>
            <a:r>
              <a:rPr lang="ru-RU" dirty="0" err="1"/>
              <a:t>припасів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в </a:t>
            </a:r>
            <a:r>
              <a:rPr lang="ru-RU" dirty="0" err="1"/>
              <a:t>наявності</a:t>
            </a:r>
            <a:r>
              <a:rPr lang="ru-RU" dirty="0"/>
              <a:t> на </a:t>
            </a:r>
            <a:r>
              <a:rPr lang="ru-RU" dirty="0" err="1"/>
              <a:t>судні</a:t>
            </a:r>
            <a:r>
              <a:rPr lang="ru-RU" dirty="0"/>
              <a:t>,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г) </a:t>
            </a:r>
            <a:r>
              <a:rPr lang="ru-RU" dirty="0" err="1"/>
              <a:t>декларація</a:t>
            </a:r>
            <a:r>
              <a:rPr lang="ru-RU" dirty="0"/>
              <a:t> про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екіпажу</a:t>
            </a:r>
            <a:r>
              <a:rPr lang="ru-RU" dirty="0"/>
              <a:t> судна;</a:t>
            </a:r>
          </a:p>
          <a:p>
            <a:pPr fontAlgn="base"/>
            <a:r>
              <a:rPr lang="ru-RU" dirty="0"/>
              <a:t>ґ) </a:t>
            </a:r>
            <a:r>
              <a:rPr lang="ru-RU" dirty="0" err="1"/>
              <a:t>суднова</a:t>
            </a:r>
            <a:r>
              <a:rPr lang="ru-RU" dirty="0"/>
              <a:t> роль,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кількість</a:t>
            </a:r>
            <a:r>
              <a:rPr lang="ru-RU" dirty="0"/>
              <a:t> і склад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екіпажу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прибуття</a:t>
            </a:r>
            <a:r>
              <a:rPr lang="ru-RU" dirty="0"/>
              <a:t> і </a:t>
            </a:r>
            <a:r>
              <a:rPr lang="ru-RU" dirty="0" err="1"/>
              <a:t>відправлення</a:t>
            </a:r>
            <a:r>
              <a:rPr lang="ru-RU" dirty="0"/>
              <a:t> судна,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прізвища</a:t>
            </a:r>
            <a:r>
              <a:rPr lang="ru-RU" dirty="0"/>
              <a:t>, </a:t>
            </a:r>
            <a:r>
              <a:rPr lang="ru-RU" dirty="0" err="1"/>
              <a:t>імена</a:t>
            </a:r>
            <a:r>
              <a:rPr lang="ru-RU" dirty="0"/>
              <a:t>, </a:t>
            </a:r>
            <a:r>
              <a:rPr lang="ru-RU" dirty="0" err="1"/>
              <a:t>громадянство</a:t>
            </a:r>
            <a:r>
              <a:rPr lang="ru-RU" dirty="0"/>
              <a:t>, </a:t>
            </a:r>
            <a:r>
              <a:rPr lang="ru-RU" dirty="0" err="1"/>
              <a:t>звання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посаду, дату і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, вид і номер документа,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посвідчує</a:t>
            </a:r>
            <a:r>
              <a:rPr lang="ru-RU" dirty="0"/>
              <a:t> особу;</a:t>
            </a:r>
          </a:p>
          <a:p>
            <a:pPr fontAlgn="base"/>
            <a:r>
              <a:rPr lang="ru-RU" dirty="0"/>
              <a:t>д) список </a:t>
            </a:r>
            <a:r>
              <a:rPr lang="ru-RU" dirty="0" err="1"/>
              <a:t>пасажирів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пасажирів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прибуття</a:t>
            </a:r>
            <a:r>
              <a:rPr lang="ru-RU" dirty="0"/>
              <a:t> і </a:t>
            </a:r>
            <a:r>
              <a:rPr lang="ru-RU" dirty="0" err="1"/>
              <a:t>відправлення</a:t>
            </a:r>
            <a:r>
              <a:rPr lang="ru-RU" dirty="0"/>
              <a:t> судна,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пасажирів</a:t>
            </a:r>
            <a:r>
              <a:rPr lang="ru-RU" dirty="0"/>
              <a:t> на </a:t>
            </a:r>
            <a:r>
              <a:rPr lang="ru-RU" dirty="0" err="1"/>
              <a:t>судні</a:t>
            </a:r>
            <a:r>
              <a:rPr lang="ru-RU" dirty="0"/>
              <a:t>, </a:t>
            </a:r>
            <a:r>
              <a:rPr lang="ru-RU" dirty="0" err="1"/>
              <a:t>прізвища</a:t>
            </a:r>
            <a:r>
              <a:rPr lang="ru-RU" dirty="0"/>
              <a:t>, </a:t>
            </a:r>
            <a:r>
              <a:rPr lang="ru-RU" dirty="0" err="1"/>
              <a:t>імена</a:t>
            </a:r>
            <a:r>
              <a:rPr lang="ru-RU" dirty="0"/>
              <a:t>, </a:t>
            </a:r>
            <a:r>
              <a:rPr lang="ru-RU" dirty="0" err="1"/>
              <a:t>громадянство</a:t>
            </a:r>
            <a:r>
              <a:rPr lang="ru-RU" dirty="0"/>
              <a:t>, дату і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, порти посадки і </a:t>
            </a:r>
            <a:r>
              <a:rPr lang="ru-RU" dirty="0" err="1"/>
              <a:t>висадки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е) </a:t>
            </a:r>
            <a:r>
              <a:rPr lang="ru-RU" dirty="0" err="1"/>
              <a:t>визначений</a:t>
            </a:r>
            <a:r>
              <a:rPr lang="ru-RU" dirty="0"/>
              <a:t> актами </a:t>
            </a:r>
            <a:r>
              <a:rPr lang="ru-RU" dirty="0" err="1"/>
              <a:t>Всесвітнього</a:t>
            </a:r>
            <a:r>
              <a:rPr lang="ru-RU" dirty="0"/>
              <a:t> </a:t>
            </a:r>
            <a:r>
              <a:rPr lang="ru-RU" dirty="0" err="1"/>
              <a:t>поштового</a:t>
            </a:r>
            <a:r>
              <a:rPr lang="ru-RU" dirty="0"/>
              <a:t> союзу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супроводжує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поштові</a:t>
            </a:r>
            <a:r>
              <a:rPr lang="ru-RU" dirty="0"/>
              <a:t> </a:t>
            </a:r>
            <a:r>
              <a:rPr lang="ru-RU" dirty="0" err="1"/>
              <a:t>відправлення</a:t>
            </a:r>
            <a:r>
              <a:rPr lang="ru-RU" dirty="0"/>
              <a:t> (за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є) </a:t>
            </a:r>
            <a:r>
              <a:rPr lang="ru-RU" dirty="0" err="1"/>
              <a:t>транспортні</a:t>
            </a:r>
            <a:r>
              <a:rPr lang="ru-RU" dirty="0"/>
              <a:t> (</a:t>
            </a:r>
            <a:r>
              <a:rPr lang="ru-RU" dirty="0" err="1"/>
              <a:t>перевізні</a:t>
            </a:r>
            <a:r>
              <a:rPr lang="ru-RU" dirty="0"/>
              <a:t>) </a:t>
            </a:r>
            <a:r>
              <a:rPr lang="ru-RU" dirty="0" err="1"/>
              <a:t>документи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 (за </a:t>
            </a:r>
            <a:r>
              <a:rPr lang="ru-RU" dirty="0" err="1"/>
              <a:t>наявності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вантажних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,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вид упаковки;</a:t>
            </a:r>
          </a:p>
          <a:p>
            <a:pPr fontAlgn="base"/>
            <a:r>
              <a:rPr lang="ru-RU" dirty="0"/>
              <a:t>ж)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(за </a:t>
            </a:r>
            <a:r>
              <a:rPr lang="ru-RU" dirty="0" err="1"/>
              <a:t>наявності</a:t>
            </a:r>
            <a:r>
              <a:rPr lang="ru-RU" dirty="0"/>
              <a:t>) на </a:t>
            </a:r>
            <a:r>
              <a:rPr lang="ru-RU" dirty="0" err="1"/>
              <a:t>товари</a:t>
            </a:r>
            <a:r>
              <a:rPr lang="ru-RU" dirty="0"/>
              <a:t> та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борту судна;</a:t>
            </a:r>
          </a:p>
          <a:p>
            <a:pPr fontAlgn="base"/>
            <a:r>
              <a:rPr lang="ru-RU" dirty="0"/>
              <a:t>з)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(</a:t>
            </a:r>
            <a:r>
              <a:rPr lang="ru-RU" dirty="0" err="1"/>
              <a:t>відсутність</a:t>
            </a:r>
            <a:r>
              <a:rPr lang="ru-RU" dirty="0"/>
              <a:t>) на борту судна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заборонено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обмежено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наявні</a:t>
            </a:r>
            <a:r>
              <a:rPr lang="ru-RU" dirty="0"/>
              <a:t> у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екіпажу</a:t>
            </a:r>
            <a:r>
              <a:rPr lang="ru-RU" dirty="0"/>
              <a:t>, </a:t>
            </a:r>
            <a:r>
              <a:rPr lang="ru-RU" dirty="0" err="1"/>
              <a:t>лікарські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до складу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наркотичні</a:t>
            </a:r>
            <a:r>
              <a:rPr lang="ru-RU" dirty="0"/>
              <a:t>, </a:t>
            </a:r>
            <a:r>
              <a:rPr lang="ru-RU" dirty="0" err="1"/>
              <a:t>сильнодіючі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психотропні</a:t>
            </a:r>
            <a:r>
              <a:rPr lang="ru-RU" dirty="0"/>
              <a:t> та </a:t>
            </a:r>
            <a:r>
              <a:rPr lang="ru-RU" dirty="0" err="1"/>
              <a:t>отруйні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и)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(</a:t>
            </a:r>
            <a:r>
              <a:rPr lang="ru-RU" dirty="0" err="1"/>
              <a:t>відсутність</a:t>
            </a:r>
            <a:r>
              <a:rPr lang="ru-RU" dirty="0"/>
              <a:t>) на борту судна </a:t>
            </a:r>
            <a:r>
              <a:rPr lang="ru-RU" dirty="0" err="1"/>
              <a:t>небезпечних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зброї</a:t>
            </a:r>
            <a:r>
              <a:rPr lang="ru-RU" dirty="0"/>
              <a:t>, </a:t>
            </a:r>
            <a:r>
              <a:rPr lang="ru-RU" dirty="0" err="1"/>
              <a:t>боєприпасів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262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137" y="341194"/>
            <a:ext cx="10276763" cy="6387152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ru-RU" dirty="0"/>
              <a:t>3) при </a:t>
            </a:r>
            <a:r>
              <a:rPr lang="ru-RU" dirty="0" err="1"/>
              <a:t>перевезенні</a:t>
            </a:r>
            <a:r>
              <a:rPr lang="ru-RU" dirty="0"/>
              <a:t> </a:t>
            </a:r>
            <a:r>
              <a:rPr lang="ru-RU" dirty="0" err="1"/>
              <a:t>повітряним</a:t>
            </a:r>
            <a:r>
              <a:rPr lang="ru-RU" dirty="0"/>
              <a:t> транспортом:</a:t>
            </a:r>
          </a:p>
          <a:p>
            <a:pPr fontAlgn="base"/>
            <a:r>
              <a:rPr lang="ru-RU" dirty="0"/>
              <a:t>а) </a:t>
            </a:r>
            <a:r>
              <a:rPr lang="ru-RU" dirty="0" err="1"/>
              <a:t>стандартний</a:t>
            </a:r>
            <a:r>
              <a:rPr lang="ru-RU" dirty="0"/>
              <a:t> документ </a:t>
            </a:r>
            <a:r>
              <a:rPr lang="ru-RU" dirty="0" err="1"/>
              <a:t>перевізника</a:t>
            </a:r>
            <a:r>
              <a:rPr lang="ru-RU" dirty="0"/>
              <a:t>, </a:t>
            </a:r>
            <a:r>
              <a:rPr lang="ru-RU" dirty="0" err="1"/>
              <a:t>передбачений</a:t>
            </a:r>
            <a:r>
              <a:rPr lang="ru-RU" dirty="0"/>
              <a:t> </a:t>
            </a:r>
            <a:r>
              <a:rPr lang="ru-RU" dirty="0" err="1"/>
              <a:t>укладеними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міжнародними</a:t>
            </a:r>
            <a:r>
              <a:rPr lang="ru-RU" dirty="0"/>
              <a:t> договорами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</a:t>
            </a:r>
            <a:r>
              <a:rPr lang="ru-RU" dirty="0" err="1"/>
              <a:t>авіації</a:t>
            </a:r>
            <a:r>
              <a:rPr lang="ru-RU" dirty="0"/>
              <a:t> (</a:t>
            </a:r>
            <a:r>
              <a:rPr lang="ru-RU" dirty="0" err="1"/>
              <a:t>генеральна</a:t>
            </a:r>
            <a:r>
              <a:rPr lang="ru-RU" dirty="0"/>
              <a:t> </a:t>
            </a:r>
            <a:r>
              <a:rPr lang="ru-RU" dirty="0" err="1"/>
              <a:t>декларація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б)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перевозяться</a:t>
            </a:r>
            <a:r>
              <a:rPr lang="ru-RU" dirty="0"/>
              <a:t> на борту (</a:t>
            </a:r>
            <a:r>
              <a:rPr lang="ru-RU" dirty="0" err="1"/>
              <a:t>вантажні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авіаційні</a:t>
            </a:r>
            <a:r>
              <a:rPr lang="ru-RU" dirty="0"/>
              <a:t> </a:t>
            </a:r>
            <a:r>
              <a:rPr lang="ru-RU" dirty="0" err="1"/>
              <a:t>вантажні</a:t>
            </a:r>
            <a:r>
              <a:rPr lang="ru-RU" dirty="0"/>
              <a:t> </a:t>
            </a:r>
            <a:r>
              <a:rPr lang="ru-RU" dirty="0" err="1"/>
              <a:t>накладні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в)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припаси (</a:t>
            </a:r>
            <a:r>
              <a:rPr lang="ru-RU" dirty="0" err="1"/>
              <a:t>бортові</a:t>
            </a:r>
            <a:r>
              <a:rPr lang="ru-RU" dirty="0"/>
              <a:t> припаси) та про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припасів</a:t>
            </a:r>
            <a:r>
              <a:rPr lang="ru-RU" dirty="0"/>
              <a:t> (</a:t>
            </a:r>
            <a:r>
              <a:rPr lang="ru-RU" dirty="0" err="1"/>
              <a:t>бортових</a:t>
            </a:r>
            <a:r>
              <a:rPr lang="ru-RU" dirty="0"/>
              <a:t> </a:t>
            </a:r>
            <a:r>
              <a:rPr lang="ru-RU" dirty="0" err="1"/>
              <a:t>припасів</a:t>
            </a:r>
            <a:r>
              <a:rPr lang="ru-RU" dirty="0"/>
              <a:t>), </a:t>
            </a:r>
            <a:r>
              <a:rPr lang="ru-RU" dirty="0" err="1"/>
              <a:t>завантажених</a:t>
            </a:r>
            <a:r>
              <a:rPr lang="ru-RU" dirty="0"/>
              <a:t> на борт судна та </a:t>
            </a:r>
            <a:r>
              <a:rPr lang="ru-RU" dirty="0" err="1"/>
              <a:t>вивантажених</a:t>
            </a:r>
            <a:r>
              <a:rPr lang="ru-RU" dirty="0"/>
              <a:t> з </a:t>
            </a:r>
            <a:r>
              <a:rPr lang="ru-RU" dirty="0" err="1"/>
              <a:t>нього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г) </a:t>
            </a:r>
            <a:r>
              <a:rPr lang="ru-RU" dirty="0" err="1"/>
              <a:t>транспортні</a:t>
            </a:r>
            <a:r>
              <a:rPr lang="ru-RU" dirty="0"/>
              <a:t> (</a:t>
            </a:r>
            <a:r>
              <a:rPr lang="ru-RU" dirty="0" err="1"/>
              <a:t>перевізні</a:t>
            </a:r>
            <a:r>
              <a:rPr lang="ru-RU" dirty="0"/>
              <a:t>) </a:t>
            </a:r>
            <a:r>
              <a:rPr lang="ru-RU" dirty="0" err="1"/>
              <a:t>документи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ґ)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(за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перевізника</a:t>
            </a:r>
            <a:r>
              <a:rPr lang="ru-RU" dirty="0"/>
              <a:t>) на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перевозяться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д) </a:t>
            </a:r>
            <a:r>
              <a:rPr lang="ru-RU" dirty="0" err="1"/>
              <a:t>визначений</a:t>
            </a:r>
            <a:r>
              <a:rPr lang="ru-RU" dirty="0"/>
              <a:t> актами </a:t>
            </a:r>
            <a:r>
              <a:rPr lang="ru-RU" dirty="0" err="1"/>
              <a:t>Всесвітнього</a:t>
            </a:r>
            <a:r>
              <a:rPr lang="ru-RU" dirty="0"/>
              <a:t> </a:t>
            </a:r>
            <a:r>
              <a:rPr lang="ru-RU" dirty="0" err="1"/>
              <a:t>поштового</a:t>
            </a:r>
            <a:r>
              <a:rPr lang="ru-RU" dirty="0"/>
              <a:t> союзу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супроводжує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поштові</a:t>
            </a:r>
            <a:r>
              <a:rPr lang="ru-RU" dirty="0"/>
              <a:t> </a:t>
            </a:r>
            <a:r>
              <a:rPr lang="ru-RU" dirty="0" err="1"/>
              <a:t>відправлення</a:t>
            </a:r>
            <a:r>
              <a:rPr lang="ru-RU" dirty="0"/>
              <a:t> (за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е) </a:t>
            </a:r>
            <a:r>
              <a:rPr lang="ru-RU" dirty="0" err="1"/>
              <a:t>відомості</a:t>
            </a:r>
            <a:r>
              <a:rPr lang="ru-RU" dirty="0"/>
              <a:t> про знаки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належності</a:t>
            </a:r>
            <a:r>
              <a:rPr lang="ru-RU" dirty="0"/>
              <a:t> та </a:t>
            </a:r>
            <a:r>
              <a:rPr lang="ru-RU" dirty="0" err="1"/>
              <a:t>реєстраційні</a:t>
            </a:r>
            <a:r>
              <a:rPr lang="ru-RU" dirty="0"/>
              <a:t> знаки судна, номер рейсу, маршрут </a:t>
            </a:r>
            <a:r>
              <a:rPr lang="ru-RU" dirty="0" err="1"/>
              <a:t>польоту</a:t>
            </a:r>
            <a:r>
              <a:rPr lang="ru-RU" dirty="0"/>
              <a:t>, пункт </a:t>
            </a:r>
            <a:r>
              <a:rPr lang="ru-RU" dirty="0" err="1"/>
              <a:t>вильоту</a:t>
            </a:r>
            <a:r>
              <a:rPr lang="ru-RU" dirty="0"/>
              <a:t> та пункт </a:t>
            </a:r>
            <a:r>
              <a:rPr lang="ru-RU" dirty="0" err="1"/>
              <a:t>прибуття</a:t>
            </a:r>
            <a:r>
              <a:rPr lang="ru-RU" dirty="0"/>
              <a:t> судна;</a:t>
            </a:r>
          </a:p>
          <a:p>
            <a:pPr fontAlgn="base"/>
            <a:r>
              <a:rPr lang="ru-RU" dirty="0"/>
              <a:t>є)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(</a:t>
            </a:r>
            <a:r>
              <a:rPr lang="ru-RU" dirty="0" err="1"/>
              <a:t>організації</a:t>
            </a:r>
            <a:r>
              <a:rPr lang="ru-RU" dirty="0"/>
              <a:t>, установи),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експлуатує</a:t>
            </a:r>
            <a:r>
              <a:rPr lang="ru-RU" dirty="0"/>
              <a:t> судно, та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екіпажу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ж) список </a:t>
            </a:r>
            <a:r>
              <a:rPr lang="ru-RU" dirty="0" err="1"/>
              <a:t>пасажирів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на </a:t>
            </a:r>
            <a:r>
              <a:rPr lang="ru-RU" dirty="0" err="1"/>
              <a:t>судні</a:t>
            </a:r>
            <a:r>
              <a:rPr lang="ru-RU" dirty="0"/>
              <a:t>, </a:t>
            </a:r>
            <a:r>
              <a:rPr lang="ru-RU" dirty="0" err="1"/>
              <a:t>прізвищ</a:t>
            </a:r>
            <a:r>
              <a:rPr lang="ru-RU" dirty="0"/>
              <a:t> та </a:t>
            </a:r>
            <a:r>
              <a:rPr lang="ru-RU" dirty="0" err="1"/>
              <a:t>ініціалів</a:t>
            </a:r>
            <a:r>
              <a:rPr lang="ru-RU" dirty="0"/>
              <a:t>, </a:t>
            </a:r>
            <a:r>
              <a:rPr lang="ru-RU" dirty="0" err="1"/>
              <a:t>пунктів</a:t>
            </a:r>
            <a:r>
              <a:rPr lang="ru-RU" dirty="0"/>
              <a:t> посадки та </a:t>
            </a:r>
            <a:r>
              <a:rPr lang="ru-RU" dirty="0" err="1"/>
              <a:t>висадки</a:t>
            </a:r>
            <a:r>
              <a:rPr lang="ru-RU" dirty="0"/>
              <a:t>;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багажу </a:t>
            </a:r>
            <a:r>
              <a:rPr lang="ru-RU" dirty="0" err="1"/>
              <a:t>пасажирів</a:t>
            </a:r>
            <a:r>
              <a:rPr lang="ru-RU" dirty="0"/>
              <a:t> (</a:t>
            </a:r>
            <a:r>
              <a:rPr lang="ru-RU" dirty="0" err="1"/>
              <a:t>пасажирська</a:t>
            </a:r>
            <a:r>
              <a:rPr lang="ru-RU" dirty="0"/>
              <a:t> </a:t>
            </a:r>
            <a:r>
              <a:rPr lang="ru-RU" dirty="0" err="1"/>
              <a:t>відомість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з)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номери</a:t>
            </a:r>
            <a:r>
              <a:rPr lang="ru-RU" dirty="0"/>
              <a:t> </a:t>
            </a:r>
            <a:r>
              <a:rPr lang="ru-RU" dirty="0" err="1"/>
              <a:t>вантажних</a:t>
            </a:r>
            <a:r>
              <a:rPr lang="ru-RU" dirty="0"/>
              <a:t> </a:t>
            </a:r>
            <a:r>
              <a:rPr lang="ru-RU" dirty="0" err="1"/>
              <a:t>накладних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за кожною накладною, </a:t>
            </a:r>
            <a:r>
              <a:rPr lang="ru-RU" dirty="0" err="1"/>
              <a:t>пунктів</a:t>
            </a:r>
            <a:r>
              <a:rPr lang="ru-RU" dirty="0"/>
              <a:t> </a:t>
            </a:r>
            <a:r>
              <a:rPr lang="ru-RU" dirty="0" err="1"/>
              <a:t>завантаження</a:t>
            </a:r>
            <a:r>
              <a:rPr lang="ru-RU" dirty="0"/>
              <a:t> та </a:t>
            </a:r>
            <a:r>
              <a:rPr lang="ru-RU" dirty="0" err="1"/>
              <a:t>пунктів</a:t>
            </a:r>
            <a:r>
              <a:rPr lang="ru-RU" dirty="0"/>
              <a:t> </a:t>
            </a:r>
            <a:r>
              <a:rPr lang="ru-RU" dirty="0" err="1"/>
              <a:t>вивантаження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и)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(</a:t>
            </a:r>
            <a:r>
              <a:rPr lang="ru-RU" dirty="0" err="1"/>
              <a:t>відсутність</a:t>
            </a:r>
            <a:r>
              <a:rPr lang="ru-RU" dirty="0"/>
              <a:t>) на борту судна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заборонено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обмежено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наявні</a:t>
            </a:r>
            <a:r>
              <a:rPr lang="ru-RU" dirty="0"/>
              <a:t> у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екіпажу</a:t>
            </a:r>
            <a:r>
              <a:rPr lang="ru-RU" dirty="0"/>
              <a:t>, </a:t>
            </a:r>
            <a:r>
              <a:rPr lang="ru-RU" dirty="0" err="1"/>
              <a:t>лікарські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до складу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наркотичні</a:t>
            </a:r>
            <a:r>
              <a:rPr lang="ru-RU" dirty="0"/>
              <a:t>, </a:t>
            </a:r>
            <a:r>
              <a:rPr lang="ru-RU" dirty="0" err="1"/>
              <a:t>сильнодіючі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психотропні</a:t>
            </a:r>
            <a:r>
              <a:rPr lang="ru-RU" dirty="0"/>
              <a:t> та </a:t>
            </a:r>
            <a:r>
              <a:rPr lang="ru-RU" dirty="0" err="1"/>
              <a:t>отруйні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і)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(</a:t>
            </a:r>
            <a:r>
              <a:rPr lang="ru-RU" dirty="0" err="1"/>
              <a:t>відсутність</a:t>
            </a:r>
            <a:r>
              <a:rPr lang="ru-RU" dirty="0"/>
              <a:t>) на борту судна </a:t>
            </a:r>
            <a:r>
              <a:rPr lang="ru-RU" dirty="0" err="1"/>
              <a:t>небезпечних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зброї</a:t>
            </a:r>
            <a:r>
              <a:rPr lang="ru-RU" dirty="0"/>
              <a:t>, </a:t>
            </a:r>
            <a:r>
              <a:rPr lang="ru-RU" dirty="0" err="1"/>
              <a:t>боєприпасів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6929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ru-RU" dirty="0"/>
              <a:t>4) при </a:t>
            </a:r>
            <a:r>
              <a:rPr lang="ru-RU" dirty="0" err="1"/>
              <a:t>перевезенні</a:t>
            </a:r>
            <a:r>
              <a:rPr lang="ru-RU" dirty="0"/>
              <a:t> </a:t>
            </a:r>
            <a:r>
              <a:rPr lang="ru-RU" dirty="0" err="1"/>
              <a:t>залізничним</a:t>
            </a:r>
            <a:r>
              <a:rPr lang="ru-RU" dirty="0"/>
              <a:t> транспортом:</a:t>
            </a:r>
          </a:p>
          <a:p>
            <a:pPr fontAlgn="base"/>
            <a:r>
              <a:rPr lang="ru-RU" dirty="0"/>
              <a:t>а) </a:t>
            </a:r>
            <a:r>
              <a:rPr lang="ru-RU" dirty="0" err="1"/>
              <a:t>транспортні</a:t>
            </a:r>
            <a:r>
              <a:rPr lang="ru-RU" dirty="0"/>
              <a:t> (</a:t>
            </a:r>
            <a:r>
              <a:rPr lang="ru-RU" dirty="0" err="1"/>
              <a:t>перевізні</a:t>
            </a:r>
            <a:r>
              <a:rPr lang="ru-RU" dirty="0"/>
              <a:t>) </a:t>
            </a:r>
            <a:r>
              <a:rPr lang="ru-RU" dirty="0" err="1"/>
              <a:t>документи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б) </a:t>
            </a:r>
            <a:r>
              <a:rPr lang="ru-RU" dirty="0" err="1"/>
              <a:t>передатну</a:t>
            </a:r>
            <a:r>
              <a:rPr lang="ru-RU" dirty="0"/>
              <a:t> </a:t>
            </a:r>
            <a:r>
              <a:rPr lang="ru-RU" dirty="0" err="1"/>
              <a:t>відомість</a:t>
            </a:r>
            <a:r>
              <a:rPr lang="ru-RU" dirty="0"/>
              <a:t> на </a:t>
            </a:r>
            <a:r>
              <a:rPr lang="ru-RU" dirty="0" err="1"/>
              <a:t>залізничний</a:t>
            </a:r>
            <a:r>
              <a:rPr lang="ru-RU" dirty="0"/>
              <a:t> </a:t>
            </a:r>
            <a:r>
              <a:rPr lang="ru-RU" dirty="0" err="1"/>
              <a:t>рухомий</a:t>
            </a:r>
            <a:r>
              <a:rPr lang="ru-RU" dirty="0"/>
              <a:t> склад;</a:t>
            </a:r>
          </a:p>
          <a:p>
            <a:pPr fontAlgn="base"/>
            <a:r>
              <a:rPr lang="ru-RU" dirty="0"/>
              <a:t>в)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засвідчує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припасів</a:t>
            </a:r>
            <a:r>
              <a:rPr lang="ru-RU" dirty="0"/>
              <a:t> (за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припасів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г) </a:t>
            </a:r>
            <a:r>
              <a:rPr lang="ru-RU" dirty="0" err="1"/>
              <a:t>визначений</a:t>
            </a:r>
            <a:r>
              <a:rPr lang="ru-RU" dirty="0"/>
              <a:t> актами </a:t>
            </a:r>
            <a:r>
              <a:rPr lang="ru-RU" dirty="0" err="1"/>
              <a:t>Всесвітнього</a:t>
            </a:r>
            <a:r>
              <a:rPr lang="ru-RU" dirty="0"/>
              <a:t> </a:t>
            </a:r>
            <a:r>
              <a:rPr lang="ru-RU" dirty="0" err="1"/>
              <a:t>поштового</a:t>
            </a:r>
            <a:r>
              <a:rPr lang="ru-RU" dirty="0"/>
              <a:t> союзу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супроводжує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поштові</a:t>
            </a:r>
            <a:r>
              <a:rPr lang="ru-RU" dirty="0"/>
              <a:t> </a:t>
            </a:r>
            <a:r>
              <a:rPr lang="ru-RU" dirty="0" err="1"/>
              <a:t>відправлення</a:t>
            </a:r>
            <a:r>
              <a:rPr lang="ru-RU" dirty="0"/>
              <a:t> (за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ґ)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(за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перевізника</a:t>
            </a:r>
            <a:r>
              <a:rPr lang="ru-RU" dirty="0"/>
              <a:t>) на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перевозяться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5) при </a:t>
            </a:r>
            <a:r>
              <a:rPr lang="ru-RU" dirty="0" err="1"/>
              <a:t>переміщенні</a:t>
            </a:r>
            <a:r>
              <a:rPr lang="ru-RU" dirty="0"/>
              <a:t> </a:t>
            </a:r>
            <a:r>
              <a:rPr lang="ru-RU" dirty="0" err="1"/>
              <a:t>трубопровідним</a:t>
            </a:r>
            <a:r>
              <a:rPr lang="ru-RU" dirty="0"/>
              <a:t> транспортом та </a:t>
            </a:r>
            <a:r>
              <a:rPr lang="ru-RU" dirty="0" err="1"/>
              <a:t>лініями</a:t>
            </a:r>
            <a:r>
              <a:rPr lang="ru-RU" dirty="0"/>
              <a:t> </a:t>
            </a:r>
            <a:r>
              <a:rPr lang="ru-RU" dirty="0" err="1"/>
              <a:t>електропередачі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а) </a:t>
            </a:r>
            <a:r>
              <a:rPr lang="ru-RU" dirty="0" err="1"/>
              <a:t>зовнішньоекономічний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(контракт)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право </a:t>
            </a:r>
            <a:r>
              <a:rPr lang="ru-RU" dirty="0" err="1"/>
              <a:t>володіння</a:t>
            </a:r>
            <a:r>
              <a:rPr lang="ru-RU" dirty="0"/>
              <a:t>, </a:t>
            </a:r>
            <a:r>
              <a:rPr lang="ru-RU" dirty="0" err="1"/>
              <a:t>користування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товарами;</a:t>
            </a:r>
          </a:p>
          <a:p>
            <a:pPr fontAlgn="base"/>
            <a:r>
              <a:rPr lang="ru-RU" dirty="0"/>
              <a:t>б) акт </a:t>
            </a:r>
            <a:r>
              <a:rPr lang="ru-RU" dirty="0" err="1"/>
              <a:t>прийому-передачі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довідка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підтверджує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в) </a:t>
            </a:r>
            <a:r>
              <a:rPr lang="ru-RU" dirty="0" err="1"/>
              <a:t>комерційні</a:t>
            </a:r>
            <a:r>
              <a:rPr lang="ru-RU" dirty="0"/>
              <a:t> та </a:t>
            </a:r>
            <a:r>
              <a:rPr lang="ru-RU" dirty="0" err="1"/>
              <a:t>супровідні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(за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трубопровідного</a:t>
            </a:r>
            <a:r>
              <a:rPr lang="ru-RU" dirty="0"/>
              <a:t> транспорту,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електропередачі</a:t>
            </a:r>
            <a:r>
              <a:rPr lang="ru-RU" dirty="0"/>
              <a:t>) на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а на момент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- </a:t>
            </a:r>
            <a:r>
              <a:rPr lang="ru-RU" dirty="0" err="1"/>
              <a:t>рахунок</a:t>
            </a:r>
            <a:r>
              <a:rPr lang="ru-RU" dirty="0"/>
              <a:t>-фактуру;</a:t>
            </a:r>
          </a:p>
          <a:p>
            <a:pPr fontAlgn="base"/>
            <a:r>
              <a:rPr lang="ru-RU" dirty="0"/>
              <a:t>г) </a:t>
            </a:r>
            <a:r>
              <a:rPr lang="ru-RU" dirty="0" err="1"/>
              <a:t>найменування</a:t>
            </a:r>
            <a:r>
              <a:rPr lang="ru-RU" dirty="0"/>
              <a:t> та адреса </a:t>
            </a:r>
            <a:r>
              <a:rPr lang="ru-RU" dirty="0" err="1"/>
              <a:t>відправника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ґ) </a:t>
            </a:r>
            <a:r>
              <a:rPr lang="ru-RU" dirty="0" err="1"/>
              <a:t>найменування</a:t>
            </a:r>
            <a:r>
              <a:rPr lang="ru-RU" dirty="0"/>
              <a:t> та адреса </a:t>
            </a:r>
            <a:r>
              <a:rPr lang="ru-RU" dirty="0" err="1"/>
              <a:t>отримувача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д) </a:t>
            </a:r>
            <a:r>
              <a:rPr lang="ru-RU" dirty="0" err="1"/>
              <a:t>документи</a:t>
            </a:r>
            <a:r>
              <a:rPr lang="ru-RU" dirty="0"/>
              <a:t> (</a:t>
            </a:r>
            <a:r>
              <a:rPr lang="ru-RU" dirty="0" err="1"/>
              <a:t>дозволи</a:t>
            </a:r>
            <a:r>
              <a:rPr lang="ru-RU" dirty="0"/>
              <a:t>, </a:t>
            </a:r>
            <a:r>
              <a:rPr lang="ru-RU" dirty="0" err="1"/>
              <a:t>сертифікати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товару.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17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136478"/>
            <a:ext cx="10181229" cy="6441743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транспорту,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прибуття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у пункт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(</a:t>
            </a:r>
            <a:r>
              <a:rPr lang="ru-RU" dirty="0" err="1"/>
              <a:t>відомості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реквізити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документа),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заборон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пропуску </a:t>
            </a:r>
            <a:r>
              <a:rPr lang="ru-RU" dirty="0" err="1"/>
              <a:t>товарів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тих,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для </a:t>
            </a:r>
            <a:r>
              <a:rPr lang="ru-RU" dirty="0" err="1"/>
              <a:t>поміщення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митний</a:t>
            </a:r>
            <a:r>
              <a:rPr lang="ru-RU" dirty="0"/>
              <a:t> режим.</a:t>
            </a:r>
          </a:p>
          <a:p>
            <a:pPr marL="0" indent="0" fontAlgn="base">
              <a:buNone/>
            </a:pPr>
            <a:r>
              <a:rPr lang="ru-RU" dirty="0"/>
              <a:t>Разом з </a:t>
            </a:r>
            <a:r>
              <a:rPr lang="ru-RU" dirty="0" err="1"/>
              <a:t>митною</a:t>
            </a:r>
            <a:r>
              <a:rPr lang="ru-RU" dirty="0"/>
              <a:t> </a:t>
            </a:r>
            <a:r>
              <a:rPr lang="ru-RU" dirty="0" err="1"/>
              <a:t>декларацією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документ,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товару, та,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декларація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 У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uk-UA" dirty="0"/>
              <a:t>Митним</a:t>
            </a:r>
            <a:r>
              <a:rPr lang="ru-RU" dirty="0"/>
              <a:t> Кодексом порядку в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зазначаються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особи, яка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декларацію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зовнішньоекономічний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(контракт)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право </a:t>
            </a:r>
            <a:r>
              <a:rPr lang="ru-RU" dirty="0" err="1"/>
              <a:t>володіння</a:t>
            </a:r>
            <a:r>
              <a:rPr lang="ru-RU" dirty="0"/>
              <a:t>, </a:t>
            </a:r>
            <a:r>
              <a:rPr lang="ru-RU" dirty="0" err="1"/>
              <a:t>користування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товарами;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транспортні</a:t>
            </a:r>
            <a:r>
              <a:rPr lang="ru-RU" dirty="0"/>
              <a:t> (</a:t>
            </a:r>
            <a:r>
              <a:rPr lang="ru-RU" dirty="0" err="1"/>
              <a:t>перевізні</a:t>
            </a:r>
            <a:r>
              <a:rPr lang="ru-RU" dirty="0"/>
              <a:t>) </a:t>
            </a:r>
            <a:r>
              <a:rPr lang="ru-RU" dirty="0" err="1"/>
              <a:t>документи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наявні</a:t>
            </a:r>
            <a:r>
              <a:rPr lang="ru-RU" dirty="0"/>
              <a:t> у особи, яка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декларацію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5)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-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нетарифного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6)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захисних</a:t>
            </a:r>
            <a:r>
              <a:rPr lang="ru-RU" dirty="0"/>
              <a:t>, </a:t>
            </a:r>
            <a:r>
              <a:rPr lang="ru-RU" dirty="0" err="1"/>
              <a:t>антидемпінгових</a:t>
            </a:r>
            <a:r>
              <a:rPr lang="ru-RU" dirty="0"/>
              <a:t> та </a:t>
            </a:r>
            <a:r>
              <a:rPr lang="ru-RU" dirty="0" err="1"/>
              <a:t>компенсаційних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(за </a:t>
            </a:r>
            <a:r>
              <a:rPr lang="ru-RU" dirty="0" err="1"/>
              <a:t>наявності</a:t>
            </a:r>
            <a:r>
              <a:rPr lang="ru-RU" dirty="0"/>
              <a:t> таких </a:t>
            </a:r>
            <a:r>
              <a:rPr lang="ru-RU" dirty="0" err="1"/>
              <a:t>обмежень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7)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uk-UA" dirty="0"/>
              <a:t>Митним</a:t>
            </a:r>
            <a:r>
              <a:rPr lang="ru-RU" dirty="0"/>
              <a:t> Кодексом, -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країну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товару;</a:t>
            </a:r>
          </a:p>
          <a:p>
            <a:pPr fontAlgn="base"/>
            <a:r>
              <a:rPr lang="ru-RU" dirty="0"/>
              <a:t>8)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-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сплату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9)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-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право на </a:t>
            </a:r>
            <a:r>
              <a:rPr lang="ru-RU" dirty="0" err="1"/>
              <a:t>пільги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на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часткового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обраного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режиму;</a:t>
            </a:r>
          </a:p>
          <a:p>
            <a:pPr fontAlgn="base"/>
            <a:r>
              <a:rPr lang="ru-RU" dirty="0"/>
              <a:t>10)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-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термінів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11)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-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заявлену</a:t>
            </a:r>
            <a:r>
              <a:rPr lang="ru-RU" dirty="0"/>
              <a:t>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 </a:t>
            </a:r>
            <a:r>
              <a:rPr lang="ru-RU" dirty="0" err="1"/>
              <a:t>обраний</a:t>
            </a:r>
            <a:r>
              <a:rPr lang="ru-RU" dirty="0"/>
              <a:t> метод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741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>
            <a:normAutofit fontScale="92500"/>
          </a:bodyPr>
          <a:lstStyle/>
          <a:p>
            <a:pPr marL="0" indent="0" fontAlgn="base">
              <a:buNone/>
            </a:pP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надання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намір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для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а) </a:t>
            </a:r>
            <a:r>
              <a:rPr lang="ru-RU" dirty="0" err="1"/>
              <a:t>заява</a:t>
            </a:r>
            <a:r>
              <a:rPr lang="ru-RU" dirty="0"/>
              <a:t> </a:t>
            </a:r>
            <a:r>
              <a:rPr lang="ru-RU" dirty="0" err="1"/>
              <a:t>встановленої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про </a:t>
            </a:r>
            <a:r>
              <a:rPr lang="ru-RU" dirty="0" err="1"/>
              <a:t>намір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попереднє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попередня</a:t>
            </a:r>
            <a:r>
              <a:rPr lang="ru-RU" dirty="0"/>
              <a:t>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декларація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б)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найменування</a:t>
            </a:r>
            <a:r>
              <a:rPr lang="ru-RU" dirty="0"/>
              <a:t>, </a:t>
            </a:r>
            <a:r>
              <a:rPr lang="ru-RU" dirty="0" err="1"/>
              <a:t>обсяг</a:t>
            </a:r>
            <a:r>
              <a:rPr lang="ru-RU" dirty="0"/>
              <a:t> (</a:t>
            </a:r>
            <a:r>
              <a:rPr lang="ru-RU" dirty="0" err="1"/>
              <a:t>кількість</a:t>
            </a:r>
            <a:r>
              <a:rPr lang="ru-RU" dirty="0"/>
              <a:t>) та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планується</a:t>
            </a:r>
            <a:r>
              <a:rPr lang="ru-RU" dirty="0"/>
              <a:t> ввезти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в) вид транспорту,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планується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г) </a:t>
            </a:r>
            <a:r>
              <a:rPr lang="ru-RU" dirty="0" err="1"/>
              <a:t>назва</a:t>
            </a:r>
            <a:r>
              <a:rPr lang="ru-RU" dirty="0"/>
              <a:t> пункту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(органу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), через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планується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ґ)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заборон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пропуску </a:t>
            </a:r>
            <a:r>
              <a:rPr lang="ru-RU" dirty="0" err="1"/>
              <a:t>товарів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для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декларація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супровідні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для </a:t>
            </a:r>
            <a:r>
              <a:rPr lang="ru-RU" dirty="0" err="1"/>
              <a:t>митного</a:t>
            </a:r>
            <a:r>
              <a:rPr lang="ru-RU" dirty="0"/>
              <a:t> контролю.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597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377" y="218364"/>
            <a:ext cx="10345002" cy="6523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550" dirty="0"/>
              <a:t>6.5. Форми митного контролю та їх характеристика</a:t>
            </a:r>
            <a:endParaRPr lang="ru-RU" sz="1550" dirty="0"/>
          </a:p>
          <a:p>
            <a:pPr marL="0" indent="0" fontAlgn="base">
              <a:buNone/>
            </a:pPr>
            <a:r>
              <a:rPr lang="ru-RU" sz="1550" dirty="0" err="1"/>
              <a:t>Форми</a:t>
            </a:r>
            <a:r>
              <a:rPr lang="ru-RU" sz="1550" dirty="0"/>
              <a:t> </a:t>
            </a:r>
            <a:r>
              <a:rPr lang="ru-RU" sz="1550" dirty="0" err="1"/>
              <a:t>митного</a:t>
            </a:r>
            <a:r>
              <a:rPr lang="ru-RU" sz="1550" dirty="0"/>
              <a:t> контролю</a:t>
            </a:r>
          </a:p>
          <a:p>
            <a:pPr fontAlgn="base"/>
            <a:r>
              <a:rPr lang="ru-RU" sz="1550" dirty="0"/>
              <a:t>1. </a:t>
            </a:r>
            <a:r>
              <a:rPr lang="ru-RU" sz="1550" dirty="0" err="1"/>
              <a:t>Митний</a:t>
            </a:r>
            <a:r>
              <a:rPr lang="ru-RU" sz="1550" dirty="0"/>
              <a:t> контроль </a:t>
            </a:r>
            <a:r>
              <a:rPr lang="ru-RU" sz="1550" dirty="0" err="1"/>
              <a:t>здійснюється</a:t>
            </a:r>
            <a:r>
              <a:rPr lang="ru-RU" sz="1550" dirty="0"/>
              <a:t> </a:t>
            </a:r>
            <a:r>
              <a:rPr lang="ru-RU" sz="1550" dirty="0" err="1"/>
              <a:t>безпосередньо</a:t>
            </a:r>
            <a:r>
              <a:rPr lang="ru-RU" sz="1550" dirty="0"/>
              <a:t> </a:t>
            </a:r>
            <a:r>
              <a:rPr lang="ru-RU" sz="1550" dirty="0" err="1"/>
              <a:t>посадовими</a:t>
            </a:r>
            <a:r>
              <a:rPr lang="ru-RU" sz="1550" dirty="0"/>
              <a:t> особами </a:t>
            </a:r>
            <a:r>
              <a:rPr lang="ru-RU" sz="1550" dirty="0" err="1"/>
              <a:t>органів</a:t>
            </a:r>
            <a:r>
              <a:rPr lang="ru-RU" sz="1550" dirty="0"/>
              <a:t> </a:t>
            </a:r>
            <a:r>
              <a:rPr lang="ru-RU" sz="1550" dirty="0" err="1"/>
              <a:t>доходів</a:t>
            </a:r>
            <a:r>
              <a:rPr lang="ru-RU" sz="1550" dirty="0"/>
              <a:t> і </a:t>
            </a:r>
            <a:r>
              <a:rPr lang="ru-RU" sz="1550" dirty="0" err="1"/>
              <a:t>зборів</a:t>
            </a:r>
            <a:r>
              <a:rPr lang="ru-RU" sz="1550" dirty="0"/>
              <a:t> шляхом:</a:t>
            </a:r>
          </a:p>
          <a:p>
            <a:pPr fontAlgn="base"/>
            <a:r>
              <a:rPr lang="ru-RU" sz="1550" dirty="0"/>
              <a:t>1) </a:t>
            </a:r>
            <a:r>
              <a:rPr lang="ru-RU" sz="1550" dirty="0" err="1"/>
              <a:t>перевірки</a:t>
            </a:r>
            <a:r>
              <a:rPr lang="ru-RU" sz="1550" dirty="0"/>
              <a:t> </a:t>
            </a:r>
            <a:r>
              <a:rPr lang="ru-RU" sz="1550" dirty="0" err="1"/>
              <a:t>документів</a:t>
            </a:r>
            <a:r>
              <a:rPr lang="ru-RU" sz="1550" dirty="0"/>
              <a:t> та </a:t>
            </a:r>
            <a:r>
              <a:rPr lang="ru-RU" sz="1550" dirty="0" err="1"/>
              <a:t>відомостей</a:t>
            </a:r>
            <a:r>
              <a:rPr lang="ru-RU" sz="1550" dirty="0"/>
              <a:t>, </a:t>
            </a:r>
            <a:r>
              <a:rPr lang="ru-RU" sz="1550" dirty="0" err="1"/>
              <a:t>які</a:t>
            </a:r>
            <a:r>
              <a:rPr lang="ru-RU" sz="1550" dirty="0"/>
              <a:t> </a:t>
            </a:r>
            <a:r>
              <a:rPr lang="ru-RU" sz="1550" dirty="0" err="1"/>
              <a:t>надаються</a:t>
            </a:r>
            <a:r>
              <a:rPr lang="ru-RU" sz="1550" dirty="0"/>
              <a:t> органам </a:t>
            </a:r>
            <a:r>
              <a:rPr lang="ru-RU" sz="1550" dirty="0" err="1"/>
              <a:t>доходів</a:t>
            </a:r>
            <a:r>
              <a:rPr lang="ru-RU" sz="1550" dirty="0"/>
              <a:t> і </a:t>
            </a:r>
            <a:r>
              <a:rPr lang="ru-RU" sz="1550" dirty="0" err="1"/>
              <a:t>зборів</a:t>
            </a:r>
            <a:r>
              <a:rPr lang="ru-RU" sz="1550" dirty="0"/>
              <a:t> </a:t>
            </a:r>
            <a:r>
              <a:rPr lang="ru-RU" sz="1550" dirty="0" err="1"/>
              <a:t>під</a:t>
            </a:r>
            <a:r>
              <a:rPr lang="ru-RU" sz="1550" dirty="0"/>
              <a:t> час </a:t>
            </a:r>
            <a:r>
              <a:rPr lang="ru-RU" sz="1550" dirty="0" err="1"/>
              <a:t>переміщення</a:t>
            </a:r>
            <a:r>
              <a:rPr lang="ru-RU" sz="1550" dirty="0"/>
              <a:t> </a:t>
            </a:r>
            <a:r>
              <a:rPr lang="ru-RU" sz="1550" dirty="0" err="1"/>
              <a:t>товарів</a:t>
            </a:r>
            <a:r>
              <a:rPr lang="ru-RU" sz="1550" dirty="0"/>
              <a:t>, </a:t>
            </a:r>
            <a:r>
              <a:rPr lang="ru-RU" sz="1550" dirty="0" err="1"/>
              <a:t>транспортних</a:t>
            </a:r>
            <a:r>
              <a:rPr lang="ru-RU" sz="1550" dirty="0"/>
              <a:t> </a:t>
            </a:r>
            <a:r>
              <a:rPr lang="ru-RU" sz="1550" dirty="0" err="1"/>
              <a:t>засобів</a:t>
            </a:r>
            <a:r>
              <a:rPr lang="ru-RU" sz="1550" dirty="0"/>
              <a:t> </a:t>
            </a:r>
            <a:r>
              <a:rPr lang="ru-RU" sz="1550" dirty="0" err="1"/>
              <a:t>комерційного</a:t>
            </a:r>
            <a:r>
              <a:rPr lang="ru-RU" sz="1550" dirty="0"/>
              <a:t> </a:t>
            </a:r>
            <a:r>
              <a:rPr lang="ru-RU" sz="1550" dirty="0" err="1"/>
              <a:t>призначення</a:t>
            </a:r>
            <a:r>
              <a:rPr lang="ru-RU" sz="1550" dirty="0"/>
              <a:t> через </a:t>
            </a:r>
            <a:r>
              <a:rPr lang="ru-RU" sz="1550" dirty="0" err="1"/>
              <a:t>митний</a:t>
            </a:r>
            <a:r>
              <a:rPr lang="ru-RU" sz="1550" dirty="0"/>
              <a:t> кордон </a:t>
            </a:r>
            <a:r>
              <a:rPr lang="ru-RU" sz="1550" dirty="0" err="1"/>
              <a:t>України</a:t>
            </a:r>
            <a:r>
              <a:rPr lang="ru-RU" sz="1550" dirty="0"/>
              <a:t>;</a:t>
            </a:r>
          </a:p>
          <a:p>
            <a:pPr fontAlgn="base"/>
            <a:r>
              <a:rPr lang="ru-RU" sz="1550" dirty="0"/>
              <a:t>2) </a:t>
            </a:r>
            <a:r>
              <a:rPr lang="ru-RU" sz="1550" dirty="0" err="1"/>
              <a:t>митного</a:t>
            </a:r>
            <a:r>
              <a:rPr lang="ru-RU" sz="1550" dirty="0"/>
              <a:t> </a:t>
            </a:r>
            <a:r>
              <a:rPr lang="ru-RU" sz="1550" dirty="0" err="1"/>
              <a:t>огляду</a:t>
            </a:r>
            <a:r>
              <a:rPr lang="ru-RU" sz="1550" dirty="0"/>
              <a:t> (</a:t>
            </a:r>
            <a:r>
              <a:rPr lang="ru-RU" sz="1550" dirty="0" err="1"/>
              <a:t>огляду</a:t>
            </a:r>
            <a:r>
              <a:rPr lang="ru-RU" sz="1550" dirty="0"/>
              <a:t> та </a:t>
            </a:r>
            <a:r>
              <a:rPr lang="ru-RU" sz="1550" dirty="0" err="1"/>
              <a:t>переогляду</a:t>
            </a:r>
            <a:r>
              <a:rPr lang="ru-RU" sz="1550" dirty="0"/>
              <a:t> </a:t>
            </a:r>
            <a:r>
              <a:rPr lang="ru-RU" sz="1550" dirty="0" err="1"/>
              <a:t>товарів</a:t>
            </a:r>
            <a:r>
              <a:rPr lang="ru-RU" sz="1550" dirty="0"/>
              <a:t>, </a:t>
            </a:r>
            <a:r>
              <a:rPr lang="ru-RU" sz="1550" dirty="0" err="1"/>
              <a:t>транспортних</a:t>
            </a:r>
            <a:r>
              <a:rPr lang="ru-RU" sz="1550" dirty="0"/>
              <a:t> </a:t>
            </a:r>
            <a:r>
              <a:rPr lang="ru-RU" sz="1550" dirty="0" err="1"/>
              <a:t>засобів</a:t>
            </a:r>
            <a:r>
              <a:rPr lang="ru-RU" sz="1550" dirty="0"/>
              <a:t> </a:t>
            </a:r>
            <a:r>
              <a:rPr lang="ru-RU" sz="1550" dirty="0" err="1"/>
              <a:t>комерційного</a:t>
            </a:r>
            <a:r>
              <a:rPr lang="ru-RU" sz="1550" dirty="0"/>
              <a:t> </a:t>
            </a:r>
            <a:r>
              <a:rPr lang="ru-RU" sz="1550" dirty="0" err="1"/>
              <a:t>призначення</a:t>
            </a:r>
            <a:r>
              <a:rPr lang="ru-RU" sz="1550" dirty="0"/>
              <a:t>, </a:t>
            </a:r>
            <a:r>
              <a:rPr lang="ru-RU" sz="1550" dirty="0" err="1"/>
              <a:t>огляду</a:t>
            </a:r>
            <a:r>
              <a:rPr lang="ru-RU" sz="1550" dirty="0"/>
              <a:t> та </a:t>
            </a:r>
            <a:r>
              <a:rPr lang="ru-RU" sz="1550" dirty="0" err="1"/>
              <a:t>переогляду</a:t>
            </a:r>
            <a:r>
              <a:rPr lang="ru-RU" sz="1550" dirty="0"/>
              <a:t> </a:t>
            </a:r>
            <a:r>
              <a:rPr lang="ru-RU" sz="1550" dirty="0" err="1"/>
              <a:t>ручної</a:t>
            </a:r>
            <a:r>
              <a:rPr lang="ru-RU" sz="1550" dirty="0"/>
              <a:t> </a:t>
            </a:r>
            <a:r>
              <a:rPr lang="ru-RU" sz="1550" dirty="0" err="1"/>
              <a:t>поклажі</a:t>
            </a:r>
            <a:r>
              <a:rPr lang="ru-RU" sz="1550" dirty="0"/>
              <a:t> та багажу, </a:t>
            </a:r>
            <a:r>
              <a:rPr lang="ru-RU" sz="1550" dirty="0" err="1"/>
              <a:t>особистого</a:t>
            </a:r>
            <a:r>
              <a:rPr lang="ru-RU" sz="1550" dirty="0"/>
              <a:t> </a:t>
            </a:r>
            <a:r>
              <a:rPr lang="ru-RU" sz="1550" dirty="0" err="1"/>
              <a:t>огляду</a:t>
            </a:r>
            <a:r>
              <a:rPr lang="ru-RU" sz="1550" dirty="0"/>
              <a:t> </a:t>
            </a:r>
            <a:r>
              <a:rPr lang="ru-RU" sz="1550" dirty="0" err="1"/>
              <a:t>громадян</a:t>
            </a:r>
            <a:r>
              <a:rPr lang="ru-RU" sz="1550" dirty="0"/>
              <a:t>);</a:t>
            </a:r>
          </a:p>
          <a:p>
            <a:pPr fontAlgn="base"/>
            <a:r>
              <a:rPr lang="ru-RU" sz="1550" dirty="0"/>
              <a:t>3) </a:t>
            </a:r>
            <a:r>
              <a:rPr lang="ru-RU" sz="1550" dirty="0" err="1"/>
              <a:t>обліку</a:t>
            </a:r>
            <a:r>
              <a:rPr lang="ru-RU" sz="1550" dirty="0"/>
              <a:t> </a:t>
            </a:r>
            <a:r>
              <a:rPr lang="ru-RU" sz="1550" dirty="0" err="1"/>
              <a:t>товарів</a:t>
            </a:r>
            <a:r>
              <a:rPr lang="ru-RU" sz="1550" dirty="0"/>
              <a:t>, </a:t>
            </a:r>
            <a:r>
              <a:rPr lang="ru-RU" sz="1550" dirty="0" err="1"/>
              <a:t>транспортних</a:t>
            </a:r>
            <a:r>
              <a:rPr lang="ru-RU" sz="1550" dirty="0"/>
              <a:t> </a:t>
            </a:r>
            <a:r>
              <a:rPr lang="ru-RU" sz="1550" dirty="0" err="1"/>
              <a:t>засобів</a:t>
            </a:r>
            <a:r>
              <a:rPr lang="ru-RU" sz="1550" dirty="0"/>
              <a:t> </a:t>
            </a:r>
            <a:r>
              <a:rPr lang="ru-RU" sz="1550" dirty="0" err="1"/>
              <a:t>комерційного</a:t>
            </a:r>
            <a:r>
              <a:rPr lang="ru-RU" sz="1550" dirty="0"/>
              <a:t> </a:t>
            </a:r>
            <a:r>
              <a:rPr lang="ru-RU" sz="1550" dirty="0" err="1"/>
              <a:t>призначення</a:t>
            </a:r>
            <a:r>
              <a:rPr lang="ru-RU" sz="1550" dirty="0"/>
              <a:t>, </a:t>
            </a:r>
            <a:r>
              <a:rPr lang="ru-RU" sz="1550" dirty="0" err="1"/>
              <a:t>що</a:t>
            </a:r>
            <a:r>
              <a:rPr lang="ru-RU" sz="1550" dirty="0"/>
              <a:t> </a:t>
            </a:r>
            <a:r>
              <a:rPr lang="ru-RU" sz="1550" dirty="0" err="1"/>
              <a:t>переміщуються</a:t>
            </a:r>
            <a:r>
              <a:rPr lang="ru-RU" sz="1550" dirty="0"/>
              <a:t> через </a:t>
            </a:r>
            <a:r>
              <a:rPr lang="ru-RU" sz="1550" dirty="0" err="1"/>
              <a:t>митний</a:t>
            </a:r>
            <a:r>
              <a:rPr lang="ru-RU" sz="1550" dirty="0"/>
              <a:t> кордон </a:t>
            </a:r>
            <a:r>
              <a:rPr lang="ru-RU" sz="1550" dirty="0" err="1"/>
              <a:t>України</a:t>
            </a:r>
            <a:r>
              <a:rPr lang="ru-RU" sz="1550" dirty="0"/>
              <a:t>;</a:t>
            </a:r>
          </a:p>
          <a:p>
            <a:pPr fontAlgn="base"/>
            <a:r>
              <a:rPr lang="ru-RU" sz="1550" dirty="0"/>
              <a:t>4) </a:t>
            </a:r>
            <a:r>
              <a:rPr lang="ru-RU" sz="1550" dirty="0" err="1"/>
              <a:t>усного</a:t>
            </a:r>
            <a:r>
              <a:rPr lang="ru-RU" sz="1550" dirty="0"/>
              <a:t> </a:t>
            </a:r>
            <a:r>
              <a:rPr lang="ru-RU" sz="1550" dirty="0" err="1"/>
              <a:t>опитування</a:t>
            </a:r>
            <a:r>
              <a:rPr lang="ru-RU" sz="1550" dirty="0"/>
              <a:t> </a:t>
            </a:r>
            <a:r>
              <a:rPr lang="ru-RU" sz="1550" dirty="0" err="1"/>
              <a:t>громадян</a:t>
            </a:r>
            <a:r>
              <a:rPr lang="ru-RU" sz="1550" dirty="0"/>
              <a:t> та </a:t>
            </a:r>
            <a:r>
              <a:rPr lang="ru-RU" sz="1550" dirty="0" err="1"/>
              <a:t>посадових</a:t>
            </a:r>
            <a:r>
              <a:rPr lang="ru-RU" sz="1550" dirty="0"/>
              <a:t> </a:t>
            </a:r>
            <a:r>
              <a:rPr lang="ru-RU" sz="1550" dirty="0" err="1"/>
              <a:t>осіб</a:t>
            </a:r>
            <a:r>
              <a:rPr lang="ru-RU" sz="1550" dirty="0"/>
              <a:t> </a:t>
            </a:r>
            <a:r>
              <a:rPr lang="ru-RU" sz="1550" dirty="0" err="1"/>
              <a:t>підприємств</a:t>
            </a:r>
            <a:r>
              <a:rPr lang="ru-RU" sz="1550" dirty="0"/>
              <a:t>;</a:t>
            </a:r>
          </a:p>
          <a:p>
            <a:pPr fontAlgn="base"/>
            <a:r>
              <a:rPr lang="ru-RU" sz="1550" dirty="0"/>
              <a:t>5) </a:t>
            </a:r>
            <a:r>
              <a:rPr lang="ru-RU" sz="1550" dirty="0" err="1"/>
              <a:t>огляду</a:t>
            </a:r>
            <a:r>
              <a:rPr lang="ru-RU" sz="1550" dirty="0"/>
              <a:t> </a:t>
            </a:r>
            <a:r>
              <a:rPr lang="ru-RU" sz="1550" dirty="0" err="1"/>
              <a:t>територій</a:t>
            </a:r>
            <a:r>
              <a:rPr lang="ru-RU" sz="1550" dirty="0"/>
              <a:t> та </a:t>
            </a:r>
            <a:r>
              <a:rPr lang="ru-RU" sz="1550" dirty="0" err="1"/>
              <a:t>приміщень</a:t>
            </a:r>
            <a:r>
              <a:rPr lang="ru-RU" sz="1550" dirty="0"/>
              <a:t> </a:t>
            </a:r>
            <a:r>
              <a:rPr lang="ru-RU" sz="1550" dirty="0" err="1"/>
              <a:t>складів</a:t>
            </a:r>
            <a:r>
              <a:rPr lang="ru-RU" sz="1550" dirty="0"/>
              <a:t> </a:t>
            </a:r>
            <a:r>
              <a:rPr lang="ru-RU" sz="1550" dirty="0" err="1"/>
              <a:t>тимчасового</a:t>
            </a:r>
            <a:r>
              <a:rPr lang="ru-RU" sz="1550" dirty="0"/>
              <a:t> </a:t>
            </a:r>
            <a:r>
              <a:rPr lang="ru-RU" sz="1550" dirty="0" err="1"/>
              <a:t>зберігання</a:t>
            </a:r>
            <a:r>
              <a:rPr lang="ru-RU" sz="1550" dirty="0"/>
              <a:t>, </a:t>
            </a:r>
            <a:r>
              <a:rPr lang="ru-RU" sz="1550" dirty="0" err="1"/>
              <a:t>митних</a:t>
            </a:r>
            <a:r>
              <a:rPr lang="ru-RU" sz="1550" dirty="0"/>
              <a:t> </a:t>
            </a:r>
            <a:r>
              <a:rPr lang="ru-RU" sz="1550" dirty="0" err="1"/>
              <a:t>складів</a:t>
            </a:r>
            <a:r>
              <a:rPr lang="ru-RU" sz="1550" dirty="0"/>
              <a:t>, </a:t>
            </a:r>
            <a:r>
              <a:rPr lang="ru-RU" sz="1550" dirty="0" err="1"/>
              <a:t>вільних</a:t>
            </a:r>
            <a:r>
              <a:rPr lang="ru-RU" sz="1550" dirty="0"/>
              <a:t> </a:t>
            </a:r>
            <a:r>
              <a:rPr lang="ru-RU" sz="1550" dirty="0" err="1"/>
              <a:t>митних</a:t>
            </a:r>
            <a:r>
              <a:rPr lang="ru-RU" sz="1550" dirty="0"/>
              <a:t> зон, </a:t>
            </a:r>
            <a:r>
              <a:rPr lang="ru-RU" sz="1550" dirty="0" err="1"/>
              <a:t>магазинів</a:t>
            </a:r>
            <a:r>
              <a:rPr lang="ru-RU" sz="1550" dirty="0"/>
              <a:t> </a:t>
            </a:r>
            <a:r>
              <a:rPr lang="ru-RU" sz="1550" dirty="0" err="1"/>
              <a:t>безмитної</a:t>
            </a:r>
            <a:r>
              <a:rPr lang="ru-RU" sz="1550" dirty="0"/>
              <a:t> </a:t>
            </a:r>
            <a:r>
              <a:rPr lang="ru-RU" sz="1550" dirty="0" err="1"/>
              <a:t>торгівлі</a:t>
            </a:r>
            <a:r>
              <a:rPr lang="ru-RU" sz="1550" dirty="0"/>
              <a:t> та </a:t>
            </a:r>
            <a:r>
              <a:rPr lang="ru-RU" sz="1550" dirty="0" err="1"/>
              <a:t>інших</a:t>
            </a:r>
            <a:r>
              <a:rPr lang="ru-RU" sz="1550" dirty="0"/>
              <a:t> </a:t>
            </a:r>
            <a:r>
              <a:rPr lang="ru-RU" sz="1550" dirty="0" err="1"/>
              <a:t>місць</a:t>
            </a:r>
            <a:r>
              <a:rPr lang="ru-RU" sz="1550" dirty="0"/>
              <a:t>, де </a:t>
            </a:r>
            <a:r>
              <a:rPr lang="ru-RU" sz="1550" dirty="0" err="1"/>
              <a:t>знаходяться</a:t>
            </a:r>
            <a:r>
              <a:rPr lang="ru-RU" sz="1550" dirty="0"/>
              <a:t> </a:t>
            </a:r>
            <a:r>
              <a:rPr lang="ru-RU" sz="1550" dirty="0" err="1"/>
              <a:t>товари</a:t>
            </a:r>
            <a:r>
              <a:rPr lang="ru-RU" sz="1550" dirty="0"/>
              <a:t>, </a:t>
            </a:r>
            <a:r>
              <a:rPr lang="ru-RU" sz="1550" dirty="0" err="1"/>
              <a:t>транспортні</a:t>
            </a:r>
            <a:r>
              <a:rPr lang="ru-RU" sz="1550" dirty="0"/>
              <a:t> </a:t>
            </a:r>
            <a:r>
              <a:rPr lang="ru-RU" sz="1550" dirty="0" err="1"/>
              <a:t>засоби</a:t>
            </a:r>
            <a:r>
              <a:rPr lang="ru-RU" sz="1550" dirty="0"/>
              <a:t> </a:t>
            </a:r>
            <a:r>
              <a:rPr lang="ru-RU" sz="1550" dirty="0" err="1"/>
              <a:t>комерційного</a:t>
            </a:r>
            <a:r>
              <a:rPr lang="ru-RU" sz="1550" dirty="0"/>
              <a:t> </a:t>
            </a:r>
            <a:r>
              <a:rPr lang="ru-RU" sz="1550" dirty="0" err="1"/>
              <a:t>призначення</a:t>
            </a:r>
            <a:r>
              <a:rPr lang="ru-RU" sz="1550" dirty="0"/>
              <a:t>, </a:t>
            </a:r>
            <a:r>
              <a:rPr lang="ru-RU" sz="1550" dirty="0" err="1"/>
              <a:t>що</a:t>
            </a:r>
            <a:r>
              <a:rPr lang="ru-RU" sz="1550" dirty="0"/>
              <a:t> </a:t>
            </a:r>
            <a:r>
              <a:rPr lang="ru-RU" sz="1550" dirty="0" err="1"/>
              <a:t>підлягають</a:t>
            </a:r>
            <a:r>
              <a:rPr lang="ru-RU" sz="1550" dirty="0"/>
              <a:t> </a:t>
            </a:r>
            <a:r>
              <a:rPr lang="ru-RU" sz="1550" dirty="0" err="1"/>
              <a:t>митному</a:t>
            </a:r>
            <a:r>
              <a:rPr lang="ru-RU" sz="1550" dirty="0"/>
              <a:t> контролю, </a:t>
            </a:r>
            <a:r>
              <a:rPr lang="ru-RU" sz="1550" dirty="0" err="1"/>
              <a:t>чи</a:t>
            </a:r>
            <a:r>
              <a:rPr lang="ru-RU" sz="1550" dirty="0"/>
              <a:t> </a:t>
            </a:r>
            <a:r>
              <a:rPr lang="ru-RU" sz="1550" dirty="0" err="1"/>
              <a:t>провадиться</a:t>
            </a:r>
            <a:r>
              <a:rPr lang="ru-RU" sz="1550" dirty="0"/>
              <a:t> </a:t>
            </a:r>
            <a:r>
              <a:rPr lang="ru-RU" sz="1550" dirty="0" err="1"/>
              <a:t>діяльність</a:t>
            </a:r>
            <a:r>
              <a:rPr lang="ru-RU" sz="1550" dirty="0"/>
              <a:t>, контроль за </a:t>
            </a:r>
            <a:r>
              <a:rPr lang="ru-RU" sz="1550" dirty="0" err="1"/>
              <a:t>якою</a:t>
            </a:r>
            <a:r>
              <a:rPr lang="ru-RU" sz="1550" dirty="0"/>
              <a:t> </a:t>
            </a:r>
            <a:r>
              <a:rPr lang="ru-RU" sz="1550" dirty="0" err="1"/>
              <a:t>відповідно</a:t>
            </a:r>
            <a:r>
              <a:rPr lang="ru-RU" sz="1550" dirty="0"/>
              <a:t> до </a:t>
            </a:r>
            <a:r>
              <a:rPr lang="ru-RU" sz="1550" dirty="0" err="1"/>
              <a:t>цього</a:t>
            </a:r>
            <a:r>
              <a:rPr lang="ru-RU" sz="1550" dirty="0"/>
              <a:t> Кодексу та </a:t>
            </a:r>
            <a:r>
              <a:rPr lang="ru-RU" sz="1550" dirty="0" err="1"/>
              <a:t>інших</a:t>
            </a:r>
            <a:r>
              <a:rPr lang="ru-RU" sz="1550" dirty="0"/>
              <a:t> </a:t>
            </a:r>
            <a:r>
              <a:rPr lang="ru-RU" sz="1550" dirty="0" err="1"/>
              <a:t>законів</a:t>
            </a:r>
            <a:r>
              <a:rPr lang="ru-RU" sz="1550" dirty="0"/>
              <a:t> </a:t>
            </a:r>
            <a:r>
              <a:rPr lang="ru-RU" sz="1550" dirty="0" err="1"/>
              <a:t>України</a:t>
            </a:r>
            <a:r>
              <a:rPr lang="ru-RU" sz="1550" dirty="0"/>
              <a:t> </a:t>
            </a:r>
            <a:r>
              <a:rPr lang="ru-RU" sz="1550" dirty="0" err="1"/>
              <a:t>покладено</a:t>
            </a:r>
            <a:r>
              <a:rPr lang="ru-RU" sz="1550" dirty="0"/>
              <a:t> на </a:t>
            </a:r>
            <a:r>
              <a:rPr lang="ru-RU" sz="1550" dirty="0" err="1"/>
              <a:t>органи</a:t>
            </a:r>
            <a:r>
              <a:rPr lang="ru-RU" sz="1550" dirty="0"/>
              <a:t> </a:t>
            </a:r>
            <a:r>
              <a:rPr lang="ru-RU" sz="1550" dirty="0" err="1"/>
              <a:t>доходів</a:t>
            </a:r>
            <a:r>
              <a:rPr lang="ru-RU" sz="1550" dirty="0"/>
              <a:t> і </a:t>
            </a:r>
            <a:r>
              <a:rPr lang="ru-RU" sz="1550" dirty="0" err="1"/>
              <a:t>зборів</a:t>
            </a:r>
            <a:r>
              <a:rPr lang="ru-RU" sz="1550" dirty="0"/>
              <a:t>;</a:t>
            </a:r>
          </a:p>
          <a:p>
            <a:pPr fontAlgn="base"/>
            <a:r>
              <a:rPr lang="ru-RU" sz="1550" dirty="0"/>
              <a:t>6) </a:t>
            </a:r>
            <a:r>
              <a:rPr lang="ru-RU" sz="1550" dirty="0" err="1"/>
              <a:t>перевірки</a:t>
            </a:r>
            <a:r>
              <a:rPr lang="ru-RU" sz="1550" dirty="0"/>
              <a:t> </a:t>
            </a:r>
            <a:r>
              <a:rPr lang="ru-RU" sz="1550" dirty="0" err="1"/>
              <a:t>обліку</a:t>
            </a:r>
            <a:r>
              <a:rPr lang="ru-RU" sz="1550" dirty="0"/>
              <a:t> </a:t>
            </a:r>
            <a:r>
              <a:rPr lang="ru-RU" sz="1550" dirty="0" err="1"/>
              <a:t>товарів</a:t>
            </a:r>
            <a:r>
              <a:rPr lang="ru-RU" sz="1550" dirty="0"/>
              <a:t>, </a:t>
            </a:r>
            <a:r>
              <a:rPr lang="ru-RU" sz="1550" dirty="0" err="1"/>
              <a:t>що</a:t>
            </a:r>
            <a:r>
              <a:rPr lang="ru-RU" sz="1550" dirty="0"/>
              <a:t> </a:t>
            </a:r>
            <a:r>
              <a:rPr lang="ru-RU" sz="1550" dirty="0" err="1"/>
              <a:t>переміщуються</a:t>
            </a:r>
            <a:r>
              <a:rPr lang="ru-RU" sz="1550" dirty="0"/>
              <a:t> через </a:t>
            </a:r>
            <a:r>
              <a:rPr lang="ru-RU" sz="1550" dirty="0" err="1"/>
              <a:t>митний</a:t>
            </a:r>
            <a:r>
              <a:rPr lang="ru-RU" sz="1550" dirty="0"/>
              <a:t> кордон </a:t>
            </a:r>
            <a:r>
              <a:rPr lang="ru-RU" sz="1550" dirty="0" err="1"/>
              <a:t>України</a:t>
            </a:r>
            <a:r>
              <a:rPr lang="ru-RU" sz="1550" dirty="0"/>
              <a:t> та/</a:t>
            </a:r>
            <a:r>
              <a:rPr lang="ru-RU" sz="1550" dirty="0" err="1"/>
              <a:t>або</a:t>
            </a:r>
            <a:r>
              <a:rPr lang="ru-RU" sz="1550" dirty="0"/>
              <a:t> </a:t>
            </a:r>
            <a:r>
              <a:rPr lang="ru-RU" sz="1550" dirty="0" err="1"/>
              <a:t>перебувають</a:t>
            </a:r>
            <a:r>
              <a:rPr lang="ru-RU" sz="1550" dirty="0"/>
              <a:t> </a:t>
            </a:r>
            <a:r>
              <a:rPr lang="ru-RU" sz="1550" dirty="0" err="1"/>
              <a:t>під</a:t>
            </a:r>
            <a:r>
              <a:rPr lang="ru-RU" sz="1550" dirty="0"/>
              <a:t> </a:t>
            </a:r>
            <a:r>
              <a:rPr lang="ru-RU" sz="1550" dirty="0" err="1"/>
              <a:t>митним</a:t>
            </a:r>
            <a:r>
              <a:rPr lang="ru-RU" sz="1550" dirty="0"/>
              <a:t> контролем;</a:t>
            </a:r>
          </a:p>
          <a:p>
            <a:pPr fontAlgn="base"/>
            <a:r>
              <a:rPr lang="ru-RU" sz="1550" dirty="0"/>
              <a:t>7) </a:t>
            </a:r>
            <a:r>
              <a:rPr lang="ru-RU" sz="1550" dirty="0" err="1"/>
              <a:t>проведення</a:t>
            </a:r>
            <a:r>
              <a:rPr lang="ru-RU" sz="1550" dirty="0"/>
              <a:t> </a:t>
            </a:r>
            <a:r>
              <a:rPr lang="ru-RU" sz="1550" dirty="0" err="1"/>
              <a:t>документальних</a:t>
            </a:r>
            <a:r>
              <a:rPr lang="ru-RU" sz="1550" dirty="0"/>
              <a:t> </a:t>
            </a:r>
            <a:r>
              <a:rPr lang="ru-RU" sz="1550" dirty="0" err="1"/>
              <a:t>перевірок</a:t>
            </a:r>
            <a:r>
              <a:rPr lang="ru-RU" sz="1550" dirty="0"/>
              <a:t> </a:t>
            </a:r>
            <a:r>
              <a:rPr lang="ru-RU" sz="1550" dirty="0" err="1"/>
              <a:t>дотримання</a:t>
            </a:r>
            <a:r>
              <a:rPr lang="ru-RU" sz="1550" dirty="0"/>
              <a:t> </a:t>
            </a:r>
            <a:r>
              <a:rPr lang="ru-RU" sz="1550" dirty="0" err="1"/>
              <a:t>вимог</a:t>
            </a:r>
            <a:r>
              <a:rPr lang="ru-RU" sz="1550" dirty="0"/>
              <a:t> </a:t>
            </a:r>
            <a:r>
              <a:rPr lang="ru-RU" sz="1550" dirty="0" err="1"/>
              <a:t>законодавства</a:t>
            </a:r>
            <a:r>
              <a:rPr lang="ru-RU" sz="1550" dirty="0"/>
              <a:t> </a:t>
            </a:r>
            <a:r>
              <a:rPr lang="ru-RU" sz="1550" dirty="0" err="1"/>
              <a:t>України</a:t>
            </a:r>
            <a:r>
              <a:rPr lang="ru-RU" sz="1550" dirty="0"/>
              <a:t> з </a:t>
            </a:r>
            <a:r>
              <a:rPr lang="ru-RU" sz="1550" dirty="0" err="1"/>
              <a:t>питань</a:t>
            </a:r>
            <a:r>
              <a:rPr lang="ru-RU" sz="1550" dirty="0"/>
              <a:t> </a:t>
            </a:r>
            <a:r>
              <a:rPr lang="ru-RU" sz="1550" dirty="0" err="1"/>
              <a:t>державної</a:t>
            </a:r>
            <a:r>
              <a:rPr lang="ru-RU" sz="1550" dirty="0"/>
              <a:t> </a:t>
            </a:r>
            <a:r>
              <a:rPr lang="ru-RU" sz="1550" dirty="0" err="1"/>
              <a:t>митної</a:t>
            </a:r>
            <a:r>
              <a:rPr lang="ru-RU" sz="1550" dirty="0"/>
              <a:t> </a:t>
            </a:r>
            <a:r>
              <a:rPr lang="ru-RU" sz="1550" dirty="0" err="1"/>
              <a:t>справи</a:t>
            </a:r>
            <a:r>
              <a:rPr lang="ru-RU" sz="1550" dirty="0"/>
              <a:t>, у тому </a:t>
            </a:r>
            <a:r>
              <a:rPr lang="ru-RU" sz="1550" dirty="0" err="1"/>
              <a:t>числі</a:t>
            </a:r>
            <a:r>
              <a:rPr lang="ru-RU" sz="1550" dirty="0"/>
              <a:t> </a:t>
            </a:r>
            <a:r>
              <a:rPr lang="ru-RU" sz="1550" dirty="0" err="1"/>
              <a:t>своєчасності</a:t>
            </a:r>
            <a:r>
              <a:rPr lang="ru-RU" sz="1550" dirty="0"/>
              <a:t>, </a:t>
            </a:r>
            <a:r>
              <a:rPr lang="ru-RU" sz="1550" dirty="0" err="1"/>
              <a:t>достовірності</a:t>
            </a:r>
            <a:r>
              <a:rPr lang="ru-RU" sz="1550" dirty="0"/>
              <a:t>, </a:t>
            </a:r>
            <a:r>
              <a:rPr lang="ru-RU" sz="1550" dirty="0" err="1"/>
              <a:t>повноти</a:t>
            </a:r>
            <a:r>
              <a:rPr lang="ru-RU" sz="1550" dirty="0"/>
              <a:t> </a:t>
            </a:r>
            <a:r>
              <a:rPr lang="ru-RU" sz="1550" dirty="0" err="1"/>
              <a:t>нарахування</a:t>
            </a:r>
            <a:r>
              <a:rPr lang="ru-RU" sz="1550" dirty="0"/>
              <a:t> та </a:t>
            </a:r>
            <a:r>
              <a:rPr lang="ru-RU" sz="1550" dirty="0" err="1"/>
              <a:t>сплати</a:t>
            </a:r>
            <a:r>
              <a:rPr lang="ru-RU" sz="1550" dirty="0"/>
              <a:t> </a:t>
            </a:r>
            <a:r>
              <a:rPr lang="ru-RU" sz="1550" dirty="0" err="1"/>
              <a:t>митних</a:t>
            </a:r>
            <a:r>
              <a:rPr lang="ru-RU" sz="1550" dirty="0"/>
              <a:t> </a:t>
            </a:r>
            <a:r>
              <a:rPr lang="ru-RU" sz="1550" dirty="0" err="1"/>
              <a:t>платежів</a:t>
            </a:r>
            <a:r>
              <a:rPr lang="ru-RU" sz="1550" dirty="0"/>
              <a:t>;</a:t>
            </a:r>
          </a:p>
          <a:p>
            <a:pPr fontAlgn="base"/>
            <a:r>
              <a:rPr lang="ru-RU" sz="1550" dirty="0"/>
              <a:t>8) </a:t>
            </a:r>
            <a:r>
              <a:rPr lang="ru-RU" sz="1550" dirty="0" err="1"/>
              <a:t>направлення</a:t>
            </a:r>
            <a:r>
              <a:rPr lang="ru-RU" sz="1550" dirty="0"/>
              <a:t> </a:t>
            </a:r>
            <a:r>
              <a:rPr lang="ru-RU" sz="1550" dirty="0" err="1"/>
              <a:t>запитів</a:t>
            </a:r>
            <a:r>
              <a:rPr lang="ru-RU" sz="1550" dirty="0"/>
              <a:t> до </a:t>
            </a:r>
            <a:r>
              <a:rPr lang="ru-RU" sz="1550" dirty="0" err="1"/>
              <a:t>інших</a:t>
            </a:r>
            <a:r>
              <a:rPr lang="ru-RU" sz="1550" dirty="0"/>
              <a:t> </a:t>
            </a:r>
            <a:r>
              <a:rPr lang="ru-RU" sz="1550" dirty="0" err="1"/>
              <a:t>державних</a:t>
            </a:r>
            <a:r>
              <a:rPr lang="ru-RU" sz="1550" dirty="0"/>
              <a:t> </a:t>
            </a:r>
            <a:r>
              <a:rPr lang="ru-RU" sz="1550" dirty="0" err="1"/>
              <a:t>органів</a:t>
            </a:r>
            <a:r>
              <a:rPr lang="ru-RU" sz="1550" dirty="0"/>
              <a:t>, </a:t>
            </a:r>
            <a:r>
              <a:rPr lang="ru-RU" sz="1550" dirty="0" err="1"/>
              <a:t>установ</a:t>
            </a:r>
            <a:r>
              <a:rPr lang="ru-RU" sz="1550" dirty="0"/>
              <a:t> та </a:t>
            </a:r>
            <a:r>
              <a:rPr lang="ru-RU" sz="1550" dirty="0" err="1"/>
              <a:t>організацій</a:t>
            </a:r>
            <a:r>
              <a:rPr lang="ru-RU" sz="1550" dirty="0"/>
              <a:t>, </a:t>
            </a:r>
            <a:r>
              <a:rPr lang="ru-RU" sz="1550" dirty="0" err="1"/>
              <a:t>уповноважених</a:t>
            </a:r>
            <a:r>
              <a:rPr lang="ru-RU" sz="1550" dirty="0"/>
              <a:t> </a:t>
            </a:r>
            <a:r>
              <a:rPr lang="ru-RU" sz="1550" dirty="0" err="1"/>
              <a:t>органів</a:t>
            </a:r>
            <a:r>
              <a:rPr lang="ru-RU" sz="1550" dirty="0"/>
              <a:t> </a:t>
            </a:r>
            <a:r>
              <a:rPr lang="ru-RU" sz="1550" dirty="0" err="1"/>
              <a:t>іноземних</a:t>
            </a:r>
            <a:r>
              <a:rPr lang="ru-RU" sz="1550" dirty="0"/>
              <a:t> держав для </a:t>
            </a:r>
            <a:r>
              <a:rPr lang="ru-RU" sz="1550" dirty="0" err="1"/>
              <a:t>встановлення</a:t>
            </a:r>
            <a:r>
              <a:rPr lang="ru-RU" sz="1550" dirty="0"/>
              <a:t> </a:t>
            </a:r>
            <a:r>
              <a:rPr lang="ru-RU" sz="1550" dirty="0" err="1"/>
              <a:t>автентичності</a:t>
            </a:r>
            <a:r>
              <a:rPr lang="ru-RU" sz="1550" dirty="0"/>
              <a:t> </a:t>
            </a:r>
            <a:r>
              <a:rPr lang="ru-RU" sz="1550" dirty="0" err="1"/>
              <a:t>документів</a:t>
            </a:r>
            <a:r>
              <a:rPr lang="ru-RU" sz="1550" dirty="0"/>
              <a:t>, </a:t>
            </a:r>
            <a:r>
              <a:rPr lang="ru-RU" sz="1550" dirty="0" err="1"/>
              <a:t>поданих</a:t>
            </a:r>
            <a:r>
              <a:rPr lang="ru-RU" sz="1550" dirty="0"/>
              <a:t> органу </a:t>
            </a:r>
            <a:r>
              <a:rPr lang="ru-RU" sz="1550" dirty="0" err="1"/>
              <a:t>доходів</a:t>
            </a:r>
            <a:r>
              <a:rPr lang="ru-RU" sz="1550" dirty="0"/>
              <a:t> і </a:t>
            </a:r>
            <a:r>
              <a:rPr lang="ru-RU" sz="1550" dirty="0" err="1"/>
              <a:t>зборів</a:t>
            </a:r>
            <a:r>
              <a:rPr lang="ru-RU" sz="1550" dirty="0" smtClean="0"/>
              <a:t>.</a:t>
            </a:r>
            <a:endParaRPr lang="ru-RU" sz="1550" dirty="0"/>
          </a:p>
        </p:txBody>
      </p:sp>
    </p:spTree>
    <p:extLst>
      <p:ext uri="{BB962C8B-B14F-4D97-AF65-F5344CB8AC3E}">
        <p14:creationId xmlns:p14="http://schemas.microsoft.com/office/powerpoint/2010/main" val="2762115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6.1. Сутність та необхідність митного контролю. Особливості митного контролю</a:t>
            </a:r>
            <a:r>
              <a:rPr lang="uk-UA" dirty="0" smtClean="0"/>
              <a:t>.</a:t>
            </a:r>
          </a:p>
          <a:p>
            <a:endParaRPr lang="ru-RU" b="1" dirty="0" smtClean="0"/>
          </a:p>
          <a:p>
            <a:r>
              <a:rPr lang="ru-RU" b="1" dirty="0" err="1"/>
              <a:t>М</a:t>
            </a:r>
            <a:r>
              <a:rPr lang="ru-RU" b="1" dirty="0" err="1" smtClean="0"/>
              <a:t>итний</a:t>
            </a:r>
            <a:r>
              <a:rPr lang="ru-RU" b="1" dirty="0" smtClean="0"/>
              <a:t> </a:t>
            </a:r>
            <a:r>
              <a:rPr lang="ru-RU" b="1" dirty="0"/>
              <a:t>контроль</a:t>
            </a:r>
            <a:r>
              <a:rPr lang="ru-RU" dirty="0"/>
              <a:t> -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додержання</a:t>
            </a:r>
            <a:r>
              <a:rPr lang="ru-RU" dirty="0"/>
              <a:t> норм </a:t>
            </a:r>
            <a:r>
              <a:rPr lang="ru-RU" dirty="0" err="1" smtClean="0"/>
              <a:t>Митного</a:t>
            </a:r>
            <a:r>
              <a:rPr lang="ru-RU" dirty="0" smtClean="0"/>
              <a:t> </a:t>
            </a:r>
            <a:r>
              <a:rPr lang="ru-RU" dirty="0"/>
              <a:t>Кодексу, </a:t>
            </a:r>
            <a:r>
              <a:rPr lang="ru-RU" dirty="0" err="1"/>
              <a:t>законів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,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укладених</a:t>
            </a:r>
            <a:r>
              <a:rPr lang="ru-RU" dirty="0"/>
              <a:t> у </a:t>
            </a:r>
            <a:r>
              <a:rPr lang="ru-RU" dirty="0" err="1"/>
              <a:t>встановленому</a:t>
            </a:r>
            <a:r>
              <a:rPr lang="ru-RU" dirty="0"/>
              <a:t> законом </a:t>
            </a:r>
            <a:r>
              <a:rPr lang="ru-RU" dirty="0" smtClean="0"/>
              <a:t>порядку.</a:t>
            </a:r>
          </a:p>
          <a:p>
            <a:pPr marL="0" indent="0" fontAlgn="base">
              <a:buNone/>
            </a:pPr>
            <a:r>
              <a:rPr lang="ru-RU" dirty="0" err="1"/>
              <a:t>Митний</a:t>
            </a:r>
            <a:r>
              <a:rPr lang="ru-RU" dirty="0"/>
              <a:t> контроль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митними</a:t>
            </a:r>
            <a:r>
              <a:rPr lang="ru-RU" dirty="0"/>
              <a:t> органами </a:t>
            </a:r>
            <a:r>
              <a:rPr lang="ru-RU" dirty="0" err="1"/>
              <a:t>мінімуму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формальностей,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додержання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  <a:p>
            <a:pPr fontAlgn="base"/>
            <a:r>
              <a:rPr lang="ru-RU" dirty="0" err="1" smtClean="0"/>
              <a:t>Митному</a:t>
            </a:r>
            <a:r>
              <a:rPr lang="ru-RU" dirty="0" smtClean="0"/>
              <a:t> </a:t>
            </a:r>
            <a:r>
              <a:rPr lang="ru-RU" dirty="0"/>
              <a:t>контролю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Митний</a:t>
            </a:r>
            <a:r>
              <a:rPr lang="ru-RU" dirty="0"/>
              <a:t> контроль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у пунктах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dirty="0" err="1">
                <a:hlinkClick r:id="rId2"/>
              </a:rPr>
              <a:t>типових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технологічних</a:t>
            </a:r>
            <a:r>
              <a:rPr lang="ru-RU" dirty="0">
                <a:hlinkClick r:id="rId2"/>
              </a:rPr>
              <a:t> схем </a:t>
            </a:r>
            <a:r>
              <a:rPr lang="ru-RU" dirty="0" err="1">
                <a:hlinkClick r:id="rId2"/>
              </a:rPr>
              <a:t>митного</a:t>
            </a:r>
            <a:r>
              <a:rPr lang="ru-RU" dirty="0">
                <a:hlinkClick r:id="rId2"/>
              </a:rPr>
              <a:t> контролю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затверджуються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митними</a:t>
            </a:r>
            <a:r>
              <a:rPr lang="ru-RU" dirty="0"/>
              <a:t> органами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єдина</a:t>
            </a:r>
            <a:r>
              <a:rPr lang="ru-RU" dirty="0"/>
              <a:t> </a:t>
            </a:r>
            <a:r>
              <a:rPr lang="ru-RU" dirty="0" err="1"/>
              <a:t>автоматизована</a:t>
            </a:r>
            <a:r>
              <a:rPr lang="ru-RU" dirty="0"/>
              <a:t> </a:t>
            </a:r>
            <a:r>
              <a:rPr lang="ru-RU" dirty="0" err="1"/>
              <a:t>інформаційна</a:t>
            </a:r>
            <a:r>
              <a:rPr lang="ru-RU" dirty="0"/>
              <a:t> система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Форми</a:t>
            </a:r>
            <a:r>
              <a:rPr lang="ru-RU" dirty="0"/>
              <a:t> та </a:t>
            </a:r>
            <a:r>
              <a:rPr lang="ru-RU" dirty="0" err="1"/>
              <a:t>обсяги</a:t>
            </a:r>
            <a:r>
              <a:rPr lang="ru-RU" dirty="0"/>
              <a:t> контролю, </a:t>
            </a:r>
            <a:r>
              <a:rPr lang="ru-RU" dirty="0" err="1"/>
              <a:t>достатнього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додержання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та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при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оформленні</a:t>
            </a:r>
            <a:r>
              <a:rPr lang="ru-RU" dirty="0"/>
              <a:t>, </a:t>
            </a:r>
            <a:r>
              <a:rPr lang="ru-RU" dirty="0" err="1"/>
              <a:t>обираються</a:t>
            </a:r>
            <a:r>
              <a:rPr lang="ru-RU" dirty="0"/>
              <a:t> </a:t>
            </a:r>
            <a:r>
              <a:rPr lang="ru-RU" dirty="0" err="1"/>
              <a:t>митницями</a:t>
            </a:r>
            <a:r>
              <a:rPr lang="ru-RU" dirty="0"/>
              <a:t> (</a:t>
            </a:r>
            <a:r>
              <a:rPr lang="ru-RU" dirty="0" err="1"/>
              <a:t>митними</a:t>
            </a:r>
            <a:r>
              <a:rPr lang="ru-RU" dirty="0"/>
              <a:t> постами)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. Не </a:t>
            </a:r>
            <a:r>
              <a:rPr lang="ru-RU" dirty="0" err="1"/>
              <a:t>допускаються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форм та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іншими</a:t>
            </a:r>
            <a:r>
              <a:rPr lang="ru-RU" dirty="0"/>
              <a:t> органами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участь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у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6916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та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органам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endParaRPr lang="ru-RU" dirty="0"/>
          </a:p>
          <a:p>
            <a:pPr fontAlgn="base"/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та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органам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візуально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(шляхом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формато-логічного</a:t>
            </a:r>
            <a:r>
              <a:rPr lang="ru-RU" dirty="0"/>
              <a:t> контролю, контролю </a:t>
            </a:r>
            <a:r>
              <a:rPr lang="ru-RU" dirty="0" err="1"/>
              <a:t>співставлення</a:t>
            </a:r>
            <a:r>
              <a:rPr lang="ru-RU" dirty="0"/>
              <a:t>, контролю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) та в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Кодексом.</a:t>
            </a:r>
          </a:p>
          <a:p>
            <a:pPr marL="0" indent="0" fontAlgn="base">
              <a:buNone/>
            </a:pPr>
            <a:r>
              <a:rPr lang="ru-RU" dirty="0" err="1"/>
              <a:t>Формато-логічний</a:t>
            </a:r>
            <a:r>
              <a:rPr lang="ru-RU" dirty="0"/>
              <a:t> контроль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автоматизована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заповнення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декларацій</a:t>
            </a:r>
            <a:r>
              <a:rPr lang="ru-RU" dirty="0"/>
              <a:t> та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; </a:t>
            </a: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декларацій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на </a:t>
            </a:r>
            <a:r>
              <a:rPr lang="ru-RU" dirty="0" err="1"/>
              <a:t>достовірність</a:t>
            </a:r>
            <a:r>
              <a:rPr lang="ru-RU" dirty="0"/>
              <a:t> та </a:t>
            </a:r>
            <a:r>
              <a:rPr lang="ru-RU" dirty="0" err="1"/>
              <a:t>законність</a:t>
            </a:r>
            <a:r>
              <a:rPr lang="ru-RU" dirty="0"/>
              <a:t>;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, валютного контролю, контролю </a:t>
            </a:r>
            <a:r>
              <a:rPr lang="ru-RU" dirty="0" err="1"/>
              <a:t>нарахованих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контролю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нетарифного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Контроль </a:t>
            </a:r>
            <a:r>
              <a:rPr lang="ru-RU" dirty="0" err="1"/>
              <a:t>співставлення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автоматизоване</a:t>
            </a:r>
            <a:r>
              <a:rPr lang="ru-RU" dirty="0"/>
              <a:t>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в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деклараціях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документах, </a:t>
            </a:r>
            <a:r>
              <a:rPr lang="ru-RU" dirty="0" err="1"/>
              <a:t>поданих</a:t>
            </a:r>
            <a:r>
              <a:rPr lang="ru-RU" dirty="0"/>
              <a:t> для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з </a:t>
            </a:r>
            <a:r>
              <a:rPr lang="ru-RU" dirty="0" err="1"/>
              <a:t>даними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в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копіях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декларацій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документах,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надходять</a:t>
            </a:r>
            <a:r>
              <a:rPr lang="ru-RU" dirty="0"/>
              <a:t> з </a:t>
            </a:r>
            <a:r>
              <a:rPr lang="ru-RU" dirty="0" err="1"/>
              <a:t>митних</a:t>
            </a:r>
            <a:r>
              <a:rPr lang="ru-RU" dirty="0"/>
              <a:t> та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суміжних</a:t>
            </a:r>
            <a:r>
              <a:rPr lang="ru-RU" dirty="0"/>
              <a:t> держав; в </a:t>
            </a:r>
            <a:r>
              <a:rPr lang="ru-RU" dirty="0" err="1"/>
              <a:t>уніфікованих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дозвільних</a:t>
            </a:r>
            <a:r>
              <a:rPr lang="ru-RU" dirty="0"/>
              <a:t> документах,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надходять</a:t>
            </a:r>
            <a:r>
              <a:rPr lang="ru-RU" dirty="0"/>
              <a:t> з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документах,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перевіркою</a:t>
            </a:r>
            <a:r>
              <a:rPr lang="ru-RU" dirty="0"/>
              <a:t> </a:t>
            </a:r>
            <a:r>
              <a:rPr lang="ru-RU" dirty="0" err="1"/>
              <a:t>достовірності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перевіряються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3535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fontAlgn="base"/>
            <a:r>
              <a:rPr lang="ru-RU" dirty="0"/>
              <a:t>Контроль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шляхом </a:t>
            </a:r>
            <a:r>
              <a:rPr lang="ru-RU" dirty="0" err="1"/>
              <a:t>аналізу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) </a:t>
            </a:r>
            <a:r>
              <a:rPr lang="ru-RU" dirty="0" err="1"/>
              <a:t>поданих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у конкретному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з метою </a:t>
            </a:r>
            <a:r>
              <a:rPr lang="ru-RU" dirty="0" err="1"/>
              <a:t>обрання</a:t>
            </a:r>
            <a:r>
              <a:rPr lang="ru-RU" dirty="0"/>
              <a:t> форм та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достатніх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додержання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endParaRPr lang="ru-RU" i="1" dirty="0" smtClean="0"/>
          </a:p>
          <a:p>
            <a:pPr marL="0" indent="0" fontAlgn="base">
              <a:buNone/>
            </a:pPr>
            <a:r>
              <a:rPr lang="ru-RU" i="1" dirty="0" err="1" smtClean="0"/>
              <a:t>Огляд</a:t>
            </a:r>
            <a:r>
              <a:rPr lang="ru-RU" i="1" dirty="0" smtClean="0"/>
              <a:t> </a:t>
            </a:r>
            <a:r>
              <a:rPr lang="ru-RU" i="1" dirty="0"/>
              <a:t>та </a:t>
            </a:r>
            <a:r>
              <a:rPr lang="ru-RU" i="1" dirty="0" err="1"/>
              <a:t>переогляд</a:t>
            </a:r>
            <a:r>
              <a:rPr lang="ru-RU" i="1" dirty="0"/>
              <a:t> </a:t>
            </a:r>
            <a:r>
              <a:rPr lang="ru-RU" i="1" dirty="0" err="1"/>
              <a:t>товарів</a:t>
            </a:r>
            <a:r>
              <a:rPr lang="ru-RU" i="1" dirty="0"/>
              <a:t>, </a:t>
            </a:r>
            <a:r>
              <a:rPr lang="ru-RU" i="1" dirty="0" err="1"/>
              <a:t>транспортних</a:t>
            </a:r>
            <a:r>
              <a:rPr lang="ru-RU" i="1" dirty="0"/>
              <a:t> </a:t>
            </a:r>
            <a:r>
              <a:rPr lang="ru-RU" i="1" dirty="0" err="1"/>
              <a:t>засобів</a:t>
            </a:r>
            <a:endParaRPr lang="ru-RU" dirty="0"/>
          </a:p>
          <a:p>
            <a:pPr fontAlgn="base"/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пред’явлених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для </a:t>
            </a:r>
            <a:r>
              <a:rPr lang="ru-RU" dirty="0" err="1"/>
              <a:t>перерахунку</a:t>
            </a:r>
            <a:r>
              <a:rPr lang="ru-RU" dirty="0"/>
              <a:t> та </a:t>
            </a:r>
            <a:r>
              <a:rPr lang="ru-RU" dirty="0" err="1"/>
              <a:t>зважування</a:t>
            </a:r>
            <a:r>
              <a:rPr lang="ru-RU" dirty="0"/>
              <a:t>), проводиться в </a:t>
            </a:r>
            <a:r>
              <a:rPr lang="ru-RU" dirty="0" err="1"/>
              <a:t>можливо</a:t>
            </a:r>
            <a:r>
              <a:rPr lang="ru-RU" dirty="0"/>
              <a:t> короткий строк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За результатами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ідентифікаційним</a:t>
            </a:r>
            <a:r>
              <a:rPr lang="ru-RU" dirty="0"/>
              <a:t> - без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пакувальних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і без </a:t>
            </a:r>
            <a:r>
              <a:rPr lang="ru-RU" dirty="0" err="1"/>
              <a:t>обстеження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, </a:t>
            </a:r>
            <a:r>
              <a:rPr lang="ru-RU" dirty="0" err="1"/>
              <a:t>частковим</a:t>
            </a:r>
            <a:r>
              <a:rPr lang="ru-RU" dirty="0"/>
              <a:t> - з </a:t>
            </a:r>
            <a:r>
              <a:rPr lang="ru-RU" dirty="0" err="1"/>
              <a:t>розкриттям</a:t>
            </a:r>
            <a:r>
              <a:rPr lang="ru-RU" dirty="0"/>
              <a:t> до 20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пакувальних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і </a:t>
            </a:r>
            <a:r>
              <a:rPr lang="ru-RU" dirty="0" err="1"/>
              <a:t>вибірковим</a:t>
            </a:r>
            <a:r>
              <a:rPr lang="ru-RU" dirty="0"/>
              <a:t> </a:t>
            </a:r>
            <a:r>
              <a:rPr lang="ru-RU" dirty="0" err="1"/>
              <a:t>обстеженням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 та </a:t>
            </a:r>
            <a:r>
              <a:rPr lang="ru-RU" dirty="0" err="1"/>
              <a:t>повним</a:t>
            </a:r>
            <a:r>
              <a:rPr lang="ru-RU" dirty="0"/>
              <a:t> - з </a:t>
            </a:r>
            <a:r>
              <a:rPr lang="ru-RU" dirty="0" err="1"/>
              <a:t>розкриттям</a:t>
            </a:r>
            <a:r>
              <a:rPr lang="ru-RU" dirty="0"/>
              <a:t> до 100 </a:t>
            </a:r>
            <a:r>
              <a:rPr lang="ru-RU" dirty="0" err="1"/>
              <a:t>відсотків</a:t>
            </a:r>
            <a:r>
              <a:rPr lang="ru-RU" dirty="0"/>
              <a:t> </a:t>
            </a:r>
            <a:r>
              <a:rPr lang="ru-RU" dirty="0" err="1"/>
              <a:t>пакувальних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та </a:t>
            </a:r>
            <a:r>
              <a:rPr lang="ru-RU" dirty="0" err="1"/>
              <a:t>поглибленим</a:t>
            </a:r>
            <a:r>
              <a:rPr lang="ru-RU" dirty="0"/>
              <a:t> </a:t>
            </a:r>
            <a:r>
              <a:rPr lang="ru-RU" dirty="0" err="1"/>
              <a:t>обстеженням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743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/>
              <a:t>За </a:t>
            </a:r>
            <a:r>
              <a:rPr lang="ru-RU" dirty="0" err="1"/>
              <a:t>письмовим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особи,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проводитися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декларація</a:t>
            </a:r>
            <a:r>
              <a:rPr lang="ru-RU" dirty="0"/>
              <a:t> не подана декларантом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строку,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достатніх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норм </a:t>
            </a:r>
            <a:r>
              <a:rPr lang="uk-UA" dirty="0"/>
              <a:t>Митного</a:t>
            </a:r>
            <a:r>
              <a:rPr lang="ru-RU" dirty="0"/>
              <a:t> Кодексу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виявлено</a:t>
            </a:r>
            <a:r>
              <a:rPr lang="ru-RU" dirty="0"/>
              <a:t> (</a:t>
            </a:r>
            <a:r>
              <a:rPr lang="ru-RU" dirty="0" err="1"/>
              <a:t>знайдено</a:t>
            </a:r>
            <a:r>
              <a:rPr lang="ru-RU" dirty="0"/>
              <a:t>)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в зонах </a:t>
            </a:r>
            <a:r>
              <a:rPr lang="ru-RU" dirty="0" err="1"/>
              <a:t>митного</a:t>
            </a:r>
            <a:r>
              <a:rPr lang="ru-RU" dirty="0"/>
              <a:t> контролю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перетинають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і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невідомий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декларантом не </a:t>
            </a:r>
            <a:r>
              <a:rPr lang="ru-RU" dirty="0" err="1"/>
              <a:t>виконуються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 </a:t>
            </a:r>
            <a:r>
              <a:rPr lang="uk-UA" u="sng" dirty="0"/>
              <a:t>Митним</a:t>
            </a:r>
            <a:r>
              <a:rPr lang="ru-RU" dirty="0"/>
              <a:t> Кодексом.</a:t>
            </a:r>
          </a:p>
          <a:p>
            <a:pPr marL="0" indent="0" fontAlgn="base">
              <a:buNone/>
            </a:pPr>
            <a:r>
              <a:rPr lang="ru-RU" dirty="0" err="1"/>
              <a:t>Переогляд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проводиться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накладеного</a:t>
            </a:r>
            <a:r>
              <a:rPr lang="ru-RU" dirty="0"/>
              <a:t> на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видимих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можливого</a:t>
            </a:r>
            <a:r>
              <a:rPr lang="ru-RU" dirty="0"/>
              <a:t> </a:t>
            </a:r>
            <a:r>
              <a:rPr lang="ru-RU" dirty="0" err="1"/>
              <a:t>несанкціонованого</a:t>
            </a:r>
            <a:r>
              <a:rPr lang="ru-RU" dirty="0"/>
              <a:t> доступу до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контролем.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проведенням</a:t>
            </a:r>
            <a:r>
              <a:rPr lang="ru-RU" dirty="0"/>
              <a:t> такого </a:t>
            </a:r>
            <a:r>
              <a:rPr lang="ru-RU" dirty="0" err="1"/>
              <a:t>переогляду</a:t>
            </a:r>
            <a:r>
              <a:rPr lang="ru-RU" dirty="0"/>
              <a:t>,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уповноважена</a:t>
            </a:r>
            <a:r>
              <a:rPr lang="ru-RU" dirty="0"/>
              <a:t> ним особа.</a:t>
            </a:r>
          </a:p>
          <a:p>
            <a:pPr fontAlgn="base"/>
            <a:r>
              <a:rPr lang="ru-RU" dirty="0" err="1"/>
              <a:t>Огляд</a:t>
            </a:r>
            <a:r>
              <a:rPr lang="ru-RU" dirty="0"/>
              <a:t> (</a:t>
            </a:r>
            <a:r>
              <a:rPr lang="ru-RU" dirty="0" err="1"/>
              <a:t>переогляд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</a:t>
            </a:r>
            <a:r>
              <a:rPr lang="ru-RU" dirty="0" err="1"/>
              <a:t>присутності</a:t>
            </a:r>
            <a:r>
              <a:rPr lang="ru-RU" dirty="0"/>
              <a:t> особи, яка </a:t>
            </a:r>
            <a:r>
              <a:rPr lang="ru-RU" dirty="0" err="1"/>
              <a:t>переміщує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-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понятих</a:t>
            </a:r>
            <a:r>
              <a:rPr lang="ru-RU" dirty="0"/>
              <a:t>. Як </a:t>
            </a:r>
            <a:r>
              <a:rPr lang="ru-RU" dirty="0" err="1"/>
              <a:t>поняті</a:t>
            </a:r>
            <a:r>
              <a:rPr lang="ru-RU" dirty="0"/>
              <a:t> </a:t>
            </a:r>
            <a:r>
              <a:rPr lang="ru-RU" dirty="0" err="1"/>
              <a:t>запрошуються</a:t>
            </a:r>
            <a:r>
              <a:rPr lang="ru-RU" dirty="0"/>
              <a:t> особи, не </a:t>
            </a:r>
            <a:r>
              <a:rPr lang="ru-RU" dirty="0" err="1"/>
              <a:t>заінтересовані</a:t>
            </a:r>
            <a:r>
              <a:rPr lang="ru-RU" dirty="0"/>
              <a:t> у результатах </a:t>
            </a:r>
            <a:r>
              <a:rPr lang="ru-RU" dirty="0" err="1"/>
              <a:t>огляду</a:t>
            </a:r>
            <a:r>
              <a:rPr lang="ru-RU" dirty="0"/>
              <a:t> (</a:t>
            </a:r>
            <a:r>
              <a:rPr lang="ru-RU" dirty="0" err="1"/>
              <a:t>переогляду</a:t>
            </a:r>
            <a:r>
              <a:rPr lang="ru-RU" dirty="0"/>
              <a:t>).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понятими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8596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ru-RU" dirty="0"/>
              <a:t>За результатами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(</a:t>
            </a:r>
            <a:r>
              <a:rPr lang="ru-RU" dirty="0" err="1"/>
              <a:t>переогляду</a:t>
            </a:r>
            <a:r>
              <a:rPr lang="ru-RU" dirty="0"/>
              <a:t>) </a:t>
            </a:r>
            <a:r>
              <a:rPr lang="ru-RU" dirty="0" err="1"/>
              <a:t>складається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акт </a:t>
            </a:r>
            <a:r>
              <a:rPr lang="ru-RU" u="sng" dirty="0" err="1">
                <a:hlinkClick r:id="rId2"/>
              </a:rPr>
              <a:t>огляду</a:t>
            </a:r>
            <a:r>
              <a:rPr lang="ru-RU" u="sng" dirty="0">
                <a:hlinkClick r:id="rId2"/>
              </a:rPr>
              <a:t> (</a:t>
            </a:r>
            <a:r>
              <a:rPr lang="ru-RU" u="sng" dirty="0" err="1">
                <a:hlinkClick r:id="rId2"/>
              </a:rPr>
              <a:t>переогляду</a:t>
            </a:r>
            <a:r>
              <a:rPr lang="ru-RU" u="sng" dirty="0">
                <a:hlinkClick r:id="rId2"/>
              </a:rPr>
              <a:t>)</a:t>
            </a:r>
            <a:r>
              <a:rPr lang="ru-RU" dirty="0"/>
              <a:t> у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примірниках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зазначаються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здійснювали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 (</a:t>
            </a:r>
            <a:r>
              <a:rPr lang="ru-RU" dirty="0" err="1"/>
              <a:t>переогляд</a:t>
            </a:r>
            <a:r>
              <a:rPr lang="ru-RU" dirty="0"/>
              <a:t>), та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присутні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(</a:t>
            </a:r>
            <a:r>
              <a:rPr lang="ru-RU" dirty="0" err="1"/>
              <a:t>переогляду</a:t>
            </a:r>
            <a:r>
              <a:rPr lang="ru-RU" dirty="0"/>
              <a:t>) за </a:t>
            </a:r>
            <a:r>
              <a:rPr lang="ru-RU" dirty="0" err="1"/>
              <a:t>відсутності</a:t>
            </a:r>
            <a:r>
              <a:rPr lang="ru-RU" dirty="0"/>
              <a:t> особи, яка </a:t>
            </a:r>
            <a:r>
              <a:rPr lang="ru-RU" dirty="0" err="1"/>
              <a:t>переміщує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(</a:t>
            </a:r>
            <a:r>
              <a:rPr lang="ru-RU" dirty="0" err="1"/>
              <a:t>переогляду</a:t>
            </a:r>
            <a:r>
              <a:rPr lang="ru-RU" dirty="0"/>
              <a:t>) та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огляд</a:t>
            </a:r>
            <a:r>
              <a:rPr lang="ru-RU" dirty="0"/>
              <a:t> (</a:t>
            </a:r>
            <a:r>
              <a:rPr lang="ru-RU" dirty="0" err="1"/>
              <a:t>переогляд</a:t>
            </a:r>
            <a:r>
              <a:rPr lang="ru-RU" dirty="0"/>
              <a:t>)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проводився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u="sng" dirty="0">
                <a:hlinkClick r:id="rId2"/>
              </a:rPr>
              <a:t>Акт </a:t>
            </a:r>
            <a:r>
              <a:rPr lang="ru-RU" u="sng" dirty="0" err="1">
                <a:hlinkClick r:id="rId2"/>
              </a:rPr>
              <a:t>огляду</a:t>
            </a:r>
            <a:r>
              <a:rPr lang="ru-RU" u="sng" dirty="0">
                <a:hlinkClick r:id="rId2"/>
              </a:rPr>
              <a:t> (</a:t>
            </a:r>
            <a:r>
              <a:rPr lang="ru-RU" u="sng" dirty="0" err="1">
                <a:hlinkClick r:id="rId2"/>
              </a:rPr>
              <a:t>переогляду</a:t>
            </a:r>
            <a:r>
              <a:rPr lang="ru-RU" u="sng" dirty="0">
                <a:hlinkClick r:id="rId2"/>
              </a:rPr>
              <a:t>)</a:t>
            </a:r>
            <a:r>
              <a:rPr lang="ru-RU" dirty="0"/>
              <a:t> </a:t>
            </a:r>
            <a:r>
              <a:rPr lang="ru-RU" dirty="0" err="1"/>
              <a:t>засвідчується</a:t>
            </a:r>
            <a:r>
              <a:rPr lang="ru-RU" dirty="0"/>
              <a:t> </a:t>
            </a:r>
            <a:r>
              <a:rPr lang="ru-RU" dirty="0" err="1"/>
              <a:t>відбитком</a:t>
            </a:r>
            <a:r>
              <a:rPr lang="ru-RU" dirty="0"/>
              <a:t> </a:t>
            </a:r>
            <a:r>
              <a:rPr lang="ru-RU" dirty="0" err="1"/>
              <a:t>особистої</a:t>
            </a:r>
            <a:r>
              <a:rPr lang="ru-RU" dirty="0"/>
              <a:t> </a:t>
            </a:r>
            <a:r>
              <a:rPr lang="ru-RU" dirty="0" err="1"/>
              <a:t>номерної</a:t>
            </a:r>
            <a:r>
              <a:rPr lang="ru-RU" dirty="0"/>
              <a:t> печатки </a:t>
            </a:r>
            <a:r>
              <a:rPr lang="ru-RU" dirty="0" err="1"/>
              <a:t>посадової</a:t>
            </a:r>
            <a:r>
              <a:rPr lang="ru-RU" dirty="0"/>
              <a:t> особи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яка проводила </a:t>
            </a:r>
            <a:r>
              <a:rPr lang="ru-RU" dirty="0" err="1"/>
              <a:t>огляд</a:t>
            </a:r>
            <a:r>
              <a:rPr lang="ru-RU" dirty="0"/>
              <a:t> (</a:t>
            </a:r>
            <a:r>
              <a:rPr lang="ru-RU" dirty="0" err="1"/>
              <a:t>переогляд</a:t>
            </a:r>
            <a:r>
              <a:rPr lang="ru-RU" dirty="0"/>
              <a:t>).</a:t>
            </a:r>
          </a:p>
          <a:p>
            <a:pPr fontAlgn="base"/>
            <a:r>
              <a:rPr lang="ru-RU" dirty="0"/>
              <a:t>Один </a:t>
            </a:r>
            <a:r>
              <a:rPr lang="ru-RU" dirty="0" err="1"/>
              <a:t>примірник</a:t>
            </a:r>
            <a:r>
              <a:rPr lang="ru-RU" dirty="0"/>
              <a:t> акта </a:t>
            </a:r>
            <a:r>
              <a:rPr lang="ru-RU" dirty="0" err="1"/>
              <a:t>передається</a:t>
            </a:r>
            <a:r>
              <a:rPr lang="ru-RU" dirty="0"/>
              <a:t> (</a:t>
            </a:r>
            <a:r>
              <a:rPr lang="ru-RU" dirty="0" err="1"/>
              <a:t>надсилається</a:t>
            </a:r>
            <a:r>
              <a:rPr lang="ru-RU" dirty="0"/>
              <a:t>)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переміщує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контролем.</a:t>
            </a:r>
          </a:p>
          <a:p>
            <a:pPr marL="0" indent="0" fontAlgn="base">
              <a:buNone/>
            </a:pPr>
            <a:r>
              <a:rPr lang="ru-RU" i="1" dirty="0" err="1"/>
              <a:t>Огляд</a:t>
            </a:r>
            <a:r>
              <a:rPr lang="ru-RU" i="1" dirty="0"/>
              <a:t> та </a:t>
            </a:r>
            <a:r>
              <a:rPr lang="ru-RU" i="1" dirty="0" err="1"/>
              <a:t>переогляд</a:t>
            </a:r>
            <a:r>
              <a:rPr lang="ru-RU" i="1" dirty="0"/>
              <a:t> </a:t>
            </a:r>
            <a:r>
              <a:rPr lang="ru-RU" i="1" dirty="0" err="1"/>
              <a:t>ручної</a:t>
            </a:r>
            <a:r>
              <a:rPr lang="ru-RU" i="1" dirty="0"/>
              <a:t> </a:t>
            </a:r>
            <a:r>
              <a:rPr lang="ru-RU" i="1" dirty="0" err="1"/>
              <a:t>поклажі</a:t>
            </a:r>
            <a:r>
              <a:rPr lang="ru-RU" i="1" dirty="0"/>
              <a:t>, багажу</a:t>
            </a:r>
            <a:endParaRPr lang="ru-RU" dirty="0"/>
          </a:p>
          <a:p>
            <a:pPr fontAlgn="base"/>
            <a:r>
              <a:rPr lang="ru-RU" dirty="0" err="1"/>
              <a:t>Якщо</a:t>
            </a:r>
            <a:r>
              <a:rPr lang="ru-RU" dirty="0"/>
              <a:t> є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ручній</a:t>
            </a:r>
            <a:r>
              <a:rPr lang="ru-RU" dirty="0"/>
              <a:t> </a:t>
            </a:r>
            <a:r>
              <a:rPr lang="ru-RU" dirty="0" err="1"/>
              <a:t>поклажі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багажі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транзитом,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і </a:t>
            </a:r>
            <a:r>
              <a:rPr lang="ru-RU" dirty="0" err="1"/>
              <a:t>відповідним</a:t>
            </a:r>
            <a:r>
              <a:rPr lang="ru-RU" dirty="0"/>
              <a:t> видам контролю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при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оформленні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справляються</a:t>
            </a:r>
            <a:r>
              <a:rPr lang="ru-RU" dirty="0"/>
              <a:t>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платежі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заборонено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обмежено</a:t>
            </a:r>
            <a:r>
              <a:rPr lang="ru-RU" dirty="0"/>
              <a:t>, орган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провести </a:t>
            </a:r>
            <a:r>
              <a:rPr lang="ru-RU" dirty="0" err="1"/>
              <a:t>огляд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- і </a:t>
            </a:r>
            <a:r>
              <a:rPr lang="ru-RU" dirty="0" err="1"/>
              <a:t>переогляд</a:t>
            </a:r>
            <a:r>
              <a:rPr lang="ru-RU" dirty="0"/>
              <a:t> </a:t>
            </a:r>
            <a:r>
              <a:rPr lang="ru-RU" dirty="0" err="1"/>
              <a:t>ручної</a:t>
            </a:r>
            <a:r>
              <a:rPr lang="ru-RU" dirty="0"/>
              <a:t> </a:t>
            </a:r>
            <a:r>
              <a:rPr lang="ru-RU" dirty="0" err="1"/>
              <a:t>поклажі</a:t>
            </a:r>
            <a:r>
              <a:rPr lang="ru-RU" dirty="0"/>
              <a:t> та багажу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розпакуванням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Огляд</a:t>
            </a:r>
            <a:r>
              <a:rPr lang="ru-RU" dirty="0"/>
              <a:t> та </a:t>
            </a:r>
            <a:r>
              <a:rPr lang="ru-RU" dirty="0" err="1"/>
              <a:t>переогляд</a:t>
            </a:r>
            <a:r>
              <a:rPr lang="ru-RU" dirty="0"/>
              <a:t> </a:t>
            </a:r>
            <a:r>
              <a:rPr lang="ru-RU" dirty="0" err="1"/>
              <a:t>ручної</a:t>
            </a:r>
            <a:r>
              <a:rPr lang="ru-RU" dirty="0"/>
              <a:t> </a:t>
            </a:r>
            <a:r>
              <a:rPr lang="ru-RU" dirty="0" err="1"/>
              <a:t>поклажі</a:t>
            </a:r>
            <a:r>
              <a:rPr lang="ru-RU" dirty="0"/>
              <a:t>, багажу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в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ним особи.</a:t>
            </a:r>
          </a:p>
        </p:txBody>
      </p:sp>
    </p:spTree>
    <p:extLst>
      <p:ext uri="{BB962C8B-B14F-4D97-AF65-F5344CB8AC3E}">
        <p14:creationId xmlns:p14="http://schemas.microsoft.com/office/powerpoint/2010/main" val="3108066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marL="0" indent="0" fontAlgn="base">
              <a:buNone/>
            </a:pPr>
            <a:r>
              <a:rPr lang="ru-RU" dirty="0" err="1"/>
              <a:t>Огляд</a:t>
            </a:r>
            <a:r>
              <a:rPr lang="ru-RU" dirty="0"/>
              <a:t> та </a:t>
            </a:r>
            <a:r>
              <a:rPr lang="ru-RU" dirty="0" err="1"/>
              <a:t>переогляд</a:t>
            </a:r>
            <a:r>
              <a:rPr lang="ru-RU" dirty="0"/>
              <a:t> </a:t>
            </a:r>
            <a:r>
              <a:rPr lang="ru-RU" dirty="0" err="1"/>
              <a:t>ручної</a:t>
            </a:r>
            <a:r>
              <a:rPr lang="ru-RU" dirty="0"/>
              <a:t> </a:t>
            </a:r>
            <a:r>
              <a:rPr lang="ru-RU" dirty="0" err="1"/>
              <a:t>поклажі</a:t>
            </a:r>
            <a:r>
              <a:rPr lang="ru-RU" dirty="0"/>
              <a:t>, багажу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ним особи </a:t>
            </a:r>
            <a:r>
              <a:rPr lang="ru-RU" dirty="0" err="1"/>
              <a:t>здійснюються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якщо</a:t>
            </a:r>
            <a:r>
              <a:rPr lang="ru-RU" dirty="0"/>
              <a:t> є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несупроводжуваний</a:t>
            </a:r>
            <a:r>
              <a:rPr lang="ru-RU" dirty="0"/>
              <a:t> багаж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небезпеку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здоров’я</a:t>
            </a:r>
            <a:r>
              <a:rPr lang="ru-RU" dirty="0"/>
              <a:t> людей, </a:t>
            </a:r>
            <a:r>
              <a:rPr lang="ru-RU" dirty="0" err="1"/>
              <a:t>тварин</a:t>
            </a:r>
            <a:r>
              <a:rPr lang="ru-RU" dirty="0"/>
              <a:t> та </a:t>
            </a:r>
            <a:r>
              <a:rPr lang="ru-RU" dirty="0" err="1"/>
              <a:t>рослин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громадянин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уповноважена</a:t>
            </a:r>
            <a:r>
              <a:rPr lang="ru-RU" dirty="0"/>
              <a:t> ним особа не </a:t>
            </a:r>
            <a:r>
              <a:rPr lang="ru-RU" dirty="0" err="1"/>
              <a:t>з’явилися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одного </a:t>
            </a:r>
            <a:r>
              <a:rPr lang="ru-RU" dirty="0" err="1"/>
              <a:t>місяця</a:t>
            </a:r>
            <a:r>
              <a:rPr lang="ru-RU" dirty="0"/>
              <a:t> з дня </a:t>
            </a:r>
            <a:r>
              <a:rPr lang="ru-RU" dirty="0" err="1"/>
              <a:t>надходження</a:t>
            </a:r>
            <a:r>
              <a:rPr lang="ru-RU" dirty="0"/>
              <a:t> до </a:t>
            </a:r>
            <a:r>
              <a:rPr lang="ru-RU" dirty="0" err="1"/>
              <a:t>митниці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несупроводжуваного</a:t>
            </a:r>
            <a:r>
              <a:rPr lang="ru-RU" dirty="0"/>
              <a:t> багажу;</a:t>
            </a:r>
          </a:p>
          <a:p>
            <a:pPr fontAlgn="base"/>
            <a:r>
              <a:rPr lang="ru-RU" dirty="0"/>
              <a:t>3)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залишення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ручної</a:t>
            </a:r>
            <a:r>
              <a:rPr lang="ru-RU" dirty="0"/>
              <a:t> </a:t>
            </a:r>
            <a:r>
              <a:rPr lang="ru-RU" dirty="0" err="1"/>
              <a:t>поклажі</a:t>
            </a:r>
            <a:r>
              <a:rPr lang="ru-RU" dirty="0"/>
              <a:t>, багажу з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про </a:t>
            </a:r>
            <a:r>
              <a:rPr lang="ru-RU" dirty="0" err="1"/>
              <a:t>їх</a:t>
            </a:r>
            <a:r>
              <a:rPr lang="ru-RU" dirty="0"/>
              <a:t> транзит через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Огляд</a:t>
            </a:r>
            <a:r>
              <a:rPr lang="ru-RU" dirty="0"/>
              <a:t> та </a:t>
            </a:r>
            <a:r>
              <a:rPr lang="ru-RU" dirty="0" err="1"/>
              <a:t>переогляд</a:t>
            </a:r>
            <a:r>
              <a:rPr lang="ru-RU" dirty="0"/>
              <a:t> </a:t>
            </a:r>
            <a:r>
              <a:rPr lang="ru-RU" dirty="0" err="1"/>
              <a:t>ручної</a:t>
            </a:r>
            <a:r>
              <a:rPr lang="ru-RU" dirty="0"/>
              <a:t> </a:t>
            </a:r>
            <a:r>
              <a:rPr lang="ru-RU" dirty="0" err="1"/>
              <a:t>поклажі</a:t>
            </a:r>
            <a:r>
              <a:rPr lang="ru-RU" dirty="0"/>
              <a:t>, багажу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уповноваженого</a:t>
            </a:r>
            <a:r>
              <a:rPr lang="ru-RU" dirty="0"/>
              <a:t> </a:t>
            </a:r>
            <a:r>
              <a:rPr lang="ru-RU" dirty="0" err="1"/>
              <a:t>представника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в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перевезення</a:t>
            </a:r>
            <a:r>
              <a:rPr lang="ru-RU" dirty="0"/>
              <a:t>, </a:t>
            </a:r>
            <a:r>
              <a:rPr lang="ru-RU" dirty="0" err="1"/>
              <a:t>пересилання</a:t>
            </a:r>
            <a:r>
              <a:rPr lang="ru-RU" dirty="0"/>
              <a:t> </a:t>
            </a:r>
            <a:r>
              <a:rPr lang="ru-RU" dirty="0" err="1"/>
              <a:t>ручної</a:t>
            </a:r>
            <a:r>
              <a:rPr lang="ru-RU" dirty="0"/>
              <a:t> </a:t>
            </a:r>
            <a:r>
              <a:rPr lang="ru-RU" dirty="0" err="1"/>
              <a:t>поклажі</a:t>
            </a:r>
            <a:r>
              <a:rPr lang="ru-RU" dirty="0"/>
              <a:t> та багажу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Про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та </a:t>
            </a:r>
            <a:r>
              <a:rPr lang="ru-RU" dirty="0" err="1"/>
              <a:t>переогляду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акт</a:t>
            </a:r>
            <a:r>
              <a:rPr lang="ru-RU" dirty="0"/>
              <a:t>, форму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встановлює</a:t>
            </a:r>
            <a:r>
              <a:rPr lang="ru-RU" dirty="0"/>
              <a:t> </a:t>
            </a:r>
            <a:r>
              <a:rPr lang="ru-RU" dirty="0" err="1"/>
              <a:t>центральний</a:t>
            </a:r>
            <a:r>
              <a:rPr lang="ru-RU" dirty="0"/>
              <a:t> орган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Один </a:t>
            </a:r>
            <a:r>
              <a:rPr lang="ru-RU" dirty="0" err="1"/>
              <a:t>примірник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акта </a:t>
            </a:r>
            <a:r>
              <a:rPr lang="ru-RU" u="sng" dirty="0" err="1">
                <a:hlinkClick r:id="rId2"/>
              </a:rPr>
              <a:t>огляду</a:t>
            </a:r>
            <a:r>
              <a:rPr lang="ru-RU" u="sng" dirty="0">
                <a:hlinkClick r:id="rId2"/>
              </a:rPr>
              <a:t> (</a:t>
            </a:r>
            <a:r>
              <a:rPr lang="ru-RU" u="sng" dirty="0" err="1">
                <a:hlinkClick r:id="rId2"/>
              </a:rPr>
              <a:t>переогляду</a:t>
            </a:r>
            <a:r>
              <a:rPr lang="ru-RU" u="sng" dirty="0">
                <a:hlinkClick r:id="rId2"/>
              </a:rPr>
              <a:t>)</a:t>
            </a:r>
            <a:r>
              <a:rPr lang="ru-RU" dirty="0"/>
              <a:t> </a:t>
            </a:r>
            <a:r>
              <a:rPr lang="ru-RU" dirty="0" err="1"/>
              <a:t>передається</a:t>
            </a:r>
            <a:r>
              <a:rPr lang="ru-RU" dirty="0"/>
              <a:t> </a:t>
            </a:r>
            <a:r>
              <a:rPr lang="ru-RU" dirty="0" err="1"/>
              <a:t>громадянину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уповноваженій</a:t>
            </a:r>
            <a:r>
              <a:rPr lang="ru-RU" dirty="0"/>
              <a:t> ним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представнику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перевезення</a:t>
            </a:r>
            <a:r>
              <a:rPr lang="ru-RU" dirty="0"/>
              <a:t>, </a:t>
            </a:r>
            <a:r>
              <a:rPr lang="ru-RU" dirty="0" err="1"/>
              <a:t>пересилання</a:t>
            </a:r>
            <a:r>
              <a:rPr lang="ru-RU" dirty="0"/>
              <a:t> </a:t>
            </a:r>
            <a:r>
              <a:rPr lang="ru-RU" dirty="0" err="1"/>
              <a:t>ручної</a:t>
            </a:r>
            <a:r>
              <a:rPr lang="ru-RU" dirty="0"/>
              <a:t> </a:t>
            </a:r>
            <a:r>
              <a:rPr lang="ru-RU" dirty="0" err="1"/>
              <a:t>поклажі</a:t>
            </a:r>
            <a:r>
              <a:rPr lang="ru-RU" dirty="0"/>
              <a:t> та багажу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90865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fontAlgn="base"/>
            <a:r>
              <a:rPr lang="ru-RU" i="1" dirty="0" err="1"/>
              <a:t>Особистий</a:t>
            </a:r>
            <a:r>
              <a:rPr lang="ru-RU" i="1" dirty="0"/>
              <a:t> </a:t>
            </a:r>
            <a:r>
              <a:rPr lang="ru-RU" i="1" dirty="0" err="1"/>
              <a:t>огляд</a:t>
            </a:r>
            <a:endParaRPr lang="ru-RU" dirty="0"/>
          </a:p>
          <a:p>
            <a:pPr marL="0" indent="0" fontAlgn="base">
              <a:buNone/>
            </a:pP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 як </a:t>
            </a:r>
            <a:r>
              <a:rPr lang="ru-RU" dirty="0" err="1"/>
              <a:t>виняткова</a:t>
            </a:r>
            <a:r>
              <a:rPr lang="ru-RU" dirty="0"/>
              <a:t> форма </a:t>
            </a:r>
            <a:r>
              <a:rPr lang="ru-RU" dirty="0" err="1"/>
              <a:t>митного</a:t>
            </a:r>
            <a:r>
              <a:rPr lang="ru-RU" dirty="0"/>
              <a:t> контролю проводиться за </a:t>
            </a:r>
            <a:r>
              <a:rPr lang="ru-RU" dirty="0" err="1"/>
              <a:t>письмовим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особи,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є </a:t>
            </a:r>
            <a:r>
              <a:rPr lang="ru-RU" dirty="0" err="1"/>
              <a:t>достатні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громадянин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прямує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в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транзитній</a:t>
            </a:r>
            <a:r>
              <a:rPr lang="ru-RU" dirty="0"/>
              <a:t>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аеропорту</a:t>
            </a:r>
            <a:r>
              <a:rPr lang="ru-RU" dirty="0"/>
              <a:t>, </a:t>
            </a:r>
            <a:r>
              <a:rPr lang="ru-RU" dirty="0" err="1"/>
              <a:t>приховує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контрабанди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безпосередніми</a:t>
            </a:r>
            <a:r>
              <a:rPr lang="ru-RU" dirty="0"/>
              <a:t> предметами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заборонені</a:t>
            </a:r>
            <a:r>
              <a:rPr lang="ru-RU" dirty="0"/>
              <a:t> для </a:t>
            </a:r>
            <a:r>
              <a:rPr lang="ru-RU" dirty="0" err="1"/>
              <a:t>ввезення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, </a:t>
            </a:r>
            <a:r>
              <a:rPr lang="ru-RU" dirty="0" err="1"/>
              <a:t>вивезення</a:t>
            </a:r>
            <a:r>
              <a:rPr lang="ru-RU" dirty="0"/>
              <a:t> з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транзиту через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Перед початком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посадова</a:t>
            </a:r>
            <a:r>
              <a:rPr lang="ru-RU" dirty="0"/>
              <a:t> особа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повинна </a:t>
            </a:r>
            <a:r>
              <a:rPr lang="ru-RU" dirty="0" err="1"/>
              <a:t>пред’явити</a:t>
            </a:r>
            <a:r>
              <a:rPr lang="ru-RU" dirty="0"/>
              <a:t> </a:t>
            </a:r>
            <a:r>
              <a:rPr lang="ru-RU" dirty="0" err="1"/>
              <a:t>громадянину</a:t>
            </a:r>
            <a:r>
              <a:rPr lang="ru-RU" dirty="0"/>
              <a:t> </a:t>
            </a:r>
            <a:r>
              <a:rPr lang="ru-RU" dirty="0" err="1"/>
              <a:t>письмове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рішення</a:t>
            </a:r>
            <a:r>
              <a:rPr lang="ru-RU" dirty="0"/>
              <a:t> </a:t>
            </a:r>
            <a:r>
              <a:rPr lang="ru-RU" dirty="0" err="1"/>
              <a:t>керівника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особи,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ознайомити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правами та </a:t>
            </a:r>
            <a:r>
              <a:rPr lang="ru-RU" dirty="0" err="1"/>
              <a:t>обов’язками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такого </a:t>
            </a:r>
            <a:r>
              <a:rPr lang="ru-RU" dirty="0" err="1"/>
              <a:t>огляду</a:t>
            </a:r>
            <a:r>
              <a:rPr lang="ru-RU" dirty="0"/>
              <a:t> і </a:t>
            </a:r>
            <a:r>
              <a:rPr lang="ru-RU" dirty="0" err="1"/>
              <a:t>запропонувати</a:t>
            </a:r>
            <a:r>
              <a:rPr lang="ru-RU" dirty="0"/>
              <a:t> </a:t>
            </a:r>
            <a:r>
              <a:rPr lang="ru-RU" dirty="0" err="1"/>
              <a:t>добровільно</a:t>
            </a:r>
            <a:r>
              <a:rPr lang="ru-RU" dirty="0"/>
              <a:t> </a:t>
            </a:r>
            <a:r>
              <a:rPr lang="ru-RU" dirty="0" err="1"/>
              <a:t>видати</a:t>
            </a:r>
            <a:r>
              <a:rPr lang="ru-RU" dirty="0"/>
              <a:t> </a:t>
            </a:r>
            <a:r>
              <a:rPr lang="ru-RU" dirty="0" err="1"/>
              <a:t>приховані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задекларовані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Факт </a:t>
            </a:r>
            <a:r>
              <a:rPr lang="ru-RU" dirty="0" err="1"/>
              <a:t>ознайомлення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з </a:t>
            </a:r>
            <a:r>
              <a:rPr lang="ru-RU" dirty="0" err="1"/>
              <a:t>рішенням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засвідчується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написом</a:t>
            </a:r>
            <a:r>
              <a:rPr lang="ru-RU" dirty="0"/>
              <a:t> на </a:t>
            </a:r>
            <a:r>
              <a:rPr lang="ru-RU" dirty="0" err="1"/>
              <a:t>рішенні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такого </a:t>
            </a:r>
            <a:r>
              <a:rPr lang="ru-RU" dirty="0" err="1"/>
              <a:t>огляду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добровільної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прихованих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задекларованих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рішенні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робиться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запис</a:t>
            </a:r>
            <a:r>
              <a:rPr lang="ru-RU" dirty="0"/>
              <a:t>, </a:t>
            </a:r>
            <a:r>
              <a:rPr lang="ru-RU" dirty="0" err="1"/>
              <a:t>завірений</a:t>
            </a:r>
            <a:r>
              <a:rPr lang="ru-RU" dirty="0"/>
              <a:t> </a:t>
            </a:r>
            <a:r>
              <a:rPr lang="ru-RU" dirty="0" err="1"/>
              <a:t>підписом</a:t>
            </a:r>
            <a:r>
              <a:rPr lang="ru-RU" dirty="0"/>
              <a:t> </a:t>
            </a:r>
            <a:r>
              <a:rPr lang="ru-RU" dirty="0" err="1"/>
              <a:t>посадової</a:t>
            </a:r>
            <a:r>
              <a:rPr lang="ru-RU" dirty="0"/>
              <a:t> особи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яка </a:t>
            </a:r>
            <a:r>
              <a:rPr lang="ru-RU" dirty="0" err="1"/>
              <a:t>пред’являла</a:t>
            </a:r>
            <a:r>
              <a:rPr lang="ru-RU" dirty="0"/>
              <a:t> </a:t>
            </a:r>
            <a:r>
              <a:rPr lang="ru-RU" dirty="0" err="1"/>
              <a:t>зазначене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громадянинові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427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marL="0" indent="0" fontAlgn="base">
              <a:buNone/>
            </a:pPr>
            <a:r>
              <a:rPr lang="ru-RU" dirty="0" err="1"/>
              <a:t>Громадянин</a:t>
            </a:r>
            <a:r>
              <a:rPr lang="ru-RU" dirty="0"/>
              <a:t>,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право:</a:t>
            </a:r>
          </a:p>
          <a:p>
            <a:pPr fontAlgn="base"/>
            <a:r>
              <a:rPr lang="ru-RU" dirty="0"/>
              <a:t>1) до початку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ознайомитися</a:t>
            </a:r>
            <a:r>
              <a:rPr lang="ru-RU" dirty="0"/>
              <a:t> з </a:t>
            </a:r>
            <a:r>
              <a:rPr lang="ru-RU" dirty="0" err="1"/>
              <a:t>рішенням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та порядком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ознайомитися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правами та </a:t>
            </a:r>
            <a:r>
              <a:rPr lang="ru-RU" dirty="0" err="1"/>
              <a:t>обов’язками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пояснення</a:t>
            </a:r>
            <a:r>
              <a:rPr lang="ru-RU" dirty="0"/>
              <a:t> та </a:t>
            </a:r>
            <a:r>
              <a:rPr lang="ru-RU" dirty="0" err="1"/>
              <a:t>заявляти</a:t>
            </a:r>
            <a:r>
              <a:rPr lang="ru-RU" dirty="0"/>
              <a:t> </a:t>
            </a:r>
            <a:r>
              <a:rPr lang="ru-RU" dirty="0" err="1"/>
              <a:t>клопотання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добровільно</a:t>
            </a:r>
            <a:r>
              <a:rPr lang="ru-RU" dirty="0"/>
              <a:t> </a:t>
            </a:r>
            <a:r>
              <a:rPr lang="ru-RU" dirty="0" err="1"/>
              <a:t>видати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ним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5) </a:t>
            </a:r>
            <a:r>
              <a:rPr lang="ru-RU" dirty="0" err="1"/>
              <a:t>робити</a:t>
            </a:r>
            <a:r>
              <a:rPr lang="ru-RU" dirty="0"/>
              <a:t> заяви з </a:t>
            </a:r>
            <a:r>
              <a:rPr lang="ru-RU" dirty="0" err="1"/>
              <a:t>обов’язковим</a:t>
            </a:r>
            <a:r>
              <a:rPr lang="ru-RU" dirty="0"/>
              <a:t> </a:t>
            </a:r>
            <a:r>
              <a:rPr lang="ru-RU" dirty="0" err="1"/>
              <a:t>внесенням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яка проводить </a:t>
            </a: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, до протоколу </a:t>
            </a:r>
            <a:r>
              <a:rPr lang="ru-RU" dirty="0" err="1"/>
              <a:t>проведення</a:t>
            </a:r>
            <a:r>
              <a:rPr lang="ru-RU" dirty="0"/>
              <a:t> такого </a:t>
            </a:r>
            <a:r>
              <a:rPr lang="ru-RU" dirty="0" err="1"/>
              <a:t>огляду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6)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рідною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та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перекладача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7) </a:t>
            </a:r>
            <a:r>
              <a:rPr lang="ru-RU" dirty="0" err="1"/>
              <a:t>ознайомитися</a:t>
            </a:r>
            <a:r>
              <a:rPr lang="ru-RU" dirty="0"/>
              <a:t> з актом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складення</a:t>
            </a:r>
            <a:r>
              <a:rPr lang="ru-RU" dirty="0"/>
              <a:t> та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заяву</a:t>
            </a:r>
            <a:r>
              <a:rPr lang="ru-RU" dirty="0"/>
              <a:t>, яка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внесенню</a:t>
            </a:r>
            <a:r>
              <a:rPr lang="ru-RU" dirty="0"/>
              <a:t> до акта;</a:t>
            </a:r>
          </a:p>
          <a:p>
            <a:pPr fontAlgn="base"/>
            <a:r>
              <a:rPr lang="ru-RU" dirty="0"/>
              <a:t>8) </a:t>
            </a:r>
            <a:r>
              <a:rPr lang="ru-RU" dirty="0" err="1"/>
              <a:t>оскаржувати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дії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такого </a:t>
            </a:r>
            <a:r>
              <a:rPr lang="ru-RU" dirty="0" err="1"/>
              <a:t>огляду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774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 проводиться в </a:t>
            </a:r>
            <a:r>
              <a:rPr lang="ru-RU" dirty="0" err="1"/>
              <a:t>ізольованому</a:t>
            </a:r>
            <a:r>
              <a:rPr lang="ru-RU" dirty="0"/>
              <a:t> </a:t>
            </a:r>
            <a:r>
              <a:rPr lang="ru-RU" dirty="0" err="1"/>
              <a:t>приміщенні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встановленим</a:t>
            </a:r>
            <a:r>
              <a:rPr lang="ru-RU" dirty="0"/>
              <a:t> </a:t>
            </a:r>
            <a:r>
              <a:rPr lang="ru-RU" dirty="0" err="1"/>
              <a:t>санітарно-гігієнічним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,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статі</a:t>
            </a:r>
            <a:r>
              <a:rPr lang="ru-RU" dirty="0"/>
              <a:t> з </a:t>
            </a:r>
            <a:r>
              <a:rPr lang="ru-RU" dirty="0" err="1"/>
              <a:t>громадянином</a:t>
            </a:r>
            <a:r>
              <a:rPr lang="ru-RU" dirty="0"/>
              <a:t>,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проводиться </a:t>
            </a: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, у </a:t>
            </a:r>
            <a:r>
              <a:rPr lang="ru-RU" dirty="0" err="1"/>
              <a:t>присутності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понятих</a:t>
            </a:r>
            <a:r>
              <a:rPr lang="ru-RU" dirty="0"/>
              <a:t>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самої</a:t>
            </a:r>
            <a:r>
              <a:rPr lang="ru-RU" dirty="0"/>
              <a:t> </a:t>
            </a:r>
            <a:r>
              <a:rPr lang="ru-RU" dirty="0" err="1"/>
              <a:t>статі</a:t>
            </a:r>
            <a:r>
              <a:rPr lang="ru-RU" dirty="0"/>
              <a:t>. Як </a:t>
            </a:r>
            <a:r>
              <a:rPr lang="ru-RU" dirty="0" err="1"/>
              <a:t>поняті</a:t>
            </a:r>
            <a:r>
              <a:rPr lang="ru-RU" dirty="0"/>
              <a:t> </a:t>
            </a:r>
            <a:r>
              <a:rPr lang="ru-RU" dirty="0" err="1"/>
              <a:t>запрошуються</a:t>
            </a:r>
            <a:r>
              <a:rPr lang="ru-RU" dirty="0"/>
              <a:t> особи, не </a:t>
            </a:r>
            <a:r>
              <a:rPr lang="ru-RU" dirty="0" err="1"/>
              <a:t>заінтересовані</a:t>
            </a:r>
            <a:r>
              <a:rPr lang="ru-RU" dirty="0"/>
              <a:t> у результатах </a:t>
            </a:r>
            <a:r>
              <a:rPr lang="ru-RU" dirty="0" err="1"/>
              <a:t>огляду</a:t>
            </a:r>
            <a:r>
              <a:rPr lang="ru-RU" dirty="0"/>
              <a:t>. </a:t>
            </a:r>
            <a:r>
              <a:rPr lang="ru-RU" dirty="0" err="1"/>
              <a:t>Понятими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родичі</a:t>
            </a:r>
            <a:r>
              <a:rPr lang="ru-RU" dirty="0"/>
              <a:t> особи, яка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особистому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, та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. Доступ до </a:t>
            </a:r>
            <a:r>
              <a:rPr lang="ru-RU" dirty="0" err="1"/>
              <a:t>приміщення</a:t>
            </a:r>
            <a:r>
              <a:rPr lang="ru-RU" dirty="0"/>
              <a:t>, де проводиться </a:t>
            </a:r>
            <a:r>
              <a:rPr lang="ru-RU" dirty="0" err="1"/>
              <a:t>огляд</a:t>
            </a:r>
            <a:r>
              <a:rPr lang="ru-RU" dirty="0"/>
              <a:t>,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беруть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, і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спостерігати</a:t>
            </a:r>
            <a:r>
              <a:rPr lang="ru-RU" dirty="0"/>
              <a:t> за </a:t>
            </a:r>
            <a:r>
              <a:rPr lang="ru-RU" dirty="0" err="1"/>
              <a:t>проведенням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з боку таких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виключені</a:t>
            </a:r>
            <a:r>
              <a:rPr lang="ru-RU" dirty="0"/>
              <a:t>.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особистому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, проводиться </a:t>
            </a:r>
            <a:r>
              <a:rPr lang="ru-RU" dirty="0" err="1"/>
              <a:t>виключно</a:t>
            </a:r>
            <a:r>
              <a:rPr lang="ru-RU" dirty="0"/>
              <a:t> </a:t>
            </a:r>
            <a:r>
              <a:rPr lang="ru-RU" dirty="0" err="1"/>
              <a:t>медичним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 </a:t>
            </a:r>
            <a:r>
              <a:rPr lang="ru-RU" u="sng" dirty="0">
                <a:hlinkClick r:id="rId2"/>
              </a:rPr>
              <a:t>протокол</a:t>
            </a:r>
            <a:r>
              <a:rPr lang="ru-RU" dirty="0"/>
              <a:t> за формою,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Протокол </a:t>
            </a:r>
            <a:r>
              <a:rPr lang="ru-RU" dirty="0" err="1"/>
              <a:t>підписується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яка проводила </a:t>
            </a:r>
            <a:r>
              <a:rPr lang="ru-RU" dirty="0" err="1"/>
              <a:t>огляд</a:t>
            </a:r>
            <a:r>
              <a:rPr lang="ru-RU" dirty="0"/>
              <a:t>, </a:t>
            </a:r>
            <a:r>
              <a:rPr lang="ru-RU" dirty="0" err="1"/>
              <a:t>громадянином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пройшов</a:t>
            </a:r>
            <a:r>
              <a:rPr lang="ru-RU" dirty="0"/>
              <a:t> </a:t>
            </a: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, </a:t>
            </a:r>
            <a:r>
              <a:rPr lang="ru-RU" dirty="0" err="1"/>
              <a:t>понятими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присутні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огляду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/>
              <a:t>медичним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 - і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. </a:t>
            </a:r>
            <a:r>
              <a:rPr lang="ru-RU" dirty="0" err="1"/>
              <a:t>Громадянин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пройшов</a:t>
            </a:r>
            <a:r>
              <a:rPr lang="ru-RU" dirty="0"/>
              <a:t> </a:t>
            </a: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заяву</a:t>
            </a:r>
            <a:r>
              <a:rPr lang="ru-RU" dirty="0"/>
              <a:t> з </a:t>
            </a:r>
            <a:r>
              <a:rPr lang="ru-RU" dirty="0" err="1"/>
              <a:t>обов’язковим</a:t>
            </a:r>
            <a:r>
              <a:rPr lang="ru-RU" dirty="0"/>
              <a:t> </a:t>
            </a:r>
            <a:r>
              <a:rPr lang="ru-RU" dirty="0" err="1"/>
              <a:t>занесенням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до </a:t>
            </a:r>
            <a:r>
              <a:rPr lang="ru-RU" dirty="0" err="1" smtClean="0"/>
              <a:t>протоколу.Копія</a:t>
            </a:r>
            <a:r>
              <a:rPr lang="ru-RU" dirty="0" smtClean="0"/>
              <a:t> </a:t>
            </a:r>
            <a:r>
              <a:rPr lang="ru-RU" dirty="0"/>
              <a:t>протоколу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громадянинові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Особистому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не </a:t>
            </a:r>
            <a:r>
              <a:rPr lang="ru-RU" dirty="0" err="1"/>
              <a:t>підлягають</a:t>
            </a:r>
            <a:r>
              <a:rPr lang="ru-RU" dirty="0"/>
              <a:t> Президент </a:t>
            </a:r>
            <a:r>
              <a:rPr lang="ru-RU" dirty="0" err="1"/>
              <a:t>України</a:t>
            </a:r>
            <a:r>
              <a:rPr lang="ru-RU" dirty="0"/>
              <a:t>, Голова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народні</a:t>
            </a:r>
            <a:r>
              <a:rPr lang="ru-RU" dirty="0"/>
              <a:t> </a:t>
            </a:r>
            <a:r>
              <a:rPr lang="ru-RU" dirty="0" err="1"/>
              <a:t>депутати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Прем’єр-міністр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Перший </a:t>
            </a:r>
            <a:r>
              <a:rPr lang="ru-RU" dirty="0" err="1"/>
              <a:t>віце-прем’єр-міністр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Голова та </a:t>
            </a:r>
            <a:r>
              <a:rPr lang="ru-RU" dirty="0" err="1"/>
              <a:t>судді</a:t>
            </a:r>
            <a:r>
              <a:rPr lang="ru-RU" dirty="0"/>
              <a:t> Верховного Суду </a:t>
            </a:r>
            <a:r>
              <a:rPr lang="ru-RU" dirty="0" err="1"/>
              <a:t>України</a:t>
            </a:r>
            <a:r>
              <a:rPr lang="ru-RU" dirty="0"/>
              <a:t>, Голова та </a:t>
            </a:r>
            <a:r>
              <a:rPr lang="ru-RU" dirty="0" err="1"/>
              <a:t>судді</a:t>
            </a:r>
            <a:r>
              <a:rPr lang="ru-RU" dirty="0"/>
              <a:t> </a:t>
            </a:r>
            <a:r>
              <a:rPr lang="ru-RU" dirty="0" err="1"/>
              <a:t>Конституційного</a:t>
            </a:r>
            <a:r>
              <a:rPr lang="ru-RU" dirty="0"/>
              <a:t> Суду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Міністр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справ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Генеральний</a:t>
            </a:r>
            <a:r>
              <a:rPr lang="ru-RU" dirty="0"/>
              <a:t> прокурор </a:t>
            </a:r>
            <a:r>
              <a:rPr lang="ru-RU" dirty="0" err="1"/>
              <a:t>України</a:t>
            </a:r>
            <a:r>
              <a:rPr lang="ru-RU" dirty="0"/>
              <a:t> та члени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сімей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прямують</a:t>
            </a:r>
            <a:r>
              <a:rPr lang="ru-RU" dirty="0"/>
              <a:t> разом з ними</a:t>
            </a:r>
          </a:p>
        </p:txBody>
      </p:sp>
    </p:spTree>
    <p:extLst>
      <p:ext uri="{BB962C8B-B14F-4D97-AF65-F5344CB8AC3E}">
        <p14:creationId xmlns:p14="http://schemas.microsoft.com/office/powerpoint/2010/main" val="4715148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i="1" dirty="0" err="1"/>
              <a:t>Перевірка</a:t>
            </a:r>
            <a:r>
              <a:rPr lang="ru-RU" i="1" dirty="0"/>
              <a:t> </a:t>
            </a:r>
            <a:r>
              <a:rPr lang="ru-RU" i="1" dirty="0" err="1"/>
              <a:t>обліку</a:t>
            </a:r>
            <a:r>
              <a:rPr lang="ru-RU" i="1" dirty="0"/>
              <a:t> </a:t>
            </a:r>
            <a:r>
              <a:rPr lang="ru-RU" i="1" dirty="0" err="1"/>
              <a:t>товарів</a:t>
            </a:r>
            <a:r>
              <a:rPr lang="ru-RU" i="1" dirty="0"/>
              <a:t>, </a:t>
            </a:r>
            <a:r>
              <a:rPr lang="ru-RU" i="1" dirty="0" err="1"/>
              <a:t>транспортних</a:t>
            </a:r>
            <a:r>
              <a:rPr lang="ru-RU" i="1" dirty="0"/>
              <a:t> </a:t>
            </a:r>
            <a:r>
              <a:rPr lang="ru-RU" i="1" dirty="0" err="1"/>
              <a:t>засобів</a:t>
            </a:r>
            <a:r>
              <a:rPr lang="ru-RU" i="1" dirty="0"/>
              <a:t> </a:t>
            </a:r>
            <a:r>
              <a:rPr lang="ru-RU" i="1" dirty="0" err="1"/>
              <a:t>комерційного</a:t>
            </a:r>
            <a:r>
              <a:rPr lang="ru-RU" i="1" dirty="0"/>
              <a:t> </a:t>
            </a:r>
            <a:r>
              <a:rPr lang="ru-RU" i="1" dirty="0" err="1"/>
              <a:t>призначення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переміщуються</a:t>
            </a:r>
            <a:r>
              <a:rPr lang="ru-RU" i="1" dirty="0"/>
              <a:t> через </a:t>
            </a:r>
            <a:r>
              <a:rPr lang="ru-RU" i="1" dirty="0" err="1"/>
              <a:t>митний</a:t>
            </a:r>
            <a:r>
              <a:rPr lang="ru-RU" i="1" dirty="0"/>
              <a:t> кордон </a:t>
            </a:r>
            <a:r>
              <a:rPr lang="ru-RU" i="1" dirty="0" err="1"/>
              <a:t>України</a:t>
            </a:r>
            <a:r>
              <a:rPr lang="ru-RU" i="1" dirty="0"/>
              <a:t> та/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перебувають</a:t>
            </a:r>
            <a:r>
              <a:rPr lang="ru-RU" i="1" dirty="0"/>
              <a:t> </a:t>
            </a:r>
            <a:r>
              <a:rPr lang="ru-RU" i="1" dirty="0" err="1"/>
              <a:t>під</a:t>
            </a:r>
            <a:r>
              <a:rPr lang="ru-RU" i="1" dirty="0"/>
              <a:t> </a:t>
            </a:r>
            <a:r>
              <a:rPr lang="ru-RU" i="1" dirty="0" err="1"/>
              <a:t>митним</a:t>
            </a:r>
            <a:r>
              <a:rPr lang="ru-RU" i="1" dirty="0"/>
              <a:t> контролем</a:t>
            </a:r>
            <a:endParaRPr lang="ru-RU" dirty="0"/>
          </a:p>
          <a:p>
            <a:pPr fontAlgn="base"/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контролем,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про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, </a:t>
            </a:r>
            <a:r>
              <a:rPr lang="ru-RU" dirty="0" err="1"/>
              <a:t>встановленим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іншими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контролем, як форма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зазначені</a:t>
            </a:r>
            <a:r>
              <a:rPr lang="ru-RU" dirty="0"/>
              <a:t> у </a:t>
            </a:r>
            <a:r>
              <a:rPr lang="uk-UA" u="sng" dirty="0"/>
              <a:t>Митному</a:t>
            </a:r>
            <a:r>
              <a:rPr lang="ru-RU" dirty="0"/>
              <a:t> Кодексу;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підприємств</a:t>
            </a:r>
            <a:r>
              <a:rPr lang="ru-RU" dirty="0"/>
              <a:t>, до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спрощення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uk-UA" dirty="0"/>
              <a:t>Митного</a:t>
            </a:r>
            <a:r>
              <a:rPr lang="ru-RU" dirty="0"/>
              <a:t> Кодексу;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товарами, </a:t>
            </a:r>
            <a:r>
              <a:rPr lang="ru-RU" dirty="0" err="1"/>
              <a:t>поміщеними</a:t>
            </a:r>
            <a:r>
              <a:rPr lang="ru-RU" dirty="0"/>
              <a:t> у </a:t>
            </a:r>
            <a:r>
              <a:rPr lang="ru-RU" dirty="0" err="1"/>
              <a:t>митний</a:t>
            </a:r>
            <a:r>
              <a:rPr lang="ru-RU" dirty="0"/>
              <a:t> режим,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За результатами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контролем, </a:t>
            </a:r>
            <a:r>
              <a:rPr lang="ru-RU" dirty="0" err="1"/>
              <a:t>посадовими</a:t>
            </a:r>
            <a:r>
              <a:rPr lang="ru-RU" dirty="0"/>
              <a:t> особами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акт, один </a:t>
            </a:r>
            <a:r>
              <a:rPr lang="ru-RU" dirty="0" err="1"/>
              <a:t>примірник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керівнику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перевірялося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9119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10358651" cy="6387153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ru-RU" i="1" dirty="0" err="1"/>
              <a:t>Документальні</a:t>
            </a:r>
            <a:r>
              <a:rPr lang="ru-RU" i="1" dirty="0"/>
              <a:t> </a:t>
            </a:r>
            <a:r>
              <a:rPr lang="ru-RU" i="1" dirty="0" err="1"/>
              <a:t>перевірки</a:t>
            </a:r>
            <a:r>
              <a:rPr lang="ru-RU" i="1" dirty="0"/>
              <a:t> </a:t>
            </a:r>
            <a:r>
              <a:rPr lang="ru-RU" i="1" dirty="0" err="1"/>
              <a:t>дотримання</a:t>
            </a:r>
            <a:r>
              <a:rPr lang="ru-RU" i="1" dirty="0"/>
              <a:t> </a:t>
            </a:r>
            <a:r>
              <a:rPr lang="ru-RU" i="1" dirty="0" err="1"/>
              <a:t>вимог</a:t>
            </a:r>
            <a:r>
              <a:rPr lang="ru-RU" i="1" dirty="0"/>
              <a:t> </a:t>
            </a:r>
            <a:r>
              <a:rPr lang="ru-RU" i="1" dirty="0" err="1"/>
              <a:t>законодавства</a:t>
            </a:r>
            <a:r>
              <a:rPr lang="ru-RU" i="1" dirty="0"/>
              <a:t> </a:t>
            </a:r>
            <a:r>
              <a:rPr lang="ru-RU" i="1" dirty="0" err="1"/>
              <a:t>України</a:t>
            </a:r>
            <a:r>
              <a:rPr lang="ru-RU" i="1" dirty="0"/>
              <a:t> з </a:t>
            </a:r>
            <a:r>
              <a:rPr lang="ru-RU" i="1" dirty="0" err="1"/>
              <a:t>питань</a:t>
            </a:r>
            <a:r>
              <a:rPr lang="ru-RU" i="1" dirty="0"/>
              <a:t> </a:t>
            </a:r>
            <a:r>
              <a:rPr lang="ru-RU" i="1" dirty="0" err="1"/>
              <a:t>державної</a:t>
            </a:r>
            <a:r>
              <a:rPr lang="ru-RU" i="1" dirty="0"/>
              <a:t> </a:t>
            </a:r>
            <a:r>
              <a:rPr lang="ru-RU" i="1" dirty="0" err="1"/>
              <a:t>митної</a:t>
            </a:r>
            <a:r>
              <a:rPr lang="ru-RU" i="1" dirty="0"/>
              <a:t> </a:t>
            </a:r>
            <a:r>
              <a:rPr lang="ru-RU" i="1" dirty="0" err="1"/>
              <a:t>справи</a:t>
            </a:r>
            <a:r>
              <a:rPr lang="ru-RU" i="1" dirty="0"/>
              <a:t>, у тому </a:t>
            </a:r>
            <a:r>
              <a:rPr lang="ru-RU" i="1" dirty="0" err="1"/>
              <a:t>числі</a:t>
            </a:r>
            <a:r>
              <a:rPr lang="ru-RU" i="1" dirty="0"/>
              <a:t> </a:t>
            </a:r>
            <a:r>
              <a:rPr lang="ru-RU" i="1" dirty="0" err="1"/>
              <a:t>своєчасності</a:t>
            </a:r>
            <a:r>
              <a:rPr lang="ru-RU" i="1" dirty="0"/>
              <a:t>, </a:t>
            </a:r>
            <a:r>
              <a:rPr lang="ru-RU" i="1" dirty="0" err="1"/>
              <a:t>достовірності</a:t>
            </a:r>
            <a:r>
              <a:rPr lang="ru-RU" i="1" dirty="0"/>
              <a:t>, </a:t>
            </a:r>
            <a:r>
              <a:rPr lang="ru-RU" i="1" dirty="0" err="1"/>
              <a:t>повноти</a:t>
            </a:r>
            <a:r>
              <a:rPr lang="ru-RU" i="1" dirty="0"/>
              <a:t> </a:t>
            </a:r>
            <a:r>
              <a:rPr lang="ru-RU" i="1" dirty="0" err="1"/>
              <a:t>нарахування</a:t>
            </a:r>
            <a:r>
              <a:rPr lang="ru-RU" i="1" dirty="0"/>
              <a:t> та </a:t>
            </a:r>
            <a:r>
              <a:rPr lang="ru-RU" i="1" dirty="0" err="1"/>
              <a:t>сплати</a:t>
            </a:r>
            <a:r>
              <a:rPr lang="ru-RU" i="1" dirty="0"/>
              <a:t> </a:t>
            </a:r>
            <a:r>
              <a:rPr lang="ru-RU" i="1" dirty="0" err="1"/>
              <a:t>митних</a:t>
            </a:r>
            <a:r>
              <a:rPr lang="ru-RU" i="1" dirty="0"/>
              <a:t> </a:t>
            </a:r>
            <a:r>
              <a:rPr lang="ru-RU" i="1" dirty="0" err="1"/>
              <a:t>платежів</a:t>
            </a:r>
            <a:endParaRPr lang="ru-RU" dirty="0"/>
          </a:p>
          <a:p>
            <a:pPr fontAlgn="base"/>
            <a:r>
              <a:rPr lang="ru-RU" dirty="0"/>
              <a:t>Документальна </a:t>
            </a:r>
            <a:r>
              <a:rPr lang="ru-RU" dirty="0" err="1"/>
              <a:t>перевірка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переконуються</a:t>
            </a:r>
            <a:r>
              <a:rPr lang="ru-RU" dirty="0"/>
              <a:t> у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заповнення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декларацій</a:t>
            </a:r>
            <a:r>
              <a:rPr lang="ru-RU" dirty="0"/>
              <a:t>, </a:t>
            </a:r>
            <a:r>
              <a:rPr lang="ru-RU" dirty="0" err="1"/>
              <a:t>декларацій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та в </a:t>
            </a:r>
            <a:r>
              <a:rPr lang="ru-RU" dirty="0" err="1"/>
              <a:t>достовірності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у них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законності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(</a:t>
            </a:r>
            <a:r>
              <a:rPr lang="ru-RU" dirty="0" err="1"/>
              <a:t>пересилання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вільної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, </a:t>
            </a:r>
            <a:r>
              <a:rPr lang="ru-RU" dirty="0" err="1"/>
              <a:t>вивезення</a:t>
            </a:r>
            <a:r>
              <a:rPr lang="ru-RU" dirty="0"/>
              <a:t> (</a:t>
            </a:r>
            <a:r>
              <a:rPr lang="ru-RU" dirty="0" err="1"/>
              <a:t>пересилання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вільної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своєчасності</a:t>
            </a:r>
            <a:r>
              <a:rPr lang="ru-RU" dirty="0"/>
              <a:t>, </a:t>
            </a:r>
            <a:r>
              <a:rPr lang="ru-RU" dirty="0" err="1"/>
              <a:t>достовірності</a:t>
            </a:r>
            <a:r>
              <a:rPr lang="ru-RU" dirty="0"/>
              <a:t>,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нарахування</a:t>
            </a:r>
            <a:r>
              <a:rPr lang="ru-RU" dirty="0"/>
              <a:t> та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Документальні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своєчасності</a:t>
            </a:r>
            <a:r>
              <a:rPr lang="ru-RU" dirty="0"/>
              <a:t>, </a:t>
            </a:r>
            <a:r>
              <a:rPr lang="ru-RU" dirty="0" err="1"/>
              <a:t>достовірності</a:t>
            </a:r>
            <a:r>
              <a:rPr lang="ru-RU" dirty="0"/>
              <a:t>,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нарахування</a:t>
            </a:r>
            <a:r>
              <a:rPr lang="ru-RU" dirty="0"/>
              <a:t> та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проводяться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102 </a:t>
            </a:r>
            <a:r>
              <a:rPr lang="ru-RU" u="sng" dirty="0" err="1">
                <a:hlinkClick r:id="rId2"/>
              </a:rPr>
              <a:t>Податкового</a:t>
            </a:r>
            <a:r>
              <a:rPr lang="ru-RU" u="sng" dirty="0">
                <a:hlinkClick r:id="rId2"/>
              </a:rPr>
              <a:t> кодексу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контроль шляхом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документальних</a:t>
            </a:r>
            <a:r>
              <a:rPr lang="ru-RU" dirty="0"/>
              <a:t> </a:t>
            </a:r>
            <a:r>
              <a:rPr lang="ru-RU" dirty="0" err="1"/>
              <a:t>виїзних</a:t>
            </a:r>
            <a:r>
              <a:rPr lang="ru-RU" dirty="0"/>
              <a:t> (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позапланових</a:t>
            </a:r>
            <a:r>
              <a:rPr lang="ru-RU" dirty="0"/>
              <a:t>) та </a:t>
            </a:r>
            <a:r>
              <a:rPr lang="ru-RU" dirty="0" err="1"/>
              <a:t>документальних</a:t>
            </a:r>
            <a:r>
              <a:rPr lang="ru-RU" dirty="0"/>
              <a:t> </a:t>
            </a:r>
            <a:r>
              <a:rPr lang="ru-RU" dirty="0" err="1"/>
              <a:t>невиїзних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, </a:t>
            </a:r>
            <a:r>
              <a:rPr lang="ru-RU" dirty="0" err="1"/>
              <a:t>своєчасності</a:t>
            </a:r>
            <a:r>
              <a:rPr lang="ru-RU" dirty="0"/>
              <a:t>, </a:t>
            </a:r>
            <a:r>
              <a:rPr lang="ru-RU" dirty="0" err="1"/>
              <a:t>достовірності</a:t>
            </a:r>
            <a:r>
              <a:rPr lang="ru-RU" dirty="0"/>
              <a:t>,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нарахування</a:t>
            </a:r>
            <a:r>
              <a:rPr lang="ru-RU" dirty="0"/>
              <a:t> та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обґрунтованості</a:t>
            </a:r>
            <a:r>
              <a:rPr lang="ru-RU" dirty="0"/>
              <a:t> та </a:t>
            </a:r>
            <a:r>
              <a:rPr lang="ru-RU" dirty="0" err="1"/>
              <a:t>законності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(</a:t>
            </a:r>
            <a:r>
              <a:rPr lang="ru-RU" dirty="0" err="1"/>
              <a:t>отримання</a:t>
            </a:r>
            <a:r>
              <a:rPr lang="ru-RU" dirty="0"/>
              <a:t>) </a:t>
            </a:r>
            <a:r>
              <a:rPr lang="ru-RU" dirty="0" err="1"/>
              <a:t>пільг</a:t>
            </a:r>
            <a:r>
              <a:rPr lang="ru-RU" dirty="0"/>
              <a:t> і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u="sng" dirty="0">
                <a:hlinkClick r:id="rId3"/>
              </a:rPr>
              <a:t>УКТ ЗЕД</a:t>
            </a:r>
            <a:r>
              <a:rPr lang="ru-RU" dirty="0"/>
              <a:t> 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проведено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відповідності</a:t>
            </a:r>
            <a:r>
              <a:rPr lang="ru-RU" dirty="0"/>
              <a:t> фактичного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переміщених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заявленій</a:t>
            </a:r>
            <a:r>
              <a:rPr lang="ru-RU" dirty="0"/>
              <a:t> </a:t>
            </a:r>
            <a:r>
              <a:rPr lang="ru-RU" dirty="0" err="1"/>
              <a:t>меті</a:t>
            </a:r>
            <a:r>
              <a:rPr lang="ru-RU" dirty="0"/>
              <a:t> такого </a:t>
            </a:r>
            <a:r>
              <a:rPr lang="ru-RU" dirty="0" err="1"/>
              <a:t>переміщення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і </a:t>
            </a:r>
            <a:r>
              <a:rPr lang="ru-RU" dirty="0" err="1"/>
              <a:t>бухгалтерських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звітів</a:t>
            </a:r>
            <a:r>
              <a:rPr lang="ru-RU" dirty="0"/>
              <a:t>, </a:t>
            </a:r>
            <a:r>
              <a:rPr lang="ru-RU" dirty="0" err="1"/>
              <a:t>договорів</a:t>
            </a:r>
            <a:r>
              <a:rPr lang="ru-RU" dirty="0"/>
              <a:t> (</a:t>
            </a:r>
            <a:r>
              <a:rPr lang="ru-RU" dirty="0" err="1"/>
              <a:t>контрактів</a:t>
            </a:r>
            <a:r>
              <a:rPr lang="ru-RU" dirty="0"/>
              <a:t>), </a:t>
            </a:r>
            <a:r>
              <a:rPr lang="ru-RU" dirty="0" err="1"/>
              <a:t>калькуляцій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зазначеній</a:t>
            </a:r>
            <a:r>
              <a:rPr lang="ru-RU" dirty="0"/>
              <a:t> у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, </a:t>
            </a:r>
            <a:r>
              <a:rPr lang="ru-RU" dirty="0" err="1"/>
              <a:t>декларації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проведено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відповідному</a:t>
            </a:r>
            <a:r>
              <a:rPr lang="ru-RU" dirty="0"/>
              <a:t>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режимі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5) </a:t>
            </a:r>
            <a:r>
              <a:rPr lang="ru-RU" dirty="0" err="1"/>
              <a:t>законності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вільної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з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89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/>
          <a:lstStyle/>
          <a:p>
            <a:pPr fontAlgn="base"/>
            <a:r>
              <a:rPr lang="ru-RU" dirty="0" err="1"/>
              <a:t>Форми</a:t>
            </a:r>
            <a:r>
              <a:rPr lang="ru-RU" dirty="0"/>
              <a:t> та </a:t>
            </a:r>
            <a:r>
              <a:rPr lang="ru-RU" dirty="0" err="1"/>
              <a:t>обсяг</a:t>
            </a:r>
            <a:r>
              <a:rPr lang="ru-RU" dirty="0"/>
              <a:t> контролю, </a:t>
            </a:r>
            <a:r>
              <a:rPr lang="ru-RU" dirty="0" err="1"/>
              <a:t>достатнього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додержання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та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укладених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</a:t>
            </a:r>
            <a:r>
              <a:rPr lang="ru-RU" dirty="0" err="1"/>
              <a:t>визначаються</a:t>
            </a:r>
            <a:r>
              <a:rPr lang="ru-RU" dirty="0"/>
              <a:t> в порядку,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Кодексом.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форму та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ним особи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зобов’язані</a:t>
            </a:r>
            <a:r>
              <a:rPr lang="ru-RU" dirty="0"/>
              <a:t> </a:t>
            </a:r>
            <a:r>
              <a:rPr lang="ru-RU" dirty="0" err="1"/>
              <a:t>письмово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години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строк </a:t>
            </a:r>
            <a:r>
              <a:rPr lang="ru-RU" dirty="0" err="1"/>
              <a:t>повідомлення</a:t>
            </a:r>
            <a:r>
              <a:rPr lang="ru-RU" dirty="0"/>
              <a:t> не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Кодексом.</a:t>
            </a:r>
          </a:p>
          <a:p>
            <a:pPr fontAlgn="base"/>
            <a:r>
              <a:rPr lang="ru-RU" dirty="0" err="1"/>
              <a:t>Якщо</a:t>
            </a:r>
            <a:r>
              <a:rPr lang="ru-RU" dirty="0"/>
              <a:t> за результатами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не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та </a:t>
            </a:r>
            <a:r>
              <a:rPr lang="ru-RU" dirty="0" err="1"/>
              <a:t>випуск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митниці</a:t>
            </a:r>
            <a:r>
              <a:rPr lang="ru-RU" dirty="0"/>
              <a:t> (</a:t>
            </a:r>
            <a:r>
              <a:rPr lang="ru-RU" dirty="0" err="1"/>
              <a:t>митного</a:t>
            </a:r>
            <a:r>
              <a:rPr lang="ru-RU" dirty="0"/>
              <a:t> посту)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здійснені</a:t>
            </a:r>
            <a:r>
              <a:rPr lang="ru-RU" dirty="0"/>
              <a:t> без </a:t>
            </a:r>
            <a:r>
              <a:rPr lang="ru-RU" dirty="0" err="1"/>
              <a:t>пред’явлення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митниці</a:t>
            </a:r>
            <a:r>
              <a:rPr lang="ru-RU" dirty="0"/>
              <a:t> (</a:t>
            </a:r>
            <a:r>
              <a:rPr lang="ru-RU" dirty="0" err="1"/>
              <a:t>митному</a:t>
            </a:r>
            <a:r>
              <a:rPr lang="ru-RU" dirty="0"/>
              <a:t> посту)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пред’явленням</a:t>
            </a:r>
            <a:r>
              <a:rPr lang="ru-RU" dirty="0"/>
              <a:t>, але без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. </a:t>
            </a:r>
            <a:r>
              <a:rPr lang="ru-RU" dirty="0" err="1"/>
              <a:t>Центральний</a:t>
            </a:r>
            <a:r>
              <a:rPr lang="ru-RU" dirty="0"/>
              <a:t> орган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координацію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контроль за </a:t>
            </a:r>
            <a:r>
              <a:rPr lang="ru-RU" dirty="0" err="1"/>
              <a:t>переміщенням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2600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посадові</a:t>
            </a:r>
            <a:r>
              <a:rPr lang="ru-RU" dirty="0"/>
              <a:t> особи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реалізовувати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uk-UA" dirty="0"/>
              <a:t>Митним</a:t>
            </a:r>
            <a:r>
              <a:rPr lang="ru-RU" dirty="0"/>
              <a:t> Кодексом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в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необхідному</a:t>
            </a:r>
            <a:r>
              <a:rPr lang="ru-RU" dirty="0"/>
              <a:t> для </a:t>
            </a:r>
            <a:r>
              <a:rPr lang="ru-RU" dirty="0" err="1"/>
              <a:t>з’ясування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, </a:t>
            </a:r>
            <a:r>
              <a:rPr lang="ru-RU" dirty="0" err="1"/>
              <a:t>заподіяних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підприємству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здійснюється</a:t>
            </a:r>
            <a:r>
              <a:rPr lang="ru-RU" dirty="0"/>
              <a:t> у порядку, </a:t>
            </a:r>
            <a:r>
              <a:rPr lang="ru-RU" dirty="0" err="1"/>
              <a:t>встановленому</a:t>
            </a:r>
            <a:r>
              <a:rPr lang="ru-RU" dirty="0"/>
              <a:t> законом.</a:t>
            </a:r>
          </a:p>
          <a:p>
            <a:pPr marL="0" indent="0" fontAlgn="base">
              <a:buNone/>
            </a:pP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оформлюються</a:t>
            </a:r>
            <a:r>
              <a:rPr lang="ru-RU" dirty="0"/>
              <a:t> актом (</a:t>
            </a:r>
            <a:r>
              <a:rPr lang="ru-RU" dirty="0" err="1"/>
              <a:t>довідкою</a:t>
            </a:r>
            <a:r>
              <a:rPr lang="ru-RU" dirty="0"/>
              <a:t>) та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самостійного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контрабанди</a:t>
            </a:r>
            <a:r>
              <a:rPr lang="ru-RU" dirty="0"/>
              <a:t> </a:t>
            </a:r>
            <a:r>
              <a:rPr lang="ru-RU" dirty="0" err="1"/>
              <a:t>посадові</a:t>
            </a:r>
            <a:r>
              <a:rPr lang="ru-RU" dirty="0"/>
              <a:t> особи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вживають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законом </a:t>
            </a:r>
            <a:r>
              <a:rPr lang="ru-RU" dirty="0" err="1"/>
              <a:t>заходів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i="1" dirty="0" err="1"/>
              <a:t>Підстави</a:t>
            </a:r>
            <a:r>
              <a:rPr lang="ru-RU" i="1" dirty="0"/>
              <a:t> та порядок </a:t>
            </a:r>
            <a:r>
              <a:rPr lang="ru-RU" i="1" dirty="0" err="1"/>
              <a:t>проведення</a:t>
            </a:r>
            <a:r>
              <a:rPr lang="ru-RU" i="1" dirty="0"/>
              <a:t> органами </a:t>
            </a:r>
            <a:r>
              <a:rPr lang="ru-RU" i="1" dirty="0" err="1"/>
              <a:t>доходів</a:t>
            </a:r>
            <a:r>
              <a:rPr lang="ru-RU" i="1" dirty="0"/>
              <a:t> і </a:t>
            </a:r>
            <a:r>
              <a:rPr lang="ru-RU" i="1" dirty="0" err="1"/>
              <a:t>зборів</a:t>
            </a:r>
            <a:r>
              <a:rPr lang="ru-RU" i="1" dirty="0"/>
              <a:t> </a:t>
            </a:r>
            <a:r>
              <a:rPr lang="ru-RU" i="1" dirty="0" err="1"/>
              <a:t>документальних</a:t>
            </a:r>
            <a:r>
              <a:rPr lang="ru-RU" i="1" dirty="0"/>
              <a:t> </a:t>
            </a:r>
            <a:r>
              <a:rPr lang="ru-RU" i="1" dirty="0" err="1"/>
              <a:t>виїзних</a:t>
            </a:r>
            <a:r>
              <a:rPr lang="ru-RU" i="1" dirty="0"/>
              <a:t> </a:t>
            </a:r>
            <a:r>
              <a:rPr lang="ru-RU" i="1" dirty="0" err="1"/>
              <a:t>перевірок</a:t>
            </a:r>
            <a:endParaRPr lang="ru-RU" dirty="0"/>
          </a:p>
          <a:p>
            <a:pPr fontAlgn="base"/>
            <a:r>
              <a:rPr lang="ru-RU" dirty="0" err="1"/>
              <a:t>Документальні</a:t>
            </a:r>
            <a:r>
              <a:rPr lang="ru-RU" dirty="0"/>
              <a:t> </a:t>
            </a:r>
            <a:r>
              <a:rPr lang="ru-RU" dirty="0" err="1"/>
              <a:t>виїзні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за наказом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і </a:t>
            </a:r>
            <a:r>
              <a:rPr lang="ru-RU" dirty="0" err="1"/>
              <a:t>підстав</a:t>
            </a:r>
            <a:r>
              <a:rPr lang="ru-RU" dirty="0"/>
              <a:t>, </a:t>
            </a:r>
            <a:r>
              <a:rPr lang="ru-RU" dirty="0" err="1"/>
              <a:t>установлених</a:t>
            </a:r>
            <a:r>
              <a:rPr lang="ru-RU" dirty="0"/>
              <a:t> </a:t>
            </a:r>
            <a:r>
              <a:rPr lang="uk-UA" dirty="0"/>
              <a:t>Митним</a:t>
            </a:r>
            <a:r>
              <a:rPr lang="ru-RU" dirty="0"/>
              <a:t> Кодексом.</a:t>
            </a:r>
          </a:p>
          <a:p>
            <a:pPr marL="0" indent="0" fontAlgn="base">
              <a:buNone/>
            </a:pPr>
            <a:r>
              <a:rPr lang="ru-RU" dirty="0"/>
              <a:t>Документальною плановою </a:t>
            </a:r>
            <a:r>
              <a:rPr lang="ru-RU" dirty="0" err="1"/>
              <a:t>виїзною</a:t>
            </a:r>
            <a:r>
              <a:rPr lang="ru-RU" dirty="0"/>
              <a:t> </a:t>
            </a:r>
            <a:r>
              <a:rPr lang="ru-RU" dirty="0" err="1"/>
              <a:t>перевіркою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, яка </a:t>
            </a:r>
            <a:r>
              <a:rPr lang="ru-RU" dirty="0" err="1"/>
              <a:t>передбачена</a:t>
            </a:r>
            <a:r>
              <a:rPr lang="ru-RU" dirty="0"/>
              <a:t> в </a:t>
            </a:r>
            <a:r>
              <a:rPr lang="ru-RU" dirty="0" err="1"/>
              <a:t>плані-графіку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та проводиться за </a:t>
            </a:r>
            <a:r>
              <a:rPr lang="ru-RU" dirty="0" err="1"/>
              <a:t>місцезнаходженням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 </a:t>
            </a:r>
            <a:r>
              <a:rPr lang="ru-RU" dirty="0" err="1"/>
              <a:t>належних</a:t>
            </a:r>
            <a:r>
              <a:rPr lang="ru-RU" dirty="0"/>
              <a:t> умов для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такого </a:t>
            </a:r>
            <a:r>
              <a:rPr lang="ru-RU" dirty="0" err="1"/>
              <a:t>підприємства</a:t>
            </a:r>
            <a:r>
              <a:rPr lang="ru-RU" dirty="0"/>
              <a:t>,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проводитися</a:t>
            </a:r>
            <a:r>
              <a:rPr lang="ru-RU" dirty="0"/>
              <a:t> у </a:t>
            </a:r>
            <a:r>
              <a:rPr lang="ru-RU" dirty="0" err="1"/>
              <a:t>приміщенні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2536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документальних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виїзних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квартальних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ними </a:t>
            </a:r>
            <a:r>
              <a:rPr lang="ru-RU" dirty="0" err="1"/>
              <a:t>самостійно</a:t>
            </a:r>
            <a:r>
              <a:rPr lang="ru-RU" dirty="0"/>
              <a:t>,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зовнішньоекономічних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. Порядок </a:t>
            </a:r>
            <a:r>
              <a:rPr lang="ru-RU" dirty="0" err="1"/>
              <a:t>планування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виїзних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Документальна </a:t>
            </a:r>
            <a:r>
              <a:rPr lang="ru-RU" dirty="0" err="1"/>
              <a:t>планова</a:t>
            </a:r>
            <a:r>
              <a:rPr lang="ru-RU" dirty="0"/>
              <a:t> </a:t>
            </a:r>
            <a:r>
              <a:rPr lang="ru-RU" dirty="0" err="1"/>
              <a:t>виїзна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одного й того самого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проводитися</a:t>
            </a:r>
            <a:r>
              <a:rPr lang="ru-RU" dirty="0"/>
              <a:t> не </a:t>
            </a:r>
            <a:r>
              <a:rPr lang="ru-RU" dirty="0" err="1"/>
              <a:t>частіше</a:t>
            </a:r>
            <a:r>
              <a:rPr lang="ru-RU" dirty="0"/>
              <a:t> одного разу на 12 </a:t>
            </a:r>
            <a:r>
              <a:rPr lang="ru-RU" dirty="0" err="1"/>
              <a:t>місяців</a:t>
            </a:r>
            <a:r>
              <a:rPr lang="ru-RU" dirty="0"/>
              <a:t>, а </a:t>
            </a:r>
            <a:r>
              <a:rPr lang="ru-RU" dirty="0" err="1"/>
              <a:t>підприємства</a:t>
            </a:r>
            <a:r>
              <a:rPr lang="ru-RU" dirty="0"/>
              <a:t>, яке </a:t>
            </a:r>
            <a:r>
              <a:rPr lang="ru-RU" dirty="0" err="1"/>
              <a:t>отримало</a:t>
            </a:r>
            <a:r>
              <a:rPr lang="ru-RU" dirty="0"/>
              <a:t> статус </a:t>
            </a:r>
            <a:r>
              <a:rPr lang="ru-RU" dirty="0" err="1"/>
              <a:t>уповноваженого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оператора, - не </a:t>
            </a:r>
            <a:r>
              <a:rPr lang="ru-RU" dirty="0" err="1"/>
              <a:t>частіше</a:t>
            </a:r>
            <a:r>
              <a:rPr lang="ru-RU" dirty="0"/>
              <a:t> одного разу на 30 </a:t>
            </a:r>
            <a:r>
              <a:rPr lang="ru-RU" dirty="0" err="1"/>
              <a:t>місяців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митними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контролюючими</a:t>
            </a:r>
            <a:r>
              <a:rPr lang="ru-RU" dirty="0"/>
              <a:t> органами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виїзної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одного й того самого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проводиться </a:t>
            </a:r>
            <a:r>
              <a:rPr lang="ru-RU" dirty="0" err="1"/>
              <a:t>зазначеними</a:t>
            </a:r>
            <a:r>
              <a:rPr lang="ru-RU" dirty="0"/>
              <a:t> органами </a:t>
            </a:r>
            <a:r>
              <a:rPr lang="ru-RU" dirty="0" err="1"/>
              <a:t>одночасно</a:t>
            </a:r>
            <a:r>
              <a:rPr lang="ru-RU" dirty="0"/>
              <a:t>. Порядок </a:t>
            </a:r>
            <a:r>
              <a:rPr lang="ru-RU" dirty="0" err="1"/>
              <a:t>координації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виїзних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Право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керівнику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уповноваженій</a:t>
            </a:r>
            <a:r>
              <a:rPr lang="ru-RU" dirty="0"/>
              <a:t> ним </a:t>
            </a:r>
            <a:r>
              <a:rPr lang="ru-RU" dirty="0" err="1"/>
              <a:t>особі</a:t>
            </a:r>
            <a:r>
              <a:rPr lang="ru-RU" dirty="0"/>
              <a:t>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за 10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до дня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зазначеної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вручено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розписку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надіслано</a:t>
            </a:r>
            <a:r>
              <a:rPr lang="ru-RU" dirty="0"/>
              <a:t> </a:t>
            </a:r>
            <a:r>
              <a:rPr lang="ru-RU" dirty="0" err="1"/>
              <a:t>рекомендованим</a:t>
            </a:r>
            <a:r>
              <a:rPr lang="ru-RU" dirty="0"/>
              <a:t> листом з </a:t>
            </a:r>
            <a:r>
              <a:rPr lang="ru-RU" dirty="0" err="1"/>
              <a:t>повідомленням</a:t>
            </a:r>
            <a:r>
              <a:rPr lang="ru-RU" dirty="0"/>
              <a:t> про </a:t>
            </a:r>
            <a:r>
              <a:rPr lang="ru-RU" dirty="0" err="1"/>
              <a:t>вручення</a:t>
            </a:r>
            <a:r>
              <a:rPr lang="ru-RU" dirty="0"/>
              <a:t> </a:t>
            </a:r>
            <a:r>
              <a:rPr lang="ru-RU" dirty="0" err="1"/>
              <a:t>копію</a:t>
            </a:r>
            <a:r>
              <a:rPr lang="ru-RU" dirty="0"/>
              <a:t> наказу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та </a:t>
            </a:r>
            <a:r>
              <a:rPr lang="ru-RU" dirty="0" err="1"/>
              <a:t>письмове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початку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8600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109182"/>
            <a:ext cx="10467833" cy="6653284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ru-RU" dirty="0"/>
              <a:t>Документальною </a:t>
            </a:r>
            <a:r>
              <a:rPr lang="ru-RU" dirty="0" err="1"/>
              <a:t>позаплановою</a:t>
            </a:r>
            <a:r>
              <a:rPr lang="ru-RU" dirty="0"/>
              <a:t> </a:t>
            </a:r>
            <a:r>
              <a:rPr lang="ru-RU" dirty="0" err="1"/>
              <a:t>виїзною</a:t>
            </a:r>
            <a:r>
              <a:rPr lang="ru-RU" dirty="0"/>
              <a:t> </a:t>
            </a:r>
            <a:r>
              <a:rPr lang="ru-RU" dirty="0" err="1"/>
              <a:t>перевіркою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яка не </a:t>
            </a:r>
            <a:r>
              <a:rPr lang="ru-RU" dirty="0" err="1"/>
              <a:t>передбачена</a:t>
            </a:r>
            <a:r>
              <a:rPr lang="ru-RU" dirty="0"/>
              <a:t> планами </a:t>
            </a:r>
            <a:r>
              <a:rPr lang="ru-RU" dirty="0" err="1"/>
              <a:t>роботи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проводитися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</a:t>
            </a:r>
            <a:r>
              <a:rPr lang="ru-RU" dirty="0" err="1"/>
              <a:t>однієї</a:t>
            </a:r>
            <a:r>
              <a:rPr lang="ru-RU" dirty="0"/>
              <a:t> з таких </a:t>
            </a:r>
            <a:r>
              <a:rPr lang="ru-RU" dirty="0" err="1"/>
              <a:t>обставин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в порядку контролю </a:t>
            </a:r>
            <a:r>
              <a:rPr lang="ru-RU" dirty="0" err="1"/>
              <a:t>здійснено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проведеної</a:t>
            </a:r>
            <a:r>
              <a:rPr lang="ru-RU" dirty="0"/>
              <a:t>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і </a:t>
            </a:r>
            <a:r>
              <a:rPr lang="ru-RU" dirty="0" err="1"/>
              <a:t>виявлено</a:t>
            </a:r>
            <a:r>
              <a:rPr lang="ru-RU" dirty="0"/>
              <a:t> </a:t>
            </a:r>
            <a:r>
              <a:rPr lang="ru-RU" dirty="0" err="1"/>
              <a:t>невідповідність</a:t>
            </a:r>
            <a:r>
              <a:rPr lang="ru-RU" dirty="0"/>
              <a:t> </a:t>
            </a:r>
            <a:r>
              <a:rPr lang="ru-RU" dirty="0" err="1"/>
              <a:t>висновків</a:t>
            </a:r>
            <a:r>
              <a:rPr lang="ru-RU" dirty="0"/>
              <a:t> акта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неповне</a:t>
            </a:r>
            <a:r>
              <a:rPr lang="ru-RU" dirty="0"/>
              <a:t> </a:t>
            </a:r>
            <a:r>
              <a:rPr lang="ru-RU" dirty="0" err="1"/>
              <a:t>з’ясування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з’ясовані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перевірки</a:t>
            </a:r>
            <a:r>
              <a:rPr lang="ru-RU" dirty="0"/>
              <a:t> для </a:t>
            </a:r>
            <a:r>
              <a:rPr lang="ru-RU" dirty="0" err="1"/>
              <a:t>винесення</a:t>
            </a:r>
            <a:r>
              <a:rPr lang="ru-RU" dirty="0"/>
              <a:t> </a:t>
            </a:r>
            <a:r>
              <a:rPr lang="ru-RU" dirty="0" err="1"/>
              <a:t>об’єктивного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позапланової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виїзної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ініціюватися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тільки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проводили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, </a:t>
            </a:r>
            <a:r>
              <a:rPr lang="ru-RU" dirty="0" err="1"/>
              <a:t>розпочато</a:t>
            </a:r>
            <a:r>
              <a:rPr lang="ru-RU" dirty="0"/>
              <a:t> </a:t>
            </a:r>
            <a:r>
              <a:rPr lang="ru-RU" dirty="0" err="1"/>
              <a:t>службове</a:t>
            </a:r>
            <a:r>
              <a:rPr lang="ru-RU" dirty="0"/>
              <a:t> </a:t>
            </a:r>
            <a:r>
              <a:rPr lang="ru-RU" dirty="0" err="1"/>
              <a:t>розслідування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кримінальне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. У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центральний</a:t>
            </a:r>
            <a:r>
              <a:rPr lang="ru-RU" dirty="0"/>
              <a:t> орган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визначає</a:t>
            </a:r>
            <a:r>
              <a:rPr lang="ru-RU" dirty="0"/>
              <a:t> орган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проводитиме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виявлено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отримано</a:t>
            </a:r>
            <a:r>
              <a:rPr lang="ru-RU" dirty="0"/>
              <a:t> </a:t>
            </a:r>
            <a:r>
              <a:rPr lang="ru-RU" dirty="0" err="1"/>
              <a:t>документальну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 про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не </a:t>
            </a:r>
            <a:r>
              <a:rPr lang="ru-RU" dirty="0" err="1"/>
              <a:t>надасть</a:t>
            </a:r>
            <a:r>
              <a:rPr lang="ru-RU" dirty="0"/>
              <a:t> </a:t>
            </a:r>
            <a:r>
              <a:rPr lang="ru-RU" dirty="0" err="1"/>
              <a:t>пояснення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документальні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на </a:t>
            </a:r>
            <a:r>
              <a:rPr lang="ru-RU" dirty="0" err="1"/>
              <a:t>обов’язковий</a:t>
            </a:r>
            <a:r>
              <a:rPr lang="ru-RU" dirty="0"/>
              <a:t> </a:t>
            </a:r>
            <a:r>
              <a:rPr lang="ru-RU" dirty="0" err="1"/>
              <a:t>письмовий</a:t>
            </a:r>
            <a:r>
              <a:rPr lang="ru-RU" dirty="0"/>
              <a:t> запит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10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отримання</a:t>
            </a:r>
            <a:r>
              <a:rPr lang="ru-RU" dirty="0"/>
              <a:t> такого </a:t>
            </a:r>
            <a:r>
              <a:rPr lang="ru-RU" dirty="0" err="1"/>
              <a:t>запиту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підприємством</a:t>
            </a:r>
            <a:r>
              <a:rPr lang="ru-RU" dirty="0"/>
              <a:t> не подано в установлений строк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декларацію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розпочато</a:t>
            </a:r>
            <a:r>
              <a:rPr lang="ru-RU" dirty="0"/>
              <a:t> процедуру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перетворення</a:t>
            </a:r>
            <a:r>
              <a:rPr lang="ru-RU" dirty="0"/>
              <a:t>), порушено </a:t>
            </a:r>
            <a:r>
              <a:rPr lang="ru-RU" dirty="0" err="1"/>
              <a:t>провадження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банкрутом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5) </a:t>
            </a:r>
            <a:r>
              <a:rPr lang="ru-RU" dirty="0" err="1"/>
              <a:t>підприємством</a:t>
            </a:r>
            <a:r>
              <a:rPr lang="ru-RU" dirty="0"/>
              <a:t> подано в </a:t>
            </a:r>
            <a:r>
              <a:rPr lang="ru-RU" dirty="0" err="1"/>
              <a:t>установленому</a:t>
            </a:r>
            <a:r>
              <a:rPr lang="ru-RU" dirty="0"/>
              <a:t> порядку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заперечення</a:t>
            </a:r>
            <a:r>
              <a:rPr lang="ru-RU" dirty="0"/>
              <a:t> до акта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скаргу</a:t>
            </a:r>
            <a:r>
              <a:rPr lang="ru-RU" dirty="0"/>
              <a:t> на </a:t>
            </a:r>
            <a:r>
              <a:rPr lang="ru-RU" dirty="0" err="1"/>
              <a:t>прийняте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результатами </a:t>
            </a:r>
            <a:r>
              <a:rPr lang="ru-RU" dirty="0" err="1"/>
              <a:t>податкове</a:t>
            </a:r>
            <a:r>
              <a:rPr lang="ru-RU" dirty="0"/>
              <a:t> </a:t>
            </a:r>
            <a:r>
              <a:rPr lang="ru-RU" dirty="0" err="1"/>
              <a:t>повідомлення-рішення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вимагається</a:t>
            </a:r>
            <a:r>
              <a:rPr lang="ru-RU" dirty="0"/>
              <a:t> </a:t>
            </a:r>
            <a:r>
              <a:rPr lang="ru-RU" dirty="0" err="1"/>
              <a:t>повний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частковий</a:t>
            </a:r>
            <a:r>
              <a:rPr lang="ru-RU" dirty="0"/>
              <a:t> перегляд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прийнятого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результатами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повідомлення-рішення</a:t>
            </a:r>
            <a:r>
              <a:rPr lang="ru-RU" dirty="0"/>
              <a:t> і </a:t>
            </a:r>
            <a:r>
              <a:rPr lang="ru-RU" dirty="0" err="1"/>
              <a:t>зазначаються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досліджені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перевірки</a:t>
            </a:r>
            <a:r>
              <a:rPr lang="ru-RU" dirty="0"/>
              <a:t> та </a:t>
            </a:r>
            <a:r>
              <a:rPr lang="ru-RU" dirty="0" err="1"/>
              <a:t>об’єктивний</a:t>
            </a:r>
            <a:r>
              <a:rPr lang="ru-RU" dirty="0"/>
              <a:t> </a:t>
            </a:r>
            <a:r>
              <a:rPr lang="ru-RU" dirty="0" err="1"/>
              <a:t>розгляд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неможливий</a:t>
            </a:r>
            <a:r>
              <a:rPr lang="ru-RU" dirty="0"/>
              <a:t> без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проводиться </a:t>
            </a:r>
            <a:r>
              <a:rPr lang="ru-RU" dirty="0" err="1"/>
              <a:t>виключно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стали предметом </a:t>
            </a:r>
            <a:r>
              <a:rPr lang="ru-RU" dirty="0" err="1"/>
              <a:t>оскарження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6184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marL="0" indent="0" fontAlgn="base">
              <a:buNone/>
            </a:pPr>
            <a:endParaRPr lang="ru-RU" dirty="0" smtClean="0"/>
          </a:p>
          <a:p>
            <a:pPr marL="0" indent="0" fontAlgn="base">
              <a:buNone/>
            </a:pPr>
            <a:endParaRPr lang="ru-RU" dirty="0"/>
          </a:p>
          <a:p>
            <a:pPr marL="0" indent="0" fontAlgn="base">
              <a:buNone/>
            </a:pP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виїзної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не повинна </a:t>
            </a:r>
            <a:r>
              <a:rPr lang="ru-RU" dirty="0" err="1"/>
              <a:t>перевищувати</a:t>
            </a:r>
            <a:r>
              <a:rPr lang="ru-RU" dirty="0"/>
              <a:t> 30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. У </a:t>
            </a:r>
            <a:r>
              <a:rPr lang="ru-RU" dirty="0" err="1"/>
              <a:t>зазначений</a:t>
            </a:r>
            <a:r>
              <a:rPr lang="ru-RU" dirty="0"/>
              <a:t> строк не </a:t>
            </a:r>
            <a:r>
              <a:rPr lang="ru-RU" dirty="0" err="1"/>
              <a:t>включаються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період</a:t>
            </a:r>
            <a:r>
              <a:rPr lang="ru-RU" dirty="0"/>
              <a:t> часу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врученням</a:t>
            </a:r>
            <a:r>
              <a:rPr lang="ru-RU" dirty="0"/>
              <a:t> </a:t>
            </a:r>
            <a:r>
              <a:rPr lang="ru-RU" dirty="0" err="1"/>
              <a:t>керівнику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уповноваженій</a:t>
            </a:r>
            <a:r>
              <a:rPr lang="ru-RU" dirty="0"/>
              <a:t> ним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письмової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про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та </a:t>
            </a:r>
            <a:r>
              <a:rPr lang="ru-RU" dirty="0" err="1"/>
              <a:t>відомостей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з’ясування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та </a:t>
            </a:r>
            <a:r>
              <a:rPr lang="ru-RU" dirty="0" err="1"/>
              <a:t>наданням</a:t>
            </a:r>
            <a:r>
              <a:rPr lang="ru-RU" dirty="0"/>
              <a:t> таких </a:t>
            </a:r>
            <a:r>
              <a:rPr lang="ru-RU" dirty="0" err="1"/>
              <a:t>документів</a:t>
            </a:r>
            <a:r>
              <a:rPr lang="ru-RU" dirty="0"/>
              <a:t> та </a:t>
            </a:r>
            <a:r>
              <a:rPr lang="ru-RU" dirty="0" err="1"/>
              <a:t>відомостей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час,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втрачених</a:t>
            </a:r>
            <a:r>
              <a:rPr lang="ru-RU" dirty="0"/>
              <a:t>, </a:t>
            </a:r>
            <a:r>
              <a:rPr lang="ru-RU" dirty="0" err="1"/>
              <a:t>пошкоджених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</a:t>
            </a:r>
            <a:r>
              <a:rPr lang="ru-RU" dirty="0" err="1"/>
              <a:t>знищених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з’ясування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Податковим</a:t>
            </a:r>
            <a:r>
              <a:rPr lang="ru-RU" u="sng" dirty="0">
                <a:hlinkClick r:id="rId2"/>
              </a:rPr>
              <a:t> кодексом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час,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невідповідності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у документах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час,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складення</a:t>
            </a:r>
            <a:r>
              <a:rPr lang="ru-RU" dirty="0"/>
              <a:t> акта (</a:t>
            </a:r>
            <a:r>
              <a:rPr lang="ru-RU" dirty="0" err="1"/>
              <a:t>довідки</a:t>
            </a:r>
            <a:r>
              <a:rPr lang="ru-RU" dirty="0"/>
              <a:t>) про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5000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/>
              <a:t>Строк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виїзної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продовжений</a:t>
            </a:r>
            <a:r>
              <a:rPr lang="ru-RU" dirty="0"/>
              <a:t> наказом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15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. </a:t>
            </a:r>
            <a:r>
              <a:rPr lang="ru-RU" dirty="0" err="1"/>
              <a:t>Підставами</a:t>
            </a:r>
            <a:r>
              <a:rPr lang="ru-RU" dirty="0"/>
              <a:t> для </a:t>
            </a:r>
            <a:r>
              <a:rPr lang="ru-RU" dirty="0" err="1"/>
              <a:t>продовження</a:t>
            </a:r>
            <a:r>
              <a:rPr lang="ru-RU" dirty="0"/>
              <a:t> строку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виїзної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є: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заява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(у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ним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змінний</a:t>
            </a:r>
            <a:r>
              <a:rPr lang="ru-RU" dirty="0"/>
              <a:t> режим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підсумований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часу </a:t>
            </a:r>
            <a:r>
              <a:rPr lang="ru-RU" dirty="0" err="1"/>
              <a:t>підприємства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випадки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абзацом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третім</a:t>
            </a:r>
            <a:r>
              <a:rPr lang="ru-RU" u="sng" dirty="0">
                <a:hlinkClick r:id="rId2"/>
              </a:rPr>
              <a:t> пункту 44.7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44 </a:t>
            </a:r>
            <a:r>
              <a:rPr lang="ru-RU" u="sng" dirty="0" err="1">
                <a:hlinkClick r:id="rId2"/>
              </a:rPr>
              <a:t>Податкового</a:t>
            </a:r>
            <a:r>
              <a:rPr lang="ru-RU" u="sng" dirty="0">
                <a:hlinkClick r:id="rId2"/>
              </a:rPr>
              <a:t> кодексу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випадки</a:t>
            </a:r>
            <a:r>
              <a:rPr lang="ru-RU" dirty="0"/>
              <a:t>, коли в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виїзної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на </a:t>
            </a:r>
            <a:r>
              <a:rPr lang="ru-RU" dirty="0" err="1"/>
              <a:t>письмовий</a:t>
            </a:r>
            <a:r>
              <a:rPr lang="ru-RU" dirty="0"/>
              <a:t> запит </a:t>
            </a:r>
            <a:r>
              <a:rPr lang="ru-RU" dirty="0" err="1"/>
              <a:t>посадової</a:t>
            </a:r>
            <a:r>
              <a:rPr lang="ru-RU" dirty="0"/>
              <a:t> особи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уповноваженої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підприємством</a:t>
            </a:r>
            <a:r>
              <a:rPr lang="ru-RU" dirty="0"/>
              <a:t>, яке </a:t>
            </a:r>
            <a:r>
              <a:rPr lang="ru-RU" dirty="0" err="1"/>
              <a:t>перевіряється</a:t>
            </a:r>
            <a:r>
              <a:rPr lang="ru-RU" dirty="0"/>
              <a:t>, не </a:t>
            </a:r>
            <a:r>
              <a:rPr lang="ru-RU" dirty="0" err="1"/>
              <a:t>надані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необхідні</a:t>
            </a:r>
            <a:r>
              <a:rPr lang="ru-RU" dirty="0"/>
              <a:t> для </a:t>
            </a:r>
            <a:r>
              <a:rPr lang="ru-RU" dirty="0" err="1"/>
              <a:t>з’ясування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строки, </a:t>
            </a:r>
            <a:r>
              <a:rPr lang="ru-RU" dirty="0" err="1"/>
              <a:t>підстави</a:t>
            </a:r>
            <a:r>
              <a:rPr lang="ru-RU" dirty="0"/>
              <a:t> та порядок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документальних</a:t>
            </a:r>
            <a:r>
              <a:rPr lang="ru-RU" dirty="0"/>
              <a:t> </a:t>
            </a:r>
            <a:r>
              <a:rPr lang="ru-RU" dirty="0" err="1"/>
              <a:t>виїзних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не </a:t>
            </a:r>
            <a:r>
              <a:rPr lang="ru-RU" dirty="0" err="1"/>
              <a:t>поширюються</a:t>
            </a:r>
            <a:r>
              <a:rPr lang="ru-RU" dirty="0"/>
              <a:t> на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за </a:t>
            </a:r>
            <a:r>
              <a:rPr lang="ru-RU" dirty="0" err="1"/>
              <a:t>заявою</a:t>
            </a:r>
            <a:r>
              <a:rPr lang="ru-RU" dirty="0"/>
              <a:t> самого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операторів</a:t>
            </a:r>
            <a:r>
              <a:rPr lang="ru-RU" dirty="0"/>
              <a:t> (у тому </a:t>
            </a:r>
            <a:r>
              <a:rPr lang="ru-RU" dirty="0" err="1"/>
              <a:t>числі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звернулися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такого статусу),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процесуального</a:t>
            </a:r>
            <a:r>
              <a:rPr lang="ru-RU" dirty="0"/>
              <a:t> закону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в </a:t>
            </a:r>
            <a:r>
              <a:rPr lang="ru-RU" dirty="0" err="1"/>
              <a:t>адміністративній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 про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посадової</a:t>
            </a:r>
            <a:r>
              <a:rPr lang="ru-RU" dirty="0"/>
              <a:t> особи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2698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 err="1"/>
              <a:t>Документальну</a:t>
            </a:r>
            <a:r>
              <a:rPr lang="ru-RU" dirty="0"/>
              <a:t> </a:t>
            </a:r>
            <a:r>
              <a:rPr lang="ru-RU" dirty="0" err="1"/>
              <a:t>виїзну</a:t>
            </a:r>
            <a:r>
              <a:rPr lang="ru-RU" dirty="0"/>
              <a:t> (</a:t>
            </a:r>
            <a:r>
              <a:rPr lang="ru-RU" dirty="0" err="1"/>
              <a:t>планову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позапланову</a:t>
            </a:r>
            <a:r>
              <a:rPr lang="ru-RU" dirty="0"/>
              <a:t>)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зупинено</a:t>
            </a:r>
            <a:r>
              <a:rPr lang="ru-RU" dirty="0"/>
              <a:t> наказом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копія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дня </a:t>
            </a:r>
            <a:r>
              <a:rPr lang="ru-RU" dirty="0" err="1"/>
              <a:t>надсилається</a:t>
            </a:r>
            <a:r>
              <a:rPr lang="ru-RU" dirty="0"/>
              <a:t> </a:t>
            </a:r>
            <a:r>
              <a:rPr lang="ru-RU" dirty="0" err="1"/>
              <a:t>підприємству</a:t>
            </a:r>
            <a:r>
              <a:rPr lang="ru-RU" dirty="0"/>
              <a:t> </a:t>
            </a:r>
            <a:r>
              <a:rPr lang="ru-RU" dirty="0" err="1"/>
              <a:t>рекомендованим</a:t>
            </a:r>
            <a:r>
              <a:rPr lang="ru-RU" dirty="0"/>
              <a:t> листом з </a:t>
            </a:r>
            <a:r>
              <a:rPr lang="ru-RU" dirty="0" err="1"/>
              <a:t>повідомленням</a:t>
            </a:r>
            <a:r>
              <a:rPr lang="ru-RU" dirty="0"/>
              <a:t> про </a:t>
            </a:r>
            <a:r>
              <a:rPr lang="ru-RU" dirty="0" err="1"/>
              <a:t>вручення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вручається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розписку</a:t>
            </a:r>
            <a:r>
              <a:rPr lang="ru-RU" dirty="0"/>
              <a:t> </a:t>
            </a:r>
            <a:r>
              <a:rPr lang="ru-RU" dirty="0" err="1"/>
              <a:t>керівнику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уповноваженій</a:t>
            </a:r>
            <a:r>
              <a:rPr lang="ru-RU" dirty="0"/>
              <a:t> ним </a:t>
            </a:r>
            <a:r>
              <a:rPr lang="ru-RU" dirty="0" err="1"/>
              <a:t>особі</a:t>
            </a:r>
            <a:r>
              <a:rPr lang="ru-RU" dirty="0"/>
              <a:t>, з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поновленням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на </a:t>
            </a:r>
            <a:r>
              <a:rPr lang="ru-RU" dirty="0" err="1"/>
              <a:t>невикористаний</a:t>
            </a:r>
            <a:r>
              <a:rPr lang="ru-RU" dirty="0"/>
              <a:t> строк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</a:t>
            </a:r>
            <a:r>
              <a:rPr lang="ru-RU" dirty="0" err="1"/>
              <a:t>однієї</a:t>
            </a:r>
            <a:r>
              <a:rPr lang="ru-RU" dirty="0"/>
              <a:t> з таких </a:t>
            </a:r>
            <a:r>
              <a:rPr lang="ru-RU" dirty="0" err="1"/>
              <a:t>підстав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втрачених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обґрунтованої</a:t>
            </a:r>
            <a:r>
              <a:rPr lang="ru-RU" dirty="0"/>
              <a:t> потреби в </a:t>
            </a:r>
            <a:r>
              <a:rPr lang="ru-RU" dirty="0" err="1"/>
              <a:t>додатковому</a:t>
            </a:r>
            <a:r>
              <a:rPr lang="ru-RU" dirty="0"/>
              <a:t> </a:t>
            </a:r>
            <a:r>
              <a:rPr lang="ru-RU" dirty="0" err="1"/>
              <a:t>часі</a:t>
            </a:r>
            <a:r>
              <a:rPr lang="ru-RU" dirty="0"/>
              <a:t> для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у </a:t>
            </a:r>
            <a:r>
              <a:rPr lang="ru-RU" dirty="0" err="1"/>
              <a:t>запиті</a:t>
            </a:r>
            <a:r>
              <a:rPr lang="ru-RU" dirty="0"/>
              <a:t> </a:t>
            </a:r>
            <a:r>
              <a:rPr lang="ru-RU" dirty="0" err="1"/>
              <a:t>посадової</a:t>
            </a:r>
            <a:r>
              <a:rPr lang="ru-RU" dirty="0"/>
              <a:t> особи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зустрічної</a:t>
            </a:r>
            <a:r>
              <a:rPr lang="ru-RU" dirty="0"/>
              <a:t> </a:t>
            </a:r>
            <a:r>
              <a:rPr lang="ru-RU" dirty="0" err="1"/>
              <a:t>звірки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держав.</a:t>
            </a:r>
          </a:p>
          <a:p>
            <a:pPr marL="0" indent="0" fontAlgn="base">
              <a:buNone/>
            </a:pP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виїзної</a:t>
            </a:r>
            <a:r>
              <a:rPr lang="ru-RU" dirty="0"/>
              <a:t> (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позапланової</a:t>
            </a:r>
            <a:r>
              <a:rPr lang="ru-RU" dirty="0"/>
              <a:t>)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перериває</a:t>
            </a:r>
            <a:r>
              <a:rPr lang="ru-RU" dirty="0"/>
              <a:t> </a:t>
            </a:r>
            <a:r>
              <a:rPr lang="ru-RU" dirty="0" err="1"/>
              <a:t>перебіг</a:t>
            </a:r>
            <a:r>
              <a:rPr lang="ru-RU" dirty="0"/>
              <a:t> строку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вручення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розписку</a:t>
            </a:r>
            <a:r>
              <a:rPr lang="ru-RU" dirty="0"/>
              <a:t> </a:t>
            </a:r>
            <a:r>
              <a:rPr lang="ru-RU" dirty="0" err="1"/>
              <a:t>керівнику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уповноваженій</a:t>
            </a:r>
            <a:r>
              <a:rPr lang="ru-RU" dirty="0"/>
              <a:t> ним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надіслання</a:t>
            </a:r>
            <a:r>
              <a:rPr lang="ru-RU" dirty="0"/>
              <a:t> </a:t>
            </a:r>
            <a:r>
              <a:rPr lang="ru-RU" dirty="0" err="1"/>
              <a:t>підприємству</a:t>
            </a:r>
            <a:r>
              <a:rPr lang="ru-RU" dirty="0"/>
              <a:t> </a:t>
            </a:r>
            <a:r>
              <a:rPr lang="ru-RU" dirty="0" err="1"/>
              <a:t>рекомендованим</a:t>
            </a:r>
            <a:r>
              <a:rPr lang="ru-RU" dirty="0"/>
              <a:t> листом з </a:t>
            </a:r>
            <a:r>
              <a:rPr lang="ru-RU" dirty="0" err="1"/>
              <a:t>повідомленням</a:t>
            </a:r>
            <a:r>
              <a:rPr lang="ru-RU" dirty="0"/>
              <a:t> про </a:t>
            </a:r>
            <a:r>
              <a:rPr lang="ru-RU" dirty="0" err="1"/>
              <a:t>вручення</a:t>
            </a:r>
            <a:r>
              <a:rPr lang="ru-RU" dirty="0"/>
              <a:t> </a:t>
            </a:r>
            <a:r>
              <a:rPr lang="ru-RU" dirty="0" err="1"/>
              <a:t>копії</a:t>
            </a:r>
            <a:r>
              <a:rPr lang="ru-RU" dirty="0"/>
              <a:t> наказу про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зупинена</a:t>
            </a:r>
            <a:r>
              <a:rPr lang="ru-RU" dirty="0"/>
              <a:t> на </a:t>
            </a:r>
            <a:r>
              <a:rPr lang="ru-RU" dirty="0" err="1"/>
              <a:t>загальний</a:t>
            </a:r>
            <a:r>
              <a:rPr lang="ru-RU" dirty="0"/>
              <a:t> строк,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30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,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держав,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судом </a:t>
            </a:r>
            <a:r>
              <a:rPr lang="ru-RU" dirty="0" err="1"/>
              <a:t>позовів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предметом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втрачених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зупинена</a:t>
            </a:r>
            <a:r>
              <a:rPr lang="ru-RU" dirty="0"/>
              <a:t> на строк,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завершення</a:t>
            </a:r>
            <a:r>
              <a:rPr lang="ru-RU" dirty="0"/>
              <a:t> таких процедур.</a:t>
            </a:r>
          </a:p>
        </p:txBody>
      </p:sp>
    </p:spTree>
    <p:extLst>
      <p:ext uri="{BB962C8B-B14F-4D97-AF65-F5344CB8AC3E}">
        <p14:creationId xmlns:p14="http://schemas.microsoft.com/office/powerpoint/2010/main" val="23652896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зупинення</a:t>
            </a:r>
            <a:r>
              <a:rPr lang="ru-RU" dirty="0"/>
              <a:t> та </a:t>
            </a:r>
            <a:r>
              <a:rPr lang="ru-RU" dirty="0" err="1"/>
              <a:t>поновлення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керівник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особа,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за </a:t>
            </a:r>
            <a:r>
              <a:rPr lang="ru-RU" dirty="0" err="1"/>
              <a:t>письмовим</a:t>
            </a:r>
            <a:r>
              <a:rPr lang="ru-RU" dirty="0"/>
              <a:t> </a:t>
            </a:r>
            <a:r>
              <a:rPr lang="ru-RU" dirty="0" err="1"/>
              <a:t>поданням</a:t>
            </a:r>
            <a:r>
              <a:rPr lang="ru-RU" dirty="0"/>
              <a:t> </a:t>
            </a:r>
            <a:r>
              <a:rPr lang="ru-RU" dirty="0" err="1"/>
              <a:t>посадової</a:t>
            </a:r>
            <a:r>
              <a:rPr lang="ru-RU" dirty="0"/>
              <a:t> особи, яка проводить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обґрунтованим</a:t>
            </a:r>
            <a:r>
              <a:rPr lang="ru-RU" dirty="0"/>
              <a:t> </a:t>
            </a:r>
            <a:r>
              <a:rPr lang="ru-RU" dirty="0" err="1"/>
              <a:t>зверненням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Посадовим</a:t>
            </a:r>
            <a:r>
              <a:rPr lang="ru-RU" dirty="0"/>
              <a:t> особам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уповноваженим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забороняється</a:t>
            </a:r>
            <a:r>
              <a:rPr lang="ru-RU" dirty="0"/>
              <a:t> </a:t>
            </a:r>
            <a:r>
              <a:rPr lang="ru-RU" dirty="0" err="1"/>
              <a:t>перебувати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в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коли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заміни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i="1" dirty="0"/>
              <a:t>Права та </a:t>
            </a:r>
            <a:r>
              <a:rPr lang="ru-RU" i="1" dirty="0" err="1"/>
              <a:t>обов’язки</a:t>
            </a:r>
            <a:r>
              <a:rPr lang="ru-RU" i="1" dirty="0"/>
              <a:t> </a:t>
            </a:r>
            <a:r>
              <a:rPr lang="ru-RU" i="1" dirty="0" err="1"/>
              <a:t>посадових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 </a:t>
            </a:r>
            <a:r>
              <a:rPr lang="ru-RU" i="1" dirty="0" err="1"/>
              <a:t>органів</a:t>
            </a:r>
            <a:r>
              <a:rPr lang="ru-RU" i="1" dirty="0"/>
              <a:t> </a:t>
            </a:r>
            <a:r>
              <a:rPr lang="ru-RU" i="1" dirty="0" err="1"/>
              <a:t>доходів</a:t>
            </a:r>
            <a:r>
              <a:rPr lang="ru-RU" i="1" dirty="0"/>
              <a:t> і </a:t>
            </a:r>
            <a:r>
              <a:rPr lang="ru-RU" i="1" dirty="0" err="1"/>
              <a:t>зборів</a:t>
            </a:r>
            <a:r>
              <a:rPr lang="ru-RU" i="1" dirty="0"/>
              <a:t> </a:t>
            </a:r>
            <a:r>
              <a:rPr lang="ru-RU" i="1" dirty="0" err="1"/>
              <a:t>під</a:t>
            </a:r>
            <a:r>
              <a:rPr lang="ru-RU" i="1" dirty="0"/>
              <a:t> час </a:t>
            </a:r>
            <a:r>
              <a:rPr lang="ru-RU" i="1" dirty="0" err="1"/>
              <a:t>проведення</a:t>
            </a:r>
            <a:r>
              <a:rPr lang="ru-RU" i="1" dirty="0"/>
              <a:t> </a:t>
            </a:r>
            <a:r>
              <a:rPr lang="ru-RU" i="1" dirty="0" err="1"/>
              <a:t>документальних</a:t>
            </a:r>
            <a:r>
              <a:rPr lang="ru-RU" i="1" dirty="0"/>
              <a:t> </a:t>
            </a:r>
            <a:r>
              <a:rPr lang="ru-RU" i="1" dirty="0" err="1"/>
              <a:t>виїзних</a:t>
            </a:r>
            <a:r>
              <a:rPr lang="ru-RU" i="1" dirty="0"/>
              <a:t> </a:t>
            </a:r>
            <a:r>
              <a:rPr lang="ru-RU" i="1" dirty="0" err="1"/>
              <a:t>перевірок</a:t>
            </a:r>
            <a:endParaRPr lang="ru-RU" dirty="0"/>
          </a:p>
          <a:p>
            <a:pPr marL="0" indent="0" fontAlgn="base">
              <a:buNone/>
            </a:pPr>
            <a:r>
              <a:rPr lang="ru-RU" dirty="0"/>
              <a:t>1. </a:t>
            </a:r>
            <a:r>
              <a:rPr lang="ru-RU" dirty="0" err="1"/>
              <a:t>Посадовим</a:t>
            </a:r>
            <a:r>
              <a:rPr lang="ru-RU" dirty="0"/>
              <a:t> особам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виїзної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для </a:t>
            </a:r>
            <a:r>
              <a:rPr lang="ru-RU" dirty="0" err="1"/>
              <a:t>з’ясування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перевіркою</a:t>
            </a:r>
            <a:r>
              <a:rPr lang="ru-RU" dirty="0"/>
              <a:t>, </a:t>
            </a:r>
            <a:r>
              <a:rPr lang="ru-RU" dirty="0" err="1"/>
              <a:t>надається</a:t>
            </a:r>
            <a:r>
              <a:rPr lang="ru-RU" dirty="0"/>
              <a:t> право: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, </a:t>
            </a:r>
            <a:r>
              <a:rPr lang="ru-RU" dirty="0" err="1"/>
              <a:t>фінансових</a:t>
            </a:r>
            <a:r>
              <a:rPr lang="ru-RU" dirty="0"/>
              <a:t> і </a:t>
            </a:r>
            <a:r>
              <a:rPr lang="ru-RU" dirty="0" err="1"/>
              <a:t>бухгалтерських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звітів</a:t>
            </a:r>
            <a:r>
              <a:rPr lang="ru-RU" dirty="0"/>
              <a:t>, </a:t>
            </a:r>
            <a:r>
              <a:rPr lang="ru-RU" dirty="0" err="1"/>
              <a:t>контрактів</a:t>
            </a:r>
            <a:r>
              <a:rPr lang="ru-RU" dirty="0"/>
              <a:t>, </a:t>
            </a:r>
            <a:r>
              <a:rPr lang="ru-RU" dirty="0" err="1"/>
              <a:t>декларацій</a:t>
            </a:r>
            <a:r>
              <a:rPr lang="ru-RU" dirty="0"/>
              <a:t>, </a:t>
            </a:r>
            <a:r>
              <a:rPr lang="ru-RU" dirty="0" err="1"/>
              <a:t>калькуляцій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операціями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(</a:t>
            </a:r>
            <a:r>
              <a:rPr lang="ru-RU" dirty="0" err="1"/>
              <a:t>пересилання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вільної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(</a:t>
            </a:r>
            <a:r>
              <a:rPr lang="ru-RU" dirty="0" err="1"/>
              <a:t>пересилання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вільної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необхідної</a:t>
            </a:r>
            <a:r>
              <a:rPr lang="ru-RU" dirty="0"/>
              <a:t> для </a:t>
            </a:r>
            <a:r>
              <a:rPr lang="ru-RU" dirty="0" err="1"/>
              <a:t>з’ясування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яка є в </a:t>
            </a:r>
            <a:r>
              <a:rPr lang="ru-RU" dirty="0" err="1"/>
              <a:t>розпорядженні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в </a:t>
            </a:r>
            <a:r>
              <a:rPr lang="ru-RU" dirty="0" err="1"/>
              <a:t>електронному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безоплатно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перевіряються</a:t>
            </a:r>
            <a:r>
              <a:rPr lang="ru-RU" dirty="0"/>
              <a:t>,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пояснення</a:t>
            </a:r>
            <a:r>
              <a:rPr lang="ru-RU" dirty="0"/>
              <a:t>, </a:t>
            </a:r>
            <a:r>
              <a:rPr lang="ru-RU" dirty="0" err="1"/>
              <a:t>письмові</a:t>
            </a:r>
            <a:r>
              <a:rPr lang="ru-RU" dirty="0"/>
              <a:t> </a:t>
            </a:r>
            <a:r>
              <a:rPr lang="ru-RU" dirty="0" err="1"/>
              <a:t>довідки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копії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засвідчені</a:t>
            </a:r>
            <a:r>
              <a:rPr lang="ru-RU" dirty="0"/>
              <a:t> </a:t>
            </a:r>
            <a:r>
              <a:rPr lang="ru-RU" dirty="0" err="1"/>
              <a:t>підписом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та </a:t>
            </a:r>
            <a:r>
              <a:rPr lang="ru-RU" dirty="0" err="1"/>
              <a:t>скріплені</a:t>
            </a:r>
            <a:r>
              <a:rPr lang="ru-RU" dirty="0"/>
              <a:t> </a:t>
            </a:r>
            <a:r>
              <a:rPr lang="ru-RU" dirty="0" err="1"/>
              <a:t>печаткою</a:t>
            </a:r>
            <a:r>
              <a:rPr lang="ru-RU" dirty="0"/>
              <a:t> (за </a:t>
            </a:r>
            <a:r>
              <a:rPr lang="ru-RU" dirty="0" err="1"/>
              <a:t>наявності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, </a:t>
            </a:r>
            <a:r>
              <a:rPr lang="ru-RU" dirty="0" err="1"/>
              <a:t>складських</a:t>
            </a:r>
            <a:r>
              <a:rPr lang="ru-RU" dirty="0"/>
              <a:t>, </a:t>
            </a:r>
            <a:r>
              <a:rPr lang="ru-RU" dirty="0" err="1"/>
              <a:t>торговельних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з </a:t>
            </a:r>
            <a:r>
              <a:rPr lang="ru-RU" dirty="0" err="1"/>
              <a:t>відображенням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такого </a:t>
            </a:r>
            <a:r>
              <a:rPr lang="ru-RU" dirty="0" err="1"/>
              <a:t>огляду</a:t>
            </a:r>
            <a:r>
              <a:rPr lang="ru-RU" dirty="0"/>
              <a:t> у </a:t>
            </a:r>
            <a:r>
              <a:rPr lang="ru-RU" dirty="0" err="1"/>
              <a:t>відповідному</a:t>
            </a:r>
            <a:r>
              <a:rPr lang="ru-RU" dirty="0"/>
              <a:t> </a:t>
            </a:r>
            <a:r>
              <a:rPr lang="ru-RU" dirty="0" err="1"/>
              <a:t>акті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відбирати</a:t>
            </a:r>
            <a:r>
              <a:rPr lang="ru-RU" dirty="0"/>
              <a:t> </a:t>
            </a:r>
            <a:r>
              <a:rPr lang="ru-RU" dirty="0" err="1"/>
              <a:t>проби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зразки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є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2322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ru-RU" dirty="0"/>
              <a:t>5) </a:t>
            </a:r>
            <a:r>
              <a:rPr lang="ru-RU" dirty="0" err="1"/>
              <a:t>проводити</a:t>
            </a:r>
            <a:r>
              <a:rPr lang="ru-RU" dirty="0"/>
              <a:t> у </a:t>
            </a:r>
            <a:r>
              <a:rPr lang="ru-RU" u="sng" dirty="0">
                <a:hlinkClick r:id="rId2"/>
              </a:rPr>
              <a:t>порядку</a:t>
            </a:r>
            <a:r>
              <a:rPr lang="ru-RU" dirty="0"/>
              <a:t>,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контрольні</a:t>
            </a:r>
            <a:r>
              <a:rPr lang="ru-RU" dirty="0"/>
              <a:t> </a:t>
            </a:r>
            <a:r>
              <a:rPr lang="ru-RU" dirty="0" err="1"/>
              <a:t>аналізи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матеріалів</a:t>
            </a:r>
            <a:r>
              <a:rPr lang="ru-RU" dirty="0"/>
              <a:t> і </a:t>
            </a:r>
            <a:r>
              <a:rPr lang="ru-RU" dirty="0" err="1"/>
              <a:t>готової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контрольні</a:t>
            </a:r>
            <a:r>
              <a:rPr lang="ru-RU" dirty="0"/>
              <a:t> запуски у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та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перебували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використовувалися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готової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виготовленої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та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поміщених</a:t>
            </a:r>
            <a:r>
              <a:rPr lang="ru-RU" dirty="0"/>
              <a:t> у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режим,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призначати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експертами</a:t>
            </a:r>
            <a:r>
              <a:rPr lang="ru-RU" dirty="0"/>
              <a:t>; </a:t>
            </a:r>
            <a:r>
              <a:rPr lang="ru-RU" dirty="0" err="1"/>
              <a:t>призначати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експертами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обмірів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будівельних</a:t>
            </a:r>
            <a:r>
              <a:rPr lang="ru-RU" dirty="0"/>
              <a:t>, </a:t>
            </a:r>
            <a:r>
              <a:rPr lang="ru-RU" dirty="0" err="1"/>
              <a:t>монтажних</a:t>
            </a:r>
            <a:r>
              <a:rPr lang="ru-RU" dirty="0"/>
              <a:t>, </a:t>
            </a:r>
            <a:r>
              <a:rPr lang="ru-RU" dirty="0" err="1"/>
              <a:t>ремонтних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6)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зустрічні</a:t>
            </a:r>
            <a:r>
              <a:rPr lang="ru-RU" dirty="0"/>
              <a:t> </a:t>
            </a:r>
            <a:r>
              <a:rPr lang="ru-RU" dirty="0" err="1"/>
              <a:t>звірки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7)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керівників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перешкоджають</a:t>
            </a:r>
            <a:r>
              <a:rPr lang="ru-RU" dirty="0"/>
              <a:t> </a:t>
            </a:r>
            <a:r>
              <a:rPr lang="ru-RU" dirty="0" err="1"/>
              <a:t>здійсненню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8)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керівників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інвентаризації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товарно-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перебували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використовувалися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товарами,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поміщені</a:t>
            </a:r>
            <a:r>
              <a:rPr lang="ru-RU" dirty="0"/>
              <a:t> у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режим, бути </a:t>
            </a:r>
            <a:r>
              <a:rPr lang="ru-RU" dirty="0" err="1"/>
              <a:t>присутніми</a:t>
            </a:r>
            <a:r>
              <a:rPr lang="ru-RU" dirty="0"/>
              <a:t> при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проведенні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інвентаризації</a:t>
            </a:r>
            <a:r>
              <a:rPr lang="ru-RU" dirty="0"/>
              <a:t> - </a:t>
            </a:r>
            <a:r>
              <a:rPr lang="ru-RU" dirty="0" err="1"/>
              <a:t>звертатися</a:t>
            </a:r>
            <a:r>
              <a:rPr lang="ru-RU" dirty="0"/>
              <a:t> до суду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 з </a:t>
            </a:r>
            <a:r>
              <a:rPr lang="ru-RU" dirty="0" err="1"/>
              <a:t>вимогою</a:t>
            </a:r>
            <a:r>
              <a:rPr lang="ru-RU" dirty="0"/>
              <a:t> </a:t>
            </a:r>
            <a:r>
              <a:rPr lang="ru-RU" dirty="0" err="1"/>
              <a:t>зобов’язати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до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зазначеної</a:t>
            </a:r>
            <a:r>
              <a:rPr lang="ru-RU" dirty="0"/>
              <a:t> </a:t>
            </a:r>
            <a:r>
              <a:rPr lang="ru-RU" dirty="0" err="1"/>
              <a:t>інвентаризації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9)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недопущення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до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та </a:t>
            </a:r>
            <a:r>
              <a:rPr lang="ru-RU" dirty="0" err="1"/>
              <a:t>виробничих</a:t>
            </a:r>
            <a:r>
              <a:rPr lang="ru-RU" dirty="0"/>
              <a:t>, </a:t>
            </a:r>
            <a:r>
              <a:rPr lang="ru-RU" dirty="0" err="1"/>
              <a:t>складських</a:t>
            </a:r>
            <a:r>
              <a:rPr lang="ru-RU" dirty="0"/>
              <a:t>, </a:t>
            </a:r>
            <a:r>
              <a:rPr lang="ru-RU" dirty="0" err="1"/>
              <a:t>торговельних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,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звертатися</a:t>
            </a:r>
            <a:r>
              <a:rPr lang="ru-RU" dirty="0"/>
              <a:t> до суду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поданням</a:t>
            </a:r>
            <a:r>
              <a:rPr lang="ru-RU" dirty="0"/>
              <a:t> про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видаткових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на </a:t>
            </a:r>
            <a:r>
              <a:rPr lang="ru-RU" dirty="0" err="1"/>
              <a:t>рахунках</a:t>
            </a:r>
            <a:r>
              <a:rPr lang="ru-RU" dirty="0"/>
              <a:t> такого </a:t>
            </a:r>
            <a:r>
              <a:rPr lang="ru-RU" dirty="0" err="1"/>
              <a:t>підприємства</a:t>
            </a:r>
            <a:r>
              <a:rPr lang="ru-RU" dirty="0"/>
              <a:t> шляхом </a:t>
            </a:r>
            <a:r>
              <a:rPr lang="ru-RU" dirty="0" err="1"/>
              <a:t>накладення</a:t>
            </a:r>
            <a:r>
              <a:rPr lang="ru-RU" dirty="0"/>
              <a:t> </a:t>
            </a:r>
            <a:r>
              <a:rPr lang="ru-RU" dirty="0" err="1"/>
              <a:t>арешту</a:t>
            </a:r>
            <a:r>
              <a:rPr lang="ru-RU" dirty="0"/>
              <a:t> на </a:t>
            </a:r>
            <a:r>
              <a:rPr lang="ru-RU" dirty="0" err="1"/>
              <a:t>кошти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такого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у банку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внеску</a:t>
            </a:r>
            <a:r>
              <a:rPr lang="ru-RU" dirty="0"/>
              <a:t> на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контролюючим</a:t>
            </a:r>
            <a:r>
              <a:rPr lang="ru-RU" dirty="0"/>
              <a:t> органом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10)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протоколи</a:t>
            </a:r>
            <a:r>
              <a:rPr lang="ru-RU" dirty="0"/>
              <a:t> про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 у порядку, </a:t>
            </a:r>
            <a:r>
              <a:rPr lang="ru-RU" dirty="0" err="1"/>
              <a:t>визначеному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3699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fontAlgn="base"/>
            <a:r>
              <a:rPr lang="ru-RU" dirty="0"/>
              <a:t>11)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в порядку, </a:t>
            </a:r>
            <a:r>
              <a:rPr lang="ru-RU" dirty="0" err="1"/>
              <a:t>визначеному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Кодексом;</a:t>
            </a:r>
          </a:p>
          <a:p>
            <a:pPr fontAlgn="base"/>
            <a:r>
              <a:rPr lang="ru-RU" dirty="0"/>
              <a:t>12)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та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в порядку та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законом;</a:t>
            </a:r>
          </a:p>
          <a:p>
            <a:pPr fontAlgn="base"/>
            <a:r>
              <a:rPr lang="ru-RU" dirty="0"/>
              <a:t>13) </a:t>
            </a:r>
            <a:r>
              <a:rPr lang="ru-RU" dirty="0" err="1"/>
              <a:t>користуватися</a:t>
            </a:r>
            <a:r>
              <a:rPr lang="ru-RU" dirty="0"/>
              <a:t> у </a:t>
            </a:r>
            <a:r>
              <a:rPr lang="ru-RU" dirty="0" err="1"/>
              <a:t>службових</a:t>
            </a:r>
            <a:r>
              <a:rPr lang="ru-RU" dirty="0"/>
              <a:t> справах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належать </a:t>
            </a:r>
            <a:r>
              <a:rPr lang="ru-RU" dirty="0" err="1"/>
              <a:t>підприємствам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перевіряються</a:t>
            </a:r>
            <a:r>
              <a:rPr lang="ru-RU" dirty="0"/>
              <a:t>, 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14) </a:t>
            </a:r>
            <a:r>
              <a:rPr lang="ru-RU" dirty="0" err="1"/>
              <a:t>накладати</a:t>
            </a:r>
            <a:r>
              <a:rPr lang="ru-RU" dirty="0"/>
              <a:t> на час </a:t>
            </a:r>
            <a:r>
              <a:rPr lang="ru-RU" dirty="0" err="1"/>
              <a:t>з’ясування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перевірці</a:t>
            </a:r>
            <a:r>
              <a:rPr lang="ru-RU" dirty="0"/>
              <a:t>,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на </a:t>
            </a:r>
            <a:r>
              <a:rPr lang="ru-RU" dirty="0" err="1"/>
              <a:t>комп’ютери</a:t>
            </a:r>
            <a:r>
              <a:rPr lang="ru-RU" dirty="0"/>
              <a:t>, </a:t>
            </a:r>
            <a:r>
              <a:rPr lang="ru-RU" dirty="0" err="1"/>
              <a:t>сейфи</a:t>
            </a:r>
            <a:r>
              <a:rPr lang="ru-RU" dirty="0"/>
              <a:t> (</a:t>
            </a:r>
            <a:r>
              <a:rPr lang="ru-RU" dirty="0" err="1"/>
              <a:t>шафи</a:t>
            </a:r>
            <a:r>
              <a:rPr lang="ru-RU" dirty="0"/>
              <a:t>), </a:t>
            </a:r>
            <a:r>
              <a:rPr lang="ru-RU" dirty="0" err="1"/>
              <a:t>архіви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, де </a:t>
            </a:r>
            <a:r>
              <a:rPr lang="ru-RU" dirty="0" err="1"/>
              <a:t>зберігаються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необхідні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складські</a:t>
            </a:r>
            <a:r>
              <a:rPr lang="ru-RU" dirty="0"/>
              <a:t>, </a:t>
            </a:r>
            <a:r>
              <a:rPr lang="ru-RU" dirty="0" err="1"/>
              <a:t>виробничі</a:t>
            </a:r>
            <a:r>
              <a:rPr lang="ru-RU" dirty="0"/>
              <a:t>, </a:t>
            </a:r>
            <a:r>
              <a:rPr lang="ru-RU" dirty="0" err="1"/>
              <a:t>торговельні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вірогідність</a:t>
            </a:r>
            <a:r>
              <a:rPr lang="ru-RU" dirty="0"/>
              <a:t> </a:t>
            </a:r>
            <a:r>
              <a:rPr lang="ru-RU" dirty="0" err="1"/>
              <a:t>несанкціонованого</a:t>
            </a:r>
            <a:r>
              <a:rPr lang="ru-RU" dirty="0"/>
              <a:t> </a:t>
            </a:r>
            <a:r>
              <a:rPr lang="ru-RU" dirty="0" err="1"/>
              <a:t>вилучення</a:t>
            </a:r>
            <a:r>
              <a:rPr lang="ru-RU" dirty="0"/>
              <a:t>, </a:t>
            </a:r>
            <a:r>
              <a:rPr lang="ru-RU" dirty="0" err="1"/>
              <a:t>знищення</a:t>
            </a:r>
            <a:r>
              <a:rPr lang="ru-RU" dirty="0"/>
              <a:t>, </a:t>
            </a:r>
            <a:r>
              <a:rPr lang="ru-RU" dirty="0" err="1"/>
              <a:t>підміни</a:t>
            </a:r>
            <a:r>
              <a:rPr lang="ru-RU" dirty="0"/>
              <a:t>, </a:t>
            </a:r>
            <a:r>
              <a:rPr lang="ru-RU" dirty="0" err="1"/>
              <a:t>зміни</a:t>
            </a:r>
            <a:r>
              <a:rPr lang="ru-RU" dirty="0"/>
              <a:t> стану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якісних</a:t>
            </a:r>
            <a:r>
              <a:rPr lang="ru-RU" dirty="0"/>
              <a:t> характеристик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приміщеннях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за результатами </a:t>
            </a:r>
            <a:r>
              <a:rPr lang="ru-RU" dirty="0" err="1"/>
              <a:t>перевірки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15) </a:t>
            </a:r>
            <a:r>
              <a:rPr lang="ru-RU" dirty="0" err="1"/>
              <a:t>інші</a:t>
            </a:r>
            <a:r>
              <a:rPr lang="ru-RU" dirty="0"/>
              <a:t> права,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законами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6214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10181230" cy="6223379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ru-RU" dirty="0" err="1"/>
              <a:t>Посадові</a:t>
            </a:r>
            <a:r>
              <a:rPr lang="ru-RU" dirty="0"/>
              <a:t> особи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документальної</a:t>
            </a:r>
            <a:r>
              <a:rPr lang="ru-RU" dirty="0"/>
              <a:t> </a:t>
            </a:r>
            <a:r>
              <a:rPr lang="ru-RU" dirty="0" err="1"/>
              <a:t>виїзної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зобов’язані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затверджується</a:t>
            </a:r>
            <a:r>
              <a:rPr lang="ru-RU" dirty="0"/>
              <a:t> наказом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про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поважати</a:t>
            </a:r>
            <a:r>
              <a:rPr lang="ru-RU" dirty="0"/>
              <a:t> права та </a:t>
            </a:r>
            <a:r>
              <a:rPr lang="ru-RU" dirty="0" err="1"/>
              <a:t>законні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не </a:t>
            </a:r>
            <a:r>
              <a:rPr lang="ru-RU" dirty="0" err="1"/>
              <a:t>допускати</a:t>
            </a:r>
            <a:r>
              <a:rPr lang="ru-RU" dirty="0"/>
              <a:t> </a:t>
            </a:r>
            <a:r>
              <a:rPr lang="ru-RU" dirty="0" err="1"/>
              <a:t>заподіяння</a:t>
            </a:r>
            <a:r>
              <a:rPr lang="ru-RU" dirty="0"/>
              <a:t> </a:t>
            </a:r>
            <a:r>
              <a:rPr lang="ru-RU" dirty="0" err="1"/>
              <a:t>підприємству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неправомірними</a:t>
            </a:r>
            <a:r>
              <a:rPr lang="ru-RU" dirty="0"/>
              <a:t> </a:t>
            </a:r>
            <a:r>
              <a:rPr lang="ru-RU" dirty="0" err="1"/>
              <a:t>рішеннями</a:t>
            </a:r>
            <a:r>
              <a:rPr lang="ru-RU" dirty="0"/>
              <a:t>, </a:t>
            </a:r>
            <a:r>
              <a:rPr lang="ru-RU" dirty="0" err="1"/>
              <a:t>діями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бездіяльністю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не </a:t>
            </a:r>
            <a:r>
              <a:rPr lang="ru-RU" dirty="0" err="1"/>
              <a:t>порушувати</a:t>
            </a:r>
            <a:r>
              <a:rPr lang="ru-RU" dirty="0"/>
              <a:t> нормального режиму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використовувати</a:t>
            </a:r>
            <a:r>
              <a:rPr lang="ru-RU" dirty="0"/>
              <a:t> будь-яку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отриману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виключно</a:t>
            </a:r>
            <a:r>
              <a:rPr lang="ru-RU" dirty="0"/>
              <a:t> у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5) не </a:t>
            </a:r>
            <a:r>
              <a:rPr lang="ru-RU" dirty="0" err="1"/>
              <a:t>розголошувати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отримана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і становить </a:t>
            </a:r>
            <a:r>
              <a:rPr lang="ru-RU" dirty="0" err="1"/>
              <a:t>державну</a:t>
            </a:r>
            <a:r>
              <a:rPr lang="ru-RU" dirty="0"/>
              <a:t>, </a:t>
            </a:r>
            <a:r>
              <a:rPr lang="ru-RU" dirty="0" err="1"/>
              <a:t>банківську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комерційну</a:t>
            </a:r>
            <a:r>
              <a:rPr lang="ru-RU" dirty="0"/>
              <a:t> </a:t>
            </a:r>
            <a:r>
              <a:rPr lang="ru-RU" dirty="0" err="1"/>
              <a:t>таємницю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охороняється</a:t>
            </a:r>
            <a:r>
              <a:rPr lang="ru-RU" dirty="0"/>
              <a:t> законом;</a:t>
            </a:r>
          </a:p>
          <a:p>
            <a:pPr fontAlgn="base"/>
            <a:r>
              <a:rPr lang="ru-RU" dirty="0"/>
              <a:t>6) </a:t>
            </a:r>
            <a:r>
              <a:rPr lang="ru-RU" dirty="0" err="1"/>
              <a:t>надавати</a:t>
            </a:r>
            <a:r>
              <a:rPr lang="ru-RU" dirty="0"/>
              <a:t>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7)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та </a:t>
            </a:r>
            <a:r>
              <a:rPr lang="ru-RU" dirty="0" err="1"/>
              <a:t>складених</a:t>
            </a:r>
            <a:r>
              <a:rPr lang="ru-RU" dirty="0"/>
              <a:t> у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не </a:t>
            </a:r>
            <a:r>
              <a:rPr lang="ru-RU" dirty="0" err="1"/>
              <a:t>розголошувати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Кодексом;</a:t>
            </a:r>
          </a:p>
          <a:p>
            <a:pPr fontAlgn="base"/>
            <a:r>
              <a:rPr lang="ru-RU" dirty="0"/>
              <a:t>8) </a:t>
            </a:r>
            <a:r>
              <a:rPr lang="ru-RU" dirty="0" err="1"/>
              <a:t>інформувати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про </a:t>
            </a:r>
            <a:r>
              <a:rPr lang="ru-RU" dirty="0" err="1"/>
              <a:t>їхні</a:t>
            </a:r>
            <a:r>
              <a:rPr lang="ru-RU" dirty="0"/>
              <a:t> права та </a:t>
            </a:r>
            <a:r>
              <a:rPr lang="ru-RU" dirty="0" err="1"/>
              <a:t>обов’язки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про </a:t>
            </a:r>
            <a:r>
              <a:rPr lang="ru-RU" dirty="0" err="1"/>
              <a:t>призначення</a:t>
            </a:r>
            <a:r>
              <a:rPr lang="ru-RU" dirty="0"/>
              <a:t> та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(</a:t>
            </a:r>
            <a:r>
              <a:rPr lang="ru-RU" dirty="0" err="1"/>
              <a:t>дослідження</a:t>
            </a:r>
            <a:r>
              <a:rPr lang="ru-RU" dirty="0"/>
              <a:t>), </a:t>
            </a:r>
            <a:r>
              <a:rPr lang="ru-RU" dirty="0" err="1"/>
              <a:t>взяття</a:t>
            </a:r>
            <a:r>
              <a:rPr lang="ru-RU" dirty="0"/>
              <a:t> проб та </a:t>
            </a:r>
            <a:r>
              <a:rPr lang="ru-RU" dirty="0" err="1"/>
              <a:t>зразків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9) </a:t>
            </a:r>
            <a:r>
              <a:rPr lang="ru-RU" dirty="0" err="1"/>
              <a:t>видавати</a:t>
            </a:r>
            <a:r>
              <a:rPr lang="ru-RU" dirty="0"/>
              <a:t> </a:t>
            </a:r>
            <a:r>
              <a:rPr lang="ru-RU" dirty="0" err="1"/>
              <a:t>керівнику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примірник</a:t>
            </a:r>
            <a:r>
              <a:rPr lang="ru-RU" dirty="0"/>
              <a:t> акта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довідки</a:t>
            </a:r>
            <a:r>
              <a:rPr lang="ru-RU" dirty="0"/>
              <a:t>, </a:t>
            </a:r>
            <a:r>
              <a:rPr lang="ru-RU" dirty="0" err="1"/>
              <a:t>складених</a:t>
            </a:r>
            <a:r>
              <a:rPr lang="ru-RU" dirty="0"/>
              <a:t> за результатами </a:t>
            </a:r>
            <a:r>
              <a:rPr lang="ru-RU" dirty="0" err="1"/>
              <a:t>перевірки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10)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іншими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365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6.2. Основні етапи здійснення митного контролю та їх характеристика.</a:t>
            </a:r>
            <a:endParaRPr lang="ru-RU" dirty="0"/>
          </a:p>
          <a:p>
            <a:pPr marL="0" indent="0" fontAlgn="base">
              <a:buNone/>
            </a:pPr>
            <a:r>
              <a:rPr lang="uk-UA" dirty="0"/>
              <a:t> </a:t>
            </a:r>
            <a:endParaRPr lang="ru-RU" dirty="0"/>
          </a:p>
          <a:p>
            <a:pPr fontAlgn="base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контроль </a:t>
            </a:r>
            <a:r>
              <a:rPr lang="ru-RU" dirty="0" err="1"/>
              <a:t>розпочинається</a:t>
            </a:r>
            <a:r>
              <a:rPr lang="ru-RU" dirty="0"/>
              <a:t> з моменту </a:t>
            </a:r>
            <a:r>
              <a:rPr lang="ru-RU" dirty="0" err="1"/>
              <a:t>перетинання</a:t>
            </a:r>
            <a:r>
              <a:rPr lang="ru-RU" dirty="0"/>
              <a:t> ними </a:t>
            </a:r>
            <a:r>
              <a:rPr lang="ru-RU" dirty="0" err="1"/>
              <a:t>митного</a:t>
            </a:r>
            <a:r>
              <a:rPr lang="ru-RU" dirty="0"/>
              <a:t> кордону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контроль </a:t>
            </a:r>
            <a:r>
              <a:rPr lang="ru-RU" dirty="0" err="1"/>
              <a:t>розпочинається</a:t>
            </a:r>
            <a:r>
              <a:rPr lang="ru-RU" dirty="0"/>
              <a:t> з моменту </a:t>
            </a:r>
            <a:r>
              <a:rPr lang="ru-RU" dirty="0" err="1"/>
              <a:t>пред’явлення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для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декларування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порядку.</a:t>
            </a:r>
          </a:p>
          <a:p>
            <a:pPr fontAlgn="base"/>
            <a:r>
              <a:rPr lang="ru-RU" dirty="0" err="1"/>
              <a:t>Граничний</a:t>
            </a:r>
            <a:r>
              <a:rPr lang="ru-RU" dirty="0"/>
              <a:t> строк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до моменту </a:t>
            </a:r>
            <a:r>
              <a:rPr lang="ru-RU" dirty="0" err="1"/>
              <a:t>поміщення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у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митний</a:t>
            </a:r>
            <a:r>
              <a:rPr lang="ru-RU" dirty="0"/>
              <a:t> режим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перевищувати</a:t>
            </a:r>
            <a:r>
              <a:rPr lang="ru-RU" dirty="0"/>
              <a:t> 180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і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уповноважена</a:t>
            </a:r>
            <a:r>
              <a:rPr lang="ru-RU" dirty="0"/>
              <a:t> ним особа не </a:t>
            </a:r>
            <a:r>
              <a:rPr lang="ru-RU" dirty="0" err="1"/>
              <a:t>звернулися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граничного строку, </a:t>
            </a:r>
            <a:r>
              <a:rPr lang="ru-RU" dirty="0" err="1"/>
              <a:t>встановленого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, </a:t>
            </a:r>
            <a:r>
              <a:rPr lang="ru-RU" dirty="0" err="1"/>
              <a:t>набувають</a:t>
            </a:r>
            <a:r>
              <a:rPr lang="ru-RU" dirty="0"/>
              <a:t> статусу таких,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на </a:t>
            </a:r>
            <a:r>
              <a:rPr lang="ru-RU" dirty="0" err="1"/>
              <a:t>складі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1040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6.6. Митні експертизи</a:t>
            </a:r>
            <a:endParaRPr lang="ru-RU" dirty="0"/>
          </a:p>
          <a:p>
            <a:pPr marL="0" indent="0" fontAlgn="base">
              <a:buNone/>
            </a:pPr>
            <a:r>
              <a:rPr lang="ru-RU" i="1" dirty="0" err="1"/>
              <a:t>Взяття</a:t>
            </a:r>
            <a:r>
              <a:rPr lang="ru-RU" i="1" dirty="0"/>
              <a:t> проб (</a:t>
            </a:r>
            <a:r>
              <a:rPr lang="ru-RU" i="1" dirty="0" err="1"/>
              <a:t>зразків</a:t>
            </a:r>
            <a:r>
              <a:rPr lang="ru-RU" i="1" dirty="0"/>
              <a:t>) </a:t>
            </a:r>
            <a:r>
              <a:rPr lang="ru-RU" i="1" dirty="0" err="1"/>
              <a:t>товарів</a:t>
            </a:r>
            <a:endParaRPr lang="ru-RU" dirty="0"/>
          </a:p>
          <a:p>
            <a:pPr marL="0" indent="0" fontAlgn="base">
              <a:buNone/>
            </a:pPr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в рамках процедур </a:t>
            </a:r>
            <a:r>
              <a:rPr lang="ru-RU" dirty="0" err="1"/>
              <a:t>митного</a:t>
            </a:r>
            <a:r>
              <a:rPr lang="ru-RU" dirty="0"/>
              <a:t> контролю та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з метою </a:t>
            </a:r>
            <a:r>
              <a:rPr lang="ru-RU" dirty="0" err="1"/>
              <a:t>встановлення</a:t>
            </a:r>
            <a:r>
              <a:rPr lang="ru-RU" dirty="0"/>
              <a:t> характеристик, </a:t>
            </a:r>
            <a:r>
              <a:rPr lang="ru-RU" dirty="0" err="1"/>
              <a:t>визначальних</a:t>
            </a:r>
            <a:r>
              <a:rPr lang="ru-RU" dirty="0"/>
              <a:t> для: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u="sng" dirty="0">
                <a:hlinkClick r:id="rId2"/>
              </a:rPr>
              <a:t>УКТ ЗЕД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задекларованої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належності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до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, </a:t>
            </a:r>
            <a:r>
              <a:rPr lang="ru-RU" dirty="0" err="1"/>
              <a:t>прекурсорів</a:t>
            </a:r>
            <a:r>
              <a:rPr lang="ru-RU" dirty="0"/>
              <a:t>, </a:t>
            </a:r>
            <a:r>
              <a:rPr lang="ru-RU" dirty="0" err="1"/>
              <a:t>сильнодіючих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отруйних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5)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належності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до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художню</a:t>
            </a:r>
            <a:r>
              <a:rPr lang="ru-RU" dirty="0"/>
              <a:t>, </a:t>
            </a:r>
            <a:r>
              <a:rPr lang="ru-RU" dirty="0" err="1"/>
              <a:t>історичну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археологічну</a:t>
            </a:r>
            <a:r>
              <a:rPr lang="ru-RU" dirty="0"/>
              <a:t> </a:t>
            </a:r>
            <a:r>
              <a:rPr lang="ru-RU" dirty="0" err="1"/>
              <a:t>цінність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6)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належності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до таких,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виготовлені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охороняються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pPr fontAlgn="base"/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проводиться </a:t>
            </a:r>
            <a:r>
              <a:rPr lang="ru-RU" dirty="0" err="1"/>
              <a:t>уповноваженими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вмотивованого</a:t>
            </a:r>
            <a:r>
              <a:rPr lang="ru-RU" dirty="0"/>
              <a:t> </a:t>
            </a:r>
            <a:r>
              <a:rPr lang="ru-RU" dirty="0" err="1"/>
              <a:t>письмового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особи, яка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і </a:t>
            </a:r>
            <a:r>
              <a:rPr lang="ru-RU" dirty="0" err="1"/>
              <a:t>переогляду</a:t>
            </a:r>
            <a:r>
              <a:rPr lang="ru-RU" dirty="0"/>
              <a:t> </a:t>
            </a:r>
            <a:r>
              <a:rPr lang="ru-RU" dirty="0" err="1"/>
              <a:t>ручної</a:t>
            </a:r>
            <a:r>
              <a:rPr lang="ru-RU" dirty="0"/>
              <a:t> </a:t>
            </a:r>
            <a:r>
              <a:rPr lang="ru-RU" dirty="0" err="1"/>
              <a:t>поклажі</a:t>
            </a:r>
            <a:r>
              <a:rPr lang="ru-RU" dirty="0"/>
              <a:t> та багажу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ним особи </a:t>
            </a:r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повинно </a:t>
            </a:r>
            <a:r>
              <a:rPr lang="ru-RU" dirty="0" err="1"/>
              <a:t>здійснюватися</a:t>
            </a:r>
            <a:r>
              <a:rPr lang="ru-RU" dirty="0"/>
              <a:t>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понятих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0435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З </a:t>
            </a:r>
            <a:r>
              <a:rPr lang="ru-RU" dirty="0" err="1"/>
              <a:t>дозволу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братися</a:t>
            </a:r>
            <a:r>
              <a:rPr lang="ru-RU" dirty="0"/>
              <a:t> </a:t>
            </a:r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на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,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При </a:t>
            </a:r>
            <a:r>
              <a:rPr lang="ru-RU" dirty="0" err="1"/>
              <a:t>вивезенні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органі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відправлення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братися</a:t>
            </a:r>
            <a:r>
              <a:rPr lang="ru-RU" dirty="0"/>
              <a:t> до </a:t>
            </a:r>
            <a:r>
              <a:rPr lang="ru-RU" dirty="0" err="1"/>
              <a:t>завантаження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у </a:t>
            </a:r>
            <a:r>
              <a:rPr lang="ru-RU" dirty="0" err="1"/>
              <a:t>транспортний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надійної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для </a:t>
            </a:r>
            <a:r>
              <a:rPr lang="ru-RU" dirty="0" err="1"/>
              <a:t>завантаження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контролем, </a:t>
            </a:r>
            <a:r>
              <a:rPr lang="ru-RU" dirty="0" err="1"/>
              <a:t>посадовими</a:t>
            </a:r>
            <a:r>
              <a:rPr lang="ru-RU" dirty="0"/>
              <a:t> особами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декларантами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уповноваженими</a:t>
            </a:r>
            <a:r>
              <a:rPr lang="ru-RU" dirty="0"/>
              <a:t> ними особами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 з </a:t>
            </a:r>
            <a:r>
              <a:rPr lang="ru-RU" dirty="0" err="1"/>
              <a:t>посадовими</a:t>
            </a:r>
            <a:r>
              <a:rPr lang="ru-RU" dirty="0"/>
              <a:t> особами </a:t>
            </a:r>
            <a:r>
              <a:rPr lang="ru-RU" dirty="0" err="1"/>
              <a:t>відповідного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Декларанти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уповноважені</a:t>
            </a:r>
            <a:r>
              <a:rPr lang="ru-RU" dirty="0"/>
              <a:t> ними особи </a:t>
            </a:r>
            <a:r>
              <a:rPr lang="ru-RU" dirty="0" err="1"/>
              <a:t>мають</a:t>
            </a:r>
            <a:r>
              <a:rPr lang="ru-RU" dirty="0"/>
              <a:t> право бути </a:t>
            </a:r>
            <a:r>
              <a:rPr lang="ru-RU" dirty="0" err="1"/>
              <a:t>присутніми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ознайомлені</a:t>
            </a:r>
            <a:r>
              <a:rPr lang="ru-RU" dirty="0"/>
              <a:t> з результатами </a:t>
            </a:r>
            <a:r>
              <a:rPr lang="ru-RU" dirty="0" err="1"/>
              <a:t>проведених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(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експертиз</a:t>
            </a:r>
            <a:r>
              <a:rPr lang="ru-RU" dirty="0"/>
              <a:t>)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взятих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органами, декларантами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уповноваженими</a:t>
            </a:r>
            <a:r>
              <a:rPr lang="ru-RU" dirty="0"/>
              <a:t> ними особами,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дня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зазначеними</a:t>
            </a:r>
            <a:r>
              <a:rPr lang="ru-RU" dirty="0"/>
              <a:t> органами та особами,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примірники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таких </a:t>
            </a:r>
            <a:r>
              <a:rPr lang="ru-RU" dirty="0" err="1"/>
              <a:t>досліджень</a:t>
            </a:r>
            <a:r>
              <a:rPr lang="ru-RU" dirty="0"/>
              <a:t> (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експертиз</a:t>
            </a:r>
            <a:r>
              <a:rPr lang="ru-RU" dirty="0"/>
              <a:t>).</a:t>
            </a:r>
          </a:p>
          <a:p>
            <a:pPr fontAlgn="base"/>
            <a:r>
              <a:rPr lang="ru-RU" dirty="0" err="1"/>
              <a:t>Декларанти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уповноважені</a:t>
            </a:r>
            <a:r>
              <a:rPr lang="ru-RU" dirty="0"/>
              <a:t> ними особи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посадовим</a:t>
            </a:r>
            <a:r>
              <a:rPr lang="ru-RU" dirty="0"/>
              <a:t> особам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вантажні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34148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 err="1"/>
              <a:t>Окрема</a:t>
            </a:r>
            <a:r>
              <a:rPr lang="ru-RU" dirty="0"/>
              <a:t>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декларація</a:t>
            </a:r>
            <a:r>
              <a:rPr lang="ru-RU" dirty="0"/>
              <a:t> на </a:t>
            </a:r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не </a:t>
            </a:r>
            <a:r>
              <a:rPr lang="ru-RU" dirty="0" err="1"/>
              <a:t>подається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них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наведені</a:t>
            </a:r>
            <a:r>
              <a:rPr lang="ru-RU" dirty="0"/>
              <a:t> в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, яка </a:t>
            </a:r>
            <a:r>
              <a:rPr lang="ru-RU" dirty="0" err="1"/>
              <a:t>подається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Для </a:t>
            </a:r>
            <a:r>
              <a:rPr lang="ru-RU" dirty="0" err="1"/>
              <a:t>великогабаритних</a:t>
            </a:r>
            <a:r>
              <a:rPr lang="ru-RU" dirty="0"/>
              <a:t> і </a:t>
            </a:r>
            <a:r>
              <a:rPr lang="ru-RU" dirty="0" err="1"/>
              <a:t>технічно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машини</a:t>
            </a:r>
            <a:r>
              <a:rPr lang="ru-RU" dirty="0"/>
              <a:t>,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, </a:t>
            </a:r>
            <a:r>
              <a:rPr lang="ru-RU" dirty="0" err="1"/>
              <a:t>промислові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техніко-технологічної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Достовірною</a:t>
            </a:r>
            <a:r>
              <a:rPr lang="ru-RU" dirty="0"/>
              <a:t> </a:t>
            </a:r>
            <a:r>
              <a:rPr lang="ru-RU" dirty="0" err="1"/>
              <a:t>техніко-технологічною</a:t>
            </a:r>
            <a:r>
              <a:rPr lang="ru-RU" dirty="0"/>
              <a:t> </a:t>
            </a:r>
            <a:r>
              <a:rPr lang="ru-RU" dirty="0" err="1"/>
              <a:t>документацією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офіційно</a:t>
            </a:r>
            <a:r>
              <a:rPr lang="ru-RU" dirty="0"/>
              <a:t> </a:t>
            </a:r>
            <a:r>
              <a:rPr lang="ru-RU" dirty="0" err="1"/>
              <a:t>видані</a:t>
            </a:r>
            <a:r>
              <a:rPr lang="ru-RU" dirty="0"/>
              <a:t> книги, </a:t>
            </a:r>
            <a:r>
              <a:rPr lang="ru-RU" dirty="0" err="1"/>
              <a:t>державні</a:t>
            </a:r>
            <a:r>
              <a:rPr lang="ru-RU" dirty="0"/>
              <a:t> та </a:t>
            </a:r>
            <a:r>
              <a:rPr lang="ru-RU" dirty="0" err="1"/>
              <a:t>галузеві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,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специфікації</a:t>
            </a:r>
            <a:r>
              <a:rPr lang="ru-RU" dirty="0"/>
              <a:t>, каталоги, </a:t>
            </a:r>
            <a:r>
              <a:rPr lang="ru-RU" dirty="0" err="1"/>
              <a:t>креслення</a:t>
            </a:r>
            <a:r>
              <a:rPr lang="ru-RU" dirty="0"/>
              <a:t> і </a:t>
            </a:r>
            <a:r>
              <a:rPr lang="ru-RU" dirty="0" err="1"/>
              <a:t>паспортні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на </a:t>
            </a:r>
            <a:r>
              <a:rPr lang="ru-RU" dirty="0" err="1"/>
              <a:t>виріб</a:t>
            </a:r>
            <a:r>
              <a:rPr lang="ru-RU" dirty="0"/>
              <a:t> </a:t>
            </a:r>
            <a:r>
              <a:rPr lang="ru-RU" dirty="0" err="1"/>
              <a:t>виробника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великогабаритних</a:t>
            </a:r>
            <a:r>
              <a:rPr lang="ru-RU" dirty="0"/>
              <a:t> і </a:t>
            </a:r>
            <a:r>
              <a:rPr lang="ru-RU" dirty="0" err="1"/>
              <a:t>технічно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(</a:t>
            </a:r>
            <a:r>
              <a:rPr lang="ru-RU" dirty="0" err="1"/>
              <a:t>машини</a:t>
            </a:r>
            <a:r>
              <a:rPr lang="ru-RU" dirty="0"/>
              <a:t>,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, </a:t>
            </a:r>
            <a:r>
              <a:rPr lang="ru-RU" dirty="0" err="1"/>
              <a:t>промислові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беруться</a:t>
            </a:r>
            <a:r>
              <a:rPr lang="ru-RU" dirty="0"/>
              <a:t> в </a:t>
            </a:r>
            <a:r>
              <a:rPr lang="ru-RU" dirty="0" err="1"/>
              <a:t>мінімальній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у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примірниках</a:t>
            </a:r>
            <a:r>
              <a:rPr lang="ru-RU" dirty="0"/>
              <a:t> (</a:t>
            </a:r>
            <a:r>
              <a:rPr lang="ru-RU" dirty="0" err="1"/>
              <a:t>досліджуваний</a:t>
            </a:r>
            <a:r>
              <a:rPr lang="ru-RU" dirty="0"/>
              <a:t> та </a:t>
            </a:r>
            <a:r>
              <a:rPr lang="ru-RU" dirty="0" err="1"/>
              <a:t>контрольний</a:t>
            </a:r>
            <a:r>
              <a:rPr lang="ru-RU" dirty="0"/>
              <a:t>), </a:t>
            </a:r>
            <a:r>
              <a:rPr lang="ru-RU" dirty="0" err="1"/>
              <a:t>кожен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достатнім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взяття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з </a:t>
            </a:r>
            <a:r>
              <a:rPr lang="ru-RU" dirty="0" err="1"/>
              <a:t>об’єктивних</a:t>
            </a:r>
            <a:r>
              <a:rPr lang="ru-RU" dirty="0"/>
              <a:t> причин не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можливим</a:t>
            </a:r>
            <a:r>
              <a:rPr lang="ru-RU" dirty="0"/>
              <a:t> (</a:t>
            </a:r>
            <a:r>
              <a:rPr lang="ru-RU" dirty="0" err="1"/>
              <a:t>одиничний</a:t>
            </a:r>
            <a:r>
              <a:rPr lang="ru-RU" dirty="0"/>
              <a:t> товар, </a:t>
            </a:r>
            <a:r>
              <a:rPr lang="ru-RU" dirty="0" err="1"/>
              <a:t>обмежена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,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поштового</a:t>
            </a:r>
            <a:r>
              <a:rPr lang="ru-RU" dirty="0"/>
              <a:t> </a:t>
            </a:r>
            <a:r>
              <a:rPr lang="ru-RU" dirty="0" err="1"/>
              <a:t>відправлення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беруться</a:t>
            </a:r>
            <a:r>
              <a:rPr lang="ru-RU" dirty="0"/>
              <a:t> в одному </a:t>
            </a:r>
            <a:r>
              <a:rPr lang="ru-RU" dirty="0" err="1"/>
              <a:t>примірнику</a:t>
            </a:r>
            <a:r>
              <a:rPr lang="ru-RU" dirty="0"/>
              <a:t> (</a:t>
            </a:r>
            <a:r>
              <a:rPr lang="ru-RU" dirty="0" err="1"/>
              <a:t>досліджуваному</a:t>
            </a:r>
            <a:r>
              <a:rPr lang="ru-RU" dirty="0"/>
              <a:t>).</a:t>
            </a:r>
          </a:p>
          <a:p>
            <a:pPr fontAlgn="base"/>
            <a:r>
              <a:rPr lang="ru-RU" u="sng" dirty="0" err="1">
                <a:hlinkClick r:id="rId2"/>
              </a:rPr>
              <a:t>Нормативи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взяття</a:t>
            </a:r>
            <a:r>
              <a:rPr lang="ru-RU" u="sng" dirty="0">
                <a:hlinkClick r:id="rId2"/>
              </a:rPr>
              <a:t> проб (</a:t>
            </a:r>
            <a:r>
              <a:rPr lang="ru-RU" u="sng" dirty="0" err="1">
                <a:hlinkClick r:id="rId2"/>
              </a:rPr>
              <a:t>зразків</a:t>
            </a:r>
            <a:r>
              <a:rPr lang="ru-RU" u="sng" dirty="0">
                <a:hlinkClick r:id="rId2"/>
              </a:rPr>
              <a:t>) </a:t>
            </a:r>
            <a:r>
              <a:rPr lang="ru-RU" u="sng" dirty="0" err="1">
                <a:hlinkClick r:id="rId2"/>
              </a:rPr>
              <a:t>товарів</a:t>
            </a:r>
            <a:r>
              <a:rPr lang="ru-RU" dirty="0"/>
              <a:t> </a:t>
            </a:r>
            <a:r>
              <a:rPr lang="ru-RU" dirty="0" err="1"/>
              <a:t>установлюються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41307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здійснюється</a:t>
            </a:r>
            <a:r>
              <a:rPr lang="ru-RU" dirty="0"/>
              <a:t> з </a:t>
            </a:r>
            <a:r>
              <a:rPr lang="ru-RU" dirty="0" err="1"/>
              <a:t>обов’язковим</a:t>
            </a:r>
            <a:r>
              <a:rPr lang="ru-RU" dirty="0"/>
              <a:t> </a:t>
            </a:r>
            <a:r>
              <a:rPr lang="ru-RU" dirty="0" err="1"/>
              <a:t>додержанням</a:t>
            </a:r>
            <a:r>
              <a:rPr lang="ru-RU" dirty="0"/>
              <a:t> правил </a:t>
            </a:r>
            <a:r>
              <a:rPr lang="ru-RU" dirty="0" err="1"/>
              <a:t>техніки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та </a:t>
            </a:r>
            <a:r>
              <a:rPr lang="ru-RU" dirty="0" err="1"/>
              <a:t>пожежної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Про </a:t>
            </a:r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акт за формою, </a:t>
            </a:r>
            <a:r>
              <a:rPr lang="ru-RU" dirty="0" err="1"/>
              <a:t>встановленою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На </a:t>
            </a:r>
            <a:r>
              <a:rPr lang="ru-RU" dirty="0" err="1"/>
              <a:t>кожну</a:t>
            </a:r>
            <a:r>
              <a:rPr lang="ru-RU" dirty="0"/>
              <a:t> </a:t>
            </a:r>
            <a:r>
              <a:rPr lang="ru-RU" dirty="0" err="1"/>
              <a:t>взяту</a:t>
            </a:r>
            <a:r>
              <a:rPr lang="ru-RU" dirty="0"/>
              <a:t> пробу (</a:t>
            </a:r>
            <a:r>
              <a:rPr lang="ru-RU" dirty="0" err="1"/>
              <a:t>зразок</a:t>
            </a:r>
            <a:r>
              <a:rPr lang="ru-RU" dirty="0"/>
              <a:t>) </a:t>
            </a:r>
            <a:r>
              <a:rPr lang="ru-RU" dirty="0" err="1"/>
              <a:t>накладається</a:t>
            </a:r>
            <a:r>
              <a:rPr lang="ru-RU" dirty="0"/>
              <a:t> </a:t>
            </a:r>
            <a:r>
              <a:rPr lang="ru-RU" dirty="0" err="1"/>
              <a:t>окреме</a:t>
            </a:r>
            <a:r>
              <a:rPr lang="ru-RU" dirty="0"/>
              <a:t> </a:t>
            </a:r>
            <a:r>
              <a:rPr lang="ru-RU" dirty="0" err="1"/>
              <a:t>митне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Декларанти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уповноважені</a:t>
            </a:r>
            <a:r>
              <a:rPr lang="ru-RU" dirty="0"/>
              <a:t> ними особи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ознайомлені</a:t>
            </a:r>
            <a:r>
              <a:rPr lang="ru-RU" dirty="0"/>
              <a:t> з результатами </a:t>
            </a:r>
            <a:r>
              <a:rPr lang="ru-RU" dirty="0" err="1"/>
              <a:t>проведеного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проб та </a:t>
            </a:r>
            <a:r>
              <a:rPr lang="ru-RU" dirty="0" err="1"/>
              <a:t>зразків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призначено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експертизу</a:t>
            </a:r>
            <a:r>
              <a:rPr lang="ru-RU" dirty="0"/>
              <a:t>), </a:t>
            </a:r>
            <a:r>
              <a:rPr lang="ru-RU" dirty="0" err="1"/>
              <a:t>примірники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дня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спеціалізованим</a:t>
            </a:r>
            <a:r>
              <a:rPr lang="ru-RU" dirty="0"/>
              <a:t> органом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досліджень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відокремленим</a:t>
            </a:r>
            <a:r>
              <a:rPr lang="ru-RU" dirty="0"/>
              <a:t> </a:t>
            </a:r>
            <a:r>
              <a:rPr lang="ru-RU" dirty="0" err="1"/>
              <a:t>підрозділом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примірників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такого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 </a:t>
            </a:r>
            <a:r>
              <a:rPr lang="ru-RU" dirty="0" err="1"/>
              <a:t>Ненадання</a:t>
            </a:r>
            <a:r>
              <a:rPr lang="ru-RU" dirty="0"/>
              <a:t> </a:t>
            </a:r>
            <a:r>
              <a:rPr lang="ru-RU" dirty="0" err="1"/>
              <a:t>примірників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у </a:t>
            </a:r>
            <a:r>
              <a:rPr lang="ru-RU" dirty="0" err="1"/>
              <a:t>зазначений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є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</a:t>
            </a:r>
            <a:r>
              <a:rPr lang="ru-RU" dirty="0" err="1"/>
              <a:t>посадовими</a:t>
            </a:r>
            <a:r>
              <a:rPr lang="ru-RU" dirty="0"/>
              <a:t> особами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не </a:t>
            </a:r>
            <a:r>
              <a:rPr lang="ru-RU" dirty="0" err="1"/>
              <a:t>відшкодовують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здійснених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взяття</a:t>
            </a:r>
            <a:r>
              <a:rPr lang="ru-RU" dirty="0"/>
              <a:t>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контролем.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здійснені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не </a:t>
            </a:r>
            <a:r>
              <a:rPr lang="ru-RU" dirty="0" err="1"/>
              <a:t>відшкодовуються</a:t>
            </a:r>
            <a:r>
              <a:rPr lang="ru-RU" dirty="0"/>
              <a:t> декларантом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ним особою,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коли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експертиза</a:t>
            </a:r>
            <a:r>
              <a:rPr lang="ru-RU" dirty="0"/>
              <a:t>) проводиться з </a:t>
            </a:r>
            <a:r>
              <a:rPr lang="ru-RU" dirty="0" err="1"/>
              <a:t>ініціативи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66910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ru-RU" dirty="0"/>
              <a:t>За </a:t>
            </a:r>
            <a:r>
              <a:rPr lang="ru-RU" dirty="0" err="1"/>
              <a:t>бажанням</a:t>
            </a:r>
            <a:r>
              <a:rPr lang="ru-RU" dirty="0"/>
              <a:t> декларанта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ним особи,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обраного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режиму,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взяті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), </a:t>
            </a:r>
            <a:r>
              <a:rPr lang="ru-RU" dirty="0" err="1"/>
              <a:t>випускаються</a:t>
            </a:r>
            <a:r>
              <a:rPr lang="ru-RU" dirty="0"/>
              <a:t>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до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(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експертиз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вони не </a:t>
            </a:r>
            <a:r>
              <a:rPr lang="ru-RU" dirty="0" err="1"/>
              <a:t>підпадають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заборон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З метою </a:t>
            </a:r>
            <a:r>
              <a:rPr lang="ru-RU" dirty="0" err="1"/>
              <a:t>встановлення</a:t>
            </a:r>
            <a:r>
              <a:rPr lang="ru-RU" dirty="0"/>
              <a:t> характеристик товару,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письмово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затребувати</a:t>
            </a:r>
            <a:r>
              <a:rPr lang="ru-RU" dirty="0"/>
              <a:t> з </a:t>
            </a:r>
            <a:r>
              <a:rPr lang="ru-RU" dirty="0" err="1"/>
              <a:t>підприємств-виробників</a:t>
            </a:r>
            <a:r>
              <a:rPr lang="ru-RU" dirty="0"/>
              <a:t>,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наявну</a:t>
            </a:r>
            <a:r>
              <a:rPr lang="ru-RU" dirty="0"/>
              <a:t> у них </a:t>
            </a:r>
            <a:r>
              <a:rPr lang="ru-RU" dirty="0" err="1"/>
              <a:t>техніко-технологічну</a:t>
            </a:r>
            <a:r>
              <a:rPr lang="ru-RU" dirty="0"/>
              <a:t> </a:t>
            </a:r>
            <a:r>
              <a:rPr lang="ru-RU" dirty="0" err="1"/>
              <a:t>документацію</a:t>
            </a:r>
            <a:r>
              <a:rPr lang="ru-RU" dirty="0"/>
              <a:t> про склад, </a:t>
            </a:r>
            <a:r>
              <a:rPr lang="ru-RU" dirty="0" err="1"/>
              <a:t>фізико-хімічні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та </a:t>
            </a:r>
            <a:r>
              <a:rPr lang="ru-RU" dirty="0" err="1"/>
              <a:t>призначення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i="1" dirty="0" err="1"/>
              <a:t>Операції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взятими</a:t>
            </a:r>
            <a:r>
              <a:rPr lang="ru-RU" i="1" dirty="0"/>
              <a:t> пробами (</a:t>
            </a:r>
            <a:r>
              <a:rPr lang="ru-RU" i="1" dirty="0" err="1"/>
              <a:t>зразками</a:t>
            </a:r>
            <a:r>
              <a:rPr lang="ru-RU" i="1" dirty="0"/>
              <a:t>) </a:t>
            </a:r>
            <a:r>
              <a:rPr lang="ru-RU" i="1" dirty="0" err="1"/>
              <a:t>товарів</a:t>
            </a:r>
            <a:endParaRPr lang="ru-RU" dirty="0"/>
          </a:p>
          <a:p>
            <a:pPr fontAlgn="base"/>
            <a:r>
              <a:rPr lang="ru-RU" dirty="0"/>
              <a:t>1. </a:t>
            </a:r>
            <a:r>
              <a:rPr lang="ru-RU" dirty="0" err="1"/>
              <a:t>Взяті</a:t>
            </a:r>
            <a:r>
              <a:rPr lang="ru-RU" dirty="0"/>
              <a:t> </a:t>
            </a:r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</a:t>
            </a:r>
            <a:r>
              <a:rPr lang="ru-RU" dirty="0" err="1"/>
              <a:t>забезпеченням</a:t>
            </a:r>
            <a:r>
              <a:rPr lang="ru-RU" dirty="0"/>
              <a:t> разом з актом про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взяття</a:t>
            </a:r>
            <a:r>
              <a:rPr lang="ru-RU" dirty="0"/>
              <a:t> </a:t>
            </a:r>
            <a:r>
              <a:rPr lang="ru-RU" dirty="0" err="1"/>
              <a:t>доставляються</a:t>
            </a:r>
            <a:r>
              <a:rPr lang="ru-RU" dirty="0"/>
              <a:t> </a:t>
            </a:r>
            <a:r>
              <a:rPr lang="ru-RU" dirty="0" err="1"/>
              <a:t>поштою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до </a:t>
            </a:r>
            <a:r>
              <a:rPr lang="ru-RU" dirty="0" err="1"/>
              <a:t>спеціалізованого</a:t>
            </a:r>
            <a:r>
              <a:rPr lang="ru-RU" dirty="0"/>
              <a:t> органу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досліджень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відокремленого</a:t>
            </a:r>
            <a:r>
              <a:rPr lang="ru-RU" dirty="0"/>
              <a:t>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до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експертної</a:t>
            </a:r>
            <a:r>
              <a:rPr lang="ru-RU" dirty="0"/>
              <a:t> установи (</a:t>
            </a:r>
            <a:r>
              <a:rPr lang="ru-RU" dirty="0" err="1"/>
              <a:t>організації</a:t>
            </a:r>
            <a:r>
              <a:rPr lang="ru-RU" dirty="0"/>
              <a:t>)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(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експертиз</a:t>
            </a:r>
            <a:r>
              <a:rPr lang="ru-RU" dirty="0"/>
              <a:t>).</a:t>
            </a:r>
          </a:p>
          <a:p>
            <a:pPr fontAlgn="base"/>
            <a:r>
              <a:rPr lang="ru-RU" dirty="0"/>
              <a:t>2.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аналізи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експертами</a:t>
            </a:r>
            <a:r>
              <a:rPr lang="ru-RU" dirty="0"/>
              <a:t> </a:t>
            </a:r>
            <a:r>
              <a:rPr lang="ru-RU" dirty="0" err="1"/>
              <a:t>спеціалізованого</a:t>
            </a:r>
            <a:r>
              <a:rPr lang="ru-RU" dirty="0"/>
              <a:t> органу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досліджень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відокремленого</a:t>
            </a:r>
            <a:r>
              <a:rPr lang="ru-RU" dirty="0"/>
              <a:t>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експертних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(</a:t>
            </a:r>
            <a:r>
              <a:rPr lang="ru-RU" dirty="0" err="1"/>
              <a:t>організацій</a:t>
            </a:r>
            <a:r>
              <a:rPr lang="ru-RU" dirty="0"/>
              <a:t>), </a:t>
            </a:r>
            <a:r>
              <a:rPr lang="ru-RU" dirty="0" err="1"/>
              <a:t>призначених</a:t>
            </a:r>
            <a:r>
              <a:rPr lang="ru-RU" dirty="0"/>
              <a:t>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. </a:t>
            </a: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аналізи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проводяться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та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і не є </a:t>
            </a:r>
            <a:r>
              <a:rPr lang="ru-RU" dirty="0" err="1"/>
              <a:t>судовими</a:t>
            </a:r>
            <a:r>
              <a:rPr lang="ru-RU" dirty="0"/>
              <a:t> </a:t>
            </a:r>
            <a:r>
              <a:rPr lang="ru-RU" dirty="0" err="1"/>
              <a:t>експертизами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68573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fontAlgn="base"/>
            <a:r>
              <a:rPr lang="ru-RU" dirty="0"/>
              <a:t>3.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установах</a:t>
            </a:r>
            <a:r>
              <a:rPr lang="ru-RU" dirty="0"/>
              <a:t> (</a:t>
            </a:r>
            <a:r>
              <a:rPr lang="ru-RU" dirty="0" err="1"/>
              <a:t>організаціях</a:t>
            </a:r>
            <a:r>
              <a:rPr lang="ru-RU" dirty="0"/>
              <a:t>)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спеціалізованим</a:t>
            </a:r>
            <a:r>
              <a:rPr lang="ru-RU" dirty="0"/>
              <a:t> органом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досліджень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відокремленим</a:t>
            </a:r>
            <a:r>
              <a:rPr lang="ru-RU" dirty="0"/>
              <a:t> </a:t>
            </a:r>
            <a:r>
              <a:rPr lang="ru-RU" dirty="0" err="1"/>
              <a:t>підрозділом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заявою</a:t>
            </a:r>
            <a:r>
              <a:rPr lang="ru-RU" dirty="0"/>
              <a:t> декларанта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ним особи для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спростування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проведеного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).</a:t>
            </a:r>
          </a:p>
          <a:p>
            <a:pPr fontAlgn="base"/>
            <a:r>
              <a:rPr lang="ru-RU" dirty="0"/>
              <a:t>4.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експертиза</a:t>
            </a:r>
            <a:r>
              <a:rPr lang="ru-RU" dirty="0"/>
              <a:t>) проб (</a:t>
            </a:r>
            <a:r>
              <a:rPr lang="ru-RU" dirty="0" err="1"/>
              <a:t>зразків</a:t>
            </a:r>
            <a:r>
              <a:rPr lang="ru-RU" dirty="0"/>
              <a:t>) проводиться </a:t>
            </a:r>
            <a:r>
              <a:rPr lang="ru-RU" dirty="0" err="1"/>
              <a:t>протягом</a:t>
            </a:r>
            <a:r>
              <a:rPr lang="ru-RU" dirty="0"/>
              <a:t> 10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до </a:t>
            </a:r>
            <a:r>
              <a:rPr lang="ru-RU" dirty="0" err="1"/>
              <a:t>спеціалізованого</a:t>
            </a:r>
            <a:r>
              <a:rPr lang="ru-RU" dirty="0"/>
              <a:t> органу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досліджень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відокремленого</a:t>
            </a:r>
            <a:r>
              <a:rPr lang="ru-RU" dirty="0"/>
              <a:t>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експертної</a:t>
            </a:r>
            <a:r>
              <a:rPr lang="ru-RU" dirty="0"/>
              <a:t> установи (</a:t>
            </a:r>
            <a:r>
              <a:rPr lang="ru-RU" dirty="0" err="1"/>
              <a:t>організації</a:t>
            </a:r>
            <a:r>
              <a:rPr lang="ru-RU" dirty="0"/>
              <a:t>). У </a:t>
            </a:r>
            <a:r>
              <a:rPr lang="ru-RU" dirty="0" err="1"/>
              <a:t>разі</a:t>
            </a:r>
            <a:r>
              <a:rPr lang="ru-RU" dirty="0"/>
              <a:t> потреби </a:t>
            </a:r>
            <a:r>
              <a:rPr lang="ru-RU" dirty="0" err="1"/>
              <a:t>цей</a:t>
            </a:r>
            <a:r>
              <a:rPr lang="ru-RU" dirty="0"/>
              <a:t> строк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продовжено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спеціалізованого</a:t>
            </a:r>
            <a:r>
              <a:rPr lang="ru-RU" dirty="0"/>
              <a:t> органу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досліджень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керівника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відокремленого</a:t>
            </a:r>
            <a:r>
              <a:rPr lang="ru-RU" dirty="0"/>
              <a:t>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зазначеного</a:t>
            </a:r>
            <a:r>
              <a:rPr lang="ru-RU" dirty="0"/>
              <a:t> </a:t>
            </a:r>
            <a:r>
              <a:rPr lang="ru-RU" dirty="0" err="1"/>
              <a:t>спеціалізованого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експертної</a:t>
            </a:r>
            <a:r>
              <a:rPr lang="ru-RU" dirty="0"/>
              <a:t> установи (</a:t>
            </a:r>
            <a:r>
              <a:rPr lang="ru-RU" dirty="0" err="1"/>
              <a:t>організації</a:t>
            </a:r>
            <a:r>
              <a:rPr lang="ru-RU" dirty="0"/>
              <a:t>),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20 </a:t>
            </a:r>
            <a:r>
              <a:rPr lang="ru-RU" dirty="0" err="1"/>
              <a:t>днів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5.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аналізи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псуються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обмежений</a:t>
            </a:r>
            <a:r>
              <a:rPr lang="ru-RU" dirty="0"/>
              <a:t> строк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невідкладно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0316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marL="0" indent="0" fontAlgn="base">
              <a:buNone/>
            </a:pPr>
            <a:r>
              <a:rPr lang="ru-RU" dirty="0"/>
              <a:t>Строк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(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експертиз</a:t>
            </a:r>
            <a:r>
              <a:rPr lang="ru-RU" dirty="0"/>
              <a:t>) проб (</a:t>
            </a:r>
            <a:r>
              <a:rPr lang="ru-RU" dirty="0" err="1"/>
              <a:t>зразків</a:t>
            </a:r>
            <a:r>
              <a:rPr lang="ru-RU" dirty="0"/>
              <a:t>) </a:t>
            </a:r>
            <a:r>
              <a:rPr lang="ru-RU" dirty="0" err="1"/>
              <a:t>призупиняється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клопотання</a:t>
            </a:r>
            <a:r>
              <a:rPr lang="ru-RU" dirty="0"/>
              <a:t> </a:t>
            </a:r>
            <a:r>
              <a:rPr lang="ru-RU" dirty="0" err="1"/>
              <a:t>експерта</a:t>
            </a:r>
            <a:r>
              <a:rPr lang="ru-RU" dirty="0"/>
              <a:t> перед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призначив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експертизу</a:t>
            </a:r>
            <a:r>
              <a:rPr lang="ru-RU" dirty="0"/>
              <a:t>), про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надані</a:t>
            </a:r>
            <a:r>
              <a:rPr lang="ru-RU" dirty="0"/>
              <a:t> у строк,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10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отримання</a:t>
            </a:r>
            <a:r>
              <a:rPr lang="ru-RU" dirty="0"/>
              <a:t> такого </a:t>
            </a:r>
            <a:r>
              <a:rPr lang="ru-RU" dirty="0" err="1"/>
              <a:t>клопотання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ненадання</a:t>
            </a:r>
            <a:r>
              <a:rPr lang="ru-RU" dirty="0"/>
              <a:t>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у </a:t>
            </a:r>
            <a:r>
              <a:rPr lang="ru-RU" dirty="0" err="1"/>
              <a:t>зазначений</a:t>
            </a:r>
            <a:r>
              <a:rPr lang="ru-RU" dirty="0"/>
              <a:t> строк </a:t>
            </a:r>
            <a:r>
              <a:rPr lang="ru-RU" dirty="0" err="1"/>
              <a:t>керівник</a:t>
            </a:r>
            <a:r>
              <a:rPr lang="ru-RU" dirty="0"/>
              <a:t> </a:t>
            </a:r>
            <a:r>
              <a:rPr lang="ru-RU" dirty="0" err="1"/>
              <a:t>спеціалізованого</a:t>
            </a:r>
            <a:r>
              <a:rPr lang="ru-RU" dirty="0"/>
              <a:t> органу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досліджень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керівник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відокремленого</a:t>
            </a:r>
            <a:r>
              <a:rPr lang="ru-RU" dirty="0"/>
              <a:t>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зазначеного</a:t>
            </a:r>
            <a:r>
              <a:rPr lang="ru-RU" dirty="0"/>
              <a:t> </a:t>
            </a:r>
            <a:r>
              <a:rPr lang="ru-RU" dirty="0" err="1"/>
              <a:t>спеціалізованого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керівник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експертної</a:t>
            </a:r>
            <a:r>
              <a:rPr lang="ru-RU" dirty="0"/>
              <a:t> установи (</a:t>
            </a:r>
            <a:r>
              <a:rPr lang="ru-RU" dirty="0" err="1"/>
              <a:t>організації</a:t>
            </a:r>
            <a:r>
              <a:rPr lang="ru-RU" dirty="0"/>
              <a:t>)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часткового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про </a:t>
            </a:r>
            <a:r>
              <a:rPr lang="ru-RU" dirty="0" err="1"/>
              <a:t>відмову</a:t>
            </a:r>
            <a:r>
              <a:rPr lang="ru-RU" dirty="0"/>
              <a:t> у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).</a:t>
            </a:r>
          </a:p>
          <a:p>
            <a:pPr fontAlgn="base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(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експертиз</a:t>
            </a:r>
            <a:r>
              <a:rPr lang="ru-RU" dirty="0"/>
              <a:t>) </a:t>
            </a:r>
            <a:r>
              <a:rPr lang="ru-RU" dirty="0" err="1"/>
              <a:t>чи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орган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декларанта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уповноважену</a:t>
            </a:r>
            <a:r>
              <a:rPr lang="ru-RU" dirty="0"/>
              <a:t> ним особу. </a:t>
            </a:r>
            <a:r>
              <a:rPr lang="ru-RU" dirty="0" err="1"/>
              <a:t>Збитки</a:t>
            </a:r>
            <a:r>
              <a:rPr lang="ru-RU" dirty="0"/>
              <a:t>, </a:t>
            </a:r>
            <a:r>
              <a:rPr lang="ru-RU" dirty="0" err="1"/>
              <a:t>завдані</a:t>
            </a:r>
            <a:r>
              <a:rPr lang="ru-RU" dirty="0"/>
              <a:t> декларанту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уповноваженій</a:t>
            </a:r>
            <a:r>
              <a:rPr lang="ru-RU" dirty="0"/>
              <a:t> ним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(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експертиз</a:t>
            </a:r>
            <a:r>
              <a:rPr lang="ru-RU" dirty="0"/>
              <a:t>), </a:t>
            </a:r>
            <a:r>
              <a:rPr lang="ru-RU" dirty="0" err="1"/>
              <a:t>відшкодовуються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1597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/>
          </a:bodyPr>
          <a:lstStyle/>
          <a:p>
            <a:pPr marL="0" indent="0" fontAlgn="base">
              <a:buNone/>
            </a:pPr>
            <a:r>
              <a:rPr lang="ru-RU" dirty="0"/>
              <a:t>За результатами </a:t>
            </a:r>
            <a:r>
              <a:rPr lang="ru-RU" dirty="0" err="1"/>
              <a:t>проведених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(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експертиз</a:t>
            </a:r>
            <a:r>
              <a:rPr lang="ru-RU" dirty="0"/>
              <a:t>) </a:t>
            </a:r>
            <a:r>
              <a:rPr lang="ru-RU" dirty="0" err="1"/>
              <a:t>експерт</a:t>
            </a:r>
            <a:r>
              <a:rPr lang="ru-RU" dirty="0"/>
              <a:t> </a:t>
            </a:r>
            <a:r>
              <a:rPr lang="ru-RU" dirty="0" err="1"/>
              <a:t>готує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за формою, </a:t>
            </a:r>
            <a:r>
              <a:rPr lang="ru-RU" dirty="0" err="1"/>
              <a:t>встановленою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У </a:t>
            </a:r>
            <a:r>
              <a:rPr lang="ru-RU" dirty="0" err="1"/>
              <a:t>висновку</a:t>
            </a:r>
            <a:r>
              <a:rPr lang="ru-RU" dirty="0"/>
              <a:t> про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зазначаються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</a:t>
            </a:r>
            <a:r>
              <a:rPr lang="ru-RU" dirty="0" err="1"/>
              <a:t>місце</a:t>
            </a:r>
            <a:r>
              <a:rPr lang="ru-RU" dirty="0"/>
              <a:t> і дата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2) ким і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документа </a:t>
            </a:r>
            <a:r>
              <a:rPr lang="ru-RU" dirty="0" err="1"/>
              <a:t>проводилося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експертиза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3) </a:t>
            </a:r>
            <a:r>
              <a:rPr lang="ru-RU" dirty="0" err="1"/>
              <a:t>запитання</a:t>
            </a:r>
            <a:r>
              <a:rPr lang="ru-RU" dirty="0"/>
              <a:t>, </a:t>
            </a:r>
            <a:r>
              <a:rPr lang="ru-RU" dirty="0" err="1"/>
              <a:t>поставлені</a:t>
            </a:r>
            <a:r>
              <a:rPr lang="ru-RU" dirty="0"/>
              <a:t> перед </a:t>
            </a:r>
            <a:r>
              <a:rPr lang="ru-RU" dirty="0" err="1"/>
              <a:t>експертом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4) </a:t>
            </a:r>
            <a:r>
              <a:rPr lang="ru-RU" dirty="0" err="1"/>
              <a:t>об’єкти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);</a:t>
            </a:r>
          </a:p>
          <a:p>
            <a:pPr fontAlgn="base"/>
            <a:r>
              <a:rPr lang="ru-RU" dirty="0"/>
              <a:t>5) </a:t>
            </a:r>
            <a:r>
              <a:rPr lang="ru-RU" dirty="0" err="1"/>
              <a:t>матеріали</a:t>
            </a:r>
            <a:r>
              <a:rPr lang="ru-RU" dirty="0"/>
              <a:t> і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надані</a:t>
            </a:r>
            <a:r>
              <a:rPr lang="ru-RU" dirty="0"/>
              <a:t> </a:t>
            </a:r>
            <a:r>
              <a:rPr lang="ru-RU" dirty="0" err="1"/>
              <a:t>експерту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6) </a:t>
            </a:r>
            <a:r>
              <a:rPr lang="ru-RU" dirty="0" err="1"/>
              <a:t>зміст</a:t>
            </a:r>
            <a:r>
              <a:rPr lang="ru-RU" dirty="0"/>
              <a:t> та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7)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), </a:t>
            </a:r>
            <a:r>
              <a:rPr lang="ru-RU" dirty="0" err="1"/>
              <a:t>висновки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обґрунтування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експерт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виявить</a:t>
            </a:r>
            <a:r>
              <a:rPr lang="ru-RU" dirty="0"/>
              <a:t> </a:t>
            </a:r>
            <a:r>
              <a:rPr lang="ru-RU" dirty="0" err="1"/>
              <a:t>істотні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, з приводу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поставлено </a:t>
            </a:r>
            <a:r>
              <a:rPr lang="ru-RU" dirty="0" err="1"/>
              <a:t>запитань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включити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до </a:t>
            </a:r>
            <a:r>
              <a:rPr lang="ru-RU" dirty="0" err="1"/>
              <a:t>висновку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недостатньої</a:t>
            </a:r>
            <a:r>
              <a:rPr lang="ru-RU" dirty="0"/>
              <a:t> </a:t>
            </a:r>
            <a:r>
              <a:rPr lang="ru-RU" dirty="0" err="1"/>
              <a:t>ясності</a:t>
            </a:r>
            <a:r>
              <a:rPr lang="ru-RU" dirty="0"/>
              <a:t> та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 </a:t>
            </a:r>
            <a:r>
              <a:rPr lang="ru-RU" dirty="0" err="1"/>
              <a:t>експерта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призначено</a:t>
            </a:r>
            <a:r>
              <a:rPr lang="ru-RU" dirty="0"/>
              <a:t> </a:t>
            </a:r>
            <a:r>
              <a:rPr lang="ru-RU" dirty="0" err="1"/>
              <a:t>додаткове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експертиза</a:t>
            </a:r>
            <a:r>
              <a:rPr lang="ru-RU" dirty="0"/>
              <a:t>), яке </a:t>
            </a:r>
            <a:r>
              <a:rPr lang="ru-RU" dirty="0" err="1"/>
              <a:t>доручається</a:t>
            </a:r>
            <a:r>
              <a:rPr lang="ru-RU" dirty="0"/>
              <a:t> тому самому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експертові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61913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>
            <a:normAutofit fontScale="92500"/>
          </a:bodyPr>
          <a:lstStyle/>
          <a:p>
            <a:pPr marL="0" indent="0" fontAlgn="base">
              <a:buNone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необґрунтованості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сумнівів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призначено</a:t>
            </a:r>
            <a:r>
              <a:rPr lang="ru-RU" dirty="0"/>
              <a:t> </a:t>
            </a:r>
            <a:r>
              <a:rPr lang="ru-RU" dirty="0" err="1"/>
              <a:t>повторне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експертиза</a:t>
            </a:r>
            <a:r>
              <a:rPr lang="ru-RU" dirty="0"/>
              <a:t>),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доручається</a:t>
            </a:r>
            <a:r>
              <a:rPr lang="ru-RU" dirty="0"/>
              <a:t>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експерту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Додаткові</a:t>
            </a:r>
            <a:r>
              <a:rPr lang="ru-RU" dirty="0"/>
              <a:t> та </a:t>
            </a:r>
            <a:r>
              <a:rPr lang="ru-RU" dirty="0" err="1"/>
              <a:t>повторні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аналізи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призначаються</a:t>
            </a:r>
            <a:r>
              <a:rPr lang="ru-RU" dirty="0"/>
              <a:t> на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Контрольні</a:t>
            </a:r>
            <a:r>
              <a:rPr lang="ru-RU" dirty="0"/>
              <a:t> </a:t>
            </a:r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залишки</a:t>
            </a:r>
            <a:r>
              <a:rPr lang="ru-RU" dirty="0"/>
              <a:t> </a:t>
            </a:r>
            <a:r>
              <a:rPr lang="ru-RU" dirty="0" err="1"/>
              <a:t>досліджених</a:t>
            </a:r>
            <a:r>
              <a:rPr lang="ru-RU" dirty="0"/>
              <a:t> проб та </a:t>
            </a:r>
            <a:r>
              <a:rPr lang="ru-RU" dirty="0" err="1"/>
              <a:t>пошкоджені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(</a:t>
            </a:r>
            <a:r>
              <a:rPr lang="ru-RU" dirty="0" err="1"/>
              <a:t>аналізів</a:t>
            </a:r>
            <a:r>
              <a:rPr lang="ru-RU" dirty="0"/>
              <a:t>, </a:t>
            </a:r>
            <a:r>
              <a:rPr lang="ru-RU" dirty="0" err="1"/>
              <a:t>експертиз</a:t>
            </a:r>
            <a:r>
              <a:rPr lang="ru-RU" dirty="0"/>
              <a:t>) </a:t>
            </a:r>
            <a:r>
              <a:rPr lang="ru-RU" dirty="0" err="1"/>
              <a:t>зразки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у </a:t>
            </a:r>
            <a:r>
              <a:rPr lang="ru-RU" dirty="0" err="1"/>
              <a:t>спеціалізованому</a:t>
            </a:r>
            <a:r>
              <a:rPr lang="ru-RU" dirty="0"/>
              <a:t> </a:t>
            </a:r>
            <a:r>
              <a:rPr lang="ru-RU" dirty="0" err="1"/>
              <a:t>органі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досліджень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(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відокремленому</a:t>
            </a:r>
            <a:r>
              <a:rPr lang="ru-RU" dirty="0"/>
              <a:t> </a:t>
            </a:r>
            <a:r>
              <a:rPr lang="ru-RU" dirty="0" err="1"/>
              <a:t>підрозділі</a:t>
            </a:r>
            <a:r>
              <a:rPr lang="ru-RU" dirty="0"/>
              <a:t>) </a:t>
            </a:r>
            <a:r>
              <a:rPr lang="ru-RU" dirty="0" err="1"/>
              <a:t>протягом</a:t>
            </a:r>
            <a:r>
              <a:rPr lang="ru-RU" dirty="0"/>
              <a:t> 60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.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строку декларант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уповноважена</a:t>
            </a:r>
            <a:r>
              <a:rPr lang="ru-RU" dirty="0"/>
              <a:t> ним особа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оскаржити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прийняте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проведеного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).</a:t>
            </a:r>
          </a:p>
          <a:p>
            <a:pPr fontAlgn="base"/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псуються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обмежений</a:t>
            </a:r>
            <a:r>
              <a:rPr lang="ru-RU" dirty="0"/>
              <a:t> строк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зберігаються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за результатами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</a:t>
            </a:r>
            <a:r>
              <a:rPr lang="ru-RU" dirty="0" err="1"/>
              <a:t>виявлено</a:t>
            </a:r>
            <a:r>
              <a:rPr lang="ru-RU" dirty="0"/>
              <a:t> </a:t>
            </a:r>
            <a:r>
              <a:rPr lang="ru-RU" dirty="0" err="1"/>
              <a:t>наркотичні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психотропні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аналоги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прекурсори</a:t>
            </a:r>
            <a:r>
              <a:rPr lang="ru-RU" dirty="0"/>
              <a:t>, </a:t>
            </a:r>
            <a:r>
              <a:rPr lang="ru-RU" dirty="0" err="1"/>
              <a:t>сильнодіючі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отруйні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проби</a:t>
            </a:r>
            <a:r>
              <a:rPr lang="ru-RU" dirty="0"/>
              <a:t> (</a:t>
            </a:r>
            <a:r>
              <a:rPr lang="ru-RU" dirty="0" err="1"/>
              <a:t>зразки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взяті</a:t>
            </a:r>
            <a:r>
              <a:rPr lang="ru-RU" dirty="0"/>
              <a:t> в одному </a:t>
            </a:r>
            <a:r>
              <a:rPr lang="ru-RU" dirty="0" err="1"/>
              <a:t>примірнику</a:t>
            </a:r>
            <a:r>
              <a:rPr lang="ru-RU" dirty="0"/>
              <a:t>, </a:t>
            </a:r>
            <a:r>
              <a:rPr lang="ru-RU" dirty="0" err="1"/>
              <a:t>одразу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)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призначив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(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експертизу</a:t>
            </a:r>
            <a:r>
              <a:rPr lang="ru-RU" dirty="0"/>
              <a:t>), за </a:t>
            </a:r>
            <a:r>
              <a:rPr lang="ru-RU" u="sng" dirty="0">
                <a:hlinkClick r:id="rId2"/>
              </a:rPr>
              <a:t>актом</a:t>
            </a:r>
            <a:r>
              <a:rPr lang="ru-RU" dirty="0"/>
              <a:t>, форма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затверджується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34509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6.7. Особливі процедури митного контролю</a:t>
            </a:r>
            <a:endParaRPr lang="ru-RU" dirty="0"/>
          </a:p>
          <a:p>
            <a:pPr fontAlgn="base"/>
            <a:r>
              <a:rPr lang="ru-RU" i="1" dirty="0" err="1"/>
              <a:t>Звільнення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окремих</a:t>
            </a:r>
            <a:r>
              <a:rPr lang="ru-RU" i="1" dirty="0"/>
              <a:t> форм </a:t>
            </a:r>
            <a:r>
              <a:rPr lang="ru-RU" i="1" dirty="0" err="1"/>
              <a:t>митного</a:t>
            </a:r>
            <a:r>
              <a:rPr lang="ru-RU" i="1" dirty="0"/>
              <a:t> контролю</a:t>
            </a:r>
            <a:endParaRPr lang="ru-RU" dirty="0"/>
          </a:p>
          <a:p>
            <a:pPr marL="0" indent="0" fontAlgn="base">
              <a:buNone/>
            </a:pP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форм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uk-UA" dirty="0"/>
              <a:t>Митним</a:t>
            </a:r>
            <a:r>
              <a:rPr lang="ru-RU" dirty="0"/>
              <a:t> Кодексом, </a:t>
            </a:r>
            <a:r>
              <a:rPr lang="ru-RU" dirty="0" err="1"/>
              <a:t>іншими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договорами,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Незастосування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форм </a:t>
            </a:r>
            <a:r>
              <a:rPr lang="ru-RU" dirty="0" err="1"/>
              <a:t>митного</a:t>
            </a:r>
            <a:r>
              <a:rPr lang="ru-RU" dirty="0"/>
              <a:t> контролю не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обов’язкового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порядку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i="1" dirty="0" err="1"/>
              <a:t>Звільнення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митного</a:t>
            </a:r>
            <a:r>
              <a:rPr lang="ru-RU" i="1" dirty="0"/>
              <a:t> </a:t>
            </a:r>
            <a:r>
              <a:rPr lang="ru-RU" i="1" dirty="0" err="1"/>
              <a:t>огляду</a:t>
            </a:r>
            <a:endParaRPr lang="ru-RU" dirty="0"/>
          </a:p>
          <a:p>
            <a:pPr fontAlgn="base"/>
            <a:r>
              <a:rPr lang="ru-RU" dirty="0"/>
              <a:t>1.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не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ручна</a:t>
            </a:r>
            <a:r>
              <a:rPr lang="ru-RU" dirty="0"/>
              <a:t> поклажа та </a:t>
            </a:r>
            <a:r>
              <a:rPr lang="ru-RU" dirty="0" err="1"/>
              <a:t>супроводжуваний</a:t>
            </a:r>
            <a:r>
              <a:rPr lang="ru-RU" dirty="0"/>
              <a:t> багаж Президента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депутатів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Прем’єр-міністра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віце-прем’єр-міністра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Голови</a:t>
            </a:r>
            <a:r>
              <a:rPr lang="ru-RU" dirty="0"/>
              <a:t> та </a:t>
            </a:r>
            <a:r>
              <a:rPr lang="ru-RU" dirty="0" err="1"/>
              <a:t>суддів</a:t>
            </a:r>
            <a:r>
              <a:rPr lang="ru-RU" dirty="0"/>
              <a:t> Верховного Суду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Голови</a:t>
            </a:r>
            <a:r>
              <a:rPr lang="ru-RU" dirty="0"/>
              <a:t> та </a:t>
            </a:r>
            <a:r>
              <a:rPr lang="ru-RU" dirty="0" err="1"/>
              <a:t>суддів</a:t>
            </a:r>
            <a:r>
              <a:rPr lang="ru-RU" dirty="0"/>
              <a:t> </a:t>
            </a:r>
            <a:r>
              <a:rPr lang="ru-RU" dirty="0" err="1"/>
              <a:t>Конституційного</a:t>
            </a:r>
            <a:r>
              <a:rPr lang="ru-RU" dirty="0"/>
              <a:t> Суду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Міністра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справ </a:t>
            </a:r>
            <a:r>
              <a:rPr lang="ru-RU" dirty="0" err="1"/>
              <a:t>України</a:t>
            </a:r>
            <a:r>
              <a:rPr lang="ru-RU" dirty="0"/>
              <a:t>, Генерального прокурора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сімей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прямують</a:t>
            </a:r>
            <a:r>
              <a:rPr lang="ru-RU" dirty="0"/>
              <a:t> разом з ними.</a:t>
            </a:r>
          </a:p>
          <a:p>
            <a:pPr fontAlgn="base"/>
            <a:r>
              <a:rPr lang="ru-RU" dirty="0"/>
              <a:t>2. </a:t>
            </a:r>
            <a:r>
              <a:rPr lang="ru-RU" dirty="0" err="1"/>
              <a:t>Митному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не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залізничного</a:t>
            </a:r>
            <a:r>
              <a:rPr lang="ru-RU" dirty="0"/>
              <a:t> та </a:t>
            </a:r>
            <a:r>
              <a:rPr lang="ru-RU" dirty="0" err="1"/>
              <a:t>повітряного</a:t>
            </a:r>
            <a:r>
              <a:rPr lang="ru-RU" dirty="0"/>
              <a:t> транспорту,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перевозять</a:t>
            </a:r>
            <a:r>
              <a:rPr lang="ru-RU" dirty="0"/>
              <a:t> </a:t>
            </a:r>
            <a:r>
              <a:rPr lang="ru-RU" dirty="0" err="1"/>
              <a:t>офіційні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делегації</a:t>
            </a:r>
            <a:r>
              <a:rPr lang="ru-RU" dirty="0"/>
              <a:t>.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звільнення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є </a:t>
            </a:r>
            <a:r>
              <a:rPr lang="ru-RU" dirty="0" err="1"/>
              <a:t>подання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закордонних</a:t>
            </a:r>
            <a:r>
              <a:rPr lang="ru-RU" dirty="0"/>
              <a:t> справ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774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</a:t>
            </a:r>
            <a:r>
              <a:rPr lang="ru-RU" dirty="0" err="1"/>
              <a:t>закінчується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1)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часу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режиму;</a:t>
            </a:r>
          </a:p>
          <a:p>
            <a:pPr fontAlgn="base"/>
            <a:r>
              <a:rPr lang="ru-RU" dirty="0"/>
              <a:t>2)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вивезення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та </a:t>
            </a:r>
            <a:r>
              <a:rPr lang="ru-RU" dirty="0" err="1"/>
              <a:t>перетинання</a:t>
            </a:r>
            <a:r>
              <a:rPr lang="ru-RU" dirty="0"/>
              <a:t> ними </a:t>
            </a:r>
            <a:r>
              <a:rPr lang="ru-RU" dirty="0" err="1"/>
              <a:t>митного</a:t>
            </a:r>
            <a:r>
              <a:rPr lang="ru-RU" dirty="0"/>
              <a:t> кордону </a:t>
            </a:r>
            <a:r>
              <a:rPr lang="ru-RU" dirty="0" err="1"/>
              <a:t>України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контролем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часу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режиму.</a:t>
            </a:r>
          </a:p>
          <a:p>
            <a:pPr marL="0" indent="0" fontAlgn="base">
              <a:buNone/>
            </a:pPr>
            <a:r>
              <a:rPr lang="ru-RU" i="1" dirty="0"/>
              <a:t>Строки </a:t>
            </a:r>
            <a:r>
              <a:rPr lang="ru-RU" i="1" dirty="0" err="1"/>
              <a:t>пред’явлення</a:t>
            </a:r>
            <a:r>
              <a:rPr lang="ru-RU" i="1" dirty="0"/>
              <a:t> органу </a:t>
            </a:r>
            <a:r>
              <a:rPr lang="ru-RU" i="1" dirty="0" err="1"/>
              <a:t>доходів</a:t>
            </a:r>
            <a:r>
              <a:rPr lang="ru-RU" i="1" dirty="0"/>
              <a:t> і </a:t>
            </a:r>
            <a:r>
              <a:rPr lang="ru-RU" i="1" dirty="0" err="1"/>
              <a:t>зборів</a:t>
            </a:r>
            <a:r>
              <a:rPr lang="ru-RU" i="1" dirty="0"/>
              <a:t> </a:t>
            </a:r>
            <a:r>
              <a:rPr lang="ru-RU" i="1" dirty="0" err="1"/>
              <a:t>товарів</a:t>
            </a:r>
            <a:r>
              <a:rPr lang="ru-RU" i="1" dirty="0"/>
              <a:t>, </a:t>
            </a:r>
            <a:r>
              <a:rPr lang="ru-RU" i="1" dirty="0" err="1"/>
              <a:t>транспортних</a:t>
            </a:r>
            <a:r>
              <a:rPr lang="ru-RU" i="1" dirty="0"/>
              <a:t> </a:t>
            </a:r>
            <a:r>
              <a:rPr lang="ru-RU" i="1" dirty="0" err="1"/>
              <a:t>засобів</a:t>
            </a:r>
            <a:r>
              <a:rPr lang="ru-RU" i="1" dirty="0"/>
              <a:t> </a:t>
            </a:r>
            <a:r>
              <a:rPr lang="ru-RU" i="1" dirty="0" err="1"/>
              <a:t>комерційного</a:t>
            </a:r>
            <a:r>
              <a:rPr lang="ru-RU" i="1" dirty="0"/>
              <a:t> </a:t>
            </a:r>
            <a:r>
              <a:rPr lang="ru-RU" i="1" dirty="0" err="1"/>
              <a:t>призначення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переміщуються</a:t>
            </a:r>
            <a:r>
              <a:rPr lang="ru-RU" i="1" dirty="0"/>
              <a:t> через </a:t>
            </a:r>
            <a:r>
              <a:rPr lang="ru-RU" i="1" dirty="0" err="1"/>
              <a:t>митний</a:t>
            </a:r>
            <a:r>
              <a:rPr lang="ru-RU" i="1" dirty="0"/>
              <a:t> кордон </a:t>
            </a:r>
            <a:r>
              <a:rPr lang="ru-RU" i="1" dirty="0" err="1"/>
              <a:t>України</a:t>
            </a:r>
            <a:endParaRPr lang="ru-RU" dirty="0"/>
          </a:p>
          <a:p>
            <a:pPr fontAlgn="base"/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разом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упаковкою</a:t>
            </a:r>
            <a:r>
              <a:rPr lang="ru-RU" dirty="0"/>
              <a:t> та </a:t>
            </a:r>
            <a:r>
              <a:rPr lang="ru-RU" dirty="0" err="1"/>
              <a:t>маркуванням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вони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пред’являються</a:t>
            </a:r>
            <a:r>
              <a:rPr lang="ru-RU" dirty="0"/>
              <a:t> у </a:t>
            </a:r>
            <a:r>
              <a:rPr lang="ru-RU" dirty="0" err="1"/>
              <a:t>незмінному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для </a:t>
            </a:r>
            <a:r>
              <a:rPr lang="ru-RU" dirty="0" err="1"/>
              <a:t>митного</a:t>
            </a:r>
            <a:r>
              <a:rPr lang="ru-RU" dirty="0"/>
              <a:t> контролю, а </a:t>
            </a:r>
            <a:r>
              <a:rPr lang="ru-RU" dirty="0" err="1"/>
              <a:t>документи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органам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у пунктах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та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та </a:t>
            </a:r>
            <a:r>
              <a:rPr lang="ru-RU" dirty="0" err="1"/>
              <a:t>митного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через три </a:t>
            </a:r>
            <a:r>
              <a:rPr lang="ru-RU" dirty="0" err="1"/>
              <a:t>години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прибуття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у пункт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визначене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8757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pPr fontAlgn="base"/>
            <a:r>
              <a:rPr lang="ru-RU" i="1" dirty="0" err="1"/>
              <a:t>Здійснення</a:t>
            </a:r>
            <a:r>
              <a:rPr lang="ru-RU" i="1" dirty="0"/>
              <a:t> </a:t>
            </a:r>
            <a:r>
              <a:rPr lang="ru-RU" i="1" dirty="0" err="1"/>
              <a:t>митного</a:t>
            </a:r>
            <a:r>
              <a:rPr lang="ru-RU" i="1" dirty="0"/>
              <a:t> контролю </a:t>
            </a:r>
            <a:r>
              <a:rPr lang="ru-RU" i="1" dirty="0" err="1"/>
              <a:t>деяких</a:t>
            </a:r>
            <a:r>
              <a:rPr lang="ru-RU" i="1" dirty="0"/>
              <a:t> </a:t>
            </a:r>
            <a:r>
              <a:rPr lang="ru-RU" i="1" dirty="0" err="1"/>
              <a:t>видів</a:t>
            </a:r>
            <a:r>
              <a:rPr lang="ru-RU" i="1" dirty="0"/>
              <a:t> </a:t>
            </a:r>
            <a:r>
              <a:rPr lang="ru-RU" i="1" dirty="0" err="1"/>
              <a:t>товарів</a:t>
            </a:r>
            <a:r>
              <a:rPr lang="ru-RU" i="1" dirty="0"/>
              <a:t> у </a:t>
            </a:r>
            <a:r>
              <a:rPr lang="ru-RU" i="1" dirty="0" err="1"/>
              <a:t>першочерговому</a:t>
            </a:r>
            <a:r>
              <a:rPr lang="ru-RU" i="1" dirty="0"/>
              <a:t> порядку</a:t>
            </a:r>
            <a:endParaRPr lang="ru-RU" dirty="0"/>
          </a:p>
          <a:p>
            <a:pPr fontAlgn="base"/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подолання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стихійного</a:t>
            </a:r>
            <a:r>
              <a:rPr lang="ru-RU" dirty="0"/>
              <a:t> лиха, </a:t>
            </a:r>
            <a:r>
              <a:rPr lang="ru-RU" dirty="0" err="1"/>
              <a:t>аварій</a:t>
            </a:r>
            <a:r>
              <a:rPr lang="ru-RU" dirty="0"/>
              <a:t>, катастроф, </a:t>
            </a:r>
            <a:r>
              <a:rPr lang="ru-RU" dirty="0" err="1"/>
              <a:t>епідемій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живих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анатомічних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для потреб </a:t>
            </a:r>
            <a:r>
              <a:rPr lang="ru-RU" dirty="0" err="1"/>
              <a:t>трансплантації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обмежений</a:t>
            </a:r>
            <a:r>
              <a:rPr lang="ru-RU" dirty="0"/>
              <a:t> строк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режим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радіоактивних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фото-, </a:t>
            </a:r>
            <a:r>
              <a:rPr lang="ru-RU" dirty="0" err="1"/>
              <a:t>аудіо</a:t>
            </a:r>
            <a:r>
              <a:rPr lang="ru-RU" dirty="0"/>
              <a:t>- і </a:t>
            </a:r>
            <a:r>
              <a:rPr lang="ru-RU" dirty="0" err="1"/>
              <a:t>відеоматеріалів</a:t>
            </a:r>
            <a:r>
              <a:rPr lang="ru-RU" dirty="0"/>
              <a:t> для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та </a:t>
            </a:r>
            <a:r>
              <a:rPr lang="ru-RU" dirty="0" err="1"/>
              <a:t>гуманітарної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в рамках </a:t>
            </a:r>
            <a:r>
              <a:rPr lang="ru-RU" dirty="0" err="1"/>
              <a:t>угод</a:t>
            </a:r>
            <a:r>
              <a:rPr lang="ru-RU" dirty="0"/>
              <a:t> про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кооперацію</a:t>
            </a:r>
            <a:r>
              <a:rPr lang="ru-RU" dirty="0"/>
              <a:t>,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за процедурою МДП, </a:t>
            </a:r>
            <a:r>
              <a:rPr lang="ru-RU" dirty="0" err="1"/>
              <a:t>митний</a:t>
            </a:r>
            <a:r>
              <a:rPr lang="ru-RU" dirty="0"/>
              <a:t> контроль таких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першочергово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2. </a:t>
            </a:r>
            <a:r>
              <a:rPr lang="ru-RU" dirty="0" err="1"/>
              <a:t>Огляд</a:t>
            </a:r>
            <a:r>
              <a:rPr lang="ru-RU" dirty="0"/>
              <a:t> (</a:t>
            </a:r>
            <a:r>
              <a:rPr lang="ru-RU" dirty="0" err="1"/>
              <a:t>переогляд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uk-UA" dirty="0"/>
              <a:t>вище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взяття</a:t>
            </a:r>
            <a:r>
              <a:rPr lang="ru-RU" dirty="0"/>
              <a:t> проб та </a:t>
            </a:r>
            <a:r>
              <a:rPr lang="ru-RU" dirty="0" err="1"/>
              <a:t>зразків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за </a:t>
            </a:r>
            <a:r>
              <a:rPr lang="ru-RU" dirty="0" err="1"/>
              <a:t>виключних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3. Законами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визначатися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митний</a:t>
            </a:r>
            <a:r>
              <a:rPr lang="ru-RU" dirty="0"/>
              <a:t> контроль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</a:t>
            </a:r>
            <a:r>
              <a:rPr lang="ru-RU" dirty="0" err="1"/>
              <a:t>першочерговому</a:t>
            </a:r>
            <a:r>
              <a:rPr lang="ru-RU" dirty="0"/>
              <a:t> порядку.</a:t>
            </a:r>
          </a:p>
        </p:txBody>
      </p:sp>
    </p:spTree>
    <p:extLst>
      <p:ext uri="{BB962C8B-B14F-4D97-AF65-F5344CB8AC3E}">
        <p14:creationId xmlns:p14="http://schemas.microsoft.com/office/powerpoint/2010/main" val="118579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785" y="204716"/>
            <a:ext cx="9471545" cy="622337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833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/>
          <a:lstStyle/>
          <a:p>
            <a:pPr fontAlgn="base"/>
            <a:r>
              <a:rPr lang="ru-RU" dirty="0"/>
              <a:t>Особа, яка доставила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у </a:t>
            </a:r>
            <a:r>
              <a:rPr lang="ru-RU" dirty="0" err="1"/>
              <a:t>місце</a:t>
            </a:r>
            <a:r>
              <a:rPr lang="ru-RU" dirty="0"/>
              <a:t>, </a:t>
            </a:r>
            <a:r>
              <a:rPr lang="ru-RU" dirty="0" err="1"/>
              <a:t>визначене</a:t>
            </a:r>
            <a:r>
              <a:rPr lang="ru-RU" dirty="0"/>
              <a:t> органами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зобов’язана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орган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у </a:t>
            </a:r>
            <a:r>
              <a:rPr lang="ru-RU" dirty="0" err="1"/>
              <a:t>мінімально</a:t>
            </a:r>
            <a:r>
              <a:rPr lang="ru-RU" dirty="0"/>
              <a:t> </a:t>
            </a:r>
            <a:r>
              <a:rPr lang="ru-RU" dirty="0" err="1"/>
              <a:t>можливий</a:t>
            </a:r>
            <a:r>
              <a:rPr lang="ru-RU" dirty="0"/>
              <a:t> строк,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прибуття</a:t>
            </a:r>
            <a:r>
              <a:rPr lang="ru-RU" dirty="0"/>
              <a:t> поза </a:t>
            </a:r>
            <a:r>
              <a:rPr lang="ru-RU" dirty="0" err="1"/>
              <a:t>робочим</a:t>
            </a:r>
            <a:r>
              <a:rPr lang="ru-RU" dirty="0"/>
              <a:t> часом, </a:t>
            </a:r>
            <a:r>
              <a:rPr lang="ru-RU" dirty="0" err="1"/>
              <a:t>встановленим</a:t>
            </a:r>
            <a:r>
              <a:rPr lang="ru-RU" dirty="0"/>
              <a:t> для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, - у </a:t>
            </a:r>
            <a:r>
              <a:rPr lang="ru-RU" dirty="0" err="1"/>
              <a:t>мінімально</a:t>
            </a:r>
            <a:r>
              <a:rPr lang="ru-RU" dirty="0"/>
              <a:t> </a:t>
            </a:r>
            <a:r>
              <a:rPr lang="ru-RU" dirty="0" err="1"/>
              <a:t>можливий</a:t>
            </a:r>
            <a:r>
              <a:rPr lang="ru-RU" dirty="0"/>
              <a:t> строк </a:t>
            </a:r>
            <a:r>
              <a:rPr lang="ru-RU" dirty="0" err="1"/>
              <a:t>після</a:t>
            </a:r>
            <a:r>
              <a:rPr lang="ru-RU" dirty="0"/>
              <a:t> початку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органу.</a:t>
            </a:r>
          </a:p>
          <a:p>
            <a:pPr marL="0" indent="0" fontAlgn="base">
              <a:buNone/>
            </a:pPr>
            <a:r>
              <a:rPr lang="ru-RU" dirty="0" err="1"/>
              <a:t>Порожні</a:t>
            </a:r>
            <a:r>
              <a:rPr lang="ru-RU" dirty="0"/>
              <a:t>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і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перевозяться</a:t>
            </a:r>
            <a:r>
              <a:rPr lang="ru-RU" dirty="0"/>
              <a:t> </a:t>
            </a:r>
            <a:r>
              <a:rPr lang="ru-RU" dirty="0" err="1"/>
              <a:t>пасажири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в’їзду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декларуються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через три </a:t>
            </a:r>
            <a:r>
              <a:rPr lang="ru-RU" dirty="0" err="1"/>
              <a:t>години</a:t>
            </a:r>
            <a:r>
              <a:rPr lang="ru-RU" dirty="0"/>
              <a:t> з моменту </a:t>
            </a:r>
            <a:r>
              <a:rPr lang="ru-RU" dirty="0" err="1"/>
              <a:t>прибуття</a:t>
            </a:r>
            <a:r>
              <a:rPr lang="ru-RU" dirty="0"/>
              <a:t> у пункт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виїзду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-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за три </a:t>
            </a:r>
            <a:r>
              <a:rPr lang="ru-RU" dirty="0" err="1"/>
              <a:t>години</a:t>
            </a:r>
            <a:r>
              <a:rPr lang="ru-RU" dirty="0"/>
              <a:t> до </a:t>
            </a:r>
            <a:r>
              <a:rPr lang="ru-RU" dirty="0" err="1"/>
              <a:t>перетинання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кордону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Доступ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uk-UA" dirty="0"/>
              <a:t>митних </a:t>
            </a:r>
            <a:r>
              <a:rPr lang="ru-RU" dirty="0" err="1"/>
              <a:t>органів</a:t>
            </a:r>
            <a:r>
              <a:rPr lang="ru-RU" dirty="0"/>
              <a:t> на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в </a:t>
            </a:r>
            <a:r>
              <a:rPr lang="ru-RU" dirty="0" err="1"/>
              <a:t>приміщення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</a:t>
            </a:r>
          </a:p>
          <a:p>
            <a:pPr marL="0" indent="0" fontAlgn="base">
              <a:buNone/>
            </a:pPr>
            <a:r>
              <a:rPr lang="ru-RU" dirty="0" err="1" smtClean="0"/>
              <a:t>Посадові</a:t>
            </a:r>
            <a:r>
              <a:rPr lang="ru-RU" dirty="0" smtClean="0"/>
              <a:t> </a:t>
            </a:r>
            <a:r>
              <a:rPr lang="ru-RU" dirty="0"/>
              <a:t>особи </a:t>
            </a:r>
            <a:r>
              <a:rPr lang="uk-UA" dirty="0"/>
              <a:t>митних </a:t>
            </a:r>
            <a:r>
              <a:rPr lang="ru-RU" dirty="0" err="1"/>
              <a:t>органів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uk-UA" dirty="0"/>
              <a:t>Митним </a:t>
            </a:r>
            <a:r>
              <a:rPr lang="ru-RU" dirty="0"/>
              <a:t>Кодексом та </a:t>
            </a:r>
            <a:r>
              <a:rPr lang="ru-RU" dirty="0" err="1"/>
              <a:t>іншими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, з метою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безперешкодного</a:t>
            </a:r>
            <a:r>
              <a:rPr lang="ru-RU" dirty="0"/>
              <a:t> доступу на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в </a:t>
            </a:r>
            <a:r>
              <a:rPr lang="ru-RU" dirty="0" err="1"/>
              <a:t>приміщення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де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знаходитися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митному</a:t>
            </a:r>
            <a:r>
              <a:rPr lang="ru-RU" dirty="0"/>
              <a:t> контролю.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921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41194"/>
            <a:ext cx="8876099" cy="6032309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i="1" dirty="0" err="1"/>
              <a:t>Залучення</a:t>
            </a:r>
            <a:r>
              <a:rPr lang="ru-RU" i="1" dirty="0"/>
              <a:t> </a:t>
            </a:r>
            <a:r>
              <a:rPr lang="ru-RU" i="1" dirty="0" err="1"/>
              <a:t>спеціалістів</a:t>
            </a:r>
            <a:r>
              <a:rPr lang="ru-RU" i="1" dirty="0"/>
              <a:t> та </a:t>
            </a:r>
            <a:r>
              <a:rPr lang="ru-RU" i="1" dirty="0" err="1"/>
              <a:t>експертів</a:t>
            </a:r>
            <a:r>
              <a:rPr lang="ru-RU" i="1" dirty="0"/>
              <a:t> для </a:t>
            </a:r>
            <a:r>
              <a:rPr lang="ru-RU" i="1" dirty="0" err="1"/>
              <a:t>участі</a:t>
            </a:r>
            <a:r>
              <a:rPr lang="ru-RU" i="1" dirty="0"/>
              <a:t> у </a:t>
            </a:r>
            <a:r>
              <a:rPr lang="ru-RU" i="1" dirty="0" err="1"/>
              <a:t>здійсненні</a:t>
            </a:r>
            <a:r>
              <a:rPr lang="ru-RU" i="1" dirty="0"/>
              <a:t> </a:t>
            </a:r>
            <a:r>
              <a:rPr lang="ru-RU" i="1" dirty="0" err="1"/>
              <a:t>митного</a:t>
            </a:r>
            <a:r>
              <a:rPr lang="ru-RU" i="1" dirty="0"/>
              <a:t> контролю</a:t>
            </a:r>
            <a:endParaRPr lang="ru-RU" dirty="0"/>
          </a:p>
          <a:p>
            <a:pPr marL="0" indent="0" fontAlgn="base">
              <a:buNone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потреби для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залучатися</a:t>
            </a:r>
            <a:r>
              <a:rPr lang="ru-RU" dirty="0"/>
              <a:t> </a:t>
            </a:r>
            <a:r>
              <a:rPr lang="ru-RU" dirty="0" err="1"/>
              <a:t>спеціалісти</a:t>
            </a:r>
            <a:r>
              <a:rPr lang="ru-RU" dirty="0"/>
              <a:t> та </a:t>
            </a:r>
            <a:r>
              <a:rPr lang="ru-RU" dirty="0" err="1"/>
              <a:t>експерти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 та </a:t>
            </a:r>
            <a:r>
              <a:rPr lang="ru-RU" dirty="0" err="1"/>
              <a:t>експертів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керівником</a:t>
            </a:r>
            <a:r>
              <a:rPr lang="ru-RU" dirty="0"/>
              <a:t> органу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заступником за </a:t>
            </a:r>
            <a:r>
              <a:rPr lang="ru-RU" dirty="0" err="1"/>
              <a:t>погодженням</a:t>
            </a:r>
            <a:r>
              <a:rPr lang="ru-RU" dirty="0"/>
              <a:t> з </a:t>
            </a:r>
            <a:r>
              <a:rPr lang="ru-RU" dirty="0" err="1"/>
              <a:t>керівником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установи, </a:t>
            </a:r>
            <a:r>
              <a:rPr lang="ru-RU" dirty="0" err="1"/>
              <a:t>організації</a:t>
            </a:r>
            <a:r>
              <a:rPr lang="ru-RU" dirty="0"/>
              <a:t>, де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спеціаліст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експерт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 err="1"/>
              <a:t>Спеціалісти</a:t>
            </a:r>
            <a:r>
              <a:rPr lang="ru-RU" dirty="0"/>
              <a:t> та </a:t>
            </a:r>
            <a:r>
              <a:rPr lang="ru-RU" dirty="0" err="1"/>
              <a:t>експерти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залучаються</a:t>
            </a:r>
            <a:r>
              <a:rPr lang="ru-RU" dirty="0"/>
              <a:t> до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мають</a:t>
            </a:r>
            <a:r>
              <a:rPr lang="ru-RU" dirty="0"/>
              <a:t> право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їхньою</a:t>
            </a:r>
            <a:r>
              <a:rPr lang="ru-RU" dirty="0"/>
              <a:t> </a:t>
            </a:r>
            <a:r>
              <a:rPr lang="ru-RU" dirty="0" err="1"/>
              <a:t>участю</a:t>
            </a:r>
            <a:r>
              <a:rPr lang="ru-RU" dirty="0"/>
              <a:t> у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за ними </a:t>
            </a:r>
            <a:r>
              <a:rPr lang="ru-RU" dirty="0" err="1"/>
              <a:t>зберігається</a:t>
            </a:r>
            <a:r>
              <a:rPr lang="ru-RU" dirty="0"/>
              <a:t> </a:t>
            </a:r>
            <a:r>
              <a:rPr lang="ru-RU" dirty="0" err="1"/>
              <a:t>середня</a:t>
            </a:r>
            <a:r>
              <a:rPr lang="ru-RU" dirty="0"/>
              <a:t> </a:t>
            </a:r>
            <a:r>
              <a:rPr lang="ru-RU" dirty="0" err="1"/>
              <a:t>заробітна</a:t>
            </a:r>
            <a:r>
              <a:rPr lang="ru-RU" dirty="0"/>
              <a:t> плата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на час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Виплати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залученням</a:t>
            </a:r>
            <a:r>
              <a:rPr lang="ru-RU" dirty="0"/>
              <a:t> органом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 та </a:t>
            </a:r>
            <a:r>
              <a:rPr lang="ru-RU" dirty="0" err="1"/>
              <a:t>експертів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проїзд</a:t>
            </a:r>
            <a:r>
              <a:rPr lang="ru-RU" dirty="0"/>
              <a:t>, </a:t>
            </a:r>
            <a:r>
              <a:rPr lang="ru-RU" dirty="0" err="1"/>
              <a:t>добові</a:t>
            </a:r>
            <a:r>
              <a:rPr lang="ru-RU" dirty="0"/>
              <a:t> за час </a:t>
            </a:r>
            <a:r>
              <a:rPr lang="ru-RU" dirty="0" err="1"/>
              <a:t>перебування</a:t>
            </a:r>
            <a:r>
              <a:rPr lang="ru-RU" dirty="0"/>
              <a:t> у </a:t>
            </a:r>
            <a:r>
              <a:rPr lang="ru-RU" dirty="0" err="1"/>
              <a:t>відрядженні</a:t>
            </a:r>
            <a:r>
              <a:rPr lang="ru-RU" dirty="0"/>
              <a:t> для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та </a:t>
            </a:r>
            <a:r>
              <a:rPr lang="ru-RU" dirty="0" err="1"/>
              <a:t>винагороду</a:t>
            </a:r>
            <a:r>
              <a:rPr lang="ru-RU" dirty="0"/>
              <a:t> за </a:t>
            </a:r>
            <a:r>
              <a:rPr lang="ru-RU" dirty="0" err="1"/>
              <a:t>виконану</a:t>
            </a:r>
            <a:r>
              <a:rPr lang="ru-RU" dirty="0"/>
              <a:t> </a:t>
            </a:r>
            <a:r>
              <a:rPr lang="ru-RU" dirty="0" err="1"/>
              <a:t>спеціалістами</a:t>
            </a:r>
            <a:r>
              <a:rPr lang="ru-RU" dirty="0"/>
              <a:t> та </a:t>
            </a:r>
            <a:r>
              <a:rPr lang="ru-RU" dirty="0" err="1"/>
              <a:t>експертами</a:t>
            </a:r>
            <a:r>
              <a:rPr lang="ru-RU" dirty="0"/>
              <a:t> роботу, </a:t>
            </a:r>
            <a:r>
              <a:rPr lang="ru-RU" dirty="0" err="1"/>
              <a:t>здійснюються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державного бюджету в порядку,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 smtClean="0"/>
              <a:t>.</a:t>
            </a:r>
          </a:p>
          <a:p>
            <a:pPr marL="0" indent="0" fontAlgn="base">
              <a:buNone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за </a:t>
            </a:r>
            <a:r>
              <a:rPr lang="ru-RU" dirty="0" err="1"/>
              <a:t>власним</a:t>
            </a:r>
            <a:r>
              <a:rPr lang="ru-RU" dirty="0"/>
              <a:t> </a:t>
            </a:r>
            <a:r>
              <a:rPr lang="ru-RU" dirty="0" err="1"/>
              <a:t>бажанням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 та </a:t>
            </a:r>
            <a:r>
              <a:rPr lang="ru-RU" dirty="0" err="1"/>
              <a:t>експертів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декларант (</a:t>
            </a:r>
            <a:r>
              <a:rPr lang="ru-RU" dirty="0" err="1"/>
              <a:t>власник</a:t>
            </a:r>
            <a:r>
              <a:rPr lang="ru-RU" dirty="0"/>
              <a:t> товару та/</a:t>
            </a:r>
            <a:r>
              <a:rPr lang="ru-RU" dirty="0" err="1"/>
              <a:t>або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). У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 та </a:t>
            </a:r>
            <a:r>
              <a:rPr lang="ru-RU" dirty="0" err="1"/>
              <a:t>експертів</a:t>
            </a:r>
            <a:r>
              <a:rPr lang="ru-RU" dirty="0"/>
              <a:t> у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здійснюється</a:t>
            </a:r>
            <a:r>
              <a:rPr lang="ru-RU" dirty="0"/>
              <a:t> декларантом (</a:t>
            </a:r>
            <a:r>
              <a:rPr lang="ru-RU" dirty="0" err="1"/>
              <a:t>власником</a:t>
            </a:r>
            <a:r>
              <a:rPr lang="ru-RU" dirty="0"/>
              <a:t> товару та/</a:t>
            </a:r>
            <a:r>
              <a:rPr lang="ru-RU" dirty="0" err="1"/>
              <a:t>або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)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укладеної</a:t>
            </a:r>
            <a:r>
              <a:rPr lang="ru-RU" dirty="0"/>
              <a:t> угоди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240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6.3. Зона митного контролю.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fontAlgn="base">
              <a:buNone/>
            </a:pP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зон </a:t>
            </a:r>
            <a:r>
              <a:rPr lang="ru-RU" dirty="0" err="1"/>
              <a:t>митного</a:t>
            </a:r>
            <a:r>
              <a:rPr lang="ru-RU" dirty="0"/>
              <a:t> контролю</a:t>
            </a:r>
          </a:p>
          <a:p>
            <a:pPr fontAlgn="base"/>
            <a:r>
              <a:rPr lang="ru-RU" dirty="0"/>
              <a:t>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митними</a:t>
            </a:r>
            <a:r>
              <a:rPr lang="ru-RU" dirty="0"/>
              <a:t> органами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виявленням</a:t>
            </a:r>
            <a:r>
              <a:rPr lang="ru-RU" dirty="0"/>
              <a:t>, </a:t>
            </a:r>
            <a:r>
              <a:rPr lang="ru-RU" dirty="0" err="1"/>
              <a:t>попередженням</a:t>
            </a:r>
            <a:r>
              <a:rPr lang="ru-RU" dirty="0"/>
              <a:t> та </a:t>
            </a:r>
            <a:r>
              <a:rPr lang="ru-RU" dirty="0" err="1"/>
              <a:t>припиненням</a:t>
            </a:r>
            <a:r>
              <a:rPr lang="ru-RU" dirty="0"/>
              <a:t> </a:t>
            </a:r>
            <a:r>
              <a:rPr lang="ru-RU" dirty="0" err="1"/>
              <a:t>контрабанди</a:t>
            </a:r>
            <a:r>
              <a:rPr lang="ru-RU" dirty="0"/>
              <a:t> і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правил, у пунктах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на </a:t>
            </a:r>
            <a:r>
              <a:rPr lang="ru-RU" dirty="0" err="1"/>
              <a:t>територіях</a:t>
            </a:r>
            <a:r>
              <a:rPr lang="ru-RU" dirty="0"/>
              <a:t> </a:t>
            </a:r>
            <a:r>
              <a:rPr lang="ru-RU" dirty="0" err="1"/>
              <a:t>морських</a:t>
            </a:r>
            <a:r>
              <a:rPr lang="ru-RU" dirty="0"/>
              <a:t> і </a:t>
            </a:r>
            <a:r>
              <a:rPr lang="ru-RU" dirty="0" err="1"/>
              <a:t>річкових</a:t>
            </a:r>
            <a:r>
              <a:rPr lang="ru-RU" dirty="0"/>
              <a:t> </a:t>
            </a:r>
            <a:r>
              <a:rPr lang="ru-RU" dirty="0" err="1"/>
              <a:t>портів</a:t>
            </a:r>
            <a:r>
              <a:rPr lang="ru-RU" dirty="0"/>
              <a:t>, </a:t>
            </a:r>
            <a:r>
              <a:rPr lang="ru-RU" dirty="0" err="1"/>
              <a:t>аеропортів</a:t>
            </a:r>
            <a:r>
              <a:rPr lang="ru-RU" dirty="0"/>
              <a:t>, на </a:t>
            </a:r>
            <a:r>
              <a:rPr lang="ru-RU" dirty="0" err="1"/>
              <a:t>залізничних</a:t>
            </a:r>
            <a:r>
              <a:rPr lang="ru-RU" dirty="0"/>
              <a:t> </a:t>
            </a:r>
            <a:r>
              <a:rPr lang="ru-RU" dirty="0" err="1"/>
              <a:t>станціях</a:t>
            </a:r>
            <a:r>
              <a:rPr lang="ru-RU" dirty="0"/>
              <a:t> та на </a:t>
            </a:r>
            <a:r>
              <a:rPr lang="ru-RU" dirty="0" err="1"/>
              <a:t>територіях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вільних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зон, </a:t>
            </a:r>
            <a:r>
              <a:rPr lang="ru-RU" dirty="0" err="1"/>
              <a:t>митних</a:t>
            </a:r>
            <a:r>
              <a:rPr lang="ru-RU" dirty="0"/>
              <a:t> </a:t>
            </a:r>
            <a:r>
              <a:rPr lang="ru-RU" dirty="0" err="1"/>
              <a:t>складів</a:t>
            </a:r>
            <a:r>
              <a:rPr lang="ru-RU" dirty="0"/>
              <a:t>, </a:t>
            </a:r>
            <a:r>
              <a:rPr lang="ru-RU" dirty="0" err="1"/>
              <a:t>складів</a:t>
            </a:r>
            <a:r>
              <a:rPr lang="ru-RU" dirty="0"/>
              <a:t>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створюються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контролю. </a:t>
            </a:r>
            <a:r>
              <a:rPr lang="ru-RU" dirty="0" smtClean="0"/>
              <a:t>Порядок </a:t>
            </a:r>
            <a:r>
              <a:rPr lang="ru-RU" dirty="0" err="1"/>
              <a:t>створення</a:t>
            </a:r>
            <a:r>
              <a:rPr lang="ru-RU" dirty="0"/>
              <a:t> зон </a:t>
            </a:r>
            <a:r>
              <a:rPr lang="ru-RU" dirty="0" err="1"/>
              <a:t>митного</a:t>
            </a:r>
            <a:r>
              <a:rPr lang="ru-RU" dirty="0"/>
              <a:t> контролю</a:t>
            </a:r>
          </a:p>
          <a:p>
            <a:pPr marL="0" indent="0" fontAlgn="base">
              <a:buNone/>
            </a:pPr>
            <a:r>
              <a:rPr lang="ru-RU" u="sng" dirty="0">
                <a:hlinkClick r:id="rId2"/>
              </a:rPr>
              <a:t>Порядок </a:t>
            </a:r>
            <a:r>
              <a:rPr lang="ru-RU" u="sng" dirty="0" err="1">
                <a:hlinkClick r:id="rId2"/>
              </a:rPr>
              <a:t>створення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зони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митного</a:t>
            </a:r>
            <a:r>
              <a:rPr lang="ru-RU" u="sng" dirty="0">
                <a:hlinkClick r:id="rId2"/>
              </a:rPr>
              <a:t> контролю</a:t>
            </a:r>
            <a:r>
              <a:rPr lang="ru-RU" dirty="0"/>
              <a:t> 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Межі</a:t>
            </a:r>
            <a:r>
              <a:rPr lang="ru-RU" dirty="0"/>
              <a:t> зон </a:t>
            </a:r>
            <a:r>
              <a:rPr lang="ru-RU" dirty="0" err="1"/>
              <a:t>митного</a:t>
            </a:r>
            <a:r>
              <a:rPr lang="ru-RU" dirty="0"/>
              <a:t> контролю у пунктах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митними</a:t>
            </a:r>
            <a:r>
              <a:rPr lang="ru-RU" dirty="0"/>
              <a:t> органами за </a:t>
            </a:r>
            <a:r>
              <a:rPr lang="ru-RU" dirty="0" err="1"/>
              <a:t>погодженням</a:t>
            </a:r>
            <a:r>
              <a:rPr lang="ru-RU" dirty="0"/>
              <a:t> з </a:t>
            </a:r>
            <a:r>
              <a:rPr lang="ru-RU" dirty="0" err="1"/>
              <a:t>відповідними</a:t>
            </a:r>
            <a:r>
              <a:rPr lang="ru-RU" dirty="0"/>
              <a:t> органами </a:t>
            </a:r>
            <a:r>
              <a:rPr lang="ru-RU" dirty="0" err="1"/>
              <a:t>охорони</a:t>
            </a:r>
            <a:r>
              <a:rPr lang="ru-RU" dirty="0"/>
              <a:t> державного кордону та </a:t>
            </a:r>
            <a:r>
              <a:rPr lang="ru-RU" dirty="0" err="1"/>
              <a:t>адміністраціями</a:t>
            </a:r>
            <a:r>
              <a:rPr lang="ru-RU" dirty="0"/>
              <a:t> </a:t>
            </a:r>
            <a:r>
              <a:rPr lang="ru-RU" dirty="0" err="1"/>
              <a:t>морських</a:t>
            </a:r>
            <a:r>
              <a:rPr lang="ru-RU" dirty="0"/>
              <a:t> (</a:t>
            </a:r>
            <a:r>
              <a:rPr lang="ru-RU" dirty="0" err="1"/>
              <a:t>річкових</a:t>
            </a:r>
            <a:r>
              <a:rPr lang="ru-RU" dirty="0"/>
              <a:t>) </a:t>
            </a:r>
            <a:r>
              <a:rPr lang="ru-RU" dirty="0" err="1"/>
              <a:t>портів</a:t>
            </a:r>
            <a:r>
              <a:rPr lang="ru-RU" dirty="0"/>
              <a:t>, </a:t>
            </a:r>
            <a:r>
              <a:rPr lang="ru-RU" dirty="0" err="1"/>
              <a:t>аеропортів</a:t>
            </a:r>
            <a:r>
              <a:rPr lang="ru-RU" dirty="0"/>
              <a:t>, </a:t>
            </a:r>
            <a:r>
              <a:rPr lang="ru-RU" dirty="0" err="1"/>
              <a:t>залізничних</a:t>
            </a:r>
            <a:r>
              <a:rPr lang="ru-RU" dirty="0"/>
              <a:t> </a:t>
            </a:r>
            <a:r>
              <a:rPr lang="ru-RU" dirty="0" err="1"/>
              <a:t>станцій</a:t>
            </a:r>
            <a:r>
              <a:rPr lang="ru-RU" dirty="0"/>
              <a:t>.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у зонах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зон </a:t>
            </a:r>
            <a:r>
              <a:rPr lang="ru-RU" dirty="0" err="1"/>
              <a:t>митного</a:t>
            </a:r>
            <a:r>
              <a:rPr lang="ru-RU" dirty="0"/>
              <a:t> контролю.</a:t>
            </a:r>
          </a:p>
          <a:p>
            <a:pPr marL="0" indent="0">
              <a:buNone/>
            </a:pPr>
            <a:r>
              <a:rPr lang="ru-RU" dirty="0" err="1" smtClean="0"/>
              <a:t>Зони</a:t>
            </a:r>
            <a:r>
              <a:rPr lang="ru-RU" dirty="0" smtClean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постійними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регулярного </a:t>
            </a:r>
            <a:r>
              <a:rPr lang="ru-RU" dirty="0" err="1"/>
              <a:t>розміщення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митному</a:t>
            </a:r>
            <a:r>
              <a:rPr lang="ru-RU" dirty="0"/>
              <a:t> контролю,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тимчасовими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на час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483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41194"/>
            <a:ext cx="8596668" cy="6032309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i="1" dirty="0" err="1"/>
              <a:t>Розміщення</a:t>
            </a:r>
            <a:r>
              <a:rPr lang="ru-RU" i="1" dirty="0"/>
              <a:t> </a:t>
            </a:r>
            <a:r>
              <a:rPr lang="ru-RU" i="1" dirty="0" err="1"/>
              <a:t>споруд</a:t>
            </a:r>
            <a:r>
              <a:rPr lang="ru-RU" i="1" dirty="0"/>
              <a:t> та </a:t>
            </a:r>
            <a:r>
              <a:rPr lang="ru-RU" i="1" dirty="0" err="1"/>
              <a:t>об’єктів</a:t>
            </a:r>
            <a:r>
              <a:rPr lang="ru-RU" i="1" dirty="0"/>
              <a:t> у зонах </a:t>
            </a:r>
            <a:r>
              <a:rPr lang="ru-RU" i="1" dirty="0" err="1"/>
              <a:t>митного</a:t>
            </a:r>
            <a:r>
              <a:rPr lang="ru-RU" i="1" dirty="0"/>
              <a:t> контролю, </a:t>
            </a:r>
            <a:r>
              <a:rPr lang="ru-RU" i="1" dirty="0" err="1"/>
              <a:t>створених</a:t>
            </a:r>
            <a:r>
              <a:rPr lang="ru-RU" i="1" dirty="0"/>
              <a:t> у межах </a:t>
            </a:r>
            <a:r>
              <a:rPr lang="ru-RU" i="1" dirty="0" err="1"/>
              <a:t>пунктів</a:t>
            </a:r>
            <a:r>
              <a:rPr lang="ru-RU" i="1" dirty="0"/>
              <a:t> пропуску через </a:t>
            </a:r>
            <a:r>
              <a:rPr lang="ru-RU" i="1" dirty="0" err="1"/>
              <a:t>державний</a:t>
            </a:r>
            <a:r>
              <a:rPr lang="ru-RU" i="1" dirty="0"/>
              <a:t> кордон </a:t>
            </a:r>
            <a:r>
              <a:rPr lang="ru-RU" i="1" dirty="0" err="1"/>
              <a:t>України</a:t>
            </a:r>
            <a:endParaRPr lang="ru-RU" dirty="0"/>
          </a:p>
          <a:p>
            <a:pPr marL="0" indent="0" fontAlgn="base">
              <a:buNone/>
            </a:pPr>
            <a:r>
              <a:rPr lang="ru-RU" dirty="0" err="1" smtClean="0"/>
              <a:t>Споруди</a:t>
            </a:r>
            <a:r>
              <a:rPr lang="ru-RU" dirty="0" smtClean="0"/>
              <a:t> та </a:t>
            </a:r>
            <a:r>
              <a:rPr lang="ru-RU" dirty="0" err="1"/>
              <a:t>об’єкти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</a:t>
            </a:r>
            <a:r>
              <a:rPr lang="ru-RU" dirty="0" err="1"/>
              <a:t>державним</a:t>
            </a:r>
            <a:r>
              <a:rPr lang="ru-RU" dirty="0"/>
              <a:t> органам, </a:t>
            </a:r>
            <a:r>
              <a:rPr lang="ru-RU" dirty="0" err="1"/>
              <a:t>уповноваженим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контролю, </a:t>
            </a:r>
            <a:r>
              <a:rPr lang="ru-RU" dirty="0" err="1"/>
              <a:t>розміщуються</a:t>
            </a:r>
            <a:r>
              <a:rPr lang="ru-RU" dirty="0"/>
              <a:t> у зонах </a:t>
            </a:r>
            <a:r>
              <a:rPr lang="ru-RU" dirty="0" err="1"/>
              <a:t>митного</a:t>
            </a:r>
            <a:r>
              <a:rPr lang="ru-RU" dirty="0"/>
              <a:t> контролю, </a:t>
            </a:r>
            <a:r>
              <a:rPr lang="ru-RU" dirty="0" err="1"/>
              <a:t>створених</a:t>
            </a:r>
            <a:r>
              <a:rPr lang="ru-RU" dirty="0"/>
              <a:t> у межах </a:t>
            </a:r>
            <a:r>
              <a:rPr lang="ru-RU" dirty="0" err="1"/>
              <a:t>пунктів</a:t>
            </a:r>
            <a:r>
              <a:rPr lang="ru-RU" dirty="0"/>
              <a:t> пропуску через </a:t>
            </a:r>
            <a:r>
              <a:rPr lang="ru-RU" dirty="0" err="1"/>
              <a:t>державний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з </a:t>
            </a:r>
            <a:r>
              <a:rPr lang="ru-RU" dirty="0" err="1"/>
              <a:t>дозволу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податкову</a:t>
            </a:r>
            <a:r>
              <a:rPr lang="ru-RU" dirty="0"/>
              <a:t> і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державного кордону, та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транспорту.</a:t>
            </a:r>
          </a:p>
          <a:p>
            <a:pPr fontAlgn="base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у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орган,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у </a:t>
            </a:r>
            <a:r>
              <a:rPr lang="ru-RU" dirty="0" err="1"/>
              <a:t>місячний</a:t>
            </a:r>
            <a:r>
              <a:rPr lang="ru-RU" dirty="0"/>
              <a:t> строк </a:t>
            </a:r>
            <a:r>
              <a:rPr lang="ru-RU" dirty="0" err="1"/>
              <a:t>письмово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повідомляє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орган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причини </a:t>
            </a:r>
            <a:r>
              <a:rPr lang="ru-RU" dirty="0" err="1"/>
              <a:t>відмови</a:t>
            </a:r>
            <a:r>
              <a:rPr lang="ru-RU" dirty="0"/>
              <a:t>.</a:t>
            </a:r>
          </a:p>
          <a:p>
            <a:pPr marL="0" indent="0" fontAlgn="base">
              <a:buNone/>
            </a:pPr>
            <a:r>
              <a:rPr lang="ru-RU" dirty="0"/>
              <a:t>Режим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контролю.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законності</a:t>
            </a:r>
            <a:r>
              <a:rPr lang="ru-RU" dirty="0"/>
              <a:t> та правопорядку в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</a:t>
            </a:r>
          </a:p>
          <a:p>
            <a:pPr fontAlgn="base"/>
            <a:r>
              <a:rPr lang="ru-RU" dirty="0"/>
              <a:t>Режим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приписи</a:t>
            </a:r>
            <a:r>
              <a:rPr lang="ru-RU" dirty="0"/>
              <a:t>, заборони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в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комерційного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та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розташування</a:t>
            </a:r>
            <a:r>
              <a:rPr lang="ru-RU" dirty="0"/>
              <a:t> в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та </a:t>
            </a:r>
            <a:r>
              <a:rPr lang="ru-RU" dirty="0" err="1"/>
              <a:t>об’єктів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801450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320</TotalTime>
  <Words>7796</Words>
  <Application>Microsoft Office PowerPoint</Application>
  <PresentationFormat>Широкоэкранный</PresentationFormat>
  <Paragraphs>342</Paragraphs>
  <Slides>51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5" baseType="lpstr">
      <vt:lpstr>Arial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15</cp:revision>
  <dcterms:created xsi:type="dcterms:W3CDTF">2021-04-29T05:07:43Z</dcterms:created>
  <dcterms:modified xsi:type="dcterms:W3CDTF">2021-04-29T10:28:25Z</dcterms:modified>
</cp:coreProperties>
</file>