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90048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A20C914-442F-484B-967A-53FEED1B11DE}" type="datetimeFigureOut">
              <a:rPr lang="ru-RU" smtClean="0"/>
              <a:t>12.02.2021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2620421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610299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4863074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5105526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3761788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2992310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3641503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173763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1037461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A20C914-442F-484B-967A-53FEED1B11DE}" type="datetimeFigureOut">
              <a:rPr lang="ru-RU" smtClean="0"/>
              <a:t>12.02.2021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364170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A20C914-442F-484B-967A-53FEED1B11DE}" type="datetimeFigureOut">
              <a:rPr lang="ru-RU" smtClean="0"/>
              <a:t>12.02.2021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2813553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A20C914-442F-484B-967A-53FEED1B11DE}" type="datetimeFigureOut">
              <a:rPr lang="ru-RU" smtClean="0"/>
              <a:t>12.02.2021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3744479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A20C914-442F-484B-967A-53FEED1B11DE}" type="datetimeFigureOut">
              <a:rPr lang="ru-RU" smtClean="0"/>
              <a:t>12.02.2021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3833076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20C914-442F-484B-967A-53FEED1B11DE}" type="datetimeFigureOut">
              <a:rPr lang="ru-RU" smtClean="0"/>
              <a:t>12.02.2021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3900491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A20C914-442F-484B-967A-53FEED1B11DE}" type="datetimeFigureOut">
              <a:rPr lang="ru-RU" smtClean="0"/>
              <a:t>12.02.2021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1056686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A20C914-442F-484B-967A-53FEED1B11DE}" type="datetimeFigureOut">
              <a:rPr lang="ru-RU" smtClean="0"/>
              <a:t>12.02.2021</a:t>
            </a:fld>
            <a:endParaRPr lang="ru-RU"/>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F55C5CF-BBF0-42D1-84E2-4DAA91CEA8DA}" type="slidenum">
              <a:rPr lang="ru-RU" smtClean="0"/>
              <a:t>‹#›</a:t>
            </a:fld>
            <a:endParaRPr lang="ru-RU"/>
          </a:p>
        </p:txBody>
      </p:sp>
    </p:spTree>
    <p:extLst>
      <p:ext uri="{BB962C8B-B14F-4D97-AF65-F5344CB8AC3E}">
        <p14:creationId xmlns:p14="http://schemas.microsoft.com/office/powerpoint/2010/main" val="3012320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A20C914-442F-484B-967A-53FEED1B11DE}" type="datetimeFigureOut">
              <a:rPr lang="ru-RU" smtClean="0"/>
              <a:t>12.02.2021</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F55C5CF-BBF0-42D1-84E2-4DAA91CEA8DA}" type="slidenum">
              <a:rPr lang="ru-RU" smtClean="0"/>
              <a:t>‹#›</a:t>
            </a:fld>
            <a:endParaRPr lang="ru-RU"/>
          </a:p>
        </p:txBody>
      </p:sp>
    </p:spTree>
    <p:extLst>
      <p:ext uri="{BB962C8B-B14F-4D97-AF65-F5344CB8AC3E}">
        <p14:creationId xmlns:p14="http://schemas.microsoft.com/office/powerpoint/2010/main" val="4052865112"/>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zakon4.rada.gov.ua/laws/show/4495-17/page10?text=%E5%EA%F1%EF%EE%F0%F2%ED%E5+%EC%E8%F2%EE#w29"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zakon4.rada.gov.ua/laws/show/4495-17/page10?text=%E5%EA%F1%EF%EE%F0%F2%ED%E5+%EC%E8%F2%EE#w211"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wto.org/english/thewto_e/dg_e/dg_e.htm" TargetMode="External"/><Relationship Id="rId2" Type="http://schemas.openxmlformats.org/officeDocument/2006/relationships/hyperlink" Target="https://www.wto.org/" TargetMode="External"/><Relationship Id="rId1" Type="http://schemas.openxmlformats.org/officeDocument/2006/relationships/slideLayout" Target="../slideLayouts/slideLayout2.xml"/><Relationship Id="rId4" Type="http://schemas.openxmlformats.org/officeDocument/2006/relationships/hyperlink" Target="https://www.wto.org/english/thewto_e/whatis_e/tif_e/org6_e.htm"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https://www.wto.org/english/thewto_e/minist_e/minist_e.ht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uk.wikipedia.org/wiki/%D0%A3%D0%BA%D1%80%D0%B0%D1%97%D0%BD%D0%B0" TargetMode="External"/><Relationship Id="rId2" Type="http://schemas.openxmlformats.org/officeDocument/2006/relationships/hyperlink" Target="http://uk.wikipedia.org/wiki/%D0%A3%D0%B3%D0%BE%D0%B4%D0%B0_%D0%BF%D1%80%D0%BE_%D0%B0%D1%81%D0%BE%D1%86%D1%96%D0%B0%D1%86%D1%96%D1%8E_%D0%B7_%D0%84%D0%B2%D1%80%D0%BE%D0%BF%D0%B5%D0%B9%D1%81%D1%8C%D0%BA%D0%B8%D0%BC_%D0%A1%D0%BE%D1%8E%D0%B7%D0%BE%D0%BC"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87457" y="191068"/>
            <a:ext cx="8574622" cy="5773003"/>
          </a:xfrm>
        </p:spPr>
        <p:txBody>
          <a:bodyPr>
            <a:normAutofit/>
          </a:bodyPr>
          <a:lstStyle/>
          <a:p>
            <a:pPr algn="l"/>
            <a:r>
              <a:rPr lang="uk-UA" sz="3200" b="1" dirty="0">
                <a:effectLst>
                  <a:outerShdw blurRad="50800" dist="38100" dir="2700000" algn="tl">
                    <a:srgbClr val="000000">
                      <a:alpha val="40000"/>
                    </a:srgbClr>
                  </a:outerShdw>
                </a:effectLst>
              </a:rPr>
              <a:t>Тема 1. </a:t>
            </a:r>
            <a:r>
              <a:rPr lang="uk-UA" sz="3200" b="1" dirty="0"/>
              <a:t>Митно-тарифне регулювання в зовнішньоекономічній діяльності як інструмент економічної політики держави</a:t>
            </a:r>
            <a:r>
              <a:rPr lang="ru-RU" sz="3200" dirty="0"/>
              <a:t/>
            </a:r>
            <a:br>
              <a:rPr lang="ru-RU" sz="3200" dirty="0"/>
            </a:br>
            <a:r>
              <a:rPr lang="ru-RU" sz="2400" dirty="0" smtClean="0"/>
              <a:t/>
            </a:r>
            <a:br>
              <a:rPr lang="ru-RU" sz="2400" dirty="0" smtClean="0"/>
            </a:br>
            <a:r>
              <a:rPr lang="uk-UA" sz="2400" dirty="0" smtClean="0"/>
              <a:t>1.1</a:t>
            </a:r>
            <a:r>
              <a:rPr lang="uk-UA" sz="2400" dirty="0"/>
              <a:t>. Особливості та інструменти сучасного регулювання зовнішньої торгівлі.</a:t>
            </a:r>
            <a:r>
              <a:rPr lang="ru-RU" sz="2400" dirty="0"/>
              <a:t/>
            </a:r>
            <a:br>
              <a:rPr lang="ru-RU" sz="2400" dirty="0"/>
            </a:br>
            <a:r>
              <a:rPr lang="uk-UA" sz="2400" dirty="0"/>
              <a:t>1.2. Поняття митної справи та митного права, їх сутність та особливості.</a:t>
            </a:r>
            <a:r>
              <a:rPr lang="ru-RU" sz="2400" dirty="0"/>
              <a:t/>
            </a:r>
            <a:br>
              <a:rPr lang="ru-RU" sz="2400" dirty="0"/>
            </a:br>
            <a:r>
              <a:rPr lang="uk-UA" sz="2400" dirty="0"/>
              <a:t>1.3. Митна політика України та її значення для вирішення загальноекономічних завдань держави. Цілі та методи здійснення митної політики.</a:t>
            </a:r>
            <a:r>
              <a:rPr lang="ru-RU" sz="2400" dirty="0"/>
              <a:t/>
            </a:r>
            <a:br>
              <a:rPr lang="ru-RU" sz="2400" dirty="0"/>
            </a:br>
            <a:r>
              <a:rPr lang="uk-UA" sz="2400" dirty="0"/>
              <a:t>1.4. Сутність та функції митного </a:t>
            </a:r>
            <a:r>
              <a:rPr lang="uk-UA" sz="2400" dirty="0"/>
              <a:t>тарифу.</a:t>
            </a:r>
            <a:br>
              <a:rPr lang="uk-UA" sz="2400" dirty="0"/>
            </a:br>
            <a:r>
              <a:rPr lang="uk-UA" sz="2400" dirty="0"/>
              <a:t>1.5</a:t>
            </a:r>
            <a:r>
              <a:rPr lang="uk-UA" sz="2400" dirty="0"/>
              <a:t>. Види митного тарифу та їх характеристика. </a:t>
            </a:r>
            <a:r>
              <a:rPr lang="ru-RU" sz="2400" dirty="0"/>
              <a:t/>
            </a:r>
            <a:br>
              <a:rPr lang="ru-RU" sz="2400" dirty="0"/>
            </a:br>
            <a:endParaRPr lang="ru-RU" sz="2400" dirty="0"/>
          </a:p>
        </p:txBody>
      </p:sp>
    </p:spTree>
    <p:extLst>
      <p:ext uri="{BB962C8B-B14F-4D97-AF65-F5344CB8AC3E}">
        <p14:creationId xmlns:p14="http://schemas.microsoft.com/office/powerpoint/2010/main" val="3040881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68491"/>
            <a:ext cx="10018713" cy="5882184"/>
          </a:xfrm>
        </p:spPr>
        <p:txBody>
          <a:bodyPr>
            <a:normAutofit/>
          </a:bodyPr>
          <a:lstStyle/>
          <a:p>
            <a:pPr marL="0" indent="0">
              <a:buNone/>
            </a:pPr>
            <a:r>
              <a:rPr lang="ru-RU" b="1" dirty="0" err="1" smtClean="0"/>
              <a:t>Митна</a:t>
            </a:r>
            <a:r>
              <a:rPr lang="ru-RU" b="1" dirty="0" smtClean="0"/>
              <a:t> </a:t>
            </a:r>
            <a:r>
              <a:rPr lang="ru-RU" b="1" dirty="0" err="1"/>
              <a:t>територія</a:t>
            </a:r>
            <a:r>
              <a:rPr lang="ru-RU" b="1" dirty="0"/>
              <a:t> </a:t>
            </a:r>
            <a:r>
              <a:rPr lang="ru-RU" b="1" dirty="0" err="1"/>
              <a:t>України</a:t>
            </a:r>
            <a:endParaRPr lang="ru-RU" b="1" dirty="0"/>
          </a:p>
          <a:p>
            <a:r>
              <a:rPr lang="ru-RU" dirty="0" err="1"/>
              <a:t>Територія</a:t>
            </a:r>
            <a:r>
              <a:rPr lang="ru-RU" dirty="0"/>
              <a:t> </a:t>
            </a:r>
            <a:r>
              <a:rPr lang="ru-RU" dirty="0" err="1"/>
              <a:t>України</a:t>
            </a:r>
            <a:r>
              <a:rPr lang="ru-RU" dirty="0"/>
              <a:t>, </a:t>
            </a:r>
            <a:r>
              <a:rPr lang="ru-RU" dirty="0" err="1"/>
              <a:t>зайнята</a:t>
            </a:r>
            <a:r>
              <a:rPr lang="ru-RU" dirty="0"/>
              <a:t> сушею, </a:t>
            </a:r>
            <a:r>
              <a:rPr lang="ru-RU" dirty="0" err="1"/>
              <a:t>територіальне</a:t>
            </a:r>
            <a:r>
              <a:rPr lang="ru-RU" dirty="0"/>
              <a:t> море, </a:t>
            </a:r>
            <a:r>
              <a:rPr lang="ru-RU" dirty="0" err="1"/>
              <a:t>внутрішні</a:t>
            </a:r>
            <a:r>
              <a:rPr lang="ru-RU" dirty="0"/>
              <a:t> води і </a:t>
            </a:r>
            <a:r>
              <a:rPr lang="ru-RU" dirty="0" err="1"/>
              <a:t>повітряний</a:t>
            </a:r>
            <a:r>
              <a:rPr lang="ru-RU" dirty="0"/>
              <a:t> </a:t>
            </a:r>
            <a:r>
              <a:rPr lang="ru-RU" dirty="0" err="1"/>
              <a:t>простір</a:t>
            </a:r>
            <a:r>
              <a:rPr lang="ru-RU" dirty="0"/>
              <a:t>, а </a:t>
            </a:r>
            <a:r>
              <a:rPr lang="ru-RU" dirty="0" err="1"/>
              <a:t>також</a:t>
            </a:r>
            <a:r>
              <a:rPr lang="ru-RU" dirty="0"/>
              <a:t> </a:t>
            </a:r>
            <a:r>
              <a:rPr lang="ru-RU" dirty="0" err="1"/>
              <a:t>території</a:t>
            </a:r>
            <a:r>
              <a:rPr lang="ru-RU" dirty="0"/>
              <a:t> </a:t>
            </a:r>
            <a:r>
              <a:rPr lang="ru-RU" dirty="0" err="1"/>
              <a:t>вільних</a:t>
            </a:r>
            <a:r>
              <a:rPr lang="ru-RU" dirty="0"/>
              <a:t> </a:t>
            </a:r>
            <a:r>
              <a:rPr lang="ru-RU" dirty="0" err="1"/>
              <a:t>митних</a:t>
            </a:r>
            <a:r>
              <a:rPr lang="ru-RU" dirty="0"/>
              <a:t> зон, </a:t>
            </a:r>
            <a:r>
              <a:rPr lang="ru-RU" dirty="0" err="1"/>
              <a:t>штучні</a:t>
            </a:r>
            <a:r>
              <a:rPr lang="ru-RU" dirty="0"/>
              <a:t> </a:t>
            </a:r>
            <a:r>
              <a:rPr lang="ru-RU" dirty="0" err="1"/>
              <a:t>острови</a:t>
            </a:r>
            <a:r>
              <a:rPr lang="ru-RU" dirty="0"/>
              <a:t>, установки і </a:t>
            </a:r>
            <a:r>
              <a:rPr lang="ru-RU" dirty="0" err="1"/>
              <a:t>споруди</a:t>
            </a:r>
            <a:r>
              <a:rPr lang="ru-RU" dirty="0"/>
              <a:t>, </a:t>
            </a:r>
            <a:r>
              <a:rPr lang="ru-RU" dirty="0" err="1"/>
              <a:t>створені</a:t>
            </a:r>
            <a:r>
              <a:rPr lang="ru-RU" dirty="0"/>
              <a:t> у </a:t>
            </a:r>
            <a:r>
              <a:rPr lang="ru-RU" dirty="0" err="1"/>
              <a:t>виключній</a:t>
            </a:r>
            <a:r>
              <a:rPr lang="ru-RU" dirty="0"/>
              <a:t> (</a:t>
            </a:r>
            <a:r>
              <a:rPr lang="ru-RU" dirty="0" err="1"/>
              <a:t>морській</a:t>
            </a:r>
            <a:r>
              <a:rPr lang="ru-RU" dirty="0"/>
              <a:t>) </a:t>
            </a:r>
            <a:r>
              <a:rPr lang="ru-RU" dirty="0" err="1"/>
              <a:t>економічній</a:t>
            </a:r>
            <a:r>
              <a:rPr lang="ru-RU" dirty="0"/>
              <a:t> </a:t>
            </a:r>
            <a:r>
              <a:rPr lang="ru-RU" dirty="0" err="1"/>
              <a:t>зоні</a:t>
            </a:r>
            <a:r>
              <a:rPr lang="ru-RU" dirty="0"/>
              <a:t> </a:t>
            </a:r>
            <a:r>
              <a:rPr lang="ru-RU" dirty="0" err="1"/>
              <a:t>України</a:t>
            </a:r>
            <a:r>
              <a:rPr lang="ru-RU" dirty="0"/>
              <a:t>, на </a:t>
            </a:r>
            <a:r>
              <a:rPr lang="ru-RU" dirty="0" err="1"/>
              <a:t>які</a:t>
            </a:r>
            <a:r>
              <a:rPr lang="ru-RU" dirty="0"/>
              <a:t> </a:t>
            </a:r>
            <a:r>
              <a:rPr lang="ru-RU" dirty="0" err="1"/>
              <a:t>поширюється</a:t>
            </a:r>
            <a:r>
              <a:rPr lang="ru-RU" dirty="0"/>
              <a:t> </a:t>
            </a:r>
            <a:r>
              <a:rPr lang="ru-RU" dirty="0" err="1"/>
              <a:t>виключна</a:t>
            </a:r>
            <a:r>
              <a:rPr lang="ru-RU" dirty="0"/>
              <a:t> </a:t>
            </a:r>
            <a:r>
              <a:rPr lang="ru-RU" dirty="0" err="1"/>
              <a:t>юрисдикція</a:t>
            </a:r>
            <a:r>
              <a:rPr lang="ru-RU" dirty="0"/>
              <a:t> </a:t>
            </a:r>
            <a:r>
              <a:rPr lang="ru-RU" dirty="0" err="1"/>
              <a:t>України</a:t>
            </a:r>
            <a:r>
              <a:rPr lang="ru-RU" dirty="0"/>
              <a:t>, </a:t>
            </a:r>
            <a:r>
              <a:rPr lang="ru-RU" dirty="0" err="1"/>
              <a:t>становлять</a:t>
            </a:r>
            <a:r>
              <a:rPr lang="ru-RU" dirty="0"/>
              <a:t> </a:t>
            </a:r>
            <a:r>
              <a:rPr lang="ru-RU" dirty="0" err="1"/>
              <a:t>митну</a:t>
            </a:r>
            <a:r>
              <a:rPr lang="ru-RU" dirty="0"/>
              <a:t> </a:t>
            </a:r>
            <a:r>
              <a:rPr lang="ru-RU" dirty="0" err="1"/>
              <a:t>територію</a:t>
            </a:r>
            <a:r>
              <a:rPr lang="ru-RU" dirty="0"/>
              <a:t> </a:t>
            </a:r>
            <a:r>
              <a:rPr lang="ru-RU" dirty="0" err="1"/>
              <a:t>України</a:t>
            </a:r>
            <a:r>
              <a:rPr lang="ru-RU" dirty="0"/>
              <a:t>.</a:t>
            </a:r>
          </a:p>
          <a:p>
            <a:pPr marL="0" indent="0">
              <a:buNone/>
            </a:pPr>
            <a:r>
              <a:rPr lang="ru-RU" b="1" dirty="0" err="1" smtClean="0"/>
              <a:t>Митний</a:t>
            </a:r>
            <a:r>
              <a:rPr lang="ru-RU" b="1" dirty="0" smtClean="0"/>
              <a:t> </a:t>
            </a:r>
            <a:r>
              <a:rPr lang="ru-RU" b="1" dirty="0"/>
              <a:t>кордон </a:t>
            </a:r>
            <a:r>
              <a:rPr lang="ru-RU" b="1" dirty="0" err="1"/>
              <a:t>України</a:t>
            </a:r>
            <a:endParaRPr lang="ru-RU" b="1" dirty="0"/>
          </a:p>
          <a:p>
            <a:r>
              <a:rPr lang="ru-RU" dirty="0" err="1" smtClean="0"/>
              <a:t>Межі</a:t>
            </a:r>
            <a:r>
              <a:rPr lang="ru-RU" dirty="0" smtClean="0"/>
              <a:t> </a:t>
            </a:r>
            <a:r>
              <a:rPr lang="ru-RU" dirty="0" err="1"/>
              <a:t>митної</a:t>
            </a:r>
            <a:r>
              <a:rPr lang="ru-RU" dirty="0"/>
              <a:t> </a:t>
            </a:r>
            <a:r>
              <a:rPr lang="ru-RU" dirty="0" err="1"/>
              <a:t>території</a:t>
            </a:r>
            <a:r>
              <a:rPr lang="ru-RU" dirty="0"/>
              <a:t> </a:t>
            </a:r>
            <a:r>
              <a:rPr lang="ru-RU" dirty="0" err="1"/>
              <a:t>України</a:t>
            </a:r>
            <a:r>
              <a:rPr lang="ru-RU" dirty="0"/>
              <a:t> є </a:t>
            </a:r>
            <a:r>
              <a:rPr lang="ru-RU" dirty="0" err="1"/>
              <a:t>митним</a:t>
            </a:r>
            <a:r>
              <a:rPr lang="ru-RU" dirty="0"/>
              <a:t> кордоном </a:t>
            </a:r>
            <a:r>
              <a:rPr lang="ru-RU" dirty="0" err="1"/>
              <a:t>України</a:t>
            </a:r>
            <a:r>
              <a:rPr lang="ru-RU" dirty="0"/>
              <a:t>. </a:t>
            </a:r>
            <a:r>
              <a:rPr lang="ru-RU" dirty="0" err="1"/>
              <a:t>Митний</a:t>
            </a:r>
            <a:r>
              <a:rPr lang="ru-RU" dirty="0"/>
              <a:t> кордон </a:t>
            </a:r>
            <a:r>
              <a:rPr lang="ru-RU" dirty="0" err="1"/>
              <a:t>України</a:t>
            </a:r>
            <a:r>
              <a:rPr lang="ru-RU" dirty="0"/>
              <a:t> </a:t>
            </a:r>
            <a:r>
              <a:rPr lang="ru-RU" dirty="0" err="1"/>
              <a:t>збігається</a:t>
            </a:r>
            <a:r>
              <a:rPr lang="ru-RU" dirty="0"/>
              <a:t> з </a:t>
            </a:r>
            <a:r>
              <a:rPr lang="ru-RU" dirty="0" err="1"/>
              <a:t>державним</a:t>
            </a:r>
            <a:r>
              <a:rPr lang="ru-RU" dirty="0"/>
              <a:t> кордоном </a:t>
            </a:r>
            <a:r>
              <a:rPr lang="ru-RU" dirty="0" err="1"/>
              <a:t>України</a:t>
            </a:r>
            <a:r>
              <a:rPr lang="ru-RU" dirty="0"/>
              <a:t>, </a:t>
            </a:r>
            <a:r>
              <a:rPr lang="ru-RU" dirty="0" err="1"/>
              <a:t>крім</a:t>
            </a:r>
            <a:r>
              <a:rPr lang="ru-RU" dirty="0"/>
              <a:t> меж </a:t>
            </a:r>
            <a:r>
              <a:rPr lang="ru-RU" dirty="0" err="1"/>
              <a:t>штучних</a:t>
            </a:r>
            <a:r>
              <a:rPr lang="ru-RU" dirty="0"/>
              <a:t> </a:t>
            </a:r>
            <a:r>
              <a:rPr lang="ru-RU" dirty="0" err="1"/>
              <a:t>островів</a:t>
            </a:r>
            <a:r>
              <a:rPr lang="ru-RU" dirty="0"/>
              <a:t>, установок і </a:t>
            </a:r>
            <a:r>
              <a:rPr lang="ru-RU" dirty="0" err="1"/>
              <a:t>споруд</a:t>
            </a:r>
            <a:r>
              <a:rPr lang="ru-RU" dirty="0"/>
              <a:t>, </a:t>
            </a:r>
            <a:r>
              <a:rPr lang="ru-RU" dirty="0" err="1"/>
              <a:t>створених</a:t>
            </a:r>
            <a:r>
              <a:rPr lang="ru-RU" dirty="0"/>
              <a:t> у </a:t>
            </a:r>
            <a:r>
              <a:rPr lang="ru-RU" dirty="0" err="1"/>
              <a:t>виключній</a:t>
            </a:r>
            <a:r>
              <a:rPr lang="ru-RU" dirty="0"/>
              <a:t> (</a:t>
            </a:r>
            <a:r>
              <a:rPr lang="ru-RU" dirty="0" err="1"/>
              <a:t>морській</a:t>
            </a:r>
            <a:r>
              <a:rPr lang="ru-RU" dirty="0"/>
              <a:t>) </a:t>
            </a:r>
            <a:r>
              <a:rPr lang="ru-RU" dirty="0" err="1"/>
              <a:t>економічній</a:t>
            </a:r>
            <a:r>
              <a:rPr lang="ru-RU" dirty="0"/>
              <a:t> </a:t>
            </a:r>
            <a:r>
              <a:rPr lang="ru-RU" dirty="0" err="1"/>
              <a:t>зоні</a:t>
            </a:r>
            <a:r>
              <a:rPr lang="ru-RU" dirty="0"/>
              <a:t> </a:t>
            </a:r>
            <a:r>
              <a:rPr lang="ru-RU" dirty="0" err="1"/>
              <a:t>України</a:t>
            </a:r>
            <a:r>
              <a:rPr lang="ru-RU" dirty="0"/>
              <a:t>, на </a:t>
            </a:r>
            <a:r>
              <a:rPr lang="ru-RU" dirty="0" err="1"/>
              <a:t>які</a:t>
            </a:r>
            <a:r>
              <a:rPr lang="ru-RU" dirty="0"/>
              <a:t> </a:t>
            </a:r>
            <a:r>
              <a:rPr lang="ru-RU" dirty="0" err="1"/>
              <a:t>поширюється</a:t>
            </a:r>
            <a:r>
              <a:rPr lang="ru-RU" dirty="0"/>
              <a:t> </a:t>
            </a:r>
            <a:r>
              <a:rPr lang="ru-RU" dirty="0" err="1"/>
              <a:t>виключна</a:t>
            </a:r>
            <a:r>
              <a:rPr lang="ru-RU" dirty="0"/>
              <a:t> </a:t>
            </a:r>
            <a:r>
              <a:rPr lang="ru-RU" dirty="0" err="1"/>
              <a:t>юрисдикція</a:t>
            </a:r>
            <a:r>
              <a:rPr lang="ru-RU" dirty="0"/>
              <a:t> </a:t>
            </a:r>
            <a:r>
              <a:rPr lang="ru-RU" dirty="0" err="1"/>
              <a:t>України</a:t>
            </a:r>
            <a:r>
              <a:rPr lang="ru-RU" dirty="0"/>
              <a:t>. </a:t>
            </a:r>
            <a:r>
              <a:rPr lang="ru-RU" dirty="0" err="1"/>
              <a:t>Межі</a:t>
            </a:r>
            <a:r>
              <a:rPr lang="ru-RU" dirty="0"/>
              <a:t> </a:t>
            </a:r>
            <a:r>
              <a:rPr lang="ru-RU" dirty="0" err="1"/>
              <a:t>території</a:t>
            </a:r>
            <a:r>
              <a:rPr lang="ru-RU" dirty="0"/>
              <a:t> </a:t>
            </a:r>
            <a:r>
              <a:rPr lang="ru-RU" dirty="0" err="1"/>
              <a:t>зазначених</a:t>
            </a:r>
            <a:r>
              <a:rPr lang="ru-RU" dirty="0"/>
              <a:t> </a:t>
            </a:r>
            <a:r>
              <a:rPr lang="ru-RU" dirty="0" err="1"/>
              <a:t>островів</a:t>
            </a:r>
            <a:r>
              <a:rPr lang="ru-RU" dirty="0"/>
              <a:t>, установок і </a:t>
            </a:r>
            <a:r>
              <a:rPr lang="ru-RU" dirty="0" err="1"/>
              <a:t>споруд</a:t>
            </a:r>
            <a:r>
              <a:rPr lang="ru-RU" dirty="0"/>
              <a:t> </a:t>
            </a:r>
            <a:r>
              <a:rPr lang="ru-RU" dirty="0" err="1"/>
              <a:t>становлять</a:t>
            </a:r>
            <a:r>
              <a:rPr lang="ru-RU" dirty="0"/>
              <a:t> </a:t>
            </a:r>
            <a:r>
              <a:rPr lang="ru-RU" dirty="0" err="1"/>
              <a:t>митний</a:t>
            </a:r>
            <a:r>
              <a:rPr lang="ru-RU" dirty="0"/>
              <a:t> кордон </a:t>
            </a:r>
            <a:r>
              <a:rPr lang="ru-RU" dirty="0" err="1"/>
              <a:t>України</a:t>
            </a:r>
            <a:r>
              <a:rPr lang="ru-RU" dirty="0"/>
              <a:t>.</a:t>
            </a:r>
          </a:p>
          <a:p>
            <a:endParaRPr lang="ru-RU" dirty="0"/>
          </a:p>
        </p:txBody>
      </p:sp>
    </p:spTree>
    <p:extLst>
      <p:ext uri="{BB962C8B-B14F-4D97-AF65-F5344CB8AC3E}">
        <p14:creationId xmlns:p14="http://schemas.microsoft.com/office/powerpoint/2010/main" val="3177838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82137"/>
            <a:ext cx="10018713" cy="5923129"/>
          </a:xfrm>
        </p:spPr>
        <p:txBody>
          <a:bodyPr>
            <a:normAutofit lnSpcReduction="10000"/>
          </a:bodyPr>
          <a:lstStyle/>
          <a:p>
            <a:pPr algn="just">
              <a:lnSpc>
                <a:spcPct val="120000"/>
              </a:lnSpc>
              <a:spcAft>
                <a:spcPts val="0"/>
              </a:spcAft>
            </a:pPr>
            <a:endParaRPr lang="uk-UA" b="1" spc="-2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uk-UA" b="1" spc="-2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uk-UA" b="1" spc="-2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uk-UA" b="1" spc="-2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uk-UA" b="1" spc="-2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uk-UA" b="1" spc="-2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uk-UA" b="1" spc="-2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uk-UA" b="1" spc="-2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uk-UA" b="1" spc="-2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r>
              <a:rPr lang="uk-UA" b="1" spc="-20" dirty="0" smtClean="0">
                <a:latin typeface="Times New Roman" panose="02020603050405020304" pitchFamily="18" charset="0"/>
                <a:ea typeface="Times New Roman" panose="02020603050405020304" pitchFamily="18" charset="0"/>
                <a:cs typeface="Times New Roman" panose="02020603050405020304" pitchFamily="18" charset="0"/>
              </a:rPr>
              <a:t>Джерела </a:t>
            </a:r>
            <a:r>
              <a:rPr lang="uk-UA" b="1" spc="-20" dirty="0">
                <a:latin typeface="Times New Roman" panose="02020603050405020304" pitchFamily="18" charset="0"/>
                <a:ea typeface="Times New Roman" panose="02020603050405020304" pitchFamily="18" charset="0"/>
                <a:cs typeface="Times New Roman" panose="02020603050405020304" pitchFamily="18" charset="0"/>
              </a:rPr>
              <a:t>митної справи –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це вихідні від держави або визнані нею офіційно-документальні форми вираження та закріплення норм митної справи, надання їм юридичного, загальнообов’язкового значення.</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pic>
        <p:nvPicPr>
          <p:cNvPr id="7" name="Рисунок 6"/>
          <p:cNvPicPr>
            <a:picLocks noChangeAspect="1"/>
          </p:cNvPicPr>
          <p:nvPr/>
        </p:nvPicPr>
        <p:blipFill>
          <a:blip r:embed="rId2"/>
          <a:stretch>
            <a:fillRect/>
          </a:stretch>
        </p:blipFill>
        <p:spPr>
          <a:xfrm>
            <a:off x="1913458" y="552449"/>
            <a:ext cx="9518027" cy="3719300"/>
          </a:xfrm>
          <a:prstGeom prst="rect">
            <a:avLst/>
          </a:prstGeom>
        </p:spPr>
      </p:pic>
    </p:spTree>
    <p:extLst>
      <p:ext uri="{BB962C8B-B14F-4D97-AF65-F5344CB8AC3E}">
        <p14:creationId xmlns:p14="http://schemas.microsoft.com/office/powerpoint/2010/main" val="4277785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95785"/>
            <a:ext cx="10018713" cy="5786651"/>
          </a:xfrm>
        </p:spPr>
        <p:txBody>
          <a:bodyPr>
            <a:normAutofit lnSpcReduction="10000"/>
          </a:bodyPr>
          <a:lstStyle/>
          <a:p>
            <a:pPr marL="0" indent="0" algn="just">
              <a:lnSpc>
                <a:spcPct val="120000"/>
              </a:lnSpc>
              <a:spcAft>
                <a:spcPts val="0"/>
              </a:spcAft>
              <a:buNone/>
            </a:pPr>
            <a:r>
              <a:rPr lang="uk-UA" b="1" spc="-20" dirty="0">
                <a:latin typeface="Times New Roman" panose="02020603050405020304" pitchFamily="18" charset="0"/>
                <a:ea typeface="Times New Roman" panose="02020603050405020304" pitchFamily="18" charset="0"/>
                <a:cs typeface="Times New Roman" panose="02020603050405020304" pitchFamily="18" charset="0"/>
              </a:rPr>
              <a:t>3. Митна політика України та її значення для вирішення загальноекономічних завдань держави. Цілі та методи здійснення митної </a:t>
            </a:r>
            <a:r>
              <a:rPr lang="uk-UA" b="1" spc="-20" dirty="0" smtClean="0">
                <a:latin typeface="Times New Roman" panose="02020603050405020304" pitchFamily="18" charset="0"/>
                <a:ea typeface="Times New Roman" panose="02020603050405020304" pitchFamily="18" charset="0"/>
                <a:cs typeface="Times New Roman" panose="02020603050405020304" pitchFamily="18" charset="0"/>
              </a:rPr>
              <a:t>політики</a:t>
            </a:r>
          </a:p>
          <a:p>
            <a:pPr indent="0" algn="just">
              <a:spcAft>
                <a:spcPts val="750"/>
              </a:spcAft>
              <a:buNone/>
            </a:pPr>
            <a:endParaRPr lang="uk-UA" sz="1800" b="1" dirty="0">
              <a:solidFill>
                <a:srgbClr val="000000"/>
              </a:solidFill>
              <a:latin typeface="Times New Roman" panose="02020603050405020304" pitchFamily="18" charset="0"/>
              <a:ea typeface="Times New Roman" panose="02020603050405020304" pitchFamily="18" charset="0"/>
            </a:endParaRPr>
          </a:p>
          <a:p>
            <a:pPr algn="just">
              <a:lnSpc>
                <a:spcPct val="120000"/>
              </a:lnSpc>
              <a:spcAft>
                <a:spcPts val="0"/>
              </a:spcAft>
            </a:pPr>
            <a:r>
              <a:rPr lang="uk-UA" sz="2600" b="1" dirty="0" smtClean="0">
                <a:solidFill>
                  <a:srgbClr val="000000"/>
                </a:solidFill>
                <a:latin typeface="Times New Roman" panose="02020603050405020304" pitchFamily="18" charset="0"/>
                <a:ea typeface="Times New Roman" panose="02020603050405020304" pitchFamily="18" charset="0"/>
              </a:rPr>
              <a:t>Державна </a:t>
            </a:r>
            <a:r>
              <a:rPr lang="uk-UA" sz="2600" b="1" dirty="0">
                <a:solidFill>
                  <a:srgbClr val="000000"/>
                </a:solidFill>
                <a:latin typeface="Times New Roman" panose="02020603050405020304" pitchFamily="18" charset="0"/>
                <a:ea typeface="Times New Roman" panose="02020603050405020304" pitchFamily="18" charset="0"/>
              </a:rPr>
              <a:t>митна політика</a:t>
            </a:r>
            <a:r>
              <a:rPr lang="uk-UA" sz="2600" dirty="0">
                <a:solidFill>
                  <a:srgbClr val="000000"/>
                </a:solidFill>
                <a:latin typeface="Times New Roman" panose="02020603050405020304" pitchFamily="18" charset="0"/>
                <a:ea typeface="Times New Roman" panose="02020603050405020304" pitchFamily="18" charset="0"/>
              </a:rPr>
              <a:t> </a:t>
            </a:r>
            <a:r>
              <a:rPr lang="uk-UA" sz="1800" dirty="0">
                <a:solidFill>
                  <a:srgbClr val="000000"/>
                </a:solidFill>
                <a:latin typeface="Times New Roman" panose="02020603050405020304" pitchFamily="18" charset="0"/>
                <a:ea typeface="Times New Roman" panose="02020603050405020304" pitchFamily="18" charset="0"/>
              </a:rPr>
              <a:t>-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це система принципів та напрямів діяльності держави у сфері захисту митних інтересів та забезпечення митної безпеки України, регулювання зовнішньої торгівлі, захисту внутрішнього ринку, розвитку економіки України та її інтеграції до світової економіки. Державна митна політика є складовою частиною державної економічної політики.</a:t>
            </a:r>
            <a:endParaRPr lang="ru-RU" spc="-2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20000"/>
              </a:lnSpc>
              <a:spcAft>
                <a:spcPts val="0"/>
              </a:spcAft>
              <a:buNone/>
            </a:pPr>
            <a:r>
              <a:rPr lang="uk-UA" spc="-20" dirty="0">
                <a:latin typeface="Times New Roman" panose="02020603050405020304" pitchFamily="18" charset="0"/>
                <a:ea typeface="Times New Roman" panose="02020603050405020304" pitchFamily="18" charset="0"/>
                <a:cs typeface="Times New Roman" panose="02020603050405020304" pitchFamily="18" charset="0"/>
              </a:rPr>
              <a:t>1. </a:t>
            </a:r>
            <a:r>
              <a:rPr lang="uk-UA" b="1" spc="-20" dirty="0">
                <a:latin typeface="Times New Roman" panose="02020603050405020304" pitchFamily="18" charset="0"/>
                <a:ea typeface="Times New Roman" panose="02020603050405020304" pitchFamily="18" charset="0"/>
                <a:cs typeface="Times New Roman" panose="02020603050405020304" pitchFamily="18" charset="0"/>
              </a:rPr>
              <a:t>Митні інтереси України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 це національні інтереси України, забезпечення та реалізація яких досягається шляхом здійснення державної митної справи.</a:t>
            </a:r>
            <a:endParaRPr lang="ru-RU" spc="-2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20000"/>
              </a:lnSpc>
              <a:spcAft>
                <a:spcPts val="0"/>
              </a:spcAft>
              <a:buNone/>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2.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Митна</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безпека</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стан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захищеності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митних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інтересів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України</a:t>
            </a:r>
            <a:endParaRPr lang="ru-RU" spc="-2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endParaRPr lang="ru-RU"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1508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54843"/>
            <a:ext cx="10018713" cy="6005014"/>
          </a:xfrm>
        </p:spPr>
        <p:txBody>
          <a:bodyPr>
            <a:normAutofit fontScale="92500" lnSpcReduction="20000"/>
          </a:bodyPr>
          <a:lstStyle/>
          <a:p>
            <a:pPr algn="just">
              <a:lnSpc>
                <a:spcPct val="120000"/>
              </a:lnSpc>
              <a:spcAft>
                <a:spcPts val="0"/>
              </a:spcAft>
            </a:pP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Конкретні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завдання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які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вирішуються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державою в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процесі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проведення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митної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політики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обумовлюють</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відповідні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її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функції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До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основних</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функцій</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митної</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політики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слід</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віднести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такі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b="1" i="1" spc="-20" dirty="0" err="1">
                <a:latin typeface="Times New Roman" panose="02020603050405020304" pitchFamily="18" charset="0"/>
                <a:ea typeface="Times New Roman" panose="02020603050405020304" pitchFamily="18" charset="0"/>
                <a:cs typeface="Times New Roman" panose="02020603050405020304" pitchFamily="18" charset="0"/>
              </a:rPr>
              <a:t>фіксальна</a:t>
            </a:r>
            <a:r>
              <a:rPr lang="ru-RU" b="1" i="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b="1" i="1" spc="-20" dirty="0" err="1">
                <a:latin typeface="Times New Roman" panose="02020603050405020304" pitchFamily="18" charset="0"/>
                <a:ea typeface="Times New Roman" panose="02020603050405020304" pitchFamily="18" charset="0"/>
                <a:cs typeface="Times New Roman" panose="02020603050405020304" pitchFamily="18" charset="0"/>
              </a:rPr>
              <a:t>функція</a:t>
            </a:r>
            <a:r>
              <a:rPr lang="ru-RU" b="1" i="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наповнення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державного бюджету за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рахунок</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стягнення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податку</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додану</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вартість</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акцизного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податку</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з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товарів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інших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предметів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при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переміщенні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через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митний</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кордон.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перелічених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вище</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стягнень</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слід</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відрізняти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плату за митне оформлення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Ці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платежі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не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виконують</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фіскальної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функції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а є платою за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послуги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митниці</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uk-UA" b="1" i="1" spc="-20" dirty="0">
                <a:latin typeface="Times New Roman" panose="02020603050405020304" pitchFamily="18" charset="0"/>
                <a:ea typeface="Times New Roman" panose="02020603050405020304" pitchFamily="18" charset="0"/>
                <a:cs typeface="Times New Roman" panose="02020603050405020304" pitchFamily="18" charset="0"/>
              </a:rPr>
              <a:t>регулятивна функція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 передбачає вплив з боку держави та її компетентних органів на зовнішньоекономічні відносини за допомогою засобів економічного та адміністративного характеру з метою регулювання останніх в цілях забезпечення національних інтересів та інтересів національних товаровиробників та створення сприятливих для них умов, забезпечення виконання державної політики в сфері економіки, виконання міжнародно-правових зобов'язань держави.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Подібне</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регулювання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здійснюється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допомогою</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встановлення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ставок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митних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зборів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ліцензування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квотування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встановлення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інших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нетарифних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обмежень</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30421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45661"/>
            <a:ext cx="10018713" cy="6100548"/>
          </a:xfrm>
        </p:spPr>
        <p:txBody>
          <a:bodyPr/>
          <a:lstStyle/>
          <a:p>
            <a:pPr algn="just">
              <a:lnSpc>
                <a:spcPct val="120000"/>
              </a:lnSpc>
              <a:spcAft>
                <a:spcPts val="0"/>
              </a:spcAft>
            </a:pPr>
            <a:r>
              <a:rPr lang="uk-UA" b="1" i="1" spc="-20">
                <a:latin typeface="Times New Roman" panose="02020603050405020304" pitchFamily="18" charset="0"/>
                <a:ea typeface="Times New Roman" panose="02020603050405020304" pitchFamily="18" charset="0"/>
                <a:cs typeface="Times New Roman" panose="02020603050405020304" pitchFamily="18" charset="0"/>
              </a:rPr>
              <a:t>захисна функція </a:t>
            </a:r>
            <a:r>
              <a:rPr lang="uk-UA" spc="-20">
                <a:latin typeface="Times New Roman" panose="02020603050405020304" pitchFamily="18" charset="0"/>
                <a:ea typeface="Times New Roman" panose="02020603050405020304" pitchFamily="18" charset="0"/>
                <a:cs typeface="Times New Roman" panose="02020603050405020304" pitchFamily="18" charset="0"/>
              </a:rPr>
              <a:t>– спрямована на захист держави від зовнішніх загроз: захист національної безпеки держави, підтримання миру та міжнародної безпеки, суспільного порядку, моральності, захист внутрішнього ринку, забезпечення екологічної безпеки, захист інтересів споживачів, створення умов для підтримання законності щодо порядку переміщення через митний кордон України товарів, ефективної боротьби з контрабандою та порушеннями митних правил, сприяння боротьбі з міжнародним тероризмом, злочинністю тощо. </a:t>
            </a:r>
            <a:r>
              <a:rPr lang="ru-RU" spc="-20">
                <a:latin typeface="Times New Roman" panose="02020603050405020304" pitchFamily="18" charset="0"/>
                <a:ea typeface="Times New Roman" panose="02020603050405020304" pitchFamily="18" charset="0"/>
                <a:cs typeface="Times New Roman" panose="02020603050405020304" pitchFamily="18" charset="0"/>
              </a:rPr>
              <a:t>Велика частина подібних завдань реалізуються в процесі виконання митними органами своїх контрольних функцій, таких як: митний, валютний, екологічний, медико-санітарний та інші види контролю, а також при виконанні завдань по боротьбі з контрабандою та порушеннями митних правил</a:t>
            </a:r>
            <a:r>
              <a:rPr lang="uk-UA" spc="-2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1451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82137"/>
            <a:ext cx="10018713" cy="6018663"/>
          </a:xfrm>
        </p:spPr>
        <p:txBody>
          <a:bodyPr>
            <a:normAutofit fontScale="92500" lnSpcReduction="10000"/>
          </a:bodyPr>
          <a:lstStyle/>
          <a:p>
            <a:pPr marL="0" indent="0" algn="just">
              <a:lnSpc>
                <a:spcPct val="120000"/>
              </a:lnSpc>
              <a:spcAft>
                <a:spcPts val="0"/>
              </a:spcAft>
              <a:buNone/>
            </a:pPr>
            <a:r>
              <a:rPr lang="uk-UA" b="1" spc="-20" dirty="0">
                <a:latin typeface="Times New Roman" panose="02020603050405020304" pitchFamily="18" charset="0"/>
                <a:ea typeface="Times New Roman" panose="02020603050405020304" pitchFamily="18" charset="0"/>
                <a:cs typeface="Times New Roman" panose="02020603050405020304" pitchFamily="18" charset="0"/>
              </a:rPr>
              <a:t>4. Сутність та функції митного </a:t>
            </a:r>
            <a:r>
              <a:rPr lang="uk-UA" b="1" spc="-20" dirty="0" smtClean="0">
                <a:latin typeface="Times New Roman" panose="02020603050405020304" pitchFamily="18" charset="0"/>
                <a:ea typeface="Times New Roman" panose="02020603050405020304" pitchFamily="18" charset="0"/>
                <a:cs typeface="Times New Roman" panose="02020603050405020304" pitchFamily="18" charset="0"/>
              </a:rPr>
              <a:t>тарифу</a:t>
            </a:r>
          </a:p>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200" dirty="0">
                <a:latin typeface="Times New Roman" panose="02020603050405020304" pitchFamily="18" charset="0"/>
                <a:ea typeface="Times New Roman" panose="02020603050405020304" pitchFamily="18" charset="0"/>
                <a:cs typeface="Times New Roman" panose="02020603050405020304" pitchFamily="18" charset="0"/>
              </a:rPr>
              <a:t>Основним елементом системи митно-тарифного регулювання </a:t>
            </a:r>
            <a:r>
              <a:rPr lang="uk-UA" sz="2200" b="1" dirty="0">
                <a:latin typeface="Times New Roman" panose="02020603050405020304" pitchFamily="18" charset="0"/>
                <a:ea typeface="Times New Roman" panose="02020603050405020304" pitchFamily="18" charset="0"/>
                <a:cs typeface="Times New Roman" panose="02020603050405020304" pitchFamily="18" charset="0"/>
              </a:rPr>
              <a:t>є митний тариф, який у вузькому розумінні являє собою систематизований перелік ставок і товарів, що оподатковуються імпортним, експортним та транзитним митом</a:t>
            </a:r>
            <a:r>
              <a:rPr lang="uk-UA" sz="2200" dirty="0">
                <a:latin typeface="Times New Roman" panose="02020603050405020304" pitchFamily="18" charset="0"/>
                <a:ea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200" dirty="0">
                <a:latin typeface="Times New Roman" panose="02020603050405020304" pitchFamily="18" charset="0"/>
                <a:ea typeface="Times New Roman" panose="02020603050405020304" pitchFamily="18" charset="0"/>
              </a:rPr>
              <a:t>Складовими </a:t>
            </a:r>
            <a:r>
              <a:rPr lang="uk-UA" sz="2200" dirty="0" smtClean="0">
                <a:latin typeface="Times New Roman" panose="02020603050405020304" pitchFamily="18" charset="0"/>
                <a:ea typeface="Times New Roman" panose="02020603050405020304" pitchFamily="18" charset="0"/>
              </a:rPr>
              <a:t>митного тарифу </a:t>
            </a:r>
            <a:r>
              <a:rPr lang="uk-UA" sz="2200" dirty="0">
                <a:latin typeface="Times New Roman" panose="02020603050405020304" pitchFamily="18" charset="0"/>
                <a:ea typeface="Times New Roman" panose="02020603050405020304" pitchFamily="18" charset="0"/>
              </a:rPr>
              <a:t>є: </a:t>
            </a:r>
            <a:endParaRPr lang="uk-UA" sz="2200" dirty="0" smtClean="0">
              <a:latin typeface="Times New Roman" panose="02020603050405020304" pitchFamily="18" charset="0"/>
              <a:ea typeface="Times New Roman" panose="02020603050405020304" pitchFamily="18" charset="0"/>
            </a:endParaRPr>
          </a:p>
          <a:p>
            <a:pPr algn="just" fontAlgn="base">
              <a:lnSpc>
                <a:spcPct val="11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200" spc="-20" dirty="0">
                <a:latin typeface="Times New Roman" panose="02020603050405020304" pitchFamily="18" charset="0"/>
                <a:ea typeface="Times New Roman" panose="02020603050405020304" pitchFamily="18" charset="0"/>
                <a:cs typeface="Times New Roman" panose="02020603050405020304" pitchFamily="18" charset="0"/>
              </a:rPr>
              <a:t>способи </a:t>
            </a:r>
            <a:r>
              <a:rPr lang="uk-UA" sz="2200" spc="-20" dirty="0">
                <a:latin typeface="Times New Roman" panose="02020603050405020304" pitchFamily="18" charset="0"/>
                <a:ea typeface="Times New Roman" panose="02020603050405020304" pitchFamily="18" charset="0"/>
                <a:cs typeface="Times New Roman" panose="02020603050405020304" pitchFamily="18" charset="0"/>
              </a:rPr>
              <a:t>нарахування ставок </a:t>
            </a:r>
            <a:r>
              <a:rPr lang="uk-UA" sz="2200" spc="-20" dirty="0">
                <a:latin typeface="Times New Roman" panose="02020603050405020304" pitchFamily="18" charset="0"/>
                <a:ea typeface="Times New Roman" panose="02020603050405020304" pitchFamily="18" charset="0"/>
                <a:cs typeface="Times New Roman" panose="02020603050405020304" pitchFamily="18" charset="0"/>
              </a:rPr>
              <a:t>мита</a:t>
            </a:r>
          </a:p>
          <a:p>
            <a:pPr algn="just" fontAlgn="base">
              <a:lnSpc>
                <a:spcPct val="11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200" spc="-20" dirty="0">
                <a:latin typeface="Times New Roman" panose="02020603050405020304" pitchFamily="18" charset="0"/>
                <a:ea typeface="Times New Roman" panose="02020603050405020304" pitchFamily="18" charset="0"/>
                <a:cs typeface="Times New Roman" panose="02020603050405020304" pitchFamily="18" charset="0"/>
              </a:rPr>
              <a:t> </a:t>
            </a:r>
            <a:r>
              <a:rPr lang="uk-UA" sz="2200" spc="-20" dirty="0">
                <a:latin typeface="Times New Roman" panose="02020603050405020304" pitchFamily="18" charset="0"/>
                <a:ea typeface="Times New Roman" panose="02020603050405020304" pitchFamily="18" charset="0"/>
                <a:cs typeface="Times New Roman" panose="02020603050405020304" pitchFamily="18" charset="0"/>
              </a:rPr>
              <a:t>коефіцієнти </a:t>
            </a:r>
            <a:r>
              <a:rPr lang="uk-UA" sz="2200" spc="-20" dirty="0">
                <a:latin typeface="Times New Roman" panose="02020603050405020304" pitchFamily="18" charset="0"/>
                <a:ea typeface="Times New Roman" panose="02020603050405020304" pitchFamily="18" charset="0"/>
                <a:cs typeface="Times New Roman" panose="02020603050405020304" pitchFamily="18" charset="0"/>
              </a:rPr>
              <a:t>надбавок, </a:t>
            </a:r>
            <a:r>
              <a:rPr lang="uk-UA" sz="2200" spc="-20" dirty="0">
                <a:latin typeface="Times New Roman" panose="02020603050405020304" pitchFamily="18" charset="0"/>
                <a:ea typeface="Times New Roman" panose="02020603050405020304" pitchFamily="18" charset="0"/>
                <a:cs typeface="Times New Roman" panose="02020603050405020304" pitchFamily="18" charset="0"/>
              </a:rPr>
              <a:t>знижок </a:t>
            </a:r>
          </a:p>
          <a:p>
            <a:pPr algn="just" fontAlgn="base">
              <a:lnSpc>
                <a:spcPct val="11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200" spc="-20" dirty="0">
                <a:latin typeface="Times New Roman" panose="02020603050405020304" pitchFamily="18" charset="0"/>
                <a:ea typeface="Times New Roman" panose="02020603050405020304" pitchFamily="18" charset="0"/>
                <a:cs typeface="Times New Roman" panose="02020603050405020304" pitchFamily="18" charset="0"/>
              </a:rPr>
              <a:t>переліки </a:t>
            </a:r>
            <a:r>
              <a:rPr lang="uk-UA" sz="2200" spc="-20" dirty="0">
                <a:latin typeface="Times New Roman" panose="02020603050405020304" pitchFamily="18" charset="0"/>
                <a:ea typeface="Times New Roman" panose="02020603050405020304" pitchFamily="18" charset="0"/>
                <a:cs typeface="Times New Roman" panose="02020603050405020304" pitchFamily="18" charset="0"/>
              </a:rPr>
              <a:t>товарів, заборонених до ввезення, вивезення й транзиту відповідно до товарної номенклатури ЗЕД.</a:t>
            </a:r>
            <a:endParaRPr lang="ru-RU" sz="2200" spc="-2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Aft>
                <a:spcPts val="0"/>
              </a:spcAft>
            </a:pPr>
            <a:endParaRPr lang="ru-RU" sz="2000" spc="-20" dirty="0">
              <a:latin typeface="Times New Roman" panose="02020603050405020304" pitchFamily="18" charset="0"/>
              <a:ea typeface="Times New Roman" panose="02020603050405020304" pitchFamily="18" charset="0"/>
              <a:cs typeface="Times New Roman" panose="02020603050405020304" pitchFamily="18" charset="0"/>
            </a:endParaRPr>
          </a:p>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sz="2200" b="1" i="1" dirty="0" err="1">
                <a:latin typeface="Times New Roman" panose="02020603050405020304" pitchFamily="18" charset="0"/>
                <a:ea typeface="Times New Roman" panose="02020603050405020304" pitchFamily="18" charset="0"/>
                <a:cs typeface="Times New Roman" panose="02020603050405020304" pitchFamily="18" charset="0"/>
              </a:rPr>
              <a:t>Митний</a:t>
            </a:r>
            <a:r>
              <a:rPr lang="ru-RU" sz="2200" b="1" i="1" dirty="0">
                <a:latin typeface="Times New Roman" panose="02020603050405020304" pitchFamily="18" charset="0"/>
                <a:ea typeface="Times New Roman" panose="02020603050405020304" pitchFamily="18" charset="0"/>
                <a:cs typeface="Times New Roman" panose="02020603050405020304" pitchFamily="18" charset="0"/>
              </a:rPr>
              <a:t> тариф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можна</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розглядати</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і як </a:t>
            </a:r>
            <a:r>
              <a:rPr lang="ru-RU" sz="2200" b="1" i="1" dirty="0" err="1">
                <a:latin typeface="Times New Roman" panose="02020603050405020304" pitchFamily="18" charset="0"/>
                <a:ea typeface="Times New Roman" panose="02020603050405020304" pitchFamily="18" charset="0"/>
                <a:cs typeface="Times New Roman" panose="02020603050405020304" pitchFamily="18" charset="0"/>
              </a:rPr>
              <a:t>конкретну</a:t>
            </a:r>
            <a:r>
              <a:rPr lang="ru-RU" sz="2200" b="1" i="1" dirty="0">
                <a:latin typeface="Times New Roman" panose="02020603050405020304" pitchFamily="18" charset="0"/>
                <a:ea typeface="Times New Roman" panose="02020603050405020304" pitchFamily="18" charset="0"/>
                <a:cs typeface="Times New Roman" panose="02020603050405020304" pitchFamily="18" charset="0"/>
              </a:rPr>
              <a:t> ставку </a:t>
            </a:r>
            <a:r>
              <a:rPr lang="ru-RU" sz="2200" b="1" i="1" dirty="0" err="1">
                <a:latin typeface="Times New Roman" panose="02020603050405020304" pitchFamily="18" charset="0"/>
                <a:ea typeface="Times New Roman" panose="02020603050405020304" pitchFamily="18" charset="0"/>
                <a:cs typeface="Times New Roman" panose="02020603050405020304" pitchFamily="18" charset="0"/>
              </a:rPr>
              <a:t>мита</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застосовується</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під</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час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увезення</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певного</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товару на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митну</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територію</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країни</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чи</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його</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вивезення</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У такому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випадку</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поняття</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митного</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тарифу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збігається</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із</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поняттям</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мита</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при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переміщенні</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товарів</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через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митний</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кордон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країни</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і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може</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визначатись</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як вид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митного</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платежу,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стягується</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з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товарів</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предметів</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які</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переміщуються</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через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митний</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 кордон </a:t>
            </a:r>
            <a:r>
              <a:rPr lang="ru-RU" sz="2200" i="1" dirty="0" err="1">
                <a:latin typeface="Times New Roman" panose="02020603050405020304" pitchFamily="18" charset="0"/>
                <a:ea typeface="Times New Roman" panose="02020603050405020304" pitchFamily="18" charset="0"/>
                <a:cs typeface="Times New Roman" panose="02020603050405020304" pitchFamily="18" charset="0"/>
              </a:rPr>
              <a:t>держави</a:t>
            </a:r>
            <a:r>
              <a:rPr lang="ru-RU" sz="2200" i="1" dirty="0">
                <a:latin typeface="Times New Roman" panose="02020603050405020304" pitchFamily="18" charset="0"/>
                <a:ea typeface="Times New Roman" panose="02020603050405020304" pitchFamily="18" charset="0"/>
                <a:cs typeface="Times New Roman" panose="02020603050405020304" pitchFamily="18" charset="0"/>
              </a:rPr>
              <a:t>.</a:t>
            </a:r>
            <a:r>
              <a:rPr lang="ru-RU" sz="22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4499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45660"/>
            <a:ext cx="10018713" cy="6182435"/>
          </a:xfrm>
        </p:spPr>
        <p:txBody>
          <a:bodyPr/>
          <a:lstStyle/>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ru-RU" b="1" dirty="0">
                <a:latin typeface="Times New Roman" panose="02020603050405020304" pitchFamily="18" charset="0"/>
                <a:ea typeface="Times New Roman" panose="02020603050405020304" pitchFamily="18" charset="0"/>
                <a:cs typeface="Times New Roman" panose="02020603050405020304" pitchFamily="18" charset="0"/>
              </a:rPr>
              <a:t>У широкому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розумінні</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митний</a:t>
            </a:r>
            <a:r>
              <a:rPr lang="ru-RU" b="1" dirty="0">
                <a:latin typeface="Times New Roman" panose="02020603050405020304" pitchFamily="18" charset="0"/>
                <a:ea typeface="Times New Roman" panose="02020603050405020304" pitchFamily="18" charset="0"/>
                <a:cs typeface="Times New Roman" panose="02020603050405020304" pitchFamily="18" charset="0"/>
              </a:rPr>
              <a:t> тариф</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засіб</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здійснення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зовнішньоторговельної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політики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держави</a:t>
            </a:r>
            <a:r>
              <a:rPr lang="ru-RU" dirty="0">
                <a:latin typeface="Times New Roman" panose="02020603050405020304" pitchFamily="18" charset="0"/>
                <a:ea typeface="Times New Roman" panose="02020603050405020304" pitchFamily="18" charset="0"/>
                <a:cs typeface="Times New Roman" panose="02020603050405020304" pitchFamily="18" charset="0"/>
              </a:rPr>
              <a:t>, 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також</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інструмент</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регулювання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внутрішнього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ринку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країни</a:t>
            </a:r>
            <a:r>
              <a:rPr lang="ru-RU" dirty="0">
                <a:latin typeface="Times New Roman" panose="02020603050405020304" pitchFamily="18" charset="0"/>
                <a:ea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його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взаємодії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із</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зовнішніми</a:t>
            </a:r>
            <a:r>
              <a:rPr lang="ru-RU" dirty="0">
                <a:latin typeface="Times New Roman" panose="02020603050405020304" pitchFamily="18" charset="0"/>
                <a:ea typeface="Times New Roman" panose="02020603050405020304" pitchFamily="18" charset="0"/>
                <a:cs typeface="Times New Roman" panose="02020603050405020304" pitchFamily="18" charset="0"/>
              </a:rPr>
              <a:t> ринками.</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b="1" dirty="0" smtClean="0">
                <a:latin typeface="Times New Roman" panose="02020603050405020304" pitchFamily="18" charset="0"/>
                <a:ea typeface="Times New Roman" panose="02020603050405020304" pitchFamily="18" charset="0"/>
                <a:cs typeface="Times New Roman" panose="02020603050405020304" pitchFamily="18" charset="0"/>
              </a:rPr>
              <a:t>Функцій </a:t>
            </a:r>
            <a:r>
              <a:rPr lang="uk-UA" b="1" dirty="0">
                <a:latin typeface="Times New Roman" panose="02020603050405020304" pitchFamily="18" charset="0"/>
                <a:ea typeface="Times New Roman" panose="02020603050405020304" pitchFamily="18" charset="0"/>
                <a:cs typeface="Times New Roman" panose="02020603050405020304" pitchFamily="18" charset="0"/>
              </a:rPr>
              <a:t>митного тарифу:</a:t>
            </a:r>
            <a:endParaRPr lang="ru-RU" sz="1800" b="1" dirty="0">
              <a:latin typeface="Calibri" panose="020F0502020204030204" pitchFamily="34" charset="0"/>
              <a:ea typeface="Calibri" panose="020F0502020204030204" pitchFamily="34" charset="0"/>
              <a:cs typeface="Times New Roman" panose="02020603050405020304" pitchFamily="18" charset="0"/>
            </a:endParaRPr>
          </a:p>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dirty="0">
                <a:latin typeface="Times New Roman" panose="02020603050405020304" pitchFamily="18" charset="0"/>
                <a:ea typeface="Times New Roman" panose="02020603050405020304" pitchFamily="18" charset="0"/>
                <a:cs typeface="Times New Roman" panose="02020603050405020304" pitchFamily="18" charset="0"/>
              </a:rPr>
              <a:t>1) </a:t>
            </a:r>
            <a:r>
              <a:rPr lang="uk-UA" b="1" dirty="0">
                <a:latin typeface="Times New Roman" panose="02020603050405020304" pitchFamily="18" charset="0"/>
                <a:ea typeface="Times New Roman" panose="02020603050405020304" pitchFamily="18" charset="0"/>
                <a:cs typeface="Times New Roman" panose="02020603050405020304" pitchFamily="18" charset="0"/>
              </a:rPr>
              <a:t>регулятивна</a:t>
            </a:r>
            <a:r>
              <a:rPr lang="uk-UA" dirty="0">
                <a:latin typeface="Times New Roman" panose="02020603050405020304" pitchFamily="18" charset="0"/>
                <a:ea typeface="Times New Roman" panose="02020603050405020304" pitchFamily="18" charset="0"/>
                <a:cs typeface="Times New Roman" panose="02020603050405020304" pitchFamily="18" charset="0"/>
              </a:rPr>
              <a:t> – формує раціональну структуру експорту та імпорту;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dirty="0">
                <a:latin typeface="Times New Roman" panose="02020603050405020304" pitchFamily="18" charset="0"/>
                <a:ea typeface="Times New Roman" panose="02020603050405020304" pitchFamily="18" charset="0"/>
                <a:cs typeface="Times New Roman" panose="02020603050405020304" pitchFamily="18" charset="0"/>
              </a:rPr>
              <a:t>2) </a:t>
            </a:r>
            <a:r>
              <a:rPr lang="uk-UA" b="1" dirty="0">
                <a:latin typeface="Times New Roman" panose="02020603050405020304" pitchFamily="18" charset="0"/>
                <a:ea typeface="Times New Roman" panose="02020603050405020304" pitchFamily="18" charset="0"/>
                <a:cs typeface="Times New Roman" panose="02020603050405020304" pitchFamily="18" charset="0"/>
              </a:rPr>
              <a:t>фіскальна</a:t>
            </a:r>
            <a:r>
              <a:rPr lang="uk-UA" dirty="0">
                <a:latin typeface="Times New Roman" panose="02020603050405020304" pitchFamily="18" charset="0"/>
                <a:ea typeface="Times New Roman" panose="02020603050405020304" pitchFamily="18" charset="0"/>
                <a:cs typeface="Times New Roman" panose="02020603050405020304" pitchFamily="18" charset="0"/>
              </a:rPr>
              <a:t> – формує прибуткову частину бюджету;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dirty="0">
                <a:latin typeface="Times New Roman" panose="02020603050405020304" pitchFamily="18" charset="0"/>
                <a:ea typeface="Times New Roman" panose="02020603050405020304" pitchFamily="18" charset="0"/>
                <a:cs typeface="Times New Roman" panose="02020603050405020304" pitchFamily="18" charset="0"/>
              </a:rPr>
              <a:t>3) </a:t>
            </a:r>
            <a:r>
              <a:rPr lang="uk-UA" b="1" dirty="0">
                <a:latin typeface="Times New Roman" panose="02020603050405020304" pitchFamily="18" charset="0"/>
                <a:ea typeface="Times New Roman" panose="02020603050405020304" pitchFamily="18" charset="0"/>
                <a:cs typeface="Times New Roman" panose="02020603050405020304" pitchFamily="18" charset="0"/>
              </a:rPr>
              <a:t>захисна</a:t>
            </a:r>
            <a:r>
              <a:rPr lang="uk-UA" dirty="0">
                <a:latin typeface="Times New Roman" panose="02020603050405020304" pitchFamily="18" charset="0"/>
                <a:ea typeface="Times New Roman" panose="02020603050405020304" pitchFamily="18" charset="0"/>
                <a:cs typeface="Times New Roman" panose="02020603050405020304" pitchFamily="18" charset="0"/>
              </a:rPr>
              <a:t> – передбачає формування бар’єрів, що перешкоджають проникненню товарів на митну територію країни;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dirty="0">
                <a:latin typeface="Times New Roman" panose="02020603050405020304" pitchFamily="18" charset="0"/>
                <a:ea typeface="Times New Roman" panose="02020603050405020304" pitchFamily="18" charset="0"/>
                <a:cs typeface="Times New Roman" panose="02020603050405020304" pitchFamily="18" charset="0"/>
              </a:rPr>
              <a:t>4) </a:t>
            </a:r>
            <a:r>
              <a:rPr lang="uk-UA" b="1" dirty="0">
                <a:latin typeface="Times New Roman" panose="02020603050405020304" pitchFamily="18" charset="0"/>
                <a:ea typeface="Times New Roman" panose="02020603050405020304" pitchFamily="18" charset="0"/>
                <a:cs typeface="Times New Roman" panose="02020603050405020304" pitchFamily="18" charset="0"/>
              </a:rPr>
              <a:t>стимулююча</a:t>
            </a:r>
            <a:r>
              <a:rPr lang="uk-UA" dirty="0">
                <a:latin typeface="Times New Roman" panose="02020603050405020304" pitchFamily="18" charset="0"/>
                <a:ea typeface="Times New Roman" panose="02020603050405020304" pitchFamily="18" charset="0"/>
                <a:cs typeface="Times New Roman" panose="02020603050405020304" pitchFamily="18" charset="0"/>
              </a:rPr>
              <a:t> – створює передумови для збільшення експорту;</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base">
              <a:lnSpc>
                <a:spcPct val="115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dirty="0">
                <a:latin typeface="Times New Roman" panose="02020603050405020304" pitchFamily="18" charset="0"/>
                <a:ea typeface="Times New Roman" panose="02020603050405020304" pitchFamily="18" charset="0"/>
                <a:cs typeface="Times New Roman" panose="02020603050405020304" pitchFamily="18" charset="0"/>
              </a:rPr>
              <a:t>5) </a:t>
            </a:r>
            <a:r>
              <a:rPr lang="uk-UA" b="1" dirty="0">
                <a:latin typeface="Times New Roman" panose="02020603050405020304" pitchFamily="18" charset="0"/>
                <a:ea typeface="Times New Roman" panose="02020603050405020304" pitchFamily="18" charset="0"/>
                <a:cs typeface="Times New Roman" panose="02020603050405020304" pitchFamily="18" charset="0"/>
              </a:rPr>
              <a:t>політична</a:t>
            </a:r>
            <a:r>
              <a:rPr lang="uk-UA" dirty="0">
                <a:latin typeface="Times New Roman" panose="02020603050405020304" pitchFamily="18" charset="0"/>
                <a:ea typeface="Times New Roman" panose="02020603050405020304" pitchFamily="18" charset="0"/>
                <a:cs typeface="Times New Roman" panose="02020603050405020304" pitchFamily="18" charset="0"/>
              </a:rPr>
              <a:t> – чинить економічний тиск на інші держави або надає їм митні пільги.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67814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36728"/>
            <a:ext cx="10018713" cy="5950423"/>
          </a:xfrm>
        </p:spPr>
        <p:txBody>
          <a:bodyPr/>
          <a:lstStyle/>
          <a:p>
            <a:pPr marL="0" indent="0">
              <a:buNone/>
            </a:pPr>
            <a:r>
              <a:rPr lang="uk-UA" dirty="0">
                <a:latin typeface="Times New Roman" panose="02020603050405020304" pitchFamily="18" charset="0"/>
                <a:ea typeface="Calibri" panose="020F0502020204030204" pitchFamily="34" charset="0"/>
              </a:rPr>
              <a:t>З огляду на сутність та функції мита можна виділити його </a:t>
            </a:r>
            <a:r>
              <a:rPr lang="uk-UA" b="1" dirty="0">
                <a:latin typeface="Times New Roman" panose="02020603050405020304" pitchFamily="18" charset="0"/>
                <a:ea typeface="Calibri" panose="020F0502020204030204" pitchFamily="34" charset="0"/>
              </a:rPr>
              <a:t>економічну та торговельно-політичну роль</a:t>
            </a:r>
            <a:r>
              <a:rPr lang="uk-UA" dirty="0">
                <a:latin typeface="Times New Roman" panose="02020603050405020304" pitchFamily="18" charset="0"/>
                <a:ea typeface="Calibri" panose="020F0502020204030204" pitchFamily="34" charset="0"/>
              </a:rPr>
              <a:t>: </a:t>
            </a:r>
            <a:endParaRPr lang="uk-UA" dirty="0" smtClean="0">
              <a:latin typeface="Times New Roman" panose="02020603050405020304" pitchFamily="18" charset="0"/>
              <a:ea typeface="Calibri" panose="020F0502020204030204" pitchFamily="34" charset="0"/>
            </a:endParaRPr>
          </a:p>
          <a:p>
            <a:r>
              <a:rPr lang="uk-UA" dirty="0" smtClean="0">
                <a:latin typeface="Times New Roman" panose="02020603050405020304" pitchFamily="18" charset="0"/>
                <a:ea typeface="Calibri" panose="020F0502020204030204" pitchFamily="34" charset="0"/>
              </a:rPr>
              <a:t>1</a:t>
            </a:r>
            <a:r>
              <a:rPr lang="uk-UA" dirty="0">
                <a:latin typeface="Times New Roman" panose="02020603050405020304" pitchFamily="18" charset="0"/>
                <a:ea typeface="Calibri" panose="020F0502020204030204" pitchFamily="34" charset="0"/>
              </a:rPr>
              <a:t>) </a:t>
            </a:r>
            <a:r>
              <a:rPr lang="uk-UA" b="1" dirty="0">
                <a:latin typeface="Times New Roman" panose="02020603050405020304" pitchFamily="18" charset="0"/>
                <a:ea typeface="Calibri" panose="020F0502020204030204" pitchFamily="34" charset="0"/>
              </a:rPr>
              <a:t>економічна</a:t>
            </a:r>
            <a:r>
              <a:rPr lang="uk-UA" dirty="0">
                <a:latin typeface="Times New Roman" panose="02020603050405020304" pitchFamily="18" charset="0"/>
                <a:ea typeface="Calibri" panose="020F0502020204030204" pitchFamily="34" charset="0"/>
              </a:rPr>
              <a:t> роль полягає у створенні вартісного бар’єра, який підвищує ціну товару незалежно від застосованого експортного, імпортного чи транзитного мита; збільшенні внутрішньої зайнятості; стимулюванні державою розвитку окремих галузей економіки чи підприємств; надходженні коштів до державного бюджету країни; захисті від демпінгу; </a:t>
            </a:r>
            <a:endParaRPr lang="uk-UA" dirty="0" smtClean="0">
              <a:latin typeface="Times New Roman" panose="02020603050405020304" pitchFamily="18" charset="0"/>
              <a:ea typeface="Calibri" panose="020F0502020204030204" pitchFamily="34" charset="0"/>
            </a:endParaRPr>
          </a:p>
          <a:p>
            <a:r>
              <a:rPr lang="uk-UA" dirty="0" smtClean="0">
                <a:latin typeface="Times New Roman" panose="02020603050405020304" pitchFamily="18" charset="0"/>
                <a:ea typeface="Calibri" panose="020F0502020204030204" pitchFamily="34" charset="0"/>
              </a:rPr>
              <a:t>2</a:t>
            </a:r>
            <a:r>
              <a:rPr lang="uk-UA" dirty="0">
                <a:latin typeface="Times New Roman" panose="02020603050405020304" pitchFamily="18" charset="0"/>
                <a:ea typeface="Calibri" panose="020F0502020204030204" pitchFamily="34" charset="0"/>
              </a:rPr>
              <a:t>) </a:t>
            </a:r>
            <a:r>
              <a:rPr lang="uk-UA" b="1" dirty="0">
                <a:latin typeface="Times New Roman" panose="02020603050405020304" pitchFamily="18" charset="0"/>
                <a:ea typeface="Calibri" panose="020F0502020204030204" pitchFamily="34" charset="0"/>
              </a:rPr>
              <a:t>торговельно-політична</a:t>
            </a:r>
            <a:r>
              <a:rPr lang="uk-UA" dirty="0">
                <a:latin typeface="Times New Roman" panose="02020603050405020304" pitchFamily="18" charset="0"/>
                <a:ea typeface="Calibri" panose="020F0502020204030204" pitchFamily="34" charset="0"/>
              </a:rPr>
              <a:t> роль мита полягає у захисті галузі від конкуренції іноземних товарів (це не обов’язково мають бути слабкі в економічному плані галузі та підприємства, частіше найбільшим захистом користуються саме розвинені, монополізовані галузі); необхідності </a:t>
            </a:r>
            <a:r>
              <a:rPr lang="uk-UA" dirty="0" err="1">
                <a:latin typeface="Times New Roman" panose="02020603050405020304" pitchFamily="18" charset="0"/>
                <a:ea typeface="Calibri" panose="020F0502020204030204" pitchFamily="34" charset="0"/>
              </a:rPr>
              <a:t>забезпе</a:t>
            </a:r>
            <a:r>
              <a:rPr lang="uk-UA" dirty="0">
                <a:latin typeface="Times New Roman" panose="02020603050405020304" pitchFamily="18" charset="0"/>
                <a:ea typeface="Calibri" panose="020F0502020204030204" pitchFamily="34" charset="0"/>
              </a:rPr>
              <a:t>- </a:t>
            </a:r>
            <a:r>
              <a:rPr lang="uk-UA" dirty="0" err="1">
                <a:latin typeface="Times New Roman" panose="02020603050405020304" pitchFamily="18" charset="0"/>
                <a:ea typeface="Calibri" panose="020F0502020204030204" pitchFamily="34" charset="0"/>
              </a:rPr>
              <a:t>чення</a:t>
            </a:r>
            <a:r>
              <a:rPr lang="uk-UA" dirty="0">
                <a:latin typeface="Times New Roman" panose="02020603050405020304" pitchFamily="18" charset="0"/>
                <a:ea typeface="Calibri" panose="020F0502020204030204" pitchFamily="34" charset="0"/>
              </a:rPr>
              <a:t> обороноздатності країни (військово-політичний аспект); у тому, щоб бути інструментом тиску на конкурентів з метою отримання певних поступок.</a:t>
            </a:r>
            <a:endParaRPr lang="ru-RU" dirty="0"/>
          </a:p>
        </p:txBody>
      </p:sp>
    </p:spTree>
    <p:extLst>
      <p:ext uri="{BB962C8B-B14F-4D97-AF65-F5344CB8AC3E}">
        <p14:creationId xmlns:p14="http://schemas.microsoft.com/office/powerpoint/2010/main" val="3654709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682388"/>
            <a:ext cx="10018713" cy="5609229"/>
          </a:xfrm>
        </p:spPr>
        <p:txBody>
          <a:bodyPr>
            <a:normAutofit lnSpcReduction="10000"/>
          </a:bodyPr>
          <a:lstStyle/>
          <a:p>
            <a:pPr marL="0" indent="0" algn="just">
              <a:lnSpc>
                <a:spcPct val="120000"/>
              </a:lnSpc>
              <a:spcAft>
                <a:spcPts val="0"/>
              </a:spcAft>
              <a:buNone/>
            </a:pPr>
            <a:r>
              <a:rPr lang="uk-UA" b="1" dirty="0">
                <a:latin typeface="Times New Roman" panose="02020603050405020304" pitchFamily="18" charset="0"/>
                <a:ea typeface="Calibri" panose="020F0502020204030204" pitchFamily="34" charset="0"/>
                <a:cs typeface="Times New Roman" panose="02020603050405020304" pitchFamily="18" charset="0"/>
              </a:rPr>
              <a:t>5. Види митного тарифу та їх </a:t>
            </a:r>
            <a:r>
              <a:rPr lang="uk-UA" b="1" dirty="0" smtClean="0">
                <a:latin typeface="Times New Roman" panose="02020603050405020304" pitchFamily="18" charset="0"/>
                <a:ea typeface="Calibri" panose="020F0502020204030204" pitchFamily="34" charset="0"/>
                <a:cs typeface="Times New Roman" panose="02020603050405020304" pitchFamily="18" charset="0"/>
              </a:rPr>
              <a:t>характеристика</a:t>
            </a:r>
          </a:p>
          <a:p>
            <a:pPr indent="0" algn="just">
              <a:lnSpc>
                <a:spcPct val="114000"/>
              </a:lnSpc>
              <a:spcAft>
                <a:spcPts val="0"/>
              </a:spcAft>
              <a:buNone/>
            </a:pPr>
            <a:r>
              <a:rPr lang="ru-RU" sz="2000" b="1" dirty="0" smtClean="0">
                <a:solidFill>
                  <a:srgbClr val="000000"/>
                </a:solidFill>
                <a:latin typeface="Times New Roman" panose="02020603050405020304" pitchFamily="18" charset="0"/>
                <a:ea typeface="Times New Roman" panose="02020603050405020304" pitchFamily="18" charset="0"/>
              </a:rPr>
              <a:t>За </a:t>
            </a:r>
            <a:r>
              <a:rPr lang="ru-RU" sz="2000" b="1" dirty="0">
                <a:solidFill>
                  <a:srgbClr val="000000"/>
                </a:solidFill>
                <a:latin typeface="Times New Roman" panose="02020603050405020304" pitchFamily="18" charset="0"/>
                <a:ea typeface="Times New Roman" panose="02020603050405020304" pitchFamily="18" charset="0"/>
              </a:rPr>
              <a:t>способом </a:t>
            </a:r>
            <a:r>
              <a:rPr lang="ru-RU" sz="2000" b="1" dirty="0" err="1">
                <a:solidFill>
                  <a:srgbClr val="000000"/>
                </a:solidFill>
                <a:latin typeface="Times New Roman" panose="02020603050405020304" pitchFamily="18" charset="0"/>
                <a:ea typeface="Times New Roman" panose="02020603050405020304" pitchFamily="18" charset="0"/>
              </a:rPr>
              <a:t>застосування</a:t>
            </a:r>
            <a:r>
              <a:rPr lang="ru-RU" sz="2000" b="1"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митних</a:t>
            </a:r>
            <a:r>
              <a:rPr lang="ru-RU" sz="2000" dirty="0">
                <a:solidFill>
                  <a:srgbClr val="000000"/>
                </a:solidFill>
                <a:latin typeface="Times New Roman" panose="02020603050405020304" pitchFamily="18" charset="0"/>
                <a:ea typeface="Times New Roman" panose="02020603050405020304" pitchFamily="18" charset="0"/>
              </a:rPr>
              <a:t> ставок </a:t>
            </a:r>
            <a:r>
              <a:rPr lang="ru-RU" sz="2000" b="1" dirty="0" err="1">
                <a:solidFill>
                  <a:srgbClr val="000000"/>
                </a:solidFill>
                <a:latin typeface="Times New Roman" panose="02020603050405020304" pitchFamily="18" charset="0"/>
                <a:ea typeface="Times New Roman" panose="02020603050405020304" pitchFamily="18" charset="0"/>
              </a:rPr>
              <a:t>митний</a:t>
            </a:r>
            <a:r>
              <a:rPr lang="ru-RU" sz="2000" b="1" dirty="0">
                <a:solidFill>
                  <a:srgbClr val="000000"/>
                </a:solidFill>
                <a:latin typeface="Times New Roman" panose="02020603050405020304" pitchFamily="18" charset="0"/>
                <a:ea typeface="Times New Roman" panose="02020603050405020304" pitchFamily="18" charset="0"/>
              </a:rPr>
              <a:t> тариф </a:t>
            </a:r>
            <a:r>
              <a:rPr lang="ru-RU" sz="2000" dirty="0" err="1">
                <a:solidFill>
                  <a:srgbClr val="000000"/>
                </a:solidFill>
                <a:latin typeface="Times New Roman" panose="02020603050405020304" pitchFamily="18" charset="0"/>
                <a:ea typeface="Times New Roman" panose="02020603050405020304" pitchFamily="18" charset="0"/>
              </a:rPr>
              <a:t>поділяється</a:t>
            </a:r>
            <a:r>
              <a:rPr lang="ru-RU" sz="2000" dirty="0">
                <a:solidFill>
                  <a:srgbClr val="000000"/>
                </a:solidFill>
                <a:latin typeface="Times New Roman" panose="02020603050405020304" pitchFamily="18" charset="0"/>
                <a:ea typeface="Times New Roman" panose="02020603050405020304" pitchFamily="18" charset="0"/>
              </a:rPr>
              <a:t> на два </a:t>
            </a:r>
            <a:r>
              <a:rPr lang="ru-RU" sz="2000" dirty="0" err="1">
                <a:solidFill>
                  <a:srgbClr val="000000"/>
                </a:solidFill>
                <a:latin typeface="Times New Roman" panose="02020603050405020304" pitchFamily="18" charset="0"/>
                <a:ea typeface="Times New Roman" panose="02020603050405020304" pitchFamily="18" charset="0"/>
              </a:rPr>
              <a:t>види</a:t>
            </a:r>
            <a:r>
              <a:rPr lang="ru-RU" sz="2000" dirty="0">
                <a:solidFill>
                  <a:srgbClr val="000000"/>
                </a:solidFill>
                <a:latin typeface="Times New Roman" panose="02020603050405020304" pitchFamily="18"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простий</a:t>
            </a:r>
            <a:r>
              <a:rPr lang="ru-RU" sz="2000" b="1" dirty="0">
                <a:solidFill>
                  <a:srgbClr val="000000"/>
                </a:solidFill>
                <a:latin typeface="Times New Roman" panose="02020603050405020304" pitchFamily="18" charset="0"/>
                <a:ea typeface="Times New Roman" panose="02020603050405020304" pitchFamily="18" charset="0"/>
              </a:rPr>
              <a:t> та </a:t>
            </a:r>
            <a:r>
              <a:rPr lang="ru-RU" sz="2000" b="1" dirty="0" err="1">
                <a:solidFill>
                  <a:srgbClr val="000000"/>
                </a:solidFill>
                <a:latin typeface="Times New Roman" panose="02020603050405020304" pitchFamily="18" charset="0"/>
                <a:ea typeface="Times New Roman" panose="02020603050405020304" pitchFamily="18" charset="0"/>
              </a:rPr>
              <a:t>складний</a:t>
            </a:r>
            <a:r>
              <a:rPr lang="ru-RU" sz="2000" b="1" dirty="0">
                <a:solidFill>
                  <a:srgbClr val="000000"/>
                </a:solidFill>
                <a:latin typeface="Times New Roman" panose="02020603050405020304" pitchFamily="18" charset="0"/>
                <a:ea typeface="Times New Roman" panose="02020603050405020304" pitchFamily="18" charset="0"/>
              </a:rPr>
              <a:t>. </a:t>
            </a:r>
            <a:endParaRPr lang="ru-RU" sz="2000" b="1" dirty="0" smtClean="0">
              <a:solidFill>
                <a:srgbClr val="000000"/>
              </a:solidFill>
              <a:latin typeface="Times New Roman" panose="02020603050405020304" pitchFamily="18" charset="0"/>
              <a:ea typeface="Times New Roman" panose="02020603050405020304" pitchFamily="18" charset="0"/>
            </a:endParaRPr>
          </a:p>
          <a:p>
            <a:pPr indent="450215" algn="just">
              <a:lnSpc>
                <a:spcPct val="114000"/>
              </a:lnSpc>
              <a:spcAft>
                <a:spcPts val="0"/>
              </a:spcAft>
            </a:pPr>
            <a:r>
              <a:rPr lang="ru-RU" sz="2000" b="1" dirty="0" err="1" smtClean="0">
                <a:solidFill>
                  <a:srgbClr val="000000"/>
                </a:solidFill>
                <a:latin typeface="Times New Roman" panose="02020603050405020304" pitchFamily="18" charset="0"/>
                <a:ea typeface="Times New Roman" panose="02020603050405020304" pitchFamily="18" charset="0"/>
              </a:rPr>
              <a:t>Простий</a:t>
            </a:r>
            <a:r>
              <a:rPr lang="ru-RU" sz="2000" b="1" dirty="0" smtClean="0">
                <a:solidFill>
                  <a:srgbClr val="000000"/>
                </a:solidFill>
                <a:latin typeface="Times New Roman" panose="02020603050405020304" pitchFamily="18"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митний</a:t>
            </a:r>
            <a:r>
              <a:rPr lang="ru-RU" sz="2000" b="1" dirty="0">
                <a:solidFill>
                  <a:srgbClr val="000000"/>
                </a:solidFill>
                <a:latin typeface="Times New Roman" panose="02020603050405020304" pitchFamily="18" charset="0"/>
                <a:ea typeface="Times New Roman" panose="02020603050405020304" pitchFamily="18" charset="0"/>
              </a:rPr>
              <a:t> тариф </a:t>
            </a:r>
            <a:r>
              <a:rPr lang="ru-RU" sz="2000" dirty="0" err="1">
                <a:solidFill>
                  <a:srgbClr val="000000"/>
                </a:solidFill>
                <a:latin typeface="Times New Roman" panose="02020603050405020304" pitchFamily="18" charset="0"/>
                <a:ea typeface="Times New Roman" panose="02020603050405020304" pitchFamily="18" charset="0"/>
              </a:rPr>
              <a:t>базується</a:t>
            </a:r>
            <a:r>
              <a:rPr lang="ru-RU" sz="2000" dirty="0">
                <a:solidFill>
                  <a:srgbClr val="000000"/>
                </a:solidFill>
                <a:latin typeface="Times New Roman" panose="02020603050405020304" pitchFamily="18" charset="0"/>
                <a:ea typeface="Times New Roman" panose="02020603050405020304" pitchFamily="18" charset="0"/>
              </a:rPr>
              <a:t> на </a:t>
            </a:r>
            <a:r>
              <a:rPr lang="ru-RU" sz="2000" dirty="0" err="1">
                <a:solidFill>
                  <a:srgbClr val="000000"/>
                </a:solidFill>
                <a:latin typeface="Times New Roman" panose="02020603050405020304" pitchFamily="18" charset="0"/>
                <a:ea typeface="Times New Roman" panose="02020603050405020304" pitchFamily="18" charset="0"/>
              </a:rPr>
              <a:t>одній</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ставці</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митного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оподаткування</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тобто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передбачає</a:t>
            </a:r>
            <a:r>
              <a:rPr lang="ru-RU" sz="2000" dirty="0">
                <a:solidFill>
                  <a:srgbClr val="000000"/>
                </a:solidFill>
                <a:latin typeface="Times New Roman" panose="02020603050405020304" pitchFamily="18" charset="0"/>
                <a:ea typeface="Times New Roman" panose="02020603050405020304" pitchFamily="18" charset="0"/>
              </a:rPr>
              <a:t> одну ставку </a:t>
            </a:r>
            <a:r>
              <a:rPr lang="ru-RU" sz="2000" dirty="0" err="1">
                <a:solidFill>
                  <a:srgbClr val="000000"/>
                </a:solidFill>
                <a:latin typeface="Times New Roman" panose="02020603050405020304" pitchFamily="18" charset="0"/>
                <a:ea typeface="Times New Roman" panose="02020603050405020304" pitchFamily="18" charset="0"/>
              </a:rPr>
              <a:t>мита</a:t>
            </a:r>
            <a:r>
              <a:rPr lang="ru-RU" sz="2000" dirty="0">
                <a:solidFill>
                  <a:srgbClr val="000000"/>
                </a:solidFill>
                <a:latin typeface="Times New Roman" panose="02020603050405020304" pitchFamily="18" charset="0"/>
                <a:ea typeface="Times New Roman" panose="02020603050405020304" pitchFamily="18" charset="0"/>
              </a:rPr>
              <a:t> для кожного товару </a:t>
            </a:r>
            <a:r>
              <a:rPr lang="ru-RU" sz="2000" dirty="0" err="1">
                <a:solidFill>
                  <a:srgbClr val="000000"/>
                </a:solidFill>
                <a:latin typeface="Times New Roman" panose="02020603050405020304" pitchFamily="18" charset="0"/>
                <a:ea typeface="Times New Roman" panose="02020603050405020304" pitchFamily="18" charset="0"/>
              </a:rPr>
              <a:t>незалежно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від</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країни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походження</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Такий</a:t>
            </a:r>
            <a:r>
              <a:rPr lang="ru-RU" sz="2000" dirty="0">
                <a:solidFill>
                  <a:srgbClr val="000000"/>
                </a:solidFill>
                <a:latin typeface="Times New Roman" panose="02020603050405020304" pitchFamily="18" charset="0"/>
                <a:ea typeface="Times New Roman" panose="02020603050405020304" pitchFamily="18" charset="0"/>
              </a:rPr>
              <a:t> тариф є </a:t>
            </a:r>
            <a:r>
              <a:rPr lang="ru-RU" sz="2000" dirty="0" err="1">
                <a:solidFill>
                  <a:srgbClr val="000000"/>
                </a:solidFill>
                <a:latin typeface="Times New Roman" panose="02020603050405020304" pitchFamily="18" charset="0"/>
                <a:ea typeface="Times New Roman" panose="02020603050405020304" pitchFamily="18" charset="0"/>
              </a:rPr>
              <a:t>універсальним</a:t>
            </a:r>
            <a:r>
              <a:rPr lang="ru-RU" sz="2000" dirty="0">
                <a:solidFill>
                  <a:srgbClr val="000000"/>
                </a:solidFill>
                <a:latin typeface="Times New Roman" panose="02020603050405020304" pitchFamily="18" charset="0"/>
                <a:ea typeface="Times New Roman" panose="02020603050405020304" pitchFamily="18" charset="0"/>
              </a:rPr>
              <a:t>, але </a:t>
            </a:r>
            <a:r>
              <a:rPr lang="ru-RU" sz="2000" dirty="0" err="1">
                <a:solidFill>
                  <a:srgbClr val="000000"/>
                </a:solidFill>
                <a:latin typeface="Times New Roman" panose="02020603050405020304" pitchFamily="18" charset="0"/>
                <a:ea typeface="Times New Roman" panose="02020603050405020304" pitchFamily="18" charset="0"/>
              </a:rPr>
              <a:t>він</a:t>
            </a:r>
            <a:r>
              <a:rPr lang="ru-RU" sz="2000" dirty="0">
                <a:solidFill>
                  <a:srgbClr val="000000"/>
                </a:solidFill>
                <a:latin typeface="Times New Roman" panose="02020603050405020304" pitchFamily="18" charset="0"/>
                <a:ea typeface="Times New Roman" panose="02020603050405020304" pitchFamily="18" charset="0"/>
              </a:rPr>
              <a:t> не </a:t>
            </a:r>
            <a:r>
              <a:rPr lang="ru-RU" sz="2000" dirty="0" err="1">
                <a:solidFill>
                  <a:srgbClr val="000000"/>
                </a:solidFill>
                <a:latin typeface="Times New Roman" panose="02020603050405020304" pitchFamily="18" charset="0"/>
                <a:ea typeface="Times New Roman" panose="02020603050405020304" pitchFamily="18" charset="0"/>
              </a:rPr>
              <a:t>забезпечує</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достатньої</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маневреності</a:t>
            </a:r>
            <a:r>
              <a:rPr lang="ru-RU" sz="2000" dirty="0">
                <a:solidFill>
                  <a:srgbClr val="000000"/>
                </a:solidFill>
                <a:latin typeface="Times New Roman" panose="02020603050405020304" pitchFamily="18" charset="0"/>
                <a:ea typeface="Times New Roman" panose="02020603050405020304" pitchFamily="18" charset="0"/>
              </a:rPr>
              <a:t> в </a:t>
            </a:r>
            <a:r>
              <a:rPr lang="ru-RU" sz="2000" dirty="0" err="1">
                <a:solidFill>
                  <a:srgbClr val="000000"/>
                </a:solidFill>
                <a:latin typeface="Times New Roman" panose="02020603050405020304" pitchFamily="18" charset="0"/>
                <a:ea typeface="Times New Roman" panose="02020603050405020304" pitchFamily="18" charset="0"/>
              </a:rPr>
              <a:t>митній</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політиці</a:t>
            </a:r>
            <a:r>
              <a:rPr lang="ru-RU" sz="2000" dirty="0">
                <a:solidFill>
                  <a:srgbClr val="000000"/>
                </a:solidFill>
                <a:latin typeface="Times New Roman" panose="02020603050405020304" pitchFamily="18" charset="0"/>
                <a:ea typeface="Times New Roman" panose="02020603050405020304" pitchFamily="18" charset="0"/>
              </a:rPr>
              <a:t>, не </a:t>
            </a:r>
            <a:r>
              <a:rPr lang="ru-RU" sz="2000" dirty="0" err="1">
                <a:solidFill>
                  <a:srgbClr val="000000"/>
                </a:solidFill>
                <a:latin typeface="Times New Roman" panose="02020603050405020304" pitchFamily="18" charset="0"/>
                <a:ea typeface="Times New Roman" panose="02020603050405020304" pitchFamily="18" charset="0"/>
              </a:rPr>
              <a:t>передбачає</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пільгового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або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дискримінаційного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мита</a:t>
            </a:r>
            <a:r>
              <a:rPr lang="ru-RU" sz="2000" dirty="0">
                <a:solidFill>
                  <a:srgbClr val="000000"/>
                </a:solidFill>
                <a:latin typeface="Times New Roman" panose="02020603050405020304" pitchFamily="18" charset="0"/>
                <a:ea typeface="Times New Roman" panose="02020603050405020304" pitchFamily="18" charset="0"/>
              </a:rPr>
              <a:t> і </a:t>
            </a:r>
            <a:r>
              <a:rPr lang="ru-RU" sz="2000" dirty="0" err="1">
                <a:solidFill>
                  <a:srgbClr val="000000"/>
                </a:solidFill>
                <a:latin typeface="Times New Roman" panose="02020603050405020304" pitchFamily="18" charset="0"/>
                <a:ea typeface="Times New Roman" panose="02020603050405020304" pitchFamily="18" charset="0"/>
              </a:rPr>
              <a:t>порівняно</a:t>
            </a:r>
            <a:r>
              <a:rPr lang="ru-RU" sz="2000" dirty="0">
                <a:solidFill>
                  <a:srgbClr val="000000"/>
                </a:solidFill>
                <a:latin typeface="Times New Roman" panose="02020603050405020304" pitchFamily="18" charset="0"/>
                <a:ea typeface="Times New Roman" panose="02020603050405020304" pitchFamily="18" charset="0"/>
              </a:rPr>
              <a:t> мало </a:t>
            </a:r>
            <a:r>
              <a:rPr lang="ru-RU" sz="2000" dirty="0" err="1">
                <a:solidFill>
                  <a:srgbClr val="000000"/>
                </a:solidFill>
                <a:latin typeface="Times New Roman" panose="02020603050405020304" pitchFamily="18" charset="0"/>
                <a:ea typeface="Times New Roman" panose="02020603050405020304" pitchFamily="18" charset="0"/>
              </a:rPr>
              <a:t>розповсюджений</a:t>
            </a:r>
            <a:r>
              <a:rPr lang="ru-RU" sz="2000" dirty="0">
                <a:solidFill>
                  <a:srgbClr val="000000"/>
                </a:solidFill>
                <a:latin typeface="Times New Roman" panose="02020603050405020304" pitchFamily="18" charset="0"/>
                <a:ea typeface="Times New Roman" panose="02020603050405020304" pitchFamily="18" charset="0"/>
              </a:rPr>
              <a:t> (Мексика, </a:t>
            </a:r>
            <a:r>
              <a:rPr lang="ru-RU" sz="2000" dirty="0" err="1">
                <a:solidFill>
                  <a:srgbClr val="000000"/>
                </a:solidFill>
                <a:latin typeface="Times New Roman" panose="02020603050405020304" pitchFamily="18" charset="0"/>
                <a:ea typeface="Times New Roman" panose="02020603050405020304" pitchFamily="18" charset="0"/>
              </a:rPr>
              <a:t>Болівія</a:t>
            </a:r>
            <a:r>
              <a:rPr lang="ru-RU" sz="2000" dirty="0">
                <a:solidFill>
                  <a:srgbClr val="000000"/>
                </a:solidFill>
                <a:latin typeface="Times New Roman" panose="02020603050405020304" pitchFamily="18" charset="0"/>
                <a:ea typeface="Times New Roman" panose="02020603050405020304" pitchFamily="18" charset="0"/>
              </a:rPr>
              <a:t>, Панама).</a:t>
            </a:r>
            <a:endParaRPr lang="ru-RU" sz="2000" dirty="0">
              <a:latin typeface="Times New Roman" panose="02020603050405020304" pitchFamily="18" charset="0"/>
              <a:ea typeface="Times New Roman" panose="02020603050405020304" pitchFamily="18" charset="0"/>
            </a:endParaRPr>
          </a:p>
          <a:p>
            <a:pPr indent="450215" algn="just">
              <a:lnSpc>
                <a:spcPct val="114000"/>
              </a:lnSpc>
              <a:spcAft>
                <a:spcPts val="0"/>
              </a:spcAft>
            </a:pPr>
            <a:r>
              <a:rPr lang="ru-RU" sz="2000" b="1" dirty="0" err="1">
                <a:solidFill>
                  <a:srgbClr val="000000"/>
                </a:solidFill>
                <a:latin typeface="Times New Roman" panose="02020603050405020304" pitchFamily="18" charset="0"/>
                <a:ea typeface="Times New Roman" panose="02020603050405020304" pitchFamily="18" charset="0"/>
              </a:rPr>
              <a:t>Складні</a:t>
            </a:r>
            <a:r>
              <a:rPr lang="ru-RU" sz="2000" b="1" dirty="0">
                <a:solidFill>
                  <a:srgbClr val="000000"/>
                </a:solidFill>
                <a:latin typeface="Times New Roman" panose="02020603050405020304" pitchFamily="18"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митні</a:t>
            </a:r>
            <a:r>
              <a:rPr lang="ru-RU" sz="2000" b="1" dirty="0">
                <a:solidFill>
                  <a:srgbClr val="000000"/>
                </a:solidFill>
                <a:latin typeface="Times New Roman" panose="02020603050405020304" pitchFamily="18" charset="0"/>
                <a:ea typeface="Times New Roman" panose="02020603050405020304" pitchFamily="18" charset="0"/>
              </a:rPr>
              <a:t> </a:t>
            </a:r>
            <a:r>
              <a:rPr lang="ru-RU" sz="2000" b="1" dirty="0" err="1">
                <a:solidFill>
                  <a:srgbClr val="000000"/>
                </a:solidFill>
                <a:latin typeface="Times New Roman" panose="02020603050405020304" pitchFamily="18" charset="0"/>
                <a:ea typeface="Times New Roman" panose="02020603050405020304" pitchFamily="18" charset="0"/>
              </a:rPr>
              <a:t>тарифи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базуються</a:t>
            </a:r>
            <a:r>
              <a:rPr lang="ru-RU" sz="2000" dirty="0">
                <a:solidFill>
                  <a:srgbClr val="000000"/>
                </a:solidFill>
                <a:latin typeface="Times New Roman" panose="02020603050405020304" pitchFamily="18" charset="0"/>
                <a:ea typeface="Times New Roman" panose="02020603050405020304" pitchFamily="18" charset="0"/>
              </a:rPr>
              <a:t> на </a:t>
            </a:r>
            <a:r>
              <a:rPr lang="ru-RU" sz="2000" dirty="0" err="1">
                <a:solidFill>
                  <a:srgbClr val="000000"/>
                </a:solidFill>
                <a:latin typeface="Times New Roman" panose="02020603050405020304" pitchFamily="18" charset="0"/>
                <a:ea typeface="Times New Roman" panose="02020603050405020304" pitchFamily="18" charset="0"/>
              </a:rPr>
              <a:t>двох</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трьох</a:t>
            </a:r>
            <a:r>
              <a:rPr lang="ru-RU" sz="2000" dirty="0">
                <a:solidFill>
                  <a:srgbClr val="000000"/>
                </a:solidFill>
                <a:latin typeface="Times New Roman" panose="02020603050405020304" pitchFamily="18" charset="0"/>
                <a:ea typeface="Times New Roman" panose="02020603050405020304" pitchFamily="18" charset="0"/>
              </a:rPr>
              <a:t> і </a:t>
            </a:r>
            <a:r>
              <a:rPr lang="ru-RU" sz="2000" dirty="0" err="1">
                <a:solidFill>
                  <a:srgbClr val="000000"/>
                </a:solidFill>
                <a:latin typeface="Times New Roman" panose="02020603050405020304" pitchFamily="18" charset="0"/>
                <a:ea typeface="Times New Roman" panose="02020603050405020304" pitchFamily="18" charset="0"/>
              </a:rPr>
              <a:t>більше</a:t>
            </a:r>
            <a:r>
              <a:rPr lang="ru-RU" sz="2000" dirty="0">
                <a:solidFill>
                  <a:srgbClr val="000000"/>
                </a:solidFill>
                <a:latin typeface="Times New Roman" panose="02020603050405020304" pitchFamily="18" charset="0"/>
                <a:ea typeface="Times New Roman" panose="02020603050405020304" pitchFamily="18" charset="0"/>
              </a:rPr>
              <a:t> ставках </a:t>
            </a:r>
            <a:r>
              <a:rPr lang="ru-RU" sz="2000" dirty="0" err="1">
                <a:solidFill>
                  <a:srgbClr val="000000"/>
                </a:solidFill>
                <a:latin typeface="Times New Roman" panose="02020603050405020304" pitchFamily="18" charset="0"/>
                <a:ea typeface="Times New Roman" panose="02020603050405020304" pitchFamily="18" charset="0"/>
              </a:rPr>
              <a:t>митного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оподаткування</a:t>
            </a:r>
            <a:r>
              <a:rPr lang="ru-RU" sz="2000" dirty="0">
                <a:solidFill>
                  <a:srgbClr val="000000"/>
                </a:solidFill>
                <a:latin typeface="Times New Roman" panose="02020603050405020304" pitchFamily="18" charset="0"/>
                <a:ea typeface="Times New Roman" panose="02020603050405020304" pitchFamily="18" charset="0"/>
              </a:rPr>
              <a:t> з конкретного товару. </a:t>
            </a:r>
            <a:r>
              <a:rPr lang="ru-RU" sz="2000" dirty="0" err="1">
                <a:solidFill>
                  <a:srgbClr val="000000"/>
                </a:solidFill>
                <a:latin typeface="Times New Roman" panose="02020603050405020304" pitchFamily="18" charset="0"/>
                <a:ea typeface="Times New Roman" panose="02020603050405020304" pitchFamily="18" charset="0"/>
              </a:rPr>
              <a:t>Кожна</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митна</a:t>
            </a:r>
            <a:r>
              <a:rPr lang="ru-RU" sz="2000" dirty="0">
                <a:solidFill>
                  <a:srgbClr val="000000"/>
                </a:solidFill>
                <a:latin typeface="Times New Roman" panose="02020603050405020304" pitchFamily="18" charset="0"/>
                <a:ea typeface="Times New Roman" panose="02020603050405020304" pitchFamily="18" charset="0"/>
              </a:rPr>
              <a:t> ставка </a:t>
            </a:r>
            <a:r>
              <a:rPr lang="ru-RU" sz="2000" dirty="0" err="1">
                <a:solidFill>
                  <a:srgbClr val="000000"/>
                </a:solidFill>
                <a:latin typeface="Times New Roman" panose="02020603050405020304" pitchFamily="18" charset="0"/>
                <a:ea typeface="Times New Roman" panose="02020603050405020304" pitchFamily="18" charset="0"/>
              </a:rPr>
              <a:t>застосовується</a:t>
            </a:r>
            <a:r>
              <a:rPr lang="ru-RU" sz="2000" dirty="0">
                <a:solidFill>
                  <a:srgbClr val="000000"/>
                </a:solidFill>
                <a:latin typeface="Times New Roman" panose="02020603050405020304" pitchFamily="18" charset="0"/>
                <a:ea typeface="Times New Roman" panose="02020603050405020304" pitchFamily="18" charset="0"/>
              </a:rPr>
              <a:t> до </a:t>
            </a:r>
            <a:r>
              <a:rPr lang="ru-RU" sz="2000" dirty="0" err="1">
                <a:solidFill>
                  <a:srgbClr val="000000"/>
                </a:solidFill>
                <a:latin typeface="Times New Roman" panose="02020603050405020304" pitchFamily="18" charset="0"/>
                <a:ea typeface="Times New Roman" panose="02020603050405020304" pitchFamily="18" charset="0"/>
              </a:rPr>
              <a:t>товарів</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певних</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країн</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або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груп</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країн</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Такі</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тарифи</a:t>
            </a:r>
            <a:r>
              <a:rPr lang="ru-RU" sz="2000" dirty="0">
                <a:solidFill>
                  <a:srgbClr val="000000"/>
                </a:solidFill>
                <a:latin typeface="Times New Roman" panose="02020603050405020304" pitchFamily="18" charset="0"/>
                <a:ea typeface="Times New Roman" panose="02020603050405020304" pitchFamily="18" charset="0"/>
              </a:rPr>
              <a:t> з </a:t>
            </a:r>
            <a:r>
              <a:rPr lang="ru-RU" sz="2000" dirty="0" err="1">
                <a:solidFill>
                  <a:srgbClr val="000000"/>
                </a:solidFill>
                <a:latin typeface="Times New Roman" panose="02020603050405020304" pitchFamily="18" charset="0"/>
                <a:ea typeface="Times New Roman" panose="02020603050405020304" pitchFamily="18" charset="0"/>
              </a:rPr>
              <a:t>різним</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рівнем</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митного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оподаткування</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дають</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змогу</a:t>
            </a:r>
            <a:r>
              <a:rPr lang="ru-RU" sz="2000" dirty="0">
                <a:solidFill>
                  <a:srgbClr val="000000"/>
                </a:solidFill>
                <a:latin typeface="Times New Roman" panose="02020603050405020304" pitchFamily="18" charset="0"/>
                <a:ea typeface="Times New Roman" panose="02020603050405020304" pitchFamily="18" charset="0"/>
              </a:rPr>
              <a:t> державам </a:t>
            </a:r>
            <a:r>
              <a:rPr lang="ru-RU" sz="2000" dirty="0" err="1">
                <a:solidFill>
                  <a:srgbClr val="000000"/>
                </a:solidFill>
                <a:latin typeface="Times New Roman" panose="02020603050405020304" pitchFamily="18" charset="0"/>
                <a:ea typeface="Times New Roman" panose="02020603050405020304" pitchFamily="18" charset="0"/>
              </a:rPr>
              <a:t>провадити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різну</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митну</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політику</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відносно</a:t>
            </a:r>
            <a:r>
              <a:rPr lang="ru-RU" sz="2000" dirty="0">
                <a:solidFill>
                  <a:srgbClr val="000000"/>
                </a:solidFill>
                <a:latin typeface="Times New Roman" panose="02020603050405020304" pitchFamily="18" charset="0"/>
                <a:ea typeface="Times New Roman" panose="02020603050405020304" pitchFamily="18" charset="0"/>
              </a:rPr>
              <a:t> до тих </a:t>
            </a:r>
            <a:r>
              <a:rPr lang="ru-RU" sz="2000" dirty="0" err="1">
                <a:solidFill>
                  <a:srgbClr val="000000"/>
                </a:solidFill>
                <a:latin typeface="Times New Roman" panose="02020603050405020304" pitchFamily="18" charset="0"/>
                <a:ea typeface="Times New Roman" panose="02020603050405020304" pitchFamily="18" charset="0"/>
              </a:rPr>
              <a:t>чи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інших</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країн</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Він</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тисне</a:t>
            </a:r>
            <a:r>
              <a:rPr lang="ru-RU" sz="2000" dirty="0">
                <a:solidFill>
                  <a:srgbClr val="000000"/>
                </a:solidFill>
                <a:latin typeface="Times New Roman" panose="02020603050405020304" pitchFamily="18" charset="0"/>
                <a:ea typeface="Times New Roman" panose="02020603050405020304" pitchFamily="18" charset="0"/>
              </a:rPr>
              <a:t> на </a:t>
            </a:r>
            <a:r>
              <a:rPr lang="ru-RU" sz="2000" dirty="0" err="1">
                <a:solidFill>
                  <a:srgbClr val="000000"/>
                </a:solidFill>
                <a:latin typeface="Times New Roman" panose="02020603050405020304" pitchFamily="18" charset="0"/>
                <a:ea typeface="Times New Roman" panose="02020603050405020304" pitchFamily="18" charset="0"/>
              </a:rPr>
              <a:t>одні</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країни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оподатковуючи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їх</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товари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більш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високими</a:t>
            </a:r>
            <a:r>
              <a:rPr lang="ru-RU" sz="2000" dirty="0">
                <a:solidFill>
                  <a:srgbClr val="000000"/>
                </a:solidFill>
                <a:latin typeface="Times New Roman" panose="02020603050405020304" pitchFamily="18" charset="0"/>
                <a:ea typeface="Times New Roman" panose="02020603050405020304" pitchFamily="18" charset="0"/>
              </a:rPr>
              <a:t> ставками </a:t>
            </a:r>
            <a:r>
              <a:rPr lang="ru-RU" sz="2000" dirty="0" err="1">
                <a:solidFill>
                  <a:srgbClr val="000000"/>
                </a:solidFill>
                <a:latin typeface="Times New Roman" panose="02020603050405020304" pitchFamily="18" charset="0"/>
                <a:ea typeface="Times New Roman" panose="02020603050405020304" pitchFamily="18" charset="0"/>
              </a:rPr>
              <a:t>мита</a:t>
            </a:r>
            <a:r>
              <a:rPr lang="ru-RU" sz="2000" dirty="0">
                <a:solidFill>
                  <a:srgbClr val="000000"/>
                </a:solidFill>
                <a:latin typeface="Times New Roman" panose="02020603050405020304" pitchFamily="18" charset="0"/>
                <a:ea typeface="Times New Roman" panose="02020603050405020304" pitchFamily="18" charset="0"/>
              </a:rPr>
              <a:t>, при </a:t>
            </a:r>
            <a:r>
              <a:rPr lang="ru-RU" sz="2000" dirty="0" err="1">
                <a:solidFill>
                  <a:srgbClr val="000000"/>
                </a:solidFill>
                <a:latin typeface="Times New Roman" panose="02020603050405020304" pitchFamily="18" charset="0"/>
                <a:ea typeface="Times New Roman" panose="02020603050405020304" pitchFamily="18" charset="0"/>
              </a:rPr>
              <a:t>цьому</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домагаючись</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від</a:t>
            </a:r>
            <a:r>
              <a:rPr lang="ru-RU" sz="2000" dirty="0">
                <a:solidFill>
                  <a:srgbClr val="000000"/>
                </a:solidFill>
                <a:latin typeface="Times New Roman" panose="02020603050405020304" pitchFamily="18" charset="0"/>
                <a:ea typeface="Times New Roman" panose="02020603050405020304" pitchFamily="18" charset="0"/>
              </a:rPr>
              <a:t> них </a:t>
            </a:r>
            <a:r>
              <a:rPr lang="ru-RU" sz="2000" dirty="0" err="1">
                <a:solidFill>
                  <a:srgbClr val="000000"/>
                </a:solidFill>
                <a:latin typeface="Times New Roman" panose="02020603050405020304" pitchFamily="18" charset="0"/>
                <a:ea typeface="Times New Roman" panose="02020603050405020304" pitchFamily="18" charset="0"/>
              </a:rPr>
              <a:t>різних</a:t>
            </a:r>
            <a:r>
              <a:rPr lang="ru-RU" sz="2000" dirty="0">
                <a:solidFill>
                  <a:srgbClr val="000000"/>
                </a:solidFill>
                <a:latin typeface="Times New Roman" panose="02020603050405020304" pitchFamily="18" charset="0"/>
                <a:ea typeface="Times New Roman" panose="02020603050405020304" pitchFamily="18" charset="0"/>
              </a:rPr>
              <a:t> поступок (США, </a:t>
            </a:r>
            <a:r>
              <a:rPr lang="ru-RU" sz="2000" dirty="0" err="1">
                <a:solidFill>
                  <a:srgbClr val="000000"/>
                </a:solidFill>
                <a:latin typeface="Times New Roman" panose="02020603050405020304" pitchFamily="18" charset="0"/>
                <a:ea typeface="Times New Roman" panose="02020603050405020304" pitchFamily="18" charset="0"/>
              </a:rPr>
              <a:t>Німеччина</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Японія</a:t>
            </a:r>
            <a:r>
              <a:rPr lang="ru-RU" sz="2000" dirty="0">
                <a:solidFill>
                  <a:srgbClr val="000000"/>
                </a:solidFill>
                <a:latin typeface="Times New Roman" panose="02020603050405020304" pitchFamily="18" charset="0"/>
                <a:ea typeface="Times New Roman" panose="02020603050405020304" pitchFamily="18" charset="0"/>
              </a:rPr>
              <a:t>, Канада, </a:t>
            </a:r>
            <a:r>
              <a:rPr lang="ru-RU" sz="2000" dirty="0" err="1">
                <a:solidFill>
                  <a:srgbClr val="000000"/>
                </a:solidFill>
                <a:latin typeface="Times New Roman" panose="02020603050405020304" pitchFamily="18" charset="0"/>
                <a:ea typeface="Times New Roman" panose="02020603050405020304" pitchFamily="18" charset="0"/>
              </a:rPr>
              <a:t>Італія</a:t>
            </a:r>
            <a:r>
              <a:rPr lang="ru-RU" sz="2000" dirty="0">
                <a:solidFill>
                  <a:srgbClr val="000000"/>
                </a:solidFill>
                <a:latin typeface="Times New Roman" panose="02020603050405020304" pitchFamily="18" charset="0"/>
                <a:ea typeface="Times New Roman" panose="02020603050405020304" pitchFamily="18" charset="0"/>
              </a:rPr>
              <a:t> та </a:t>
            </a:r>
            <a:r>
              <a:rPr lang="ru-RU" sz="2000" dirty="0" err="1">
                <a:solidFill>
                  <a:srgbClr val="000000"/>
                </a:solidFill>
                <a:latin typeface="Times New Roman" panose="02020603050405020304" pitchFamily="18" charset="0"/>
                <a:ea typeface="Times New Roman" panose="02020603050405020304" pitchFamily="18" charset="0"/>
              </a:rPr>
              <a:t>ін</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або</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надаючи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пільги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іншим</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країнам</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прив'язуючи</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їх</a:t>
            </a:r>
            <a:r>
              <a:rPr lang="ru-RU" sz="2000" dirty="0">
                <a:solidFill>
                  <a:srgbClr val="000000"/>
                </a:solidFill>
                <a:latin typeface="Times New Roman" panose="02020603050405020304" pitchFamily="18" charset="0"/>
                <a:ea typeface="Times New Roman" panose="02020603050405020304" pitchFamily="18" charset="0"/>
              </a:rPr>
              <a:t> до </a:t>
            </a:r>
            <a:r>
              <a:rPr lang="ru-RU" sz="2000" dirty="0" err="1">
                <a:solidFill>
                  <a:srgbClr val="000000"/>
                </a:solidFill>
                <a:latin typeface="Times New Roman" panose="02020603050405020304" pitchFamily="18" charset="0"/>
                <a:ea typeface="Times New Roman" panose="02020603050405020304" pitchFamily="18" charset="0"/>
              </a:rPr>
              <a:t>свого</a:t>
            </a:r>
            <a:r>
              <a:rPr lang="ru-RU" sz="2000" dirty="0">
                <a:solidFill>
                  <a:srgbClr val="000000"/>
                </a:solidFill>
                <a:latin typeface="Times New Roman" panose="02020603050405020304" pitchFamily="18" charset="0"/>
                <a:ea typeface="Times New Roman" panose="02020603050405020304" pitchFamily="18" charset="0"/>
              </a:rPr>
              <a:t> ринку.</a:t>
            </a:r>
            <a:endParaRPr lang="ru-RU" sz="2000" dirty="0">
              <a:latin typeface="Times New Roman" panose="02020603050405020304" pitchFamily="18" charset="0"/>
              <a:ea typeface="Times New Roman" panose="02020603050405020304" pitchFamily="18" charset="0"/>
            </a:endParaRPr>
          </a:p>
          <a:p>
            <a:pPr marL="0" indent="0" algn="just">
              <a:lnSpc>
                <a:spcPct val="120000"/>
              </a:lnSpc>
              <a:spcAft>
                <a:spcPts val="0"/>
              </a:spcAft>
              <a:buNone/>
            </a:pPr>
            <a:endParaRPr lang="ru-RU" sz="1800" dirty="0" smtClean="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50240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86603"/>
            <a:ext cx="10018713" cy="6073254"/>
          </a:xfrm>
        </p:spPr>
        <p:txBody>
          <a:bodyPr>
            <a:normAutofit lnSpcReduction="10000"/>
          </a:bodyPr>
          <a:lstStyle/>
          <a:p>
            <a:pPr indent="0" algn="just">
              <a:lnSpc>
                <a:spcPct val="114000"/>
              </a:lnSpc>
              <a:spcAft>
                <a:spcPts val="0"/>
              </a:spcAft>
              <a:buNone/>
            </a:pPr>
            <a:r>
              <a:rPr lang="ru-RU" dirty="0">
                <a:solidFill>
                  <a:srgbClr val="000000"/>
                </a:solidFill>
                <a:latin typeface="Times New Roman" panose="02020603050405020304" pitchFamily="18" charset="0"/>
                <a:ea typeface="Times New Roman" panose="02020603050405020304" pitchFamily="18" charset="0"/>
              </a:rPr>
              <a:t>Низка </a:t>
            </a:r>
            <a:r>
              <a:rPr lang="ru-RU" dirty="0" err="1">
                <a:solidFill>
                  <a:srgbClr val="000000"/>
                </a:solidFill>
                <a:latin typeface="Times New Roman" panose="02020603050405020304" pitchFamily="18" charset="0"/>
                <a:ea typeface="Times New Roman" panose="02020603050405020304" pitchFamily="18" charset="0"/>
              </a:rPr>
              <a:t>країн</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застосовують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митні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тарифи</a:t>
            </a:r>
            <a:r>
              <a:rPr lang="ru-RU" dirty="0">
                <a:solidFill>
                  <a:srgbClr val="000000"/>
                </a:solidFill>
                <a:latin typeface="Times New Roman" panose="02020603050405020304" pitchFamily="18" charset="0"/>
                <a:ea typeface="Times New Roman" panose="02020603050405020304" pitchFamily="18" charset="0"/>
              </a:rPr>
              <a:t> з </a:t>
            </a:r>
            <a:r>
              <a:rPr lang="ru-RU" b="1" dirty="0">
                <a:solidFill>
                  <a:srgbClr val="000000"/>
                </a:solidFill>
                <a:latin typeface="Times New Roman" panose="02020603050405020304" pitchFamily="18" charset="0"/>
                <a:ea typeface="Times New Roman" panose="02020603050405020304" pitchFamily="18" charset="0"/>
              </a:rPr>
              <a:t>великою </a:t>
            </a:r>
            <a:r>
              <a:rPr lang="ru-RU" b="1" dirty="0" err="1">
                <a:solidFill>
                  <a:srgbClr val="000000"/>
                </a:solidFill>
                <a:latin typeface="Times New Roman" panose="02020603050405020304" pitchFamily="18" charset="0"/>
                <a:ea typeface="Times New Roman" panose="02020603050405020304" pitchFamily="18" charset="0"/>
              </a:rPr>
              <a:t>кількістю</a:t>
            </a:r>
            <a:r>
              <a:rPr lang="ru-RU" b="1" dirty="0">
                <a:solidFill>
                  <a:srgbClr val="000000"/>
                </a:solidFill>
                <a:latin typeface="Times New Roman" panose="02020603050405020304" pitchFamily="18" charset="0"/>
                <a:ea typeface="Times New Roman" panose="02020603050405020304" pitchFamily="18" charset="0"/>
              </a:rPr>
              <a:t> колонок</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Наприклад</a:t>
            </a:r>
            <a:r>
              <a:rPr lang="ru-RU" dirty="0">
                <a:solidFill>
                  <a:srgbClr val="000000"/>
                </a:solidFill>
                <a:latin typeface="Times New Roman" panose="02020603050405020304" pitchFamily="18" charset="0"/>
                <a:ea typeface="Times New Roman" panose="02020603050405020304" pitchFamily="18" charset="0"/>
              </a:rPr>
              <a:t>, у тарифах </a:t>
            </a:r>
            <a:r>
              <a:rPr lang="ru-RU" dirty="0" err="1">
                <a:solidFill>
                  <a:srgbClr val="000000"/>
                </a:solidFill>
                <a:latin typeface="Times New Roman" panose="02020603050405020304" pitchFamily="18" charset="0"/>
                <a:ea typeface="Times New Roman" panose="02020603050405020304" pitchFamily="18" charset="0"/>
              </a:rPr>
              <a:t>Венесуели</a:t>
            </a:r>
            <a:r>
              <a:rPr lang="ru-RU" dirty="0">
                <a:solidFill>
                  <a:srgbClr val="000000"/>
                </a:solidFill>
                <a:latin typeface="Times New Roman" panose="02020603050405020304" pitchFamily="18" charset="0"/>
                <a:ea typeface="Times New Roman" panose="02020603050405020304" pitchFamily="18" charset="0"/>
              </a:rPr>
              <a:t> — 7 колонок, Сенегалу — 9, </a:t>
            </a:r>
            <a:r>
              <a:rPr lang="ru-RU" dirty="0" err="1">
                <a:solidFill>
                  <a:srgbClr val="000000"/>
                </a:solidFill>
                <a:latin typeface="Times New Roman" panose="02020603050405020304" pitchFamily="18" charset="0"/>
                <a:ea typeface="Times New Roman" panose="02020603050405020304" pitchFamily="18" charset="0"/>
              </a:rPr>
              <a:t>Малі</a:t>
            </a:r>
            <a:r>
              <a:rPr lang="ru-RU" dirty="0">
                <a:solidFill>
                  <a:srgbClr val="000000"/>
                </a:solidFill>
                <a:latin typeface="Times New Roman" panose="02020603050405020304" pitchFamily="18" charset="0"/>
                <a:ea typeface="Times New Roman" panose="02020603050405020304" pitchFamily="18" charset="0"/>
              </a:rPr>
              <a:t>— 17. </a:t>
            </a:r>
            <a:endParaRPr lang="ru-RU" dirty="0" smtClean="0">
              <a:solidFill>
                <a:srgbClr val="000000"/>
              </a:solidFill>
              <a:latin typeface="Times New Roman" panose="02020603050405020304" pitchFamily="18" charset="0"/>
              <a:ea typeface="Times New Roman" panose="02020603050405020304" pitchFamily="18" charset="0"/>
            </a:endParaRPr>
          </a:p>
          <a:p>
            <a:pPr indent="0" algn="just">
              <a:lnSpc>
                <a:spcPct val="114000"/>
              </a:lnSpc>
              <a:spcAft>
                <a:spcPts val="0"/>
              </a:spcAft>
              <a:buNone/>
            </a:pPr>
            <a:r>
              <a:rPr lang="ru-RU" dirty="0" smtClean="0">
                <a:solidFill>
                  <a:srgbClr val="000000"/>
                </a:solidFill>
                <a:latin typeface="Times New Roman" panose="02020603050405020304" pitchFamily="18" charset="0"/>
                <a:ea typeface="Times New Roman" panose="02020603050405020304" pitchFamily="18" charset="0"/>
              </a:rPr>
              <a:t>Як </a:t>
            </a:r>
            <a:r>
              <a:rPr lang="ru-RU" dirty="0">
                <a:solidFill>
                  <a:srgbClr val="000000"/>
                </a:solidFill>
                <a:latin typeface="Times New Roman" panose="02020603050405020304" pitchFamily="18" charset="0"/>
                <a:ea typeface="Times New Roman" panose="02020603050405020304" pitchFamily="18" charset="0"/>
              </a:rPr>
              <a:t>правило, </a:t>
            </a:r>
            <a:r>
              <a:rPr lang="ru-RU" b="1" dirty="0" err="1">
                <a:solidFill>
                  <a:srgbClr val="000000"/>
                </a:solidFill>
                <a:latin typeface="Times New Roman" panose="02020603050405020304" pitchFamily="18" charset="0"/>
                <a:ea typeface="Times New Roman" panose="02020603050405020304" pitchFamily="18" charset="0"/>
              </a:rPr>
              <a:t>найвища</a:t>
            </a:r>
            <a:r>
              <a:rPr lang="ru-RU" dirty="0">
                <a:solidFill>
                  <a:srgbClr val="000000"/>
                </a:solidFill>
                <a:latin typeface="Times New Roman" panose="02020603050405020304" pitchFamily="18" charset="0"/>
                <a:ea typeface="Times New Roman" panose="02020603050405020304" pitchFamily="18" charset="0"/>
              </a:rPr>
              <a:t> ставка складного </a:t>
            </a:r>
            <a:r>
              <a:rPr lang="ru-RU" dirty="0" err="1">
                <a:solidFill>
                  <a:srgbClr val="000000"/>
                </a:solidFill>
                <a:latin typeface="Times New Roman" panose="02020603050405020304" pitchFamily="18" charset="0"/>
                <a:ea typeface="Times New Roman" panose="02020603050405020304" pitchFamily="18" charset="0"/>
              </a:rPr>
              <a:t>митного</a:t>
            </a:r>
            <a:r>
              <a:rPr lang="ru-RU" dirty="0">
                <a:solidFill>
                  <a:srgbClr val="000000"/>
                </a:solidFill>
                <a:latin typeface="Times New Roman" panose="02020603050405020304" pitchFamily="18" charset="0"/>
                <a:ea typeface="Times New Roman" panose="02020603050405020304" pitchFamily="18" charset="0"/>
              </a:rPr>
              <a:t> тарифу автономна, </a:t>
            </a:r>
            <a:r>
              <a:rPr lang="ru-RU" dirty="0" err="1">
                <a:solidFill>
                  <a:srgbClr val="000000"/>
                </a:solidFill>
                <a:latin typeface="Times New Roman" panose="02020603050405020304" pitchFamily="18" charset="0"/>
                <a:ea typeface="Times New Roman" panose="02020603050405020304" pitchFamily="18" charset="0"/>
              </a:rPr>
              <a:t>її</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називають</a:t>
            </a:r>
            <a:r>
              <a:rPr lang="ru-RU" dirty="0">
                <a:solidFill>
                  <a:srgbClr val="000000"/>
                </a:solidFill>
                <a:latin typeface="Times New Roman" panose="02020603050405020304" pitchFamily="18" charset="0"/>
                <a:ea typeface="Times New Roman" panose="02020603050405020304" pitchFamily="18" charset="0"/>
              </a:rPr>
              <a:t> максимальною, </a:t>
            </a:r>
            <a:r>
              <a:rPr lang="ru-RU" dirty="0" err="1">
                <a:solidFill>
                  <a:srgbClr val="000000"/>
                </a:solidFill>
                <a:latin typeface="Times New Roman" panose="02020603050405020304" pitchFamily="18" charset="0"/>
                <a:ea typeface="Times New Roman" panose="02020603050405020304" pitchFamily="18" charset="0"/>
              </a:rPr>
              <a:t>або</a:t>
            </a:r>
            <a:r>
              <a:rPr lang="ru-RU" dirty="0">
                <a:solidFill>
                  <a:srgbClr val="000000"/>
                </a:solidFill>
                <a:latin typeface="Times New Roman" panose="02020603050405020304" pitchFamily="18" charset="0"/>
                <a:ea typeface="Times New Roman" panose="02020603050405020304" pitchFamily="18" charset="0"/>
              </a:rPr>
              <a:t> генеральною. </a:t>
            </a:r>
            <a:r>
              <a:rPr lang="ru-RU" dirty="0" err="1">
                <a:solidFill>
                  <a:srgbClr val="000000"/>
                </a:solidFill>
                <a:latin typeface="Times New Roman" panose="02020603050405020304" pitchFamily="18" charset="0"/>
                <a:ea typeface="Times New Roman" panose="02020603050405020304" pitchFamily="18" charset="0"/>
              </a:rPr>
              <a:t>Застосовують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її</a:t>
            </a:r>
            <a:r>
              <a:rPr lang="ru-RU" dirty="0">
                <a:solidFill>
                  <a:srgbClr val="000000"/>
                </a:solidFill>
                <a:latin typeface="Times New Roman" panose="02020603050405020304" pitchFamily="18" charset="0"/>
                <a:ea typeface="Times New Roman" panose="02020603050405020304" pitchFamily="18" charset="0"/>
              </a:rPr>
              <a:t> до </a:t>
            </a:r>
            <a:r>
              <a:rPr lang="ru-RU" dirty="0" err="1">
                <a:solidFill>
                  <a:srgbClr val="000000"/>
                </a:solidFill>
                <a:latin typeface="Times New Roman" panose="02020603050405020304" pitchFamily="18" charset="0"/>
                <a:ea typeface="Times New Roman" panose="02020603050405020304" pitchFamily="18" charset="0"/>
              </a:rPr>
              <a:t>товарів</a:t>
            </a:r>
            <a:r>
              <a:rPr lang="ru-RU" dirty="0">
                <a:solidFill>
                  <a:srgbClr val="000000"/>
                </a:solidFill>
                <a:latin typeface="Times New Roman" panose="02020603050405020304" pitchFamily="18" charset="0"/>
                <a:ea typeface="Times New Roman" panose="02020603050405020304" pitchFamily="18" charset="0"/>
              </a:rPr>
              <a:t> з тих </a:t>
            </a:r>
            <a:r>
              <a:rPr lang="ru-RU" dirty="0" err="1">
                <a:solidFill>
                  <a:srgbClr val="000000"/>
                </a:solidFill>
                <a:latin typeface="Times New Roman" panose="02020603050405020304" pitchFamily="18" charset="0"/>
                <a:ea typeface="Times New Roman" panose="02020603050405020304" pitchFamily="18" charset="0"/>
              </a:rPr>
              <a:t>країн</a:t>
            </a:r>
            <a:r>
              <a:rPr lang="ru-RU" dirty="0">
                <a:solidFill>
                  <a:srgbClr val="000000"/>
                </a:solidFill>
                <a:latin typeface="Times New Roman" panose="02020603050405020304" pitchFamily="18" charset="0"/>
                <a:ea typeface="Times New Roman" panose="02020603050405020304" pitchFamily="18" charset="0"/>
              </a:rPr>
              <a:t>, з </a:t>
            </a:r>
            <a:r>
              <a:rPr lang="ru-RU" dirty="0" err="1">
                <a:solidFill>
                  <a:srgbClr val="000000"/>
                </a:solidFill>
                <a:latin typeface="Times New Roman" panose="02020603050405020304" pitchFamily="18" charset="0"/>
                <a:ea typeface="Times New Roman" panose="02020603050405020304" pitchFamily="18" charset="0"/>
              </a:rPr>
              <a:t>якими</a:t>
            </a:r>
            <a:r>
              <a:rPr lang="ru-RU" dirty="0">
                <a:solidFill>
                  <a:srgbClr val="000000"/>
                </a:solidFill>
                <a:latin typeface="Times New Roman" panose="02020603050405020304" pitchFamily="18" charset="0"/>
                <a:ea typeface="Times New Roman" panose="02020603050405020304" pitchFamily="18" charset="0"/>
              </a:rPr>
              <a:t> не </a:t>
            </a:r>
            <a:r>
              <a:rPr lang="ru-RU" dirty="0" err="1">
                <a:solidFill>
                  <a:srgbClr val="000000"/>
                </a:solidFill>
                <a:latin typeface="Times New Roman" panose="02020603050405020304" pitchFamily="18" charset="0"/>
                <a:ea typeface="Times New Roman" panose="02020603050405020304" pitchFamily="18" charset="0"/>
              </a:rPr>
              <a:t>має</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торговельних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угод</a:t>
            </a:r>
            <a:r>
              <a:rPr lang="ru-RU" dirty="0">
                <a:solidFill>
                  <a:srgbClr val="000000"/>
                </a:solidFill>
                <a:latin typeface="Times New Roman" panose="02020603050405020304" pitchFamily="18" charset="0"/>
                <a:ea typeface="Times New Roman" panose="02020603050405020304" pitchFamily="18" charset="0"/>
              </a:rPr>
              <a:t>. </a:t>
            </a:r>
            <a:endParaRPr lang="ru-RU" dirty="0" smtClean="0">
              <a:solidFill>
                <a:srgbClr val="000000"/>
              </a:solidFill>
              <a:latin typeface="Times New Roman" panose="02020603050405020304" pitchFamily="18" charset="0"/>
              <a:ea typeface="Times New Roman" panose="02020603050405020304" pitchFamily="18" charset="0"/>
            </a:endParaRPr>
          </a:p>
          <a:p>
            <a:pPr indent="0" algn="just">
              <a:lnSpc>
                <a:spcPct val="114000"/>
              </a:lnSpc>
              <a:spcAft>
                <a:spcPts val="0"/>
              </a:spcAft>
              <a:buNone/>
            </a:pPr>
            <a:r>
              <a:rPr lang="ru-RU" dirty="0" smtClean="0">
                <a:solidFill>
                  <a:srgbClr val="000000"/>
                </a:solidFill>
                <a:latin typeface="Times New Roman" panose="02020603050405020304" pitchFamily="18" charset="0"/>
                <a:ea typeface="Times New Roman" panose="02020603050405020304" pitchFamily="18" charset="0"/>
              </a:rPr>
              <a:t>За </a:t>
            </a:r>
            <a:r>
              <a:rPr lang="ru-RU" dirty="0">
                <a:solidFill>
                  <a:srgbClr val="000000"/>
                </a:solidFill>
                <a:latin typeface="Times New Roman" panose="02020603050405020304" pitchFamily="18" charset="0"/>
                <a:ea typeface="Times New Roman" panose="02020603050405020304" pitchFamily="18" charset="0"/>
              </a:rPr>
              <a:t>нею </a:t>
            </a:r>
            <a:r>
              <a:rPr lang="ru-RU" dirty="0" err="1">
                <a:solidFill>
                  <a:srgbClr val="000000"/>
                </a:solidFill>
                <a:latin typeface="Times New Roman" panose="02020603050405020304" pitchFamily="18" charset="0"/>
                <a:ea typeface="Times New Roman" panose="02020603050405020304" pitchFamily="18" charset="0"/>
              </a:rPr>
              <a:t>слідує</a:t>
            </a:r>
            <a:r>
              <a:rPr lang="ru-RU" dirty="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мінімальна</a:t>
            </a:r>
            <a:r>
              <a:rPr lang="ru-RU" dirty="0">
                <a:solidFill>
                  <a:srgbClr val="000000"/>
                </a:solidFill>
                <a:latin typeface="Times New Roman" panose="02020603050405020304" pitchFamily="18" charset="0"/>
                <a:ea typeface="Times New Roman" panose="02020603050405020304" pitchFamily="18" charset="0"/>
              </a:rPr>
              <a:t> ставка для </a:t>
            </a:r>
            <a:r>
              <a:rPr lang="ru-RU" dirty="0" err="1">
                <a:solidFill>
                  <a:srgbClr val="000000"/>
                </a:solidFill>
                <a:latin typeface="Times New Roman" panose="02020603050405020304" pitchFamily="18" charset="0"/>
                <a:ea typeface="Times New Roman" panose="02020603050405020304" pitchFamily="18" charset="0"/>
              </a:rPr>
              <a:t>товарів</a:t>
            </a:r>
            <a:r>
              <a:rPr lang="ru-RU" dirty="0">
                <a:solidFill>
                  <a:srgbClr val="000000"/>
                </a:solidFill>
                <a:latin typeface="Times New Roman" panose="02020603050405020304" pitchFamily="18" charset="0"/>
                <a:ea typeface="Times New Roman" panose="02020603050405020304" pitchFamily="18" charset="0"/>
              </a:rPr>
              <a:t> з </a:t>
            </a:r>
            <a:r>
              <a:rPr lang="ru-RU" dirty="0" err="1">
                <a:solidFill>
                  <a:srgbClr val="000000"/>
                </a:solidFill>
                <a:latin typeface="Times New Roman" panose="02020603050405020304" pitchFamily="18" charset="0"/>
                <a:ea typeface="Times New Roman" panose="02020603050405020304" pitchFamily="18" charset="0"/>
              </a:rPr>
              <a:t>країн</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які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поширюється</a:t>
            </a:r>
            <a:r>
              <a:rPr lang="ru-RU" dirty="0">
                <a:solidFill>
                  <a:srgbClr val="000000"/>
                </a:solidFill>
                <a:latin typeface="Times New Roman" panose="02020603050405020304" pitchFamily="18" charset="0"/>
                <a:ea typeface="Times New Roman" panose="02020603050405020304" pitchFamily="18" charset="0"/>
              </a:rPr>
              <a:t> "режим </a:t>
            </a:r>
            <a:r>
              <a:rPr lang="ru-RU" dirty="0" err="1">
                <a:solidFill>
                  <a:srgbClr val="000000"/>
                </a:solidFill>
                <a:latin typeface="Times New Roman" panose="02020603050405020304" pitchFamily="18" charset="0"/>
                <a:ea typeface="Times New Roman" panose="02020603050405020304" pitchFamily="18" charset="0"/>
              </a:rPr>
              <a:t>найбільшого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сприяння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Такі</a:t>
            </a:r>
            <a:r>
              <a:rPr lang="ru-RU" dirty="0">
                <a:solidFill>
                  <a:srgbClr val="000000"/>
                </a:solidFill>
                <a:latin typeface="Times New Roman" panose="02020603050405020304" pitchFamily="18" charset="0"/>
                <a:ea typeface="Times New Roman" panose="02020603050405020304" pitchFamily="18" charset="0"/>
              </a:rPr>
              <a:t> ставки </a:t>
            </a:r>
            <a:r>
              <a:rPr lang="ru-RU" dirty="0" err="1">
                <a:solidFill>
                  <a:srgbClr val="000000"/>
                </a:solidFill>
                <a:latin typeface="Times New Roman" panose="02020603050405020304" pitchFamily="18" charset="0"/>
                <a:ea typeface="Times New Roman" panose="02020603050405020304" pitchFamily="18" charset="0"/>
              </a:rPr>
              <a:t>значно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нижчі</a:t>
            </a:r>
            <a:r>
              <a:rPr lang="ru-RU" dirty="0">
                <a:solidFill>
                  <a:srgbClr val="000000"/>
                </a:solidFill>
                <a:latin typeface="Times New Roman" panose="02020603050405020304" pitchFamily="18" charset="0"/>
                <a:ea typeface="Times New Roman" panose="02020603050405020304" pitchFamily="18" charset="0"/>
              </a:rPr>
              <a:t> за </a:t>
            </a:r>
            <a:r>
              <a:rPr lang="ru-RU" dirty="0" err="1">
                <a:solidFill>
                  <a:srgbClr val="000000"/>
                </a:solidFill>
                <a:latin typeface="Times New Roman" panose="02020603050405020304" pitchFamily="18" charset="0"/>
                <a:ea typeface="Times New Roman" panose="02020603050405020304" pitchFamily="18" charset="0"/>
              </a:rPr>
              <a:t>максимальні</a:t>
            </a:r>
            <a:r>
              <a:rPr lang="ru-RU" dirty="0">
                <a:solidFill>
                  <a:srgbClr val="000000"/>
                </a:solidFill>
                <a:latin typeface="Times New Roman" panose="02020603050405020304" pitchFamily="18" charset="0"/>
                <a:ea typeface="Times New Roman" panose="02020603050405020304" pitchFamily="18" charset="0"/>
              </a:rPr>
              <a:t>. У </a:t>
            </a:r>
            <a:r>
              <a:rPr lang="ru-RU" dirty="0" err="1">
                <a:solidFill>
                  <a:srgbClr val="000000"/>
                </a:solidFill>
                <a:latin typeface="Times New Roman" panose="02020603050405020304" pitchFamily="18" charset="0"/>
                <a:ea typeface="Times New Roman" panose="02020603050405020304" pitchFamily="18" charset="0"/>
              </a:rPr>
              <a:t>митному</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тарифі</a:t>
            </a:r>
            <a:r>
              <a:rPr lang="ru-RU" dirty="0">
                <a:solidFill>
                  <a:srgbClr val="000000"/>
                </a:solidFill>
                <a:latin typeface="Times New Roman" panose="02020603050405020304" pitchFamily="18" charset="0"/>
                <a:ea typeface="Times New Roman" panose="02020603050405020304" pitchFamily="18" charset="0"/>
              </a:rPr>
              <a:t> ЄС, </a:t>
            </a:r>
            <a:r>
              <a:rPr lang="ru-RU" dirty="0" err="1">
                <a:solidFill>
                  <a:srgbClr val="000000"/>
                </a:solidFill>
                <a:latin typeface="Times New Roman" panose="02020603050405020304" pitchFamily="18" charset="0"/>
                <a:ea typeface="Times New Roman" panose="02020603050405020304" pitchFamily="18" charset="0"/>
              </a:rPr>
              <a:t>наприклад</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різниця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між</a:t>
            </a:r>
            <a:r>
              <a:rPr lang="ru-RU" dirty="0">
                <a:solidFill>
                  <a:srgbClr val="000000"/>
                </a:solidFill>
                <a:latin typeface="Times New Roman" panose="02020603050405020304" pitchFamily="18" charset="0"/>
                <a:ea typeface="Times New Roman" panose="02020603050405020304" pitchFamily="18" charset="0"/>
              </a:rPr>
              <a:t> ними </a:t>
            </a:r>
            <a:r>
              <a:rPr lang="ru-RU" dirty="0" err="1">
                <a:solidFill>
                  <a:srgbClr val="000000"/>
                </a:solidFill>
                <a:latin typeface="Times New Roman" panose="02020603050405020304" pitchFamily="18" charset="0"/>
                <a:ea typeface="Times New Roman" panose="02020603050405020304" pitchFamily="18" charset="0"/>
              </a:rPr>
              <a:t>складає</a:t>
            </a:r>
            <a:r>
              <a:rPr lang="ru-RU" dirty="0">
                <a:solidFill>
                  <a:srgbClr val="000000"/>
                </a:solidFill>
                <a:latin typeface="Times New Roman" panose="02020603050405020304" pitchFamily="18" charset="0"/>
                <a:ea typeface="Times New Roman" panose="02020603050405020304" pitchFamily="18" charset="0"/>
              </a:rPr>
              <a:t> 1,5—2,0 рази. У США та </a:t>
            </a:r>
            <a:r>
              <a:rPr lang="ru-RU" dirty="0" err="1">
                <a:solidFill>
                  <a:srgbClr val="000000"/>
                </a:solidFill>
                <a:latin typeface="Times New Roman" panose="02020603050405020304" pitchFamily="18" charset="0"/>
                <a:ea typeface="Times New Roman" panose="02020603050405020304" pitchFamily="18" charset="0"/>
              </a:rPr>
              <a:t>Японії</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цей</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розрив</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ще</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більший</a:t>
            </a:r>
            <a:r>
              <a:rPr lang="ru-RU" dirty="0">
                <a:solidFill>
                  <a:srgbClr val="000000"/>
                </a:solidFill>
                <a:latin typeface="Times New Roman" panose="02020603050405020304" pitchFamily="18" charset="0"/>
                <a:ea typeface="Times New Roman" panose="02020603050405020304" pitchFamily="18" charset="0"/>
              </a:rPr>
              <a:t>. </a:t>
            </a:r>
            <a:endParaRPr lang="ru-RU" dirty="0" smtClean="0">
              <a:solidFill>
                <a:srgbClr val="000000"/>
              </a:solidFill>
              <a:latin typeface="Times New Roman" panose="02020603050405020304" pitchFamily="18" charset="0"/>
              <a:ea typeface="Times New Roman" panose="02020603050405020304" pitchFamily="18" charset="0"/>
            </a:endParaRPr>
          </a:p>
          <a:p>
            <a:pPr indent="0" algn="just">
              <a:lnSpc>
                <a:spcPct val="114000"/>
              </a:lnSpc>
              <a:spcAft>
                <a:spcPts val="0"/>
              </a:spcAft>
              <a:buNone/>
            </a:pPr>
            <a:r>
              <a:rPr lang="ru-RU" dirty="0" err="1" smtClean="0">
                <a:solidFill>
                  <a:srgbClr val="000000"/>
                </a:solidFill>
                <a:latin typeface="Times New Roman" panose="02020603050405020304" pitchFamily="18" charset="0"/>
                <a:ea typeface="Times New Roman" panose="02020603050405020304" pitchFamily="18" charset="0"/>
              </a:rPr>
              <a:t>Складний</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митний</a:t>
            </a:r>
            <a:r>
              <a:rPr lang="ru-RU" dirty="0">
                <a:solidFill>
                  <a:srgbClr val="000000"/>
                </a:solidFill>
                <a:latin typeface="Times New Roman" panose="02020603050405020304" pitchFamily="18" charset="0"/>
                <a:ea typeface="Times New Roman" panose="02020603050405020304" pitchFamily="18" charset="0"/>
              </a:rPr>
              <a:t> тариф </a:t>
            </a:r>
            <a:r>
              <a:rPr lang="ru-RU" dirty="0" err="1">
                <a:solidFill>
                  <a:srgbClr val="000000"/>
                </a:solidFill>
                <a:latin typeface="Times New Roman" panose="02020603050405020304" pitchFamily="18" charset="0"/>
                <a:ea typeface="Times New Roman" panose="02020603050405020304" pitchFamily="18" charset="0"/>
              </a:rPr>
              <a:t>передбачає</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також</a:t>
            </a:r>
            <a:r>
              <a:rPr lang="ru-RU" dirty="0">
                <a:solidFill>
                  <a:srgbClr val="000000"/>
                </a:solidFill>
                <a:latin typeface="Times New Roman" panose="02020603050405020304" pitchFamily="18" charset="0"/>
                <a:ea typeface="Times New Roman" panose="02020603050405020304" pitchFamily="18" charset="0"/>
              </a:rPr>
              <a:t> особливо </a:t>
            </a:r>
            <a:r>
              <a:rPr lang="ru-RU" dirty="0" err="1">
                <a:solidFill>
                  <a:srgbClr val="000000"/>
                </a:solidFill>
                <a:latin typeface="Times New Roman" panose="02020603050405020304" pitchFamily="18" charset="0"/>
                <a:ea typeface="Times New Roman" panose="02020603050405020304" pitchFamily="18" charset="0"/>
              </a:rPr>
              <a:t>низьке</a:t>
            </a:r>
            <a:r>
              <a:rPr lang="ru-RU" dirty="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преференційне</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Воно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використовується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країнами</a:t>
            </a:r>
            <a:r>
              <a:rPr lang="ru-RU" dirty="0">
                <a:solidFill>
                  <a:srgbClr val="000000"/>
                </a:solidFill>
                <a:latin typeface="Times New Roman" panose="02020603050405020304" pitchFamily="18" charset="0"/>
                <a:ea typeface="Times New Roman" panose="02020603050405020304" pitchFamily="18" charset="0"/>
              </a:rPr>
              <a:t> для </a:t>
            </a:r>
            <a:r>
              <a:rPr lang="ru-RU" dirty="0" err="1">
                <a:solidFill>
                  <a:srgbClr val="000000"/>
                </a:solidFill>
                <a:latin typeface="Times New Roman" panose="02020603050405020304" pitchFamily="18" charset="0"/>
                <a:ea typeface="Times New Roman" panose="02020603050405020304" pitchFamily="18" charset="0"/>
              </a:rPr>
              <a:t>створення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замкнутих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економічних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угруповань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режимів</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асоціацій</a:t>
            </a:r>
            <a:r>
              <a:rPr lang="ru-RU" dirty="0">
                <a:solidFill>
                  <a:srgbClr val="000000"/>
                </a:solidFill>
                <a:latin typeface="Times New Roman" panose="02020603050405020304" pitchFamily="18" charset="0"/>
                <a:ea typeface="Times New Roman" panose="02020603050405020304" pitchFamily="18" charset="0"/>
              </a:rPr>
              <a:t>, а </a:t>
            </a:r>
            <a:r>
              <a:rPr lang="ru-RU" dirty="0" err="1">
                <a:solidFill>
                  <a:srgbClr val="000000"/>
                </a:solidFill>
                <a:latin typeface="Times New Roman" panose="02020603050405020304" pitchFamily="18" charset="0"/>
                <a:ea typeface="Times New Roman" panose="02020603050405020304" pitchFamily="18" charset="0"/>
              </a:rPr>
              <a:t>також</a:t>
            </a:r>
            <a:r>
              <a:rPr lang="ru-RU" dirty="0">
                <a:solidFill>
                  <a:srgbClr val="000000"/>
                </a:solidFill>
                <a:latin typeface="Times New Roman" panose="02020603050405020304" pitchFamily="18" charset="0"/>
                <a:ea typeface="Times New Roman" panose="02020603050405020304" pitchFamily="18" charset="0"/>
              </a:rPr>
              <a:t> у </a:t>
            </a:r>
            <a:r>
              <a:rPr lang="ru-RU" dirty="0" err="1">
                <a:solidFill>
                  <a:srgbClr val="000000"/>
                </a:solidFill>
                <a:latin typeface="Times New Roman" panose="02020603050405020304" pitchFamily="18" charset="0"/>
                <a:ea typeface="Times New Roman" panose="02020603050405020304" pitchFamily="18" charset="0"/>
              </a:rPr>
              <a:t>відносинах</a:t>
            </a:r>
            <a:r>
              <a:rPr lang="ru-RU" dirty="0">
                <a:solidFill>
                  <a:srgbClr val="000000"/>
                </a:solidFill>
                <a:latin typeface="Times New Roman" panose="02020603050405020304" pitchFamily="18" charset="0"/>
                <a:ea typeface="Times New Roman" panose="02020603050405020304" pitchFamily="18" charset="0"/>
              </a:rPr>
              <a:t> з </a:t>
            </a:r>
            <a:r>
              <a:rPr lang="ru-RU" dirty="0" err="1">
                <a:solidFill>
                  <a:srgbClr val="000000"/>
                </a:solidFill>
                <a:latin typeface="Times New Roman" panose="02020603050405020304" pitchFamily="18" charset="0"/>
                <a:ea typeface="Times New Roman" panose="02020603050405020304" pitchFamily="18" charset="0"/>
              </a:rPr>
              <a:t>країнами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що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розвиваються</a:t>
            </a:r>
            <a:r>
              <a:rPr lang="ru-RU" dirty="0">
                <a:solidFill>
                  <a:srgbClr val="000000"/>
                </a:solidFill>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709765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68490"/>
            <a:ext cx="10018713" cy="5786649"/>
          </a:xfrm>
        </p:spPr>
        <p:txBody>
          <a:bodyPr>
            <a:normAutofit lnSpcReduction="10000"/>
          </a:bodyPr>
          <a:lstStyle/>
          <a:p>
            <a:pPr marL="0" indent="0">
              <a:buNone/>
            </a:pPr>
            <a:r>
              <a:rPr lang="uk-UA" dirty="0">
                <a:latin typeface="Times New Roman" panose="02020603050405020304" pitchFamily="18" charset="0"/>
                <a:ea typeface="Calibri" panose="020F0502020204030204" pitchFamily="34" charset="0"/>
              </a:rPr>
              <a:t>Під </a:t>
            </a:r>
            <a:r>
              <a:rPr lang="uk-UA" b="1" dirty="0">
                <a:latin typeface="Times New Roman" panose="02020603050405020304" pitchFamily="18" charset="0"/>
                <a:ea typeface="Calibri" panose="020F0502020204030204" pitchFamily="34" charset="0"/>
              </a:rPr>
              <a:t>механізмом державного регулювання зовнішньої торгівлі</a:t>
            </a:r>
            <a:r>
              <a:rPr lang="uk-UA" dirty="0">
                <a:latin typeface="Times New Roman" panose="02020603050405020304" pitchFamily="18" charset="0"/>
                <a:ea typeface="Calibri" panose="020F0502020204030204" pitchFamily="34" charset="0"/>
              </a:rPr>
              <a:t> розуміють сукупність форм, правових, економічних, адміністративних методів та інструментів, які взаємодіють і доповнюють один одного і виконують функції стимулювання чи стримування зовнішньої торгівлі</a:t>
            </a:r>
            <a:r>
              <a:rPr lang="uk-UA" dirty="0" smtClean="0">
                <a:latin typeface="Times New Roman" panose="02020603050405020304" pitchFamily="18" charset="0"/>
                <a:ea typeface="Calibri" panose="020F0502020204030204" pitchFamily="34" charset="0"/>
              </a:rPr>
              <a:t>.</a:t>
            </a:r>
          </a:p>
          <a:p>
            <a:pPr marL="0" indent="0" algn="just">
              <a:lnSpc>
                <a:spcPct val="115000"/>
              </a:lnSpc>
              <a:spcAft>
                <a:spcPts val="0"/>
              </a:spcAft>
              <a:buNone/>
            </a:pPr>
            <a:r>
              <a:rPr lang="uk-UA" dirty="0">
                <a:latin typeface="Times New Roman" panose="02020603050405020304" pitchFamily="18" charset="0"/>
                <a:ea typeface="Calibri" panose="020F0502020204030204" pitchFamily="34" charset="0"/>
                <a:cs typeface="Times New Roman" panose="02020603050405020304" pitchFamily="18" charset="0"/>
              </a:rPr>
              <a:t>Регулювання зовнішньоекономічної діяльності в Україні здійснюється з метою:</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забезпечення  </a:t>
            </a:r>
            <a:r>
              <a:rPr lang="uk-UA" dirty="0">
                <a:latin typeface="Times New Roman" panose="02020603050405020304" pitchFamily="18" charset="0"/>
                <a:ea typeface="Calibri" panose="020F0502020204030204" pitchFamily="34" charset="0"/>
                <a:cs typeface="Times New Roman" panose="02020603050405020304" pitchFamily="18" charset="0"/>
              </a:rPr>
              <a:t>збалансованості  економіки та рівноваги внутрішнього ринку України;</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стимулювання </a:t>
            </a:r>
            <a:r>
              <a:rPr lang="uk-UA" dirty="0">
                <a:latin typeface="Times New Roman" panose="02020603050405020304" pitchFamily="18" charset="0"/>
                <a:ea typeface="Calibri" panose="020F0502020204030204" pitchFamily="34" charset="0"/>
                <a:cs typeface="Times New Roman" panose="02020603050405020304" pitchFamily="18" charset="0"/>
              </a:rPr>
              <a:t>прогресивних структурних змін в  економіці,  в тому числі зовнішньоекономічних </a:t>
            </a:r>
            <a:r>
              <a:rPr lang="uk-UA" dirty="0" err="1">
                <a:latin typeface="Times New Roman" panose="02020603050405020304" pitchFamily="18" charset="0"/>
                <a:ea typeface="Calibri" panose="020F0502020204030204" pitchFamily="34" charset="0"/>
                <a:cs typeface="Times New Roman" panose="02020603050405020304" pitchFamily="18" charset="0"/>
              </a:rPr>
              <a:t>зв'язків</a:t>
            </a:r>
            <a:r>
              <a:rPr lang="uk-UA" dirty="0">
                <a:latin typeface="Times New Roman" panose="02020603050405020304" pitchFamily="18" charset="0"/>
                <a:ea typeface="Calibri" panose="020F0502020204030204" pitchFamily="34" charset="0"/>
                <a:cs typeface="Times New Roman" panose="02020603050405020304" pitchFamily="18" charset="0"/>
              </a:rPr>
              <a:t> суб'єктів зовнішньоекономічної діяльності України;</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r>
              <a:rPr lang="uk-UA" dirty="0" smtClean="0">
                <a:latin typeface="Times New Roman" panose="02020603050405020304" pitchFamily="18" charset="0"/>
                <a:ea typeface="Calibri" panose="020F0502020204030204" pitchFamily="34" charset="0"/>
              </a:rPr>
              <a:t>створення </a:t>
            </a:r>
            <a:r>
              <a:rPr lang="uk-UA" dirty="0">
                <a:latin typeface="Times New Roman" panose="02020603050405020304" pitchFamily="18" charset="0"/>
                <a:ea typeface="Calibri" panose="020F0502020204030204" pitchFamily="34" charset="0"/>
              </a:rPr>
              <a:t>найбільш сприятливих умов для залучення економіки України  в  систему  світового  поділу  праці  та її наближення до ринкових структур розвинутих зарубіжних країн.</a:t>
            </a:r>
            <a:endParaRPr lang="ru-RU" dirty="0"/>
          </a:p>
        </p:txBody>
      </p:sp>
    </p:spTree>
    <p:extLst>
      <p:ext uri="{BB962C8B-B14F-4D97-AF65-F5344CB8AC3E}">
        <p14:creationId xmlns:p14="http://schemas.microsoft.com/office/powerpoint/2010/main" val="740591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86603"/>
            <a:ext cx="10018713" cy="6032310"/>
          </a:xfrm>
        </p:spPr>
        <p:txBody>
          <a:bodyPr/>
          <a:lstStyle/>
          <a:p>
            <a:pPr indent="0" algn="just">
              <a:lnSpc>
                <a:spcPct val="114000"/>
              </a:lnSpc>
              <a:spcAft>
                <a:spcPts val="0"/>
              </a:spcAft>
              <a:buNone/>
            </a:pPr>
            <a:r>
              <a:rPr lang="ru-RU" b="1" dirty="0" err="1" smtClean="0">
                <a:solidFill>
                  <a:srgbClr val="000000"/>
                </a:solidFill>
                <a:latin typeface="Times New Roman" panose="02020603050405020304" pitchFamily="18" charset="0"/>
                <a:ea typeface="Times New Roman" panose="02020603050405020304" pitchFamily="18" charset="0"/>
              </a:rPr>
              <a:t>Простий</a:t>
            </a:r>
            <a:r>
              <a:rPr lang="ru-RU" b="1" dirty="0" smtClean="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митний</a:t>
            </a:r>
            <a:r>
              <a:rPr lang="ru-RU" b="1" dirty="0">
                <a:solidFill>
                  <a:srgbClr val="000000"/>
                </a:solidFill>
                <a:latin typeface="Times New Roman" panose="02020603050405020304" pitchFamily="18" charset="0"/>
                <a:ea typeface="Times New Roman" panose="02020603050405020304" pitchFamily="18" charset="0"/>
              </a:rPr>
              <a:t> тариф </a:t>
            </a:r>
            <a:r>
              <a:rPr lang="ru-RU" dirty="0">
                <a:solidFill>
                  <a:srgbClr val="000000"/>
                </a:solidFill>
                <a:latin typeface="Times New Roman" panose="02020603050405020304" pitchFamily="18" charset="0"/>
                <a:ea typeface="Times New Roman" panose="02020603050405020304" pitchFamily="18" charset="0"/>
              </a:rPr>
              <a:t>за </a:t>
            </a:r>
            <a:r>
              <a:rPr lang="ru-RU" dirty="0" err="1">
                <a:solidFill>
                  <a:srgbClr val="000000"/>
                </a:solidFill>
                <a:latin typeface="Times New Roman" panose="02020603050405020304" pitchFamily="18" charset="0"/>
                <a:ea typeface="Times New Roman" panose="02020603050405020304" pitchFamily="18" charset="0"/>
              </a:rPr>
              <a:t>походженням</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завжди</a:t>
            </a:r>
            <a:r>
              <a:rPr lang="ru-RU" dirty="0">
                <a:solidFill>
                  <a:srgbClr val="000000"/>
                </a:solidFill>
                <a:latin typeface="Times New Roman" panose="02020603050405020304" pitchFamily="18" charset="0"/>
                <a:ea typeface="Times New Roman" panose="02020603050405020304" pitchFamily="18" charset="0"/>
              </a:rPr>
              <a:t> є </a:t>
            </a:r>
            <a:r>
              <a:rPr lang="ru-RU" dirty="0" err="1">
                <a:solidFill>
                  <a:srgbClr val="000000"/>
                </a:solidFill>
                <a:latin typeface="Times New Roman" panose="02020603050405020304" pitchFamily="18" charset="0"/>
                <a:ea typeface="Times New Roman" panose="02020603050405020304" pitchFamily="18" charset="0"/>
              </a:rPr>
              <a:t>автономним</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тобто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приймається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країною</a:t>
            </a:r>
            <a:r>
              <a:rPr lang="ru-RU" dirty="0">
                <a:solidFill>
                  <a:srgbClr val="000000"/>
                </a:solidFill>
                <a:latin typeface="Times New Roman" panose="02020603050405020304" pitchFamily="18" charset="0"/>
                <a:ea typeface="Times New Roman" panose="02020603050405020304" pitchFamily="18" charset="0"/>
              </a:rPr>
              <a:t> без </a:t>
            </a:r>
            <a:r>
              <a:rPr lang="ru-RU" dirty="0" err="1">
                <a:solidFill>
                  <a:srgbClr val="000000"/>
                </a:solidFill>
                <a:latin typeface="Times New Roman" panose="02020603050405020304" pitchFamily="18" charset="0"/>
                <a:ea typeface="Times New Roman" panose="02020603050405020304" pitchFamily="18" charset="0"/>
              </a:rPr>
              <a:t>домовленостей</a:t>
            </a:r>
            <a:r>
              <a:rPr lang="ru-RU" dirty="0">
                <a:solidFill>
                  <a:srgbClr val="000000"/>
                </a:solidFill>
                <a:latin typeface="Times New Roman" panose="02020603050405020304" pitchFamily="18" charset="0"/>
                <a:ea typeface="Times New Roman" panose="02020603050405020304" pitchFamily="18" charset="0"/>
              </a:rPr>
              <a:t> з </a:t>
            </a:r>
            <a:r>
              <a:rPr lang="ru-RU" dirty="0" err="1">
                <a:solidFill>
                  <a:srgbClr val="000000"/>
                </a:solidFill>
                <a:latin typeface="Times New Roman" panose="02020603050405020304" pitchFamily="18" charset="0"/>
                <a:ea typeface="Times New Roman" panose="02020603050405020304" pitchFamily="18" charset="0"/>
              </a:rPr>
              <a:t>іншими</a:t>
            </a:r>
            <a:r>
              <a:rPr lang="ru-RU" dirty="0">
                <a:solidFill>
                  <a:srgbClr val="000000"/>
                </a:solidFill>
                <a:latin typeface="Times New Roman" panose="02020603050405020304" pitchFamily="18" charset="0"/>
                <a:ea typeface="Times New Roman" panose="02020603050405020304" pitchFamily="18" charset="0"/>
              </a:rPr>
              <a:t> державами у </a:t>
            </a:r>
            <a:r>
              <a:rPr lang="ru-RU" dirty="0" err="1">
                <a:solidFill>
                  <a:srgbClr val="000000"/>
                </a:solidFill>
                <a:latin typeface="Times New Roman" panose="02020603050405020304" pitchFamily="18" charset="0"/>
                <a:ea typeface="Times New Roman" panose="02020603050405020304" pitchFamily="18" charset="0"/>
              </a:rPr>
              <a:t>сфері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застосування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митного</a:t>
            </a:r>
            <a:r>
              <a:rPr lang="ru-RU" dirty="0">
                <a:solidFill>
                  <a:srgbClr val="000000"/>
                </a:solidFill>
                <a:latin typeface="Times New Roman" panose="02020603050405020304" pitchFamily="18" charset="0"/>
                <a:ea typeface="Times New Roman" panose="02020603050405020304" pitchFamily="18" charset="0"/>
              </a:rPr>
              <a:t> тарифу. </a:t>
            </a:r>
            <a:endParaRPr lang="ru-RU" dirty="0" smtClean="0">
              <a:solidFill>
                <a:srgbClr val="000000"/>
              </a:solidFill>
              <a:latin typeface="Times New Roman" panose="02020603050405020304" pitchFamily="18" charset="0"/>
              <a:ea typeface="Times New Roman" panose="02020603050405020304" pitchFamily="18" charset="0"/>
            </a:endParaRPr>
          </a:p>
          <a:p>
            <a:pPr indent="0" algn="just">
              <a:lnSpc>
                <a:spcPct val="114000"/>
              </a:lnSpc>
              <a:spcAft>
                <a:spcPts val="0"/>
              </a:spcAft>
              <a:buNone/>
            </a:pPr>
            <a:r>
              <a:rPr lang="ru-RU" b="1" dirty="0" err="1" smtClean="0">
                <a:solidFill>
                  <a:srgbClr val="000000"/>
                </a:solidFill>
                <a:latin typeface="Times New Roman" panose="02020603050405020304" pitchFamily="18" charset="0"/>
                <a:ea typeface="Times New Roman" panose="02020603050405020304" pitchFamily="18" charset="0"/>
              </a:rPr>
              <a:t>Складний</a:t>
            </a:r>
            <a:r>
              <a:rPr lang="ru-RU" b="1" dirty="0" smtClean="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митний</a:t>
            </a:r>
            <a:r>
              <a:rPr lang="ru-RU" b="1" dirty="0">
                <a:solidFill>
                  <a:srgbClr val="000000"/>
                </a:solidFill>
                <a:latin typeface="Times New Roman" panose="02020603050405020304" pitchFamily="18" charset="0"/>
                <a:ea typeface="Times New Roman" panose="02020603050405020304" pitchFamily="18" charset="0"/>
              </a:rPr>
              <a:t> тариф </a:t>
            </a:r>
            <a:r>
              <a:rPr lang="ru-RU" dirty="0">
                <a:solidFill>
                  <a:srgbClr val="000000"/>
                </a:solidFill>
                <a:latin typeface="Times New Roman" panose="02020603050405020304" pitchFamily="18" charset="0"/>
                <a:ea typeface="Times New Roman" panose="02020603050405020304" pitchFamily="18" charset="0"/>
              </a:rPr>
              <a:t>за </a:t>
            </a:r>
            <a:r>
              <a:rPr lang="ru-RU" dirty="0" err="1">
                <a:solidFill>
                  <a:srgbClr val="000000"/>
                </a:solidFill>
                <a:latin typeface="Times New Roman" panose="02020603050405020304" pitchFamily="18" charset="0"/>
                <a:ea typeface="Times New Roman" panose="02020603050405020304" pitchFamily="18" charset="0"/>
              </a:rPr>
              <a:t>своєю</a:t>
            </a:r>
            <a:r>
              <a:rPr lang="ru-RU" dirty="0">
                <a:solidFill>
                  <a:srgbClr val="000000"/>
                </a:solidFill>
                <a:latin typeface="Times New Roman" panose="02020603050405020304" pitchFamily="18" charset="0"/>
                <a:ea typeface="Times New Roman" panose="02020603050405020304" pitchFamily="18" charset="0"/>
              </a:rPr>
              <a:t> природою, </a:t>
            </a:r>
            <a:r>
              <a:rPr lang="ru-RU" dirty="0" err="1">
                <a:solidFill>
                  <a:srgbClr val="000000"/>
                </a:solidFill>
                <a:latin typeface="Times New Roman" panose="02020603050405020304" pitchFamily="18" charset="0"/>
                <a:ea typeface="Times New Roman" panose="02020603050405020304" pitchFamily="18" charset="0"/>
              </a:rPr>
              <a:t>навпаки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завжди</a:t>
            </a:r>
            <a:r>
              <a:rPr lang="ru-RU" dirty="0">
                <a:solidFill>
                  <a:srgbClr val="000000"/>
                </a:solidFill>
                <a:latin typeface="Times New Roman" panose="02020603050405020304" pitchFamily="18" charset="0"/>
                <a:ea typeface="Times New Roman" panose="02020603050405020304" pitchFamily="18" charset="0"/>
              </a:rPr>
              <a:t> є </a:t>
            </a:r>
            <a:r>
              <a:rPr lang="ru-RU" dirty="0" err="1">
                <a:solidFill>
                  <a:srgbClr val="000000"/>
                </a:solidFill>
                <a:latin typeface="Times New Roman" panose="02020603050405020304" pitchFamily="18" charset="0"/>
                <a:ea typeface="Times New Roman" panose="02020603050405020304" pitchFamily="18" charset="0"/>
              </a:rPr>
              <a:t>конвенційним</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тобто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він</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формується</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підставі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певних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домовленостей</a:t>
            </a:r>
            <a:r>
              <a:rPr lang="ru-RU" dirty="0">
                <a:solidFill>
                  <a:srgbClr val="000000"/>
                </a:solidFill>
                <a:latin typeface="Times New Roman" panose="02020603050405020304" pitchFamily="18" charset="0"/>
                <a:ea typeface="Times New Roman" panose="02020603050405020304" pitchFamily="18" charset="0"/>
              </a:rPr>
              <a:t> з </a:t>
            </a:r>
            <a:r>
              <a:rPr lang="ru-RU" dirty="0" err="1">
                <a:solidFill>
                  <a:srgbClr val="000000"/>
                </a:solidFill>
                <a:latin typeface="Times New Roman" panose="02020603050405020304" pitchFamily="18" charset="0"/>
                <a:ea typeface="Times New Roman" panose="02020603050405020304" pitchFamily="18" charset="0"/>
              </a:rPr>
              <a:t>іншими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країнами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Навіть</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застосування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повних</a:t>
            </a:r>
            <a:r>
              <a:rPr lang="ru-RU" dirty="0">
                <a:solidFill>
                  <a:srgbClr val="000000"/>
                </a:solidFill>
                <a:latin typeface="Times New Roman" panose="02020603050405020304" pitchFamily="18" charset="0"/>
                <a:ea typeface="Times New Roman" panose="02020603050405020304" pitchFamily="18" charset="0"/>
              </a:rPr>
              <a:t> ставок, </a:t>
            </a:r>
            <a:r>
              <a:rPr lang="ru-RU" dirty="0" err="1">
                <a:solidFill>
                  <a:srgbClr val="000000"/>
                </a:solidFill>
                <a:latin typeface="Times New Roman" panose="02020603050405020304" pitchFamily="18" charset="0"/>
                <a:ea typeface="Times New Roman" panose="02020603050405020304" pitchFamily="18" charset="0"/>
              </a:rPr>
              <a:t>які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приймаються</a:t>
            </a:r>
            <a:r>
              <a:rPr lang="ru-RU" dirty="0">
                <a:solidFill>
                  <a:srgbClr val="000000"/>
                </a:solidFill>
                <a:latin typeface="Times New Roman" panose="02020603050405020304" pitchFamily="18" charset="0"/>
                <a:ea typeface="Times New Roman" panose="02020603050405020304" pitchFamily="18" charset="0"/>
              </a:rPr>
              <a:t> за </a:t>
            </a:r>
            <a:r>
              <a:rPr lang="ru-RU" dirty="0" err="1">
                <a:solidFill>
                  <a:srgbClr val="000000"/>
                </a:solidFill>
                <a:latin typeface="Times New Roman" panose="02020603050405020304" pitchFamily="18" charset="0"/>
                <a:ea typeface="Times New Roman" panose="02020603050405020304" pitchFamily="18" charset="0"/>
              </a:rPr>
              <a:t>відсутності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домовленості</a:t>
            </a:r>
            <a:r>
              <a:rPr lang="ru-RU" dirty="0">
                <a:solidFill>
                  <a:srgbClr val="000000"/>
                </a:solidFill>
                <a:latin typeface="Times New Roman" panose="02020603050405020304" pitchFamily="18" charset="0"/>
                <a:ea typeface="Times New Roman" panose="02020603050405020304" pitchFamily="18" charset="0"/>
              </a:rPr>
              <a:t> з </a:t>
            </a:r>
            <a:r>
              <a:rPr lang="ru-RU" dirty="0" err="1">
                <a:solidFill>
                  <a:srgbClr val="000000"/>
                </a:solidFill>
                <a:latin typeface="Times New Roman" panose="02020603050405020304" pitchFamily="18" charset="0"/>
                <a:ea typeface="Times New Roman" panose="02020603050405020304" pitchFamily="18" charset="0"/>
              </a:rPr>
              <a:t>митних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відносин</a:t>
            </a:r>
            <a:r>
              <a:rPr lang="ru-RU" dirty="0">
                <a:solidFill>
                  <a:srgbClr val="000000"/>
                </a:solidFill>
                <a:latin typeface="Times New Roman" panose="02020603050405020304" pitchFamily="18" charset="0"/>
                <a:ea typeface="Times New Roman" panose="02020603050405020304" pitchFamily="18" charset="0"/>
              </a:rPr>
              <a:t> з </a:t>
            </a:r>
            <a:r>
              <a:rPr lang="ru-RU" dirty="0" err="1">
                <a:solidFill>
                  <a:srgbClr val="000000"/>
                </a:solidFill>
                <a:latin typeface="Times New Roman" panose="02020603050405020304" pitchFamily="18" charset="0"/>
                <a:ea typeface="Times New Roman" panose="02020603050405020304" pitchFamily="18" charset="0"/>
              </a:rPr>
              <a:t>іншими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країнами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впливають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договірні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стосунки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між</a:t>
            </a:r>
            <a:r>
              <a:rPr lang="ru-RU" dirty="0">
                <a:solidFill>
                  <a:srgbClr val="000000"/>
                </a:solidFill>
                <a:latin typeface="Times New Roman" panose="02020603050405020304" pitchFamily="18" charset="0"/>
                <a:ea typeface="Times New Roman" panose="02020603050405020304" pitchFamily="18" charset="0"/>
              </a:rPr>
              <a:t> державами </a:t>
            </a:r>
            <a:r>
              <a:rPr lang="ru-RU" dirty="0" err="1">
                <a:solidFill>
                  <a:srgbClr val="000000"/>
                </a:solidFill>
                <a:latin typeface="Times New Roman" panose="02020603050405020304" pitchFamily="18" charset="0"/>
                <a:ea typeface="Times New Roman" panose="02020603050405020304" pitchFamily="18" charset="0"/>
              </a:rPr>
              <a:t>чи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групами</a:t>
            </a:r>
            <a:r>
              <a:rPr lang="ru-RU" dirty="0">
                <a:solidFill>
                  <a:srgbClr val="000000"/>
                </a:solidFill>
                <a:latin typeface="Times New Roman" panose="02020603050405020304" pitchFamily="18" charset="0"/>
                <a:ea typeface="Times New Roman" panose="02020603050405020304" pitchFamily="18" charset="0"/>
              </a:rPr>
              <a:t> держав. Так, </a:t>
            </a:r>
            <a:r>
              <a:rPr lang="ru-RU" dirty="0" err="1">
                <a:solidFill>
                  <a:srgbClr val="000000"/>
                </a:solidFill>
                <a:latin typeface="Times New Roman" panose="02020603050405020304" pitchFamily="18" charset="0"/>
                <a:ea typeface="Times New Roman" panose="02020603050405020304" pitchFamily="18" charset="0"/>
              </a:rPr>
              <a:t>наприклад</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прийняття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рішення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Україною</a:t>
            </a:r>
            <a:r>
              <a:rPr lang="ru-RU" dirty="0">
                <a:solidFill>
                  <a:srgbClr val="000000"/>
                </a:solidFill>
                <a:latin typeface="Times New Roman" panose="02020603050405020304" pitchFamily="18" charset="0"/>
                <a:ea typeface="Times New Roman" panose="02020603050405020304" pitchFamily="18" charset="0"/>
              </a:rPr>
              <a:t> про </a:t>
            </a:r>
            <a:r>
              <a:rPr lang="ru-RU" dirty="0" err="1">
                <a:solidFill>
                  <a:srgbClr val="000000"/>
                </a:solidFill>
                <a:latin typeface="Times New Roman" panose="02020603050405020304" pitchFamily="18" charset="0"/>
                <a:ea typeface="Times New Roman" panose="02020603050405020304" pitchFamily="18" charset="0"/>
              </a:rPr>
              <a:t>застосування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повних</a:t>
            </a:r>
            <a:r>
              <a:rPr lang="ru-RU" dirty="0">
                <a:solidFill>
                  <a:srgbClr val="000000"/>
                </a:solidFill>
                <a:latin typeface="Times New Roman" panose="02020603050405020304" pitchFamily="18" charset="0"/>
                <a:ea typeface="Times New Roman" panose="02020603050405020304" pitchFamily="18" charset="0"/>
              </a:rPr>
              <a:t> ставок </a:t>
            </a:r>
            <a:r>
              <a:rPr lang="ru-RU" dirty="0" err="1">
                <a:solidFill>
                  <a:srgbClr val="000000"/>
                </a:solidFill>
                <a:latin typeface="Times New Roman" panose="02020603050405020304" pitchFamily="18" charset="0"/>
                <a:ea typeface="Times New Roman" panose="02020603050405020304" pitchFamily="18" charset="0"/>
              </a:rPr>
              <a:t>мита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відносно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товарів</a:t>
            </a:r>
            <a:r>
              <a:rPr lang="ru-RU" dirty="0">
                <a:solidFill>
                  <a:srgbClr val="000000"/>
                </a:solidFill>
                <a:latin typeface="Times New Roman" panose="02020603050405020304" pitchFamily="18" charset="0"/>
                <a:ea typeface="Times New Roman" panose="02020603050405020304" pitchFamily="18" charset="0"/>
              </a:rPr>
              <a:t> з Тайваню </a:t>
            </a:r>
            <a:r>
              <a:rPr lang="ru-RU" dirty="0" err="1">
                <a:solidFill>
                  <a:srgbClr val="000000"/>
                </a:solidFill>
                <a:latin typeface="Times New Roman" panose="02020603050405020304" pitchFamily="18" charset="0"/>
                <a:ea typeface="Times New Roman" panose="02020603050405020304" pitchFamily="18" charset="0"/>
              </a:rPr>
              <a:t>вплинула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домовленість</a:t>
            </a:r>
            <a:r>
              <a:rPr lang="ru-RU" dirty="0">
                <a:solidFill>
                  <a:srgbClr val="000000"/>
                </a:solidFill>
                <a:latin typeface="Times New Roman" panose="02020603050405020304" pitchFamily="18" charset="0"/>
                <a:ea typeface="Times New Roman" panose="02020603050405020304" pitchFamily="18" charset="0"/>
              </a:rPr>
              <a:t> з </a:t>
            </a:r>
            <a:r>
              <a:rPr lang="ru-RU" dirty="0" err="1">
                <a:solidFill>
                  <a:srgbClr val="000000"/>
                </a:solidFill>
                <a:latin typeface="Times New Roman" panose="02020603050405020304" pitchFamily="18" charset="0"/>
                <a:ea typeface="Times New Roman" panose="02020603050405020304" pitchFamily="18" charset="0"/>
              </a:rPr>
              <a:t>Китаєм</a:t>
            </a:r>
            <a:r>
              <a:rPr lang="ru-RU" dirty="0">
                <a:solidFill>
                  <a:srgbClr val="000000"/>
                </a:solidFill>
                <a:latin typeface="Times New Roman" panose="02020603050405020304" pitchFamily="18" charset="0"/>
                <a:ea typeface="Times New Roman" panose="02020603050405020304" pitchFamily="18" charset="0"/>
              </a:rPr>
              <a:t> про </a:t>
            </a:r>
            <a:r>
              <a:rPr lang="ru-RU" dirty="0" err="1">
                <a:solidFill>
                  <a:srgbClr val="000000"/>
                </a:solidFill>
                <a:latin typeface="Times New Roman" panose="02020603050405020304" pitchFamily="18" charset="0"/>
                <a:ea typeface="Times New Roman" panose="02020603050405020304" pitchFamily="18" charset="0"/>
              </a:rPr>
              <a:t>існування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національного</a:t>
            </a:r>
            <a:r>
              <a:rPr lang="ru-RU" dirty="0">
                <a:solidFill>
                  <a:srgbClr val="000000"/>
                </a:solidFill>
                <a:latin typeface="Times New Roman" panose="02020603050405020304" pitchFamily="18" charset="0"/>
                <a:ea typeface="Times New Roman" panose="02020603050405020304" pitchFamily="18" charset="0"/>
              </a:rPr>
              <a:t> режиму </a:t>
            </a:r>
            <a:r>
              <a:rPr lang="ru-RU" dirty="0" err="1">
                <a:solidFill>
                  <a:srgbClr val="000000"/>
                </a:solidFill>
                <a:latin typeface="Times New Roman" panose="02020603050405020304" pitchFamily="18" charset="0"/>
                <a:ea typeface="Times New Roman" panose="02020603050405020304" pitchFamily="18" charset="0"/>
              </a:rPr>
              <a:t>товарообміну</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між</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країнами</a:t>
            </a:r>
            <a:r>
              <a:rPr lang="ru-RU" dirty="0">
                <a:solidFill>
                  <a:srgbClr val="000000"/>
                </a:solidFill>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529935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163773"/>
            <a:ext cx="10018713" cy="5704764"/>
          </a:xfrm>
        </p:spPr>
        <p:txBody>
          <a:bodyPr/>
          <a:lstStyle/>
          <a:p>
            <a:pPr marL="0" indent="0">
              <a:buNone/>
            </a:pPr>
            <a:r>
              <a:rPr lang="uk-UA" dirty="0">
                <a:latin typeface="Times New Roman" panose="02020603050405020304" pitchFamily="18" charset="0"/>
                <a:ea typeface="Calibri" panose="020F0502020204030204" pitchFamily="34" charset="0"/>
                <a:cs typeface="Times New Roman" panose="02020603050405020304" pitchFamily="18" charset="0"/>
              </a:rPr>
              <a:t>Слід зазначити, що </a:t>
            </a:r>
            <a:r>
              <a:rPr lang="uk-UA" b="1" dirty="0">
                <a:latin typeface="Times New Roman" panose="02020603050405020304" pitchFamily="18" charset="0"/>
                <a:ea typeface="Calibri" panose="020F0502020204030204" pitchFamily="34" charset="0"/>
                <a:cs typeface="Times New Roman" panose="02020603050405020304" pitchFamily="18" charset="0"/>
              </a:rPr>
              <a:t>при застосуванні експортного мита діє простий митний тариф</a:t>
            </a:r>
            <a:r>
              <a:rPr lang="uk-UA" dirty="0">
                <a:latin typeface="Times New Roman" panose="02020603050405020304" pitchFamily="18" charset="0"/>
                <a:ea typeface="Calibri" panose="020F0502020204030204" pitchFamily="34" charset="0"/>
                <a:cs typeface="Times New Roman" panose="02020603050405020304" pitchFamily="18" charset="0"/>
              </a:rPr>
              <a:t>, тоді як механізм дії </a:t>
            </a:r>
            <a:r>
              <a:rPr lang="uk-UA" b="1" dirty="0">
                <a:latin typeface="Times New Roman" panose="02020603050405020304" pitchFamily="18" charset="0"/>
                <a:ea typeface="Calibri" panose="020F0502020204030204" pitchFamily="34" charset="0"/>
                <a:cs typeface="Times New Roman" panose="02020603050405020304" pitchFamily="18" charset="0"/>
              </a:rPr>
              <a:t>імпортного мита передбачає використання трьох видів ставок мита</a:t>
            </a:r>
            <a:r>
              <a:rPr lang="uk-UA" dirty="0">
                <a:latin typeface="Times New Roman" panose="02020603050405020304" pitchFamily="18" charset="0"/>
                <a:ea typeface="Calibri" panose="020F0502020204030204" pitchFamily="34" charset="0"/>
                <a:cs typeface="Times New Roman" panose="02020603050405020304" pitchFamily="18" charset="0"/>
              </a:rPr>
              <a:t>: преференційні, пільгові, повні.</a:t>
            </a:r>
            <a:endParaRPr lang="ru-RU"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nvGraphicFramePr>
        <p:xfrm>
          <a:off x="1484313" y="3957193"/>
          <a:ext cx="10018711" cy="526542"/>
        </p:xfrm>
        <a:graphic>
          <a:graphicData uri="http://schemas.openxmlformats.org/drawingml/2006/table">
            <a:tbl>
              <a:tblPr firstRow="1" firstCol="1" bandRow="1">
                <a:tableStyleId>{5C22544A-7EE6-4342-B048-85BDC9FD1C3A}</a:tableStyleId>
              </a:tblPr>
              <a:tblGrid>
                <a:gridCol w="3124480"/>
                <a:gridCol w="2513168"/>
                <a:gridCol w="2377321"/>
                <a:gridCol w="2003742"/>
              </a:tblGrid>
              <a:tr h="161925">
                <a:tc gridSpan="3">
                  <a:txBody>
                    <a:bodyPr/>
                    <a:lstStyle/>
                    <a:p>
                      <a:pPr algn="ctr">
                        <a:lnSpc>
                          <a:spcPct val="107000"/>
                        </a:lnSpc>
                        <a:spcBef>
                          <a:spcPts val="750"/>
                        </a:spcBef>
                        <a:spcAft>
                          <a:spcPts val="750"/>
                        </a:spcAft>
                      </a:pPr>
                      <a:r>
                        <a:rPr lang="uk-UA" sz="1200">
                          <a:effectLst/>
                        </a:rPr>
                        <a:t>Митний тариф України </a:t>
                      </a:r>
                      <a:r>
                        <a:rPr lang="ru-RU" sz="1200">
                          <a:effectLst/>
                        </a:rPr>
                        <a:t>Ставки мита, %</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tc>
                <a:tc hMerge="1">
                  <a:txBody>
                    <a:bodyPr/>
                    <a:lstStyle/>
                    <a:p>
                      <a:endParaRPr lang="ru-RU"/>
                    </a:p>
                  </a:txBody>
                  <a:tcPr/>
                </a:tc>
                <a:tc hMerge="1">
                  <a:txBody>
                    <a:bodyPr/>
                    <a:lstStyle/>
                    <a:p>
                      <a:endParaRPr lang="ru-RU"/>
                    </a:p>
                  </a:txBody>
                  <a:tcPr/>
                </a:tc>
                <a:tc rowSpan="2">
                  <a:txBody>
                    <a:bodyPr/>
                    <a:lstStyle/>
                    <a:p>
                      <a:pPr algn="ctr">
                        <a:lnSpc>
                          <a:spcPct val="107000"/>
                        </a:lnSpc>
                        <a:spcBef>
                          <a:spcPts val="750"/>
                        </a:spcBef>
                        <a:spcAft>
                          <a:spcPts val="750"/>
                        </a:spcAft>
                      </a:pPr>
                      <a:r>
                        <a:rPr lang="ru-RU" sz="1200">
                          <a:effectLst/>
                        </a:rPr>
                        <a:t>Додаткові ОВО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tc>
              </a:tr>
              <a:tr h="161925">
                <a:tc>
                  <a:txBody>
                    <a:bodyPr/>
                    <a:lstStyle/>
                    <a:p>
                      <a:pPr algn="ctr">
                        <a:lnSpc>
                          <a:spcPct val="107000"/>
                        </a:lnSpc>
                        <a:spcBef>
                          <a:spcPts val="750"/>
                        </a:spcBef>
                        <a:spcAft>
                          <a:spcPts val="750"/>
                        </a:spcAft>
                      </a:pPr>
                      <a:r>
                        <a:rPr lang="ru-RU" sz="1200">
                          <a:effectLst/>
                        </a:rPr>
                        <a:t>преференційна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tc>
                <a:tc>
                  <a:txBody>
                    <a:bodyPr/>
                    <a:lstStyle/>
                    <a:p>
                      <a:pPr algn="ctr">
                        <a:lnSpc>
                          <a:spcPct val="107000"/>
                        </a:lnSpc>
                        <a:spcBef>
                          <a:spcPts val="750"/>
                        </a:spcBef>
                        <a:spcAft>
                          <a:spcPts val="750"/>
                        </a:spcAft>
                      </a:pPr>
                      <a:r>
                        <a:rPr lang="ru-RU" sz="1200">
                          <a:effectLst/>
                        </a:rPr>
                        <a:t>пільгова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tc>
                <a:tc>
                  <a:txBody>
                    <a:bodyPr/>
                    <a:lstStyle/>
                    <a:p>
                      <a:pPr algn="ctr">
                        <a:lnSpc>
                          <a:spcPct val="107000"/>
                        </a:lnSpc>
                        <a:spcBef>
                          <a:spcPts val="750"/>
                        </a:spcBef>
                        <a:spcAft>
                          <a:spcPts val="750"/>
                        </a:spcAft>
                      </a:pPr>
                      <a:r>
                        <a:rPr lang="ru-RU" sz="1200" dirty="0" err="1">
                          <a:effectLst/>
                        </a:rPr>
                        <a:t>повна</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8100" marR="38100" marT="38100" marB="38100"/>
                </a:tc>
                <a:tc vMerge="1">
                  <a:txBody>
                    <a:bodyPr/>
                    <a:lstStyle/>
                    <a:p>
                      <a:endParaRPr lang="ru-RU"/>
                    </a:p>
                  </a:txBody>
                  <a:tcPr/>
                </a:tc>
              </a:tr>
            </a:tbl>
          </a:graphicData>
        </a:graphic>
      </p:graphicFrame>
    </p:spTree>
    <p:extLst>
      <p:ext uri="{BB962C8B-B14F-4D97-AF65-F5344CB8AC3E}">
        <p14:creationId xmlns:p14="http://schemas.microsoft.com/office/powerpoint/2010/main" val="22082113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50376"/>
            <a:ext cx="10018713" cy="5977719"/>
          </a:xfrm>
        </p:spPr>
        <p:txBody>
          <a:bodyPr>
            <a:normAutofit fontScale="92500"/>
          </a:bodyPr>
          <a:lstStyle/>
          <a:p>
            <a:pPr indent="0" algn="just">
              <a:lnSpc>
                <a:spcPct val="114000"/>
              </a:lnSpc>
              <a:spcAft>
                <a:spcPts val="0"/>
              </a:spcAft>
              <a:buNone/>
            </a:pPr>
            <a:r>
              <a:rPr lang="ru-RU" dirty="0">
                <a:latin typeface="Times New Roman" panose="02020603050405020304" pitchFamily="18" charset="0"/>
                <a:ea typeface="Times New Roman" panose="02020603050405020304" pitchFamily="18" charset="0"/>
              </a:rPr>
              <a:t>В </a:t>
            </a:r>
            <a:r>
              <a:rPr lang="ru-RU" dirty="0" err="1">
                <a:latin typeface="Times New Roman" panose="02020603050405020304" pitchFamily="18" charset="0"/>
                <a:ea typeface="Times New Roman" panose="02020603050405020304" pitchFamily="18" charset="0"/>
              </a:rPr>
              <a:t>Україні</a:t>
            </a:r>
            <a:r>
              <a:rPr lang="ru-RU" dirty="0">
                <a:latin typeface="Times New Roman" panose="02020603050405020304" pitchFamily="18" charset="0"/>
                <a:ea typeface="Times New Roman" panose="02020603050405020304" pitchFamily="18" charset="0"/>
              </a:rPr>
              <a:t> в </a:t>
            </a:r>
            <a:r>
              <a:rPr lang="ru-RU" dirty="0" err="1">
                <a:latin typeface="Times New Roman" panose="02020603050405020304" pitchFamily="18" charset="0"/>
                <a:ea typeface="Times New Roman" panose="02020603050405020304" pitchFamily="18" charset="0"/>
              </a:rPr>
              <a:t>Митному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тарифі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використовуються</a:t>
            </a:r>
            <a:r>
              <a:rPr lang="ru-RU" dirty="0">
                <a:latin typeface="Times New Roman" panose="02020603050405020304" pitchFamily="18" charset="0"/>
                <a:ea typeface="Times New Roman" panose="02020603050405020304" pitchFamily="18" charset="0"/>
              </a:rPr>
              <a:t> 3 </a:t>
            </a:r>
            <a:r>
              <a:rPr lang="ru-RU" dirty="0" err="1">
                <a:latin typeface="Times New Roman" panose="02020603050405020304" pitchFamily="18" charset="0"/>
                <a:ea typeface="Times New Roman" panose="02020603050405020304" pitchFamily="18" charset="0"/>
              </a:rPr>
              <a:t>види</a:t>
            </a:r>
            <a:r>
              <a:rPr lang="ru-RU" dirty="0">
                <a:latin typeface="Times New Roman" panose="02020603050405020304" pitchFamily="18" charset="0"/>
                <a:ea typeface="Times New Roman" panose="02020603050405020304" pitchFamily="18" charset="0"/>
              </a:rPr>
              <a:t> ставок: </a:t>
            </a:r>
            <a:endParaRPr lang="ru-RU" sz="2000" dirty="0">
              <a:latin typeface="Times New Roman" panose="02020603050405020304" pitchFamily="18" charset="0"/>
              <a:ea typeface="Times New Roman" panose="02020603050405020304" pitchFamily="18" charset="0"/>
            </a:endParaRPr>
          </a:p>
          <a:p>
            <a:pPr indent="450215" algn="just">
              <a:lnSpc>
                <a:spcPct val="114000"/>
              </a:lnSpc>
              <a:spcAft>
                <a:spcPts val="0"/>
              </a:spcAft>
            </a:pPr>
            <a:r>
              <a:rPr lang="ru-RU" b="1" dirty="0" err="1">
                <a:latin typeface="Times New Roman" panose="02020603050405020304" pitchFamily="18" charset="0"/>
                <a:ea typeface="Times New Roman" panose="02020603050405020304" pitchFamily="18" charset="0"/>
              </a:rPr>
              <a:t>Преференційна</a:t>
            </a:r>
            <a:r>
              <a:rPr lang="ru-RU" b="1" dirty="0">
                <a:latin typeface="Times New Roman" panose="02020603050405020304" pitchFamily="18" charset="0"/>
                <a:ea typeface="Times New Roman" panose="02020603050405020304" pitchFamily="18" charset="0"/>
              </a:rPr>
              <a:t>.</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Преференції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щодо</a:t>
            </a:r>
            <a:r>
              <a:rPr lang="ru-RU" dirty="0">
                <a:latin typeface="Times New Roman" panose="02020603050405020304" pitchFamily="18" charset="0"/>
                <a:ea typeface="Times New Roman" panose="02020603050405020304" pitchFamily="18" charset="0"/>
              </a:rPr>
              <a:t> ставок </a:t>
            </a:r>
            <a:r>
              <a:rPr lang="ru-RU" dirty="0" err="1">
                <a:latin typeface="Times New Roman" panose="02020603050405020304" pitchFamily="18" charset="0"/>
                <a:ea typeface="Times New Roman" panose="02020603050405020304" pitchFamily="18" charset="0"/>
              </a:rPr>
              <a:t>мита</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застосовуються</a:t>
            </a:r>
            <a:r>
              <a:rPr lang="ru-RU" dirty="0">
                <a:latin typeface="Times New Roman" panose="02020603050405020304" pitchFamily="18" charset="0"/>
                <a:ea typeface="Times New Roman" panose="02020603050405020304" pitchFamily="18" charset="0"/>
              </a:rPr>
              <a:t> до </a:t>
            </a:r>
            <a:r>
              <a:rPr lang="ru-RU" dirty="0" err="1">
                <a:latin typeface="Times New Roman" panose="02020603050405020304" pitchFamily="18" charset="0"/>
                <a:ea typeface="Times New Roman" panose="02020603050405020304" pitchFamily="18" charset="0"/>
              </a:rPr>
              <a:t>товарів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які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походять</a:t>
            </a:r>
            <a:r>
              <a:rPr lang="ru-RU" dirty="0">
                <a:latin typeface="Times New Roman" panose="02020603050405020304" pitchFamily="18" charset="0"/>
                <a:ea typeface="Times New Roman" panose="02020603050405020304" pitchFamily="18" charset="0"/>
              </a:rPr>
              <a:t> з </a:t>
            </a:r>
            <a:r>
              <a:rPr lang="ru-RU" dirty="0" err="1">
                <a:latin typeface="Times New Roman" panose="02020603050405020304" pitchFamily="18" charset="0"/>
                <a:ea typeface="Times New Roman" panose="02020603050405020304" pitchFamily="18" charset="0"/>
              </a:rPr>
              <a:t>країн</a:t>
            </a:r>
            <a:r>
              <a:rPr lang="ru-RU" dirty="0">
                <a:latin typeface="Times New Roman" panose="02020603050405020304" pitchFamily="18" charset="0"/>
                <a:ea typeface="Times New Roman" panose="02020603050405020304" pitchFamily="18" charset="0"/>
              </a:rPr>
              <a:t>, з </a:t>
            </a:r>
            <a:r>
              <a:rPr lang="ru-RU" dirty="0" err="1">
                <a:latin typeface="Times New Roman" panose="02020603050405020304" pitchFamily="18" charset="0"/>
                <a:ea typeface="Times New Roman" panose="02020603050405020304" pitchFamily="18" charset="0"/>
              </a:rPr>
              <a:t>якими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Україна</a:t>
            </a:r>
            <a:r>
              <a:rPr lang="ru-RU" dirty="0">
                <a:latin typeface="Times New Roman" panose="02020603050405020304" pitchFamily="18" charset="0"/>
                <a:ea typeface="Times New Roman" panose="02020603050405020304" pitchFamily="18" charset="0"/>
              </a:rPr>
              <a:t> разом ходить до </a:t>
            </a:r>
            <a:r>
              <a:rPr lang="ru-RU" dirty="0" err="1">
                <a:latin typeface="Times New Roman" panose="02020603050405020304" pitchFamily="18" charset="0"/>
                <a:ea typeface="Times New Roman" panose="02020603050405020304" pitchFamily="18" charset="0"/>
              </a:rPr>
              <a:t>Митного</a:t>
            </a:r>
            <a:r>
              <a:rPr lang="ru-RU" dirty="0">
                <a:latin typeface="Times New Roman" panose="02020603050405020304" pitchFamily="18" charset="0"/>
                <a:ea typeface="Times New Roman" panose="02020603050405020304" pitchFamily="18" charset="0"/>
              </a:rPr>
              <a:t> союзу, до </a:t>
            </a:r>
            <a:r>
              <a:rPr lang="ru-RU" dirty="0" err="1">
                <a:latin typeface="Times New Roman" panose="02020603050405020304" pitchFamily="18" charset="0"/>
                <a:ea typeface="Times New Roman" panose="02020603050405020304" pitchFamily="18" charset="0"/>
              </a:rPr>
              <a:t>спеціальних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митних</a:t>
            </a:r>
            <a:r>
              <a:rPr lang="ru-RU" dirty="0">
                <a:latin typeface="Times New Roman" panose="02020603050405020304" pitchFamily="18" charset="0"/>
                <a:ea typeface="Times New Roman" panose="02020603050405020304" pitchFamily="18" charset="0"/>
              </a:rPr>
              <a:t> зон у </a:t>
            </a:r>
            <a:r>
              <a:rPr lang="ru-RU" dirty="0" err="1">
                <a:latin typeface="Times New Roman" panose="02020603050405020304" pitchFamily="18" charset="0"/>
                <a:ea typeface="Times New Roman" panose="02020603050405020304" pitchFamily="18" charset="0"/>
              </a:rPr>
              <a:t>разі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встановлення</a:t>
            </a:r>
            <a:r>
              <a:rPr lang="ru-RU" dirty="0">
                <a:latin typeface="Times New Roman" panose="02020603050405020304" pitchFamily="18" charset="0"/>
                <a:ea typeface="Times New Roman" panose="02020603050405020304" pitchFamily="18" charset="0"/>
              </a:rPr>
              <a:t> будь-</a:t>
            </a:r>
            <a:r>
              <a:rPr lang="ru-RU" dirty="0" err="1">
                <a:latin typeface="Times New Roman" panose="02020603050405020304" pitchFamily="18" charset="0"/>
                <a:ea typeface="Times New Roman" panose="02020603050405020304" pitchFamily="18" charset="0"/>
              </a:rPr>
              <a:t>якого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спеціального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преференційного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митного</a:t>
            </a:r>
            <a:r>
              <a:rPr lang="ru-RU" dirty="0">
                <a:latin typeface="Times New Roman" panose="02020603050405020304" pitchFamily="18" charset="0"/>
                <a:ea typeface="Times New Roman" panose="02020603050405020304" pitchFamily="18" charset="0"/>
              </a:rPr>
              <a:t> режиму </a:t>
            </a:r>
            <a:r>
              <a:rPr lang="ru-RU" dirty="0" err="1">
                <a:latin typeface="Times New Roman" panose="02020603050405020304" pitchFamily="18" charset="0"/>
                <a:ea typeface="Times New Roman" panose="02020603050405020304" pitchFamily="18" charset="0"/>
              </a:rPr>
              <a:t>відповідно</a:t>
            </a:r>
            <a:r>
              <a:rPr lang="ru-RU" dirty="0">
                <a:latin typeface="Times New Roman" panose="02020603050405020304" pitchFamily="18" charset="0"/>
                <a:ea typeface="Times New Roman" panose="02020603050405020304" pitchFamily="18" charset="0"/>
              </a:rPr>
              <a:t> до </a:t>
            </a:r>
            <a:r>
              <a:rPr lang="ru-RU" dirty="0" err="1">
                <a:latin typeface="Times New Roman" panose="02020603050405020304" pitchFamily="18" charset="0"/>
                <a:ea typeface="Times New Roman" panose="02020603050405020304" pitchFamily="18" charset="0"/>
              </a:rPr>
              <a:t>міжнародних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угод</a:t>
            </a:r>
            <a:r>
              <a:rPr lang="ru-RU" dirty="0">
                <a:latin typeface="Times New Roman" panose="02020603050405020304" pitchFamily="18" charset="0"/>
                <a:ea typeface="Times New Roman" panose="02020603050405020304" pitchFamily="18" charset="0"/>
              </a:rPr>
              <a:t>, в </a:t>
            </a:r>
            <a:r>
              <a:rPr lang="ru-RU" dirty="0" err="1">
                <a:latin typeface="Times New Roman" panose="02020603050405020304" pitchFamily="18" charset="0"/>
                <a:ea typeface="Times New Roman" panose="02020603050405020304" pitchFamily="18" charset="0"/>
              </a:rPr>
              <a:t>яких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бере</a:t>
            </a:r>
            <a:r>
              <a:rPr lang="ru-RU" dirty="0">
                <a:latin typeface="Times New Roman" panose="02020603050405020304" pitchFamily="18" charset="0"/>
                <a:ea typeface="Times New Roman" panose="02020603050405020304" pitchFamily="18" charset="0"/>
              </a:rPr>
              <a:t> участь </a:t>
            </a:r>
            <a:r>
              <a:rPr lang="ru-RU" dirty="0" err="1">
                <a:latin typeface="Times New Roman" panose="02020603050405020304" pitchFamily="18" charset="0"/>
                <a:ea typeface="Times New Roman" panose="02020603050405020304" pitchFamily="18" charset="0"/>
              </a:rPr>
              <a:t>Україна</a:t>
            </a:r>
            <a:r>
              <a:rPr lang="ru-RU" dirty="0">
                <a:latin typeface="Times New Roman" panose="02020603050405020304" pitchFamily="18" charset="0"/>
                <a:ea typeface="Times New Roman" panose="02020603050405020304" pitchFamily="18" charset="0"/>
              </a:rPr>
              <a:t>. </a:t>
            </a:r>
            <a:endParaRPr lang="ru-RU" sz="2000" dirty="0">
              <a:latin typeface="Times New Roman" panose="02020603050405020304" pitchFamily="18" charset="0"/>
              <a:ea typeface="Times New Roman" panose="02020603050405020304" pitchFamily="18" charset="0"/>
            </a:endParaRPr>
          </a:p>
          <a:p>
            <a:pPr indent="450215" algn="just">
              <a:lnSpc>
                <a:spcPct val="114000"/>
              </a:lnSpc>
              <a:spcAft>
                <a:spcPts val="0"/>
              </a:spcAft>
            </a:pPr>
            <a:r>
              <a:rPr lang="ru-RU" b="1" dirty="0" err="1">
                <a:latin typeface="Times New Roman" panose="02020603050405020304" pitchFamily="18" charset="0"/>
                <a:ea typeface="Times New Roman" panose="02020603050405020304" pitchFamily="18" charset="0"/>
              </a:rPr>
              <a:t>Пільгові</a:t>
            </a:r>
            <a:r>
              <a:rPr lang="ru-RU" b="1"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ставки </a:t>
            </a:r>
            <a:r>
              <a:rPr lang="ru-RU" dirty="0" err="1">
                <a:latin typeface="Times New Roman" panose="02020603050405020304" pitchFamily="18" charset="0"/>
                <a:ea typeface="Times New Roman" panose="02020603050405020304" pitchFamily="18" charset="0"/>
              </a:rPr>
              <a:t>мита</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застосовуються</a:t>
            </a:r>
            <a:r>
              <a:rPr lang="ru-RU" dirty="0">
                <a:latin typeface="Times New Roman" panose="02020603050405020304" pitchFamily="18" charset="0"/>
                <a:ea typeface="Times New Roman" panose="02020603050405020304" pitchFamily="18" charset="0"/>
              </a:rPr>
              <a:t> до тих </a:t>
            </a:r>
            <a:r>
              <a:rPr lang="ru-RU" dirty="0" err="1">
                <a:latin typeface="Times New Roman" panose="02020603050405020304" pitchFamily="18" charset="0"/>
                <a:ea typeface="Times New Roman" panose="02020603050405020304" pitchFamily="18" charset="0"/>
              </a:rPr>
              <a:t>товарів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що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походять</a:t>
            </a:r>
            <a:r>
              <a:rPr lang="ru-RU" dirty="0">
                <a:latin typeface="Times New Roman" panose="02020603050405020304" pitchFamily="18" charset="0"/>
                <a:ea typeface="Times New Roman" panose="02020603050405020304" pitchFamily="18" charset="0"/>
              </a:rPr>
              <a:t> з </a:t>
            </a:r>
            <a:r>
              <a:rPr lang="ru-RU" dirty="0" err="1">
                <a:latin typeface="Times New Roman" panose="02020603050405020304" pitchFamily="18" charset="0"/>
                <a:ea typeface="Times New Roman" panose="02020603050405020304" pitchFamily="18" charset="0"/>
              </a:rPr>
              <a:t>країн</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або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економічних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союзів</a:t>
            </a:r>
            <a:r>
              <a:rPr lang="ru-RU" dirty="0">
                <a:latin typeface="Times New Roman" panose="02020603050405020304" pitchFamily="18" charset="0"/>
                <a:ea typeface="Times New Roman" panose="02020603050405020304" pitchFamily="18" charset="0"/>
              </a:rPr>
              <a:t> держав, </a:t>
            </a:r>
            <a:r>
              <a:rPr lang="ru-RU" dirty="0" err="1">
                <a:latin typeface="Times New Roman" panose="02020603050405020304" pitchFamily="18" charset="0"/>
                <a:ea typeface="Times New Roman" panose="02020603050405020304" pitchFamily="18" charset="0"/>
              </a:rPr>
              <a:t>яким</a:t>
            </a:r>
            <a:r>
              <a:rPr lang="ru-RU" dirty="0">
                <a:latin typeface="Times New Roman" panose="02020603050405020304" pitchFamily="18" charset="0"/>
                <a:ea typeface="Times New Roman" panose="02020603050405020304" pitchFamily="18" charset="0"/>
              </a:rPr>
              <a:t> в </a:t>
            </a:r>
            <a:r>
              <a:rPr lang="ru-RU" dirty="0" err="1">
                <a:latin typeface="Times New Roman" panose="02020603050405020304" pitchFamily="18" charset="0"/>
                <a:ea typeface="Times New Roman" panose="02020603050405020304" pitchFamily="18" charset="0"/>
              </a:rPr>
              <a:t>Україні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надано</a:t>
            </a:r>
            <a:r>
              <a:rPr lang="ru-RU" dirty="0">
                <a:latin typeface="Times New Roman" panose="02020603050405020304" pitchFamily="18" charset="0"/>
                <a:ea typeface="Times New Roman" panose="02020603050405020304" pitchFamily="18" charset="0"/>
              </a:rPr>
              <a:t> режим </a:t>
            </a:r>
            <a:r>
              <a:rPr lang="ru-RU" dirty="0" err="1">
                <a:latin typeface="Times New Roman" panose="02020603050405020304" pitchFamily="18" charset="0"/>
                <a:ea typeface="Times New Roman" panose="02020603050405020304" pitchFamily="18" charset="0"/>
              </a:rPr>
              <a:t>найбільшого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сприяння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або</a:t>
            </a:r>
            <a:r>
              <a:rPr lang="ru-RU" dirty="0">
                <a:latin typeface="Times New Roman" panose="02020603050405020304" pitchFamily="18" charset="0"/>
                <a:ea typeface="Times New Roman" panose="02020603050405020304" pitchFamily="18" charset="0"/>
              </a:rPr>
              <a:t> право </a:t>
            </a:r>
            <a:r>
              <a:rPr lang="ru-RU" dirty="0" err="1">
                <a:latin typeface="Times New Roman" panose="02020603050405020304" pitchFamily="18" charset="0"/>
                <a:ea typeface="Times New Roman" panose="02020603050405020304" pitchFamily="18" charset="0"/>
              </a:rPr>
              <a:t>користуватися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національним</a:t>
            </a:r>
            <a:r>
              <a:rPr lang="ru-RU" dirty="0">
                <a:latin typeface="Times New Roman" panose="02020603050405020304" pitchFamily="18" charset="0"/>
                <a:ea typeface="Times New Roman" panose="02020603050405020304" pitchFamily="18" charset="0"/>
              </a:rPr>
              <a:t> режимом, </a:t>
            </a:r>
            <a:r>
              <a:rPr lang="ru-RU" dirty="0" err="1">
                <a:latin typeface="Times New Roman" panose="02020603050405020304" pitchFamily="18" charset="0"/>
                <a:ea typeface="Times New Roman" panose="02020603050405020304" pitchFamily="18" charset="0"/>
              </a:rPr>
              <a:t>крім</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товарів</a:t>
            </a:r>
            <a:r>
              <a:rPr lang="ru-RU" dirty="0">
                <a:latin typeface="Times New Roman" panose="02020603050405020304" pitchFamily="18" charset="0"/>
                <a:ea typeface="Times New Roman" panose="02020603050405020304" pitchFamily="18" charset="0"/>
              </a:rPr>
              <a:t> з </a:t>
            </a:r>
            <a:r>
              <a:rPr lang="ru-RU" dirty="0" err="1" smtClean="0">
                <a:latin typeface="Times New Roman" panose="02020603050405020304" pitchFamily="18" charset="0"/>
                <a:ea typeface="Times New Roman" panose="02020603050405020304" pitchFamily="18" charset="0"/>
              </a:rPr>
              <a:t>країн</a:t>
            </a:r>
            <a:r>
              <a:rPr lang="ru-RU" dirty="0" smtClean="0">
                <a:latin typeface="Times New Roman" panose="02020603050405020304" pitchFamily="18" charset="0"/>
                <a:ea typeface="Times New Roman" panose="02020603050405020304" pitchFamily="18" charset="0"/>
              </a:rPr>
              <a:t> з </a:t>
            </a:r>
            <a:r>
              <a:rPr lang="ru-RU" dirty="0" err="1">
                <a:latin typeface="Times New Roman" panose="02020603050405020304" pitchFamily="18" charset="0"/>
                <a:ea typeface="Times New Roman" panose="02020603050405020304" pitchFamily="18" charset="0"/>
              </a:rPr>
              <a:t>якими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укладено</a:t>
            </a:r>
            <a:r>
              <a:rPr lang="ru-RU" dirty="0">
                <a:latin typeface="Times New Roman" panose="02020603050405020304" pitchFamily="18" charset="0"/>
                <a:ea typeface="Times New Roman" panose="02020603050405020304" pitchFamily="18" charset="0"/>
              </a:rPr>
              <a:t> угоди про </a:t>
            </a:r>
            <a:r>
              <a:rPr lang="ru-RU" dirty="0" err="1">
                <a:latin typeface="Times New Roman" panose="02020603050405020304" pitchFamily="18" charset="0"/>
                <a:ea typeface="Times New Roman" panose="02020603050405020304" pitchFamily="18" charset="0"/>
              </a:rPr>
              <a:t>вільну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торгівлю</a:t>
            </a:r>
            <a:r>
              <a:rPr lang="ru-RU" dirty="0">
                <a:latin typeface="Times New Roman" panose="02020603050405020304" pitchFamily="18" charset="0"/>
                <a:ea typeface="Times New Roman" panose="02020603050405020304" pitchFamily="18" charset="0"/>
              </a:rPr>
              <a:t>. </a:t>
            </a:r>
            <a:endParaRPr lang="ru-RU" sz="2000" dirty="0">
              <a:latin typeface="Times New Roman" panose="02020603050405020304" pitchFamily="18" charset="0"/>
              <a:ea typeface="Times New Roman" panose="02020603050405020304" pitchFamily="18" charset="0"/>
            </a:endParaRPr>
          </a:p>
          <a:p>
            <a:pPr indent="450215" algn="just">
              <a:lnSpc>
                <a:spcPct val="114000"/>
              </a:lnSpc>
              <a:spcAft>
                <a:spcPts val="0"/>
              </a:spcAft>
            </a:pPr>
            <a:r>
              <a:rPr lang="ru-RU" b="1" dirty="0" err="1">
                <a:latin typeface="Times New Roman" panose="02020603050405020304" pitchFamily="18" charset="0"/>
                <a:ea typeface="Times New Roman" panose="02020603050405020304" pitchFamily="18" charset="0"/>
              </a:rPr>
              <a:t>Повні</a:t>
            </a:r>
            <a:r>
              <a:rPr lang="ru-RU" b="1"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ставки </a:t>
            </a:r>
            <a:r>
              <a:rPr lang="ru-RU" dirty="0" err="1">
                <a:latin typeface="Times New Roman" panose="02020603050405020304" pitchFamily="18" charset="0"/>
                <a:ea typeface="Times New Roman" panose="02020603050405020304" pitchFamily="18" charset="0"/>
              </a:rPr>
              <a:t>застосовуються</a:t>
            </a:r>
            <a:r>
              <a:rPr lang="ru-RU" dirty="0">
                <a:latin typeface="Times New Roman" panose="02020603050405020304" pitchFamily="18" charset="0"/>
                <a:ea typeface="Times New Roman" panose="02020603050405020304" pitchFamily="18" charset="0"/>
              </a:rPr>
              <a:t> до </a:t>
            </a:r>
            <a:r>
              <a:rPr lang="ru-RU" dirty="0" err="1">
                <a:latin typeface="Times New Roman" panose="02020603050405020304" pitchFamily="18" charset="0"/>
                <a:ea typeface="Times New Roman" panose="02020603050405020304" pitchFamily="18" charset="0"/>
              </a:rPr>
              <a:t>товарів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що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походять</a:t>
            </a:r>
            <a:r>
              <a:rPr lang="ru-RU" dirty="0">
                <a:latin typeface="Times New Roman" panose="02020603050405020304" pitchFamily="18" charset="0"/>
                <a:ea typeface="Times New Roman" panose="02020603050405020304" pitchFamily="18" charset="0"/>
              </a:rPr>
              <a:t> з </a:t>
            </a:r>
            <a:r>
              <a:rPr lang="ru-RU" dirty="0" err="1">
                <a:latin typeface="Times New Roman" panose="02020603050405020304" pitchFamily="18" charset="0"/>
                <a:ea typeface="Times New Roman" panose="02020603050405020304" pitchFamily="18" charset="0"/>
              </a:rPr>
              <a:t>інших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країн</a:t>
            </a:r>
            <a:r>
              <a:rPr lang="ru-RU" dirty="0">
                <a:latin typeface="Times New Roman" panose="02020603050405020304" pitchFamily="18" charset="0"/>
                <a:ea typeface="Times New Roman" panose="02020603050405020304" pitchFamily="18" charset="0"/>
              </a:rPr>
              <a:t>, з </a:t>
            </a:r>
            <a:r>
              <a:rPr lang="ru-RU" dirty="0" err="1">
                <a:latin typeface="Times New Roman" panose="02020603050405020304" pitchFamily="18" charset="0"/>
                <a:ea typeface="Times New Roman" panose="02020603050405020304" pitchFamily="18" charset="0"/>
              </a:rPr>
              <a:t>якими</a:t>
            </a:r>
            <a:r>
              <a:rPr lang="ru-RU" dirty="0">
                <a:latin typeface="Times New Roman" panose="02020603050405020304" pitchFamily="18" charset="0"/>
                <a:ea typeface="Times New Roman" panose="02020603050405020304" pitchFamily="18" charset="0"/>
              </a:rPr>
              <a:t> не </a:t>
            </a:r>
            <a:r>
              <a:rPr lang="ru-RU" dirty="0" err="1">
                <a:latin typeface="Times New Roman" panose="02020603050405020304" pitchFamily="18" charset="0"/>
                <a:ea typeface="Times New Roman" panose="02020603050405020304" pitchFamily="18" charset="0"/>
              </a:rPr>
              <a:t>укладено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договорів</a:t>
            </a:r>
            <a:r>
              <a:rPr lang="ru-RU" dirty="0">
                <a:latin typeface="Times New Roman" panose="02020603050405020304" pitchFamily="18" charset="0"/>
                <a:ea typeface="Times New Roman" panose="02020603050405020304" pitchFamily="18" charset="0"/>
              </a:rPr>
              <a:t> про </a:t>
            </a:r>
            <a:r>
              <a:rPr lang="ru-RU" dirty="0" err="1">
                <a:latin typeface="Times New Roman" panose="02020603050405020304" pitchFamily="18" charset="0"/>
                <a:ea typeface="Times New Roman" panose="02020603050405020304" pitchFamily="18" charset="0"/>
              </a:rPr>
              <a:t>вільну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торгівлю</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або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угод</a:t>
            </a:r>
            <a:r>
              <a:rPr lang="ru-RU" dirty="0">
                <a:latin typeface="Times New Roman" panose="02020603050405020304" pitchFamily="18" charset="0"/>
                <a:ea typeface="Times New Roman" panose="02020603050405020304" pitchFamily="18" charset="0"/>
              </a:rPr>
              <a:t> про </a:t>
            </a:r>
            <a:r>
              <a:rPr lang="ru-RU" dirty="0" err="1">
                <a:latin typeface="Times New Roman" panose="02020603050405020304" pitchFamily="18" charset="0"/>
                <a:ea typeface="Times New Roman" panose="02020603050405020304" pitchFamily="18" charset="0"/>
              </a:rPr>
              <a:t>надання</a:t>
            </a:r>
            <a:r>
              <a:rPr lang="ru-RU" dirty="0">
                <a:latin typeface="Times New Roman" panose="02020603050405020304" pitchFamily="18" charset="0"/>
                <a:ea typeface="Times New Roman" panose="02020603050405020304" pitchFamily="18" charset="0"/>
              </a:rPr>
              <a:t> режиму </a:t>
            </a:r>
            <a:r>
              <a:rPr lang="ru-RU" dirty="0" err="1">
                <a:latin typeface="Times New Roman" panose="02020603050405020304" pitchFamily="18" charset="0"/>
                <a:ea typeface="Times New Roman" panose="02020603050405020304" pitchFamily="18" charset="0"/>
              </a:rPr>
              <a:t>найбільшого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сприяння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або</a:t>
            </a:r>
            <a:r>
              <a:rPr lang="ru-RU" dirty="0">
                <a:latin typeface="Times New Roman" panose="02020603050405020304" pitchFamily="18" charset="0"/>
                <a:ea typeface="Times New Roman" panose="02020603050405020304" pitchFamily="18" charset="0"/>
              </a:rPr>
              <a:t> ж </a:t>
            </a:r>
            <a:r>
              <a:rPr lang="ru-RU" dirty="0" err="1">
                <a:latin typeface="Times New Roman" panose="02020603050405020304" pitchFamily="18" charset="0"/>
                <a:ea typeface="Times New Roman" panose="02020603050405020304" pitchFamily="18" charset="0"/>
              </a:rPr>
              <a:t>надання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їм</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національного</a:t>
            </a:r>
            <a:r>
              <a:rPr lang="ru-RU" dirty="0">
                <a:latin typeface="Times New Roman" panose="02020603050405020304" pitchFamily="18" charset="0"/>
                <a:ea typeface="Times New Roman" panose="02020603050405020304" pitchFamily="18" charset="0"/>
              </a:rPr>
              <a:t> режиму. </a:t>
            </a:r>
            <a:r>
              <a:rPr lang="ru-RU" dirty="0" err="1">
                <a:latin typeface="Times New Roman" panose="02020603050405020304" pitchFamily="18" charset="0"/>
                <a:ea typeface="Times New Roman" panose="02020603050405020304" pitchFamily="18" charset="0"/>
              </a:rPr>
              <a:t>Ці</a:t>
            </a:r>
            <a:r>
              <a:rPr lang="ru-RU" dirty="0">
                <a:latin typeface="Times New Roman" panose="02020603050405020304" pitchFamily="18" charset="0"/>
                <a:ea typeface="Times New Roman" panose="02020603050405020304" pitchFamily="18" charset="0"/>
              </a:rPr>
              <a:t> ставки </a:t>
            </a:r>
            <a:r>
              <a:rPr lang="ru-RU" dirty="0" err="1">
                <a:latin typeface="Times New Roman" panose="02020603050405020304" pitchFamily="18" charset="0"/>
                <a:ea typeface="Times New Roman" panose="02020603050405020304" pitchFamily="18" charset="0"/>
              </a:rPr>
              <a:t>завжди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застосовуються</a:t>
            </a:r>
            <a:r>
              <a:rPr lang="ru-RU" dirty="0">
                <a:latin typeface="Times New Roman" panose="02020603050405020304" pitchFamily="18" charset="0"/>
                <a:ea typeface="Times New Roman" panose="02020603050405020304" pitchFamily="18" charset="0"/>
              </a:rPr>
              <a:t> до </a:t>
            </a:r>
            <a:r>
              <a:rPr lang="ru-RU" dirty="0" err="1">
                <a:latin typeface="Times New Roman" panose="02020603050405020304" pitchFamily="18" charset="0"/>
                <a:ea typeface="Times New Roman" panose="02020603050405020304" pitchFamily="18" charset="0"/>
              </a:rPr>
              <a:t>товарів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країни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походження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яких</a:t>
            </a:r>
            <a:r>
              <a:rPr lang="ru-RU" dirty="0">
                <a:latin typeface="Times New Roman" panose="02020603050405020304" pitchFamily="18" charset="0"/>
                <a:ea typeface="Times New Roman" panose="02020603050405020304" pitchFamily="18" charset="0"/>
              </a:rPr>
              <a:t> не </a:t>
            </a:r>
            <a:r>
              <a:rPr lang="ru-RU" dirty="0" err="1">
                <a:latin typeface="Times New Roman" panose="02020603050405020304" pitchFamily="18" charset="0"/>
                <a:ea typeface="Times New Roman" panose="02020603050405020304" pitchFamily="18" charset="0"/>
              </a:rPr>
              <a:t>встановлено</a:t>
            </a:r>
            <a:r>
              <a:rPr lang="ru-RU" dirty="0">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044601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32012"/>
            <a:ext cx="10018713" cy="6196083"/>
          </a:xfrm>
        </p:spPr>
        <p:txBody>
          <a:bodyPr>
            <a:normAutofit lnSpcReduction="10000"/>
          </a:bodyPr>
          <a:lstStyle/>
          <a:p>
            <a:pPr marL="0" indent="0">
              <a:buNone/>
            </a:pPr>
            <a:r>
              <a:rPr lang="ru-RU" b="1" dirty="0" smtClean="0">
                <a:latin typeface="Calibri" panose="020F0502020204030204" pitchFamily="34" charset="0"/>
                <a:ea typeface="Calibri" panose="020F0502020204030204" pitchFamily="34" charset="0"/>
                <a:cs typeface="Times New Roman" panose="02020603050405020304" pitchFamily="18" charset="0"/>
              </a:rPr>
              <a:t>1.5. </a:t>
            </a:r>
            <a:r>
              <a:rPr lang="ru-RU" b="1" dirty="0" err="1" smtClean="0">
                <a:latin typeface="Calibri" panose="020F0502020204030204" pitchFamily="34" charset="0"/>
                <a:ea typeface="Calibri" panose="020F0502020204030204" pitchFamily="34" charset="0"/>
                <a:cs typeface="Times New Roman" panose="02020603050405020304" pitchFamily="18" charset="0"/>
              </a:rPr>
              <a:t>Експортний</a:t>
            </a:r>
            <a:r>
              <a:rPr lang="ru-RU" b="1" dirty="0" smtClean="0">
                <a:latin typeface="Calibri" panose="020F0502020204030204" pitchFamily="34" charset="0"/>
                <a:ea typeface="Calibri" panose="020F0502020204030204" pitchFamily="34" charset="0"/>
                <a:cs typeface="Times New Roman" panose="02020603050405020304" pitchFamily="18" charset="0"/>
              </a:rPr>
              <a:t> </a:t>
            </a:r>
            <a:r>
              <a:rPr lang="ru-RU" b="1" dirty="0">
                <a:latin typeface="Calibri" panose="020F0502020204030204" pitchFamily="34" charset="0"/>
                <a:ea typeface="Calibri" panose="020F0502020204030204" pitchFamily="34" charset="0"/>
                <a:cs typeface="Times New Roman" panose="02020603050405020304" pitchFamily="18" charset="0"/>
              </a:rPr>
              <a:t>та </a:t>
            </a:r>
            <a:r>
              <a:rPr lang="ru-RU" b="1" dirty="0" err="1">
                <a:latin typeface="Calibri" panose="020F0502020204030204" pitchFamily="34" charset="0"/>
                <a:ea typeface="Calibri" panose="020F0502020204030204" pitchFamily="34" charset="0"/>
                <a:cs typeface="Times New Roman" panose="02020603050405020304" pitchFamily="18" charset="0"/>
              </a:rPr>
              <a:t>імпортний</a:t>
            </a:r>
            <a:r>
              <a:rPr lang="ru-RU" b="1" dirty="0">
                <a:latin typeface="Calibri" panose="020F0502020204030204" pitchFamily="34" charset="0"/>
                <a:ea typeface="Calibri" panose="020F0502020204030204" pitchFamily="34" charset="0"/>
                <a:cs typeface="Times New Roman" panose="02020603050405020304" pitchFamily="18" charset="0"/>
              </a:rPr>
              <a:t> </a:t>
            </a:r>
            <a:r>
              <a:rPr lang="ru-RU" b="1" dirty="0" err="1">
                <a:latin typeface="Calibri" panose="020F0502020204030204" pitchFamily="34" charset="0"/>
                <a:ea typeface="Calibri" panose="020F0502020204030204" pitchFamily="34" charset="0"/>
                <a:cs typeface="Times New Roman" panose="02020603050405020304" pitchFamily="18" charset="0"/>
              </a:rPr>
              <a:t>митні</a:t>
            </a:r>
            <a:r>
              <a:rPr lang="ru-RU" b="1" dirty="0">
                <a:latin typeface="Calibri" panose="020F0502020204030204" pitchFamily="34" charset="0"/>
                <a:ea typeface="Calibri" panose="020F0502020204030204" pitchFamily="34" charset="0"/>
                <a:cs typeface="Times New Roman" panose="02020603050405020304" pitchFamily="18" charset="0"/>
              </a:rPr>
              <a:t> </a:t>
            </a:r>
            <a:r>
              <a:rPr lang="ru-RU" b="1" dirty="0" err="1" smtClean="0">
                <a:latin typeface="Calibri" panose="020F0502020204030204" pitchFamily="34" charset="0"/>
                <a:ea typeface="Calibri" panose="020F0502020204030204" pitchFamily="34" charset="0"/>
                <a:cs typeface="Times New Roman" panose="02020603050405020304" pitchFamily="18" charset="0"/>
              </a:rPr>
              <a:t>тарифи</a:t>
            </a:r>
            <a:endParaRPr lang="ru-RU" b="1" dirty="0" smtClean="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ru-RU" dirty="0" err="1">
                <a:solidFill>
                  <a:srgbClr val="000000"/>
                </a:solidFill>
                <a:latin typeface="Times New Roman" panose="02020603050405020304" pitchFamily="18" charset="0"/>
                <a:ea typeface="Times New Roman" panose="02020603050405020304" pitchFamily="18" charset="0"/>
              </a:rPr>
              <a:t>Ввізне</a:t>
            </a:r>
            <a:r>
              <a:rPr lang="ru-RU" dirty="0">
                <a:solidFill>
                  <a:srgbClr val="000000"/>
                </a:solidFill>
                <a:latin typeface="Times New Roman" panose="02020603050405020304" pitchFamily="18" charset="0"/>
                <a:ea typeface="Times New Roman" panose="02020603050405020304" pitchFamily="18" charset="0"/>
              </a:rPr>
              <a:t> </a:t>
            </a:r>
            <a:r>
              <a:rPr lang="ru-RU" dirty="0" smtClean="0">
                <a:solidFill>
                  <a:srgbClr val="000000"/>
                </a:solidFill>
                <a:latin typeface="Times New Roman" panose="02020603050405020304" pitchFamily="18" charset="0"/>
                <a:ea typeface="Times New Roman" panose="02020603050405020304" pitchFamily="18" charset="0"/>
              </a:rPr>
              <a:t>(</a:t>
            </a:r>
            <a:r>
              <a:rPr lang="ru-RU" dirty="0" err="1" smtClean="0">
                <a:solidFill>
                  <a:srgbClr val="000000"/>
                </a:solidFill>
                <a:latin typeface="Times New Roman" panose="02020603050405020304" pitchFamily="18" charset="0"/>
                <a:ea typeface="Times New Roman" panose="02020603050405020304" pitchFamily="18" charset="0"/>
              </a:rPr>
              <a:t>імпортне</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hlinkClick r:id="rId2"/>
              </a:rPr>
              <a:t>мито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встановлюється</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товари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що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ввозяться</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митну</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територію</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України</a:t>
            </a:r>
            <a:r>
              <a:rPr lang="ru-RU" dirty="0">
                <a:solidFill>
                  <a:srgbClr val="000000"/>
                </a:solidFill>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a:solidFill>
                  <a:srgbClr val="000000"/>
                </a:solidFill>
                <a:latin typeface="Times New Roman" panose="02020603050405020304" pitchFamily="18" charset="0"/>
                <a:ea typeface="Times New Roman" panose="02020603050405020304" pitchFamily="18" charset="0"/>
              </a:rPr>
              <a:t>Доцільність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імпортного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мита</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Фіскальні</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міркування</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Ускладнення</a:t>
            </a:r>
            <a:r>
              <a:rPr lang="ru-RU" dirty="0" smtClean="0">
                <a:solidFill>
                  <a:srgbClr val="000000"/>
                </a:solidFill>
                <a:latin typeface="Times New Roman" panose="02020603050405020304" pitchFamily="18" charset="0"/>
                <a:ea typeface="Times New Roman" panose="02020603050405020304" pitchFamily="18" charset="0"/>
              </a:rPr>
              <a:t> </a:t>
            </a:r>
            <a:r>
              <a:rPr lang="ru-RU" dirty="0">
                <a:solidFill>
                  <a:srgbClr val="000000"/>
                </a:solidFill>
                <a:latin typeface="Times New Roman" panose="02020603050405020304" pitchFamily="18" charset="0"/>
                <a:ea typeface="Times New Roman" panose="02020603050405020304" pitchFamily="18" charset="0"/>
              </a:rPr>
              <a:t>з </a:t>
            </a:r>
            <a:r>
              <a:rPr lang="ru-RU" dirty="0" err="1">
                <a:solidFill>
                  <a:srgbClr val="000000"/>
                </a:solidFill>
                <a:latin typeface="Times New Roman" panose="02020603050405020304" pitchFamily="18" charset="0"/>
                <a:ea typeface="Times New Roman" panose="02020603050405020304" pitchFamily="18" charset="0"/>
              </a:rPr>
              <a:t>переміщенням</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факторів</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виробництва</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Політичні</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або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стратегічні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міркування</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Захист</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нових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галузей</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smtClean="0">
                <a:solidFill>
                  <a:srgbClr val="000000"/>
                </a:solidFill>
                <a:latin typeface="Times New Roman" panose="02020603050405020304" pitchFamily="18" charset="0"/>
                <a:ea typeface="Times New Roman" panose="02020603050405020304" pitchFamily="18" charset="0"/>
              </a:rPr>
              <a:t>До </a:t>
            </a:r>
            <a:r>
              <a:rPr lang="ru-RU" dirty="0" err="1">
                <a:solidFill>
                  <a:srgbClr val="000000"/>
                </a:solidFill>
                <a:latin typeface="Times New Roman" panose="02020603050405020304" pitchFamily="18" charset="0"/>
                <a:ea typeface="Times New Roman" panose="02020603050405020304" pitchFamily="18" charset="0"/>
              </a:rPr>
              <a:t>товарів</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ринок</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яких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має</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ознаки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розкоші</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Традиційно</a:t>
            </a:r>
            <a:r>
              <a:rPr lang="ru-RU" dirty="0" smtClean="0">
                <a:solidFill>
                  <a:srgbClr val="000000"/>
                </a:solidFill>
                <a:latin typeface="Times New Roman" panose="02020603050405020304" pitchFamily="18" charset="0"/>
                <a:ea typeface="Times New Roman" panose="02020603050405020304" pitchFamily="18" charset="0"/>
              </a:rPr>
              <a:t> </a:t>
            </a:r>
            <a:r>
              <a:rPr lang="ru-RU" dirty="0">
                <a:solidFill>
                  <a:srgbClr val="000000"/>
                </a:solidFill>
                <a:latin typeface="Times New Roman" panose="02020603050405020304" pitchFamily="18" charset="0"/>
                <a:ea typeface="Times New Roman" panose="02020603050405020304" pitchFamily="18" charset="0"/>
              </a:rPr>
              <a:t>до </a:t>
            </a:r>
            <a:r>
              <a:rPr lang="ru-RU" dirty="0" err="1">
                <a:solidFill>
                  <a:srgbClr val="000000"/>
                </a:solidFill>
                <a:latin typeface="Times New Roman" panose="02020603050405020304" pitchFamily="18" charset="0"/>
                <a:ea typeface="Times New Roman" panose="02020603050405020304" pitchFamily="18" charset="0"/>
              </a:rPr>
              <a:t>товарів</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що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мають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фіскальне</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значення</a:t>
            </a:r>
            <a:endParaRPr lang="ru-RU" sz="2000" dirty="0">
              <a:latin typeface="Times New Roman" panose="02020603050405020304" pitchFamily="18" charset="0"/>
              <a:ea typeface="Times New Roman" panose="02020603050405020304" pitchFamily="18" charset="0"/>
            </a:endParaRPr>
          </a:p>
          <a:p>
            <a:pPr indent="0" algn="just">
              <a:lnSpc>
                <a:spcPct val="115000"/>
              </a:lnSpc>
              <a:spcAft>
                <a:spcPts val="0"/>
              </a:spcAft>
              <a:buNone/>
            </a:pPr>
            <a:r>
              <a:rPr lang="ru-RU" dirty="0" err="1">
                <a:solidFill>
                  <a:srgbClr val="000000"/>
                </a:solidFill>
                <a:latin typeface="Times New Roman" panose="02020603050405020304" pitchFamily="18" charset="0"/>
                <a:ea typeface="Times New Roman" panose="02020603050405020304" pitchFamily="18" charset="0"/>
              </a:rPr>
              <a:t>Оптимальне</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імпортне</a:t>
            </a:r>
            <a:r>
              <a:rPr lang="ru-RU" dirty="0">
                <a:solidFill>
                  <a:srgbClr val="000000"/>
                </a:solidFill>
                <a:latin typeface="Times New Roman" panose="02020603050405020304" pitchFamily="18" charset="0"/>
                <a:ea typeface="Times New Roman" panose="02020603050405020304" pitchFamily="18" charset="0"/>
              </a:rPr>
              <a:t> </a:t>
            </a:r>
            <a:r>
              <a:rPr lang="ru-RU" dirty="0" err="1" smtClean="0">
                <a:solidFill>
                  <a:srgbClr val="000000"/>
                </a:solidFill>
                <a:latin typeface="Times New Roman" panose="02020603050405020304" pitchFamily="18" charset="0"/>
                <a:ea typeface="Times New Roman" panose="02020603050405020304" pitchFamily="18" charset="0"/>
              </a:rPr>
              <a:t>мито</a:t>
            </a:r>
            <a:r>
              <a:rPr lang="ru-RU" dirty="0" smtClean="0">
                <a:solidFill>
                  <a:srgbClr val="000000"/>
                </a:solidFill>
                <a:latin typeface="Times New Roman" panose="02020603050405020304" pitchFamily="18" charset="0"/>
                <a:ea typeface="Times New Roman" panose="02020603050405020304" pitchFamily="18" charset="0"/>
              </a:rPr>
              <a:t>:</a:t>
            </a:r>
            <a:r>
              <a:rPr lang="ru-RU" sz="2000" dirty="0" smtClean="0">
                <a:latin typeface="Times New Roman" panose="02020603050405020304" pitchFamily="18" charset="0"/>
                <a:ea typeface="Times New Roman" panose="02020603050405020304" pitchFamily="18" charset="0"/>
              </a:rPr>
              <a:t> </a:t>
            </a:r>
            <a:r>
              <a:rPr lang="ru-RU" dirty="0" err="1" smtClean="0">
                <a:solidFill>
                  <a:srgbClr val="000000"/>
                </a:solidFill>
                <a:latin typeface="Times New Roman" panose="02020603050405020304" pitchFamily="18" charset="0"/>
                <a:ea typeface="Times New Roman" panose="02020603050405020304" pitchFamily="18" charset="0"/>
              </a:rPr>
              <a:t>ефект</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отриманий</a:t>
            </a:r>
            <a:r>
              <a:rPr lang="ru-RU" dirty="0">
                <a:solidFill>
                  <a:srgbClr val="000000"/>
                </a:solidFill>
                <a:latin typeface="Times New Roman" panose="02020603050405020304" pitchFamily="18" charset="0"/>
                <a:ea typeface="Times New Roman" panose="02020603050405020304" pitchFamily="18" charset="0"/>
              </a:rPr>
              <a:t> в </a:t>
            </a:r>
            <a:r>
              <a:rPr lang="ru-RU" dirty="0" err="1">
                <a:solidFill>
                  <a:srgbClr val="000000"/>
                </a:solidFill>
                <a:latin typeface="Times New Roman" panose="02020603050405020304" pitchFamily="18" charset="0"/>
                <a:ea typeface="Times New Roman" panose="02020603050405020304" pitchFamily="18" charset="0"/>
              </a:rPr>
              <a:t>результаті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застосування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імпортного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мита</a:t>
            </a:r>
            <a:r>
              <a:rPr lang="ru-RU" dirty="0">
                <a:solidFill>
                  <a:srgbClr val="000000"/>
                </a:solidFill>
                <a:latin typeface="Times New Roman" panose="02020603050405020304" pitchFamily="18" charset="0"/>
                <a:ea typeface="Times New Roman" panose="02020603050405020304" pitchFamily="18" charset="0"/>
              </a:rPr>
              <a:t>, коли у </a:t>
            </a:r>
            <a:r>
              <a:rPr lang="ru-RU" dirty="0" err="1">
                <a:solidFill>
                  <a:srgbClr val="000000"/>
                </a:solidFill>
                <a:latin typeface="Times New Roman" panose="02020603050405020304" pitchFamily="18" charset="0"/>
                <a:ea typeface="Times New Roman" panose="02020603050405020304" pitchFamily="18" charset="0"/>
              </a:rPr>
              <a:t>відповідь</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його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введення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іноземні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постачальники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знижують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свої</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ціни</a:t>
            </a:r>
            <a:r>
              <a:rPr lang="ru-RU" dirty="0">
                <a:solidFill>
                  <a:srgbClr val="000000"/>
                </a:solidFill>
                <a:latin typeface="Times New Roman" panose="02020603050405020304" pitchFamily="18" charset="0"/>
                <a:ea typeface="Times New Roman" panose="02020603050405020304" pitchFamily="18" charset="0"/>
              </a:rPr>
              <a:t> таким чином, </a:t>
            </a:r>
            <a:r>
              <a:rPr lang="ru-RU" dirty="0" err="1">
                <a:solidFill>
                  <a:srgbClr val="000000"/>
                </a:solidFill>
                <a:latin typeface="Times New Roman" panose="02020603050405020304" pitchFamily="18" charset="0"/>
                <a:ea typeface="Times New Roman" panose="02020603050405020304" pitchFamily="18" charset="0"/>
              </a:rPr>
              <a:t>що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рівень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цін</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імпортний</a:t>
            </a:r>
            <a:r>
              <a:rPr lang="ru-RU" dirty="0">
                <a:solidFill>
                  <a:srgbClr val="000000"/>
                </a:solidFill>
                <a:latin typeface="Times New Roman" panose="02020603050405020304" pitchFamily="18" charset="0"/>
                <a:ea typeface="Times New Roman" panose="02020603050405020304" pitchFamily="18" charset="0"/>
              </a:rPr>
              <a:t> товар на </a:t>
            </a:r>
            <a:r>
              <a:rPr lang="ru-RU" dirty="0" err="1">
                <a:solidFill>
                  <a:srgbClr val="000000"/>
                </a:solidFill>
                <a:latin typeface="Times New Roman" panose="02020603050405020304" pitchFamily="18" charset="0"/>
                <a:ea typeface="Times New Roman" panose="02020603050405020304" pitchFamily="18" charset="0"/>
              </a:rPr>
              <a:t>внутрішньому</a:t>
            </a:r>
            <a:r>
              <a:rPr lang="ru-RU" dirty="0">
                <a:solidFill>
                  <a:srgbClr val="000000"/>
                </a:solidFill>
                <a:latin typeface="Times New Roman" panose="02020603050405020304" pitchFamily="18" charset="0"/>
                <a:ea typeface="Times New Roman" panose="02020603050405020304" pitchFamily="18" charset="0"/>
              </a:rPr>
              <a:t> ринку не </a:t>
            </a:r>
            <a:r>
              <a:rPr lang="ru-RU" dirty="0" err="1">
                <a:solidFill>
                  <a:srgbClr val="000000"/>
                </a:solidFill>
                <a:latin typeface="Times New Roman" panose="02020603050405020304" pitchFamily="18" charset="0"/>
                <a:ea typeface="Times New Roman" panose="02020603050405020304" pitchFamily="18" charset="0"/>
              </a:rPr>
              <a:t>підвищується</a:t>
            </a:r>
            <a:r>
              <a:rPr lang="ru-RU" dirty="0">
                <a:solidFill>
                  <a:srgbClr val="000000"/>
                </a:solidFill>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2080253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36728"/>
            <a:ext cx="10018713" cy="6168787"/>
          </a:xfrm>
        </p:spPr>
        <p:txBody>
          <a:bodyPr>
            <a:normAutofit fontScale="92500" lnSpcReduction="20000"/>
          </a:bodyPr>
          <a:lstStyle/>
          <a:p>
            <a:pPr indent="0" algn="just">
              <a:lnSpc>
                <a:spcPct val="115000"/>
              </a:lnSpc>
              <a:spcAft>
                <a:spcPts val="0"/>
              </a:spcAft>
              <a:buNone/>
            </a:pPr>
            <a:r>
              <a:rPr lang="ru-RU" b="1" dirty="0" err="1">
                <a:solidFill>
                  <a:srgbClr val="000000"/>
                </a:solidFill>
                <a:latin typeface="Times New Roman" panose="02020603050405020304" pitchFamily="18" charset="0"/>
                <a:ea typeface="Times New Roman" panose="02020603050405020304" pitchFamily="18" charset="0"/>
              </a:rPr>
              <a:t>Експортне</a:t>
            </a:r>
            <a:r>
              <a:rPr lang="ru-RU" b="1" dirty="0">
                <a:solidFill>
                  <a:srgbClr val="000000"/>
                </a:solidFill>
                <a:latin typeface="Times New Roman" panose="02020603050405020304" pitchFamily="18" charset="0"/>
                <a:ea typeface="Times New Roman" panose="02020603050405020304" pitchFamily="18" charset="0"/>
              </a:rPr>
              <a:t> </a:t>
            </a:r>
            <a:r>
              <a:rPr lang="ru-RU" b="1" dirty="0" err="1">
                <a:solidFill>
                  <a:srgbClr val="000000"/>
                </a:solidFill>
                <a:latin typeface="Times New Roman" panose="02020603050405020304" pitchFamily="18" charset="0"/>
                <a:ea typeface="Times New Roman" panose="02020603050405020304" pitchFamily="18" charset="0"/>
              </a:rPr>
              <a:t>мито</a:t>
            </a:r>
            <a:endParaRPr lang="ru-RU" sz="2000" b="1" dirty="0">
              <a:latin typeface="Times New Roman" panose="02020603050405020304" pitchFamily="18" charset="0"/>
              <a:ea typeface="Times New Roman" panose="02020603050405020304" pitchFamily="18" charset="0"/>
            </a:endParaRPr>
          </a:p>
          <a:p>
            <a:pPr indent="0" algn="just">
              <a:lnSpc>
                <a:spcPct val="115000"/>
              </a:lnSpc>
              <a:spcAft>
                <a:spcPts val="0"/>
              </a:spcAft>
              <a:buNone/>
            </a:pPr>
            <a:r>
              <a:rPr lang="ru-RU" dirty="0" err="1" smtClean="0">
                <a:solidFill>
                  <a:srgbClr val="000000"/>
                </a:solidFill>
                <a:latin typeface="Times New Roman" panose="02020603050405020304" pitchFamily="18" charset="0"/>
                <a:ea typeface="Times New Roman" panose="02020603050405020304" pitchFamily="18" charset="0"/>
              </a:rPr>
              <a:t>Вивізне</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smtClean="0">
                <a:solidFill>
                  <a:srgbClr val="000000"/>
                </a:solidFill>
                <a:latin typeface="Times New Roman" panose="02020603050405020304" pitchFamily="18" charset="0"/>
                <a:ea typeface="Times New Roman" panose="02020603050405020304" pitchFamily="18" charset="0"/>
              </a:rPr>
              <a:t>експортне</a:t>
            </a:r>
            <a:r>
              <a:rPr lang="ru-RU" dirty="0" smtClean="0">
                <a:solidFill>
                  <a:srgbClr val="000000"/>
                </a:solidFill>
                <a:latin typeface="Times New Roman" panose="02020603050405020304" pitchFamily="18" charset="0"/>
                <a:ea typeface="Times New Roman" panose="02020603050405020304" pitchFamily="18" charset="0"/>
              </a:rPr>
              <a:t>)</a:t>
            </a:r>
            <a:r>
              <a:rPr lang="ru-RU" dirty="0">
                <a:solidFill>
                  <a:srgbClr val="000000"/>
                </a:solidFill>
                <a:latin typeface="Times New Roman" panose="02020603050405020304" pitchFamily="18" charset="0"/>
                <a:ea typeface="Times New Roman" panose="02020603050405020304" pitchFamily="18" charset="0"/>
              </a:rPr>
              <a:t> </a:t>
            </a:r>
            <a:r>
              <a:rPr lang="ru-RU" b="1" u="sng" dirty="0" err="1">
                <a:solidFill>
                  <a:srgbClr val="FF0000"/>
                </a:solidFill>
                <a:latin typeface="Times New Roman" panose="02020603050405020304" pitchFamily="18" charset="0"/>
                <a:ea typeface="Times New Roman" panose="02020603050405020304" pitchFamily="18" charset="0"/>
                <a:hlinkClick r:id="rId2"/>
              </a:rPr>
              <a:t>мито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встановлюється</a:t>
            </a:r>
            <a:r>
              <a:rPr lang="ru-RU" dirty="0">
                <a:solidFill>
                  <a:srgbClr val="000000"/>
                </a:solidFill>
                <a:latin typeface="Times New Roman" panose="02020603050405020304" pitchFamily="18" charset="0"/>
                <a:ea typeface="Times New Roman" panose="02020603050405020304" pitchFamily="18" charset="0"/>
              </a:rPr>
              <a:t> законом на </a:t>
            </a:r>
            <a:r>
              <a:rPr lang="ru-RU" dirty="0" err="1">
                <a:solidFill>
                  <a:srgbClr val="000000"/>
                </a:solidFill>
                <a:latin typeface="Times New Roman" panose="02020603050405020304" pitchFamily="18" charset="0"/>
                <a:ea typeface="Times New Roman" panose="02020603050405020304" pitchFamily="18" charset="0"/>
              </a:rPr>
              <a:t>українські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товари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що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вивозяться</a:t>
            </a:r>
            <a:r>
              <a:rPr lang="ru-RU" dirty="0">
                <a:solidFill>
                  <a:srgbClr val="000000"/>
                </a:solidFill>
                <a:latin typeface="Times New Roman" panose="02020603050405020304" pitchFamily="18" charset="0"/>
                <a:ea typeface="Times New Roman" panose="02020603050405020304" pitchFamily="18" charset="0"/>
              </a:rPr>
              <a:t> за </a:t>
            </a:r>
            <a:r>
              <a:rPr lang="ru-RU" dirty="0" err="1">
                <a:solidFill>
                  <a:srgbClr val="000000"/>
                </a:solidFill>
                <a:latin typeface="Times New Roman" panose="02020603050405020304" pitchFamily="18" charset="0"/>
                <a:ea typeface="Times New Roman" panose="02020603050405020304" pitchFamily="18" charset="0"/>
              </a:rPr>
              <a:t>межі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митної</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території</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України</a:t>
            </a:r>
            <a:r>
              <a:rPr lang="ru-RU" dirty="0">
                <a:solidFill>
                  <a:srgbClr val="000000"/>
                </a:solidFill>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Застосовується</a:t>
            </a:r>
            <a:r>
              <a:rPr lang="ru-RU" dirty="0" smtClean="0">
                <a:solidFill>
                  <a:srgbClr val="000000"/>
                </a:solidFill>
                <a:latin typeface="Times New Roman" panose="02020603050405020304" pitchFamily="18" charset="0"/>
                <a:ea typeface="Times New Roman" panose="02020603050405020304" pitchFamily="18" charset="0"/>
              </a:rPr>
              <a:t> </a:t>
            </a:r>
            <a:r>
              <a:rPr lang="ru-RU" dirty="0">
                <a:solidFill>
                  <a:srgbClr val="000000"/>
                </a:solidFill>
                <a:latin typeface="Times New Roman" panose="02020603050405020304" pitchFamily="18" charset="0"/>
                <a:ea typeface="Times New Roman" panose="02020603050405020304" pitchFamily="18" charset="0"/>
              </a:rPr>
              <a:t>при </a:t>
            </a:r>
            <a:r>
              <a:rPr lang="ru-RU" dirty="0" err="1">
                <a:solidFill>
                  <a:srgbClr val="000000"/>
                </a:solidFill>
                <a:latin typeface="Times New Roman" panose="02020603050405020304" pitchFamily="18" charset="0"/>
                <a:ea typeface="Times New Roman" panose="02020603050405020304" pitchFamily="18" charset="0"/>
              </a:rPr>
              <a:t>вивозі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товарів</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які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високоліквідні</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світовому</a:t>
            </a:r>
            <a:r>
              <a:rPr lang="ru-RU" dirty="0">
                <a:solidFill>
                  <a:srgbClr val="000000"/>
                </a:solidFill>
                <a:latin typeface="Times New Roman" panose="02020603050405020304" pitchFamily="18" charset="0"/>
                <a:ea typeface="Times New Roman" panose="02020603050405020304" pitchFamily="18" charset="0"/>
              </a:rPr>
              <a:t> ринку.</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Застосовується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якщо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розширення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експорту</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недоцільно</a:t>
            </a:r>
            <a:r>
              <a:rPr lang="ru-RU" dirty="0">
                <a:solidFill>
                  <a:srgbClr val="000000"/>
                </a:solidFill>
                <a:latin typeface="Times New Roman" panose="02020603050405020304" pitchFamily="18" charset="0"/>
                <a:ea typeface="Times New Roman" panose="02020603050405020304" pitchFamily="18" charset="0"/>
              </a:rPr>
              <a:t> з точки </a:t>
            </a:r>
            <a:r>
              <a:rPr lang="ru-RU" dirty="0" err="1">
                <a:solidFill>
                  <a:srgbClr val="000000"/>
                </a:solidFill>
                <a:latin typeface="Times New Roman" panose="02020603050405020304" pitchFamily="18" charset="0"/>
                <a:ea typeface="Times New Roman" panose="02020603050405020304" pitchFamily="18" charset="0"/>
              </a:rPr>
              <a:t>зору</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небезпеки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виникнення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падіння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експортних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надходжень</a:t>
            </a:r>
            <a:r>
              <a:rPr lang="ru-RU" dirty="0">
                <a:solidFill>
                  <a:srgbClr val="000000"/>
                </a:solidFill>
                <a:latin typeface="Times New Roman" panose="02020603050405020304" pitchFamily="18" charset="0"/>
                <a:ea typeface="Times New Roman" panose="02020603050405020304" pitchFamily="18" charset="0"/>
              </a:rPr>
              <a:t> через </a:t>
            </a:r>
            <a:r>
              <a:rPr lang="ru-RU" dirty="0" err="1">
                <a:solidFill>
                  <a:srgbClr val="000000"/>
                </a:solidFill>
                <a:latin typeface="Times New Roman" panose="02020603050405020304" pitchFamily="18" charset="0"/>
                <a:ea typeface="Times New Roman" panose="02020603050405020304" pitchFamily="18" charset="0"/>
              </a:rPr>
              <a:t>зниження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світових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цін</a:t>
            </a:r>
            <a:r>
              <a:rPr lang="ru-RU" dirty="0">
                <a:solidFill>
                  <a:srgbClr val="000000"/>
                </a:solidFill>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a:solidFill>
                  <a:srgbClr val="000000"/>
                </a:solidFill>
                <a:latin typeface="Times New Roman" panose="02020603050405020304" pitchFamily="18" charset="0"/>
                <a:ea typeface="Times New Roman" panose="02020603050405020304" pitchFamily="18" charset="0"/>
              </a:rPr>
              <a:t>Наслідки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експортного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мита</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Експорт</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стає</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менш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прибутковим</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Національні</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виробники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збільшують</a:t>
            </a:r>
            <a:r>
              <a:rPr lang="ru-RU" dirty="0">
                <a:solidFill>
                  <a:srgbClr val="000000"/>
                </a:solidFill>
                <a:latin typeface="Times New Roman" panose="02020603050405020304" pitchFamily="18" charset="0"/>
                <a:ea typeface="Times New Roman" panose="02020603050405020304" pitchFamily="18" charset="0"/>
              </a:rPr>
              <a:t> продаж на </a:t>
            </a:r>
            <a:r>
              <a:rPr lang="ru-RU" dirty="0" err="1">
                <a:solidFill>
                  <a:srgbClr val="000000"/>
                </a:solidFill>
                <a:latin typeface="Times New Roman" panose="02020603050405020304" pitchFamily="18" charset="0"/>
                <a:ea typeface="Times New Roman" panose="02020603050405020304" pitchFamily="18" charset="0"/>
              </a:rPr>
              <a:t>внутрішньому</a:t>
            </a:r>
            <a:r>
              <a:rPr lang="ru-RU" dirty="0">
                <a:solidFill>
                  <a:srgbClr val="000000"/>
                </a:solidFill>
                <a:latin typeface="Times New Roman" panose="02020603050405020304" pitchFamily="18" charset="0"/>
                <a:ea typeface="Times New Roman" panose="02020603050405020304" pitchFamily="18" charset="0"/>
              </a:rPr>
              <a:t> ринку</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Внутрішня</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ціна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знижується</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Внутрішнє</a:t>
            </a:r>
            <a:r>
              <a:rPr lang="ru-RU" dirty="0" smtClean="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споживання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збільшується</a:t>
            </a:r>
            <a:endParaRPr lang="ru-RU" sz="2000" dirty="0">
              <a:latin typeface="Times New Roman" panose="02020603050405020304" pitchFamily="18" charset="0"/>
              <a:ea typeface="Times New Roman" panose="02020603050405020304" pitchFamily="18" charset="0"/>
            </a:endParaRPr>
          </a:p>
          <a:p>
            <a:pPr indent="450215" algn="just">
              <a:lnSpc>
                <a:spcPct val="115000"/>
              </a:lnSpc>
              <a:spcAft>
                <a:spcPts val="0"/>
              </a:spcAft>
            </a:pPr>
            <a:r>
              <a:rPr lang="ru-RU" dirty="0" err="1" smtClean="0">
                <a:solidFill>
                  <a:srgbClr val="000000"/>
                </a:solidFill>
                <a:latin typeface="Times New Roman" panose="02020603050405020304" pitchFamily="18" charset="0"/>
                <a:ea typeface="Times New Roman" panose="02020603050405020304" pitchFamily="18" charset="0"/>
              </a:rPr>
              <a:t>Виграють</a:t>
            </a:r>
            <a:r>
              <a:rPr lang="ru-RU" dirty="0" smtClean="0">
                <a:solidFill>
                  <a:srgbClr val="000000"/>
                </a:solidFill>
                <a:latin typeface="Times New Roman" panose="02020603050405020304" pitchFamily="18" charset="0"/>
                <a:ea typeface="Times New Roman" panose="02020603050405020304" pitchFamily="18" charset="0"/>
              </a:rPr>
              <a:t> </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споживачі</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виробники</a:t>
            </a:r>
            <a:r>
              <a:rPr lang="ru-RU" dirty="0">
                <a:solidFill>
                  <a:srgbClr val="000000"/>
                </a:solidFill>
                <a:latin typeface="Times New Roman" panose="02020603050405020304" pitchFamily="18" charset="0"/>
                <a:ea typeface="Times New Roman" panose="02020603050405020304" pitchFamily="18" charset="0"/>
              </a:rPr>
              <a:t> – у </a:t>
            </a:r>
            <a:r>
              <a:rPr lang="ru-RU" dirty="0" err="1">
                <a:solidFill>
                  <a:srgbClr val="000000"/>
                </a:solidFill>
                <a:latin typeface="Times New Roman" panose="02020603050405020304" pitchFamily="18" charset="0"/>
                <a:ea typeface="Times New Roman" panose="02020603050405020304" pitchFamily="18" charset="0"/>
              </a:rPr>
              <a:t>програші</a:t>
            </a:r>
            <a:r>
              <a:rPr lang="ru-RU" dirty="0">
                <a:solidFill>
                  <a:srgbClr val="000000"/>
                </a:solidFill>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indent="0" algn="just">
              <a:lnSpc>
                <a:spcPct val="115000"/>
              </a:lnSpc>
              <a:spcAft>
                <a:spcPts val="0"/>
              </a:spcAft>
              <a:buNone/>
            </a:pPr>
            <a:r>
              <a:rPr lang="ru-RU" dirty="0" err="1">
                <a:solidFill>
                  <a:srgbClr val="000000"/>
                </a:solidFill>
                <a:latin typeface="Times New Roman" panose="02020603050405020304" pitchFamily="18" charset="0"/>
                <a:ea typeface="Times New Roman" panose="02020603050405020304" pitchFamily="18" charset="0"/>
              </a:rPr>
              <a:t>тарифна</a:t>
            </a:r>
            <a:r>
              <a:rPr lang="ru-RU" dirty="0">
                <a:solidFill>
                  <a:srgbClr val="000000"/>
                </a:solidFill>
                <a:latin typeface="Times New Roman" panose="02020603050405020304" pitchFamily="18" charset="0"/>
                <a:ea typeface="Times New Roman" panose="02020603050405020304" pitchFamily="18" charset="0"/>
              </a:rPr>
              <a:t> квота - </a:t>
            </a:r>
            <a:r>
              <a:rPr lang="ru-RU" dirty="0" err="1">
                <a:solidFill>
                  <a:srgbClr val="000000"/>
                </a:solidFill>
                <a:latin typeface="Times New Roman" panose="02020603050405020304" pitchFamily="18" charset="0"/>
                <a:ea typeface="Times New Roman" panose="02020603050405020304" pitchFamily="18" charset="0"/>
              </a:rPr>
              <a:t>визначений</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обсяг</a:t>
            </a:r>
            <a:r>
              <a:rPr lang="ru-RU" dirty="0">
                <a:solidFill>
                  <a:srgbClr val="000000"/>
                </a:solidFill>
                <a:latin typeface="Times New Roman" panose="02020603050405020304" pitchFamily="18" charset="0"/>
                <a:ea typeface="Times New Roman" panose="02020603050405020304" pitchFamily="18" charset="0"/>
              </a:rPr>
              <a:t> товару, в межах </a:t>
            </a:r>
            <a:r>
              <a:rPr lang="ru-RU" dirty="0" err="1">
                <a:solidFill>
                  <a:srgbClr val="000000"/>
                </a:solidFill>
                <a:latin typeface="Times New Roman" panose="02020603050405020304" pitchFamily="18" charset="0"/>
                <a:ea typeface="Times New Roman" panose="02020603050405020304" pitchFamily="18" charset="0"/>
              </a:rPr>
              <a:t>якого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ввезення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або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вивезення</a:t>
            </a:r>
            <a:r>
              <a:rPr lang="ru-RU" dirty="0">
                <a:solidFill>
                  <a:srgbClr val="000000"/>
                </a:solidFill>
                <a:latin typeface="Times New Roman" panose="02020603050405020304" pitchFamily="18" charset="0"/>
                <a:ea typeface="Times New Roman" panose="02020603050405020304" pitchFamily="18" charset="0"/>
              </a:rPr>
              <a:t> такого товару </a:t>
            </a:r>
            <a:r>
              <a:rPr lang="ru-RU" dirty="0" err="1">
                <a:solidFill>
                  <a:srgbClr val="000000"/>
                </a:solidFill>
                <a:latin typeface="Times New Roman" panose="02020603050405020304" pitchFamily="18" charset="0"/>
                <a:ea typeface="Times New Roman" panose="02020603050405020304" pitchFamily="18" charset="0"/>
              </a:rPr>
              <a:t>здійснюється</a:t>
            </a:r>
            <a:r>
              <a:rPr lang="ru-RU" dirty="0">
                <a:solidFill>
                  <a:srgbClr val="000000"/>
                </a:solidFill>
                <a:latin typeface="Times New Roman" panose="02020603050405020304" pitchFamily="18" charset="0"/>
                <a:ea typeface="Times New Roman" panose="02020603050405020304" pitchFamily="18" charset="0"/>
              </a:rPr>
              <a:t> за </a:t>
            </a:r>
            <a:r>
              <a:rPr lang="ru-RU" dirty="0" err="1">
                <a:solidFill>
                  <a:srgbClr val="000000"/>
                </a:solidFill>
                <a:latin typeface="Times New Roman" panose="02020603050405020304" pitchFamily="18" charset="0"/>
                <a:ea typeface="Times New Roman" panose="02020603050405020304" pitchFamily="18" charset="0"/>
              </a:rPr>
              <a:t>пільговою</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ставкою</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або</a:t>
            </a:r>
            <a:r>
              <a:rPr lang="ru-RU" dirty="0">
                <a:solidFill>
                  <a:srgbClr val="000000"/>
                </a:solidFill>
                <a:latin typeface="Times New Roman" panose="02020603050405020304" pitchFamily="18" charset="0"/>
                <a:ea typeface="Times New Roman" panose="02020603050405020304" pitchFamily="18" charset="0"/>
              </a:rPr>
              <a:t> без </a:t>
            </a:r>
            <a:r>
              <a:rPr lang="ru-RU" dirty="0" err="1">
                <a:solidFill>
                  <a:srgbClr val="000000"/>
                </a:solidFill>
                <a:latin typeface="Times New Roman" panose="02020603050405020304" pitchFamily="18" charset="0"/>
                <a:ea typeface="Times New Roman" panose="02020603050405020304" pitchFamily="18" charset="0"/>
              </a:rPr>
              <a:t>застосування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мита</a:t>
            </a:r>
            <a:r>
              <a:rPr lang="ru-RU" dirty="0">
                <a:solidFill>
                  <a:srgbClr val="000000"/>
                </a:solidFill>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868861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7015" y="900752"/>
            <a:ext cx="10018713" cy="5957247"/>
          </a:xfrm>
        </p:spPr>
        <p:txBody>
          <a:bodyPr>
            <a:normAutofit fontScale="92500" lnSpcReduction="10000"/>
          </a:bodyPr>
          <a:lstStyle/>
          <a:p>
            <a:pPr marL="0" indent="0">
              <a:buNone/>
            </a:pPr>
            <a:r>
              <a:rPr lang="ru-RU" dirty="0" err="1">
                <a:solidFill>
                  <a:srgbClr val="004BC1"/>
                </a:solidFill>
                <a:latin typeface="ProbaPro"/>
                <a:hlinkClick r:id="rId2"/>
              </a:rPr>
              <a:t>Світова</a:t>
            </a:r>
            <a:r>
              <a:rPr lang="ru-RU" dirty="0">
                <a:solidFill>
                  <a:srgbClr val="004BC1"/>
                </a:solidFill>
                <a:latin typeface="ProbaPro"/>
                <a:hlinkClick r:id="rId2"/>
              </a:rPr>
              <a:t> </a:t>
            </a:r>
            <a:r>
              <a:rPr lang="ru-RU" dirty="0" err="1">
                <a:solidFill>
                  <a:srgbClr val="004BC1"/>
                </a:solidFill>
                <a:latin typeface="ProbaPro"/>
                <a:hlinkClick r:id="rId2"/>
              </a:rPr>
              <a:t>організація</a:t>
            </a:r>
            <a:r>
              <a:rPr lang="ru-RU" dirty="0">
                <a:solidFill>
                  <a:srgbClr val="004BC1"/>
                </a:solidFill>
                <a:latin typeface="ProbaPro"/>
                <a:hlinkClick r:id="rId2"/>
              </a:rPr>
              <a:t> </a:t>
            </a:r>
            <a:r>
              <a:rPr lang="ru-RU" dirty="0" err="1">
                <a:solidFill>
                  <a:srgbClr val="004BC1"/>
                </a:solidFill>
                <a:latin typeface="ProbaPro"/>
                <a:hlinkClick r:id="rId2"/>
              </a:rPr>
              <a:t>торгівлі</a:t>
            </a:r>
            <a:r>
              <a:rPr lang="ru-RU" dirty="0">
                <a:solidFill>
                  <a:srgbClr val="004BC1"/>
                </a:solidFill>
                <a:latin typeface="ProbaPro"/>
                <a:hlinkClick r:id="rId2"/>
              </a:rPr>
              <a:t> (СОТ)</a:t>
            </a:r>
            <a:r>
              <a:rPr lang="ru-RU" dirty="0">
                <a:solidFill>
                  <a:srgbClr val="1D1D1B"/>
                </a:solidFill>
                <a:latin typeface="ProbaPro"/>
              </a:rPr>
              <a:t> —</a:t>
            </a:r>
            <a:r>
              <a:rPr lang="ru-RU" b="1" dirty="0">
                <a:solidFill>
                  <a:srgbClr val="1D1D1B"/>
                </a:solidFill>
                <a:latin typeface="ProbaPro"/>
              </a:rPr>
              <a:t> </a:t>
            </a:r>
            <a:r>
              <a:rPr lang="ru-RU" dirty="0" err="1">
                <a:solidFill>
                  <a:srgbClr val="1D1D1B"/>
                </a:solidFill>
                <a:latin typeface="ProbaPro"/>
              </a:rPr>
              <a:t>міжнародна</a:t>
            </a:r>
            <a:r>
              <a:rPr lang="ru-RU" dirty="0">
                <a:solidFill>
                  <a:srgbClr val="1D1D1B"/>
                </a:solidFill>
                <a:latin typeface="ProbaPro"/>
              </a:rPr>
              <a:t> </a:t>
            </a:r>
            <a:r>
              <a:rPr lang="ru-RU" dirty="0" err="1">
                <a:solidFill>
                  <a:srgbClr val="1D1D1B"/>
                </a:solidFill>
                <a:latin typeface="ProbaPro"/>
              </a:rPr>
              <a:t>організація</a:t>
            </a:r>
            <a:r>
              <a:rPr lang="ru-RU" dirty="0">
                <a:solidFill>
                  <a:srgbClr val="1D1D1B"/>
                </a:solidFill>
                <a:latin typeface="ProbaPro"/>
              </a:rPr>
              <a:t>, метою </a:t>
            </a:r>
            <a:r>
              <a:rPr lang="ru-RU" dirty="0" err="1">
                <a:solidFill>
                  <a:srgbClr val="1D1D1B"/>
                </a:solidFill>
                <a:latin typeface="ProbaPro"/>
              </a:rPr>
              <a:t>якої</a:t>
            </a:r>
            <a:r>
              <a:rPr lang="ru-RU" dirty="0">
                <a:solidFill>
                  <a:srgbClr val="1D1D1B"/>
                </a:solidFill>
                <a:latin typeface="ProbaPro"/>
              </a:rPr>
              <a:t> є </a:t>
            </a:r>
            <a:r>
              <a:rPr lang="ru-RU" dirty="0" err="1">
                <a:solidFill>
                  <a:srgbClr val="1D1D1B"/>
                </a:solidFill>
                <a:latin typeface="ProbaPro"/>
              </a:rPr>
              <a:t>розробка</a:t>
            </a:r>
            <a:r>
              <a:rPr lang="ru-RU" dirty="0">
                <a:solidFill>
                  <a:srgbClr val="1D1D1B"/>
                </a:solidFill>
                <a:latin typeface="ProbaPro"/>
              </a:rPr>
              <a:t> </a:t>
            </a:r>
            <a:r>
              <a:rPr lang="ru-RU" dirty="0" err="1">
                <a:solidFill>
                  <a:srgbClr val="1D1D1B"/>
                </a:solidFill>
                <a:latin typeface="ProbaPro"/>
              </a:rPr>
              <a:t>системи</a:t>
            </a:r>
            <a:r>
              <a:rPr lang="ru-RU" dirty="0">
                <a:solidFill>
                  <a:srgbClr val="1D1D1B"/>
                </a:solidFill>
                <a:latin typeface="ProbaPro"/>
              </a:rPr>
              <a:t> </a:t>
            </a:r>
            <a:r>
              <a:rPr lang="ru-RU" dirty="0" err="1">
                <a:solidFill>
                  <a:srgbClr val="1D1D1B"/>
                </a:solidFill>
                <a:latin typeface="ProbaPro"/>
              </a:rPr>
              <a:t>правових</a:t>
            </a:r>
            <a:r>
              <a:rPr lang="ru-RU" dirty="0">
                <a:solidFill>
                  <a:srgbClr val="1D1D1B"/>
                </a:solidFill>
                <a:latin typeface="ProbaPro"/>
              </a:rPr>
              <a:t> норм </a:t>
            </a:r>
            <a:r>
              <a:rPr lang="ru-RU" dirty="0" err="1">
                <a:solidFill>
                  <a:srgbClr val="1D1D1B"/>
                </a:solidFill>
                <a:latin typeface="ProbaPro"/>
              </a:rPr>
              <a:t>міжнародної</a:t>
            </a:r>
            <a:r>
              <a:rPr lang="ru-RU" dirty="0">
                <a:solidFill>
                  <a:srgbClr val="1D1D1B"/>
                </a:solidFill>
                <a:latin typeface="ProbaPro"/>
              </a:rPr>
              <a:t> </a:t>
            </a:r>
            <a:r>
              <a:rPr lang="ru-RU" dirty="0" err="1">
                <a:solidFill>
                  <a:srgbClr val="1D1D1B"/>
                </a:solidFill>
                <a:latin typeface="ProbaPro"/>
              </a:rPr>
              <a:t>торгівлі</a:t>
            </a:r>
            <a:r>
              <a:rPr lang="ru-RU" dirty="0">
                <a:solidFill>
                  <a:srgbClr val="1D1D1B"/>
                </a:solidFill>
                <a:latin typeface="ProbaPro"/>
              </a:rPr>
              <a:t> та контроль за </a:t>
            </a:r>
            <a:r>
              <a:rPr lang="ru-RU" dirty="0" err="1">
                <a:solidFill>
                  <a:srgbClr val="1D1D1B"/>
                </a:solidFill>
                <a:latin typeface="ProbaPro"/>
              </a:rPr>
              <a:t>їх</a:t>
            </a:r>
            <a:r>
              <a:rPr lang="ru-RU" dirty="0">
                <a:solidFill>
                  <a:srgbClr val="1D1D1B"/>
                </a:solidFill>
                <a:latin typeface="ProbaPro"/>
              </a:rPr>
              <a:t> </a:t>
            </a:r>
            <a:r>
              <a:rPr lang="ru-RU" dirty="0" err="1">
                <a:solidFill>
                  <a:srgbClr val="1D1D1B"/>
                </a:solidFill>
                <a:latin typeface="ProbaPro"/>
              </a:rPr>
              <a:t>дотриманням</a:t>
            </a:r>
            <a:r>
              <a:rPr lang="ru-RU" dirty="0">
                <a:solidFill>
                  <a:srgbClr val="1D1D1B"/>
                </a:solidFill>
                <a:latin typeface="ProbaPro"/>
              </a:rPr>
              <a:t>. </a:t>
            </a:r>
            <a:r>
              <a:rPr lang="ru-RU" dirty="0" err="1">
                <a:solidFill>
                  <a:srgbClr val="1D1D1B"/>
                </a:solidFill>
                <a:latin typeface="ProbaPro"/>
              </a:rPr>
              <a:t>Головними</a:t>
            </a:r>
            <a:r>
              <a:rPr lang="ru-RU" dirty="0">
                <a:solidFill>
                  <a:srgbClr val="1D1D1B"/>
                </a:solidFill>
                <a:latin typeface="ProbaPro"/>
              </a:rPr>
              <a:t> </a:t>
            </a:r>
            <a:r>
              <a:rPr lang="ru-RU" dirty="0" err="1">
                <a:solidFill>
                  <a:srgbClr val="1D1D1B"/>
                </a:solidFill>
                <a:latin typeface="ProbaPro"/>
              </a:rPr>
              <a:t>цілями</a:t>
            </a:r>
            <a:r>
              <a:rPr lang="ru-RU" dirty="0">
                <a:solidFill>
                  <a:srgbClr val="1D1D1B"/>
                </a:solidFill>
                <a:latin typeface="ProbaPro"/>
              </a:rPr>
              <a:t> </a:t>
            </a:r>
            <a:r>
              <a:rPr lang="ru-RU" dirty="0" err="1">
                <a:solidFill>
                  <a:srgbClr val="1D1D1B"/>
                </a:solidFill>
                <a:latin typeface="ProbaPro"/>
              </a:rPr>
              <a:t>Організації</a:t>
            </a:r>
            <a:r>
              <a:rPr lang="ru-RU" dirty="0">
                <a:solidFill>
                  <a:srgbClr val="1D1D1B"/>
                </a:solidFill>
                <a:latin typeface="ProbaPro"/>
              </a:rPr>
              <a:t> є </a:t>
            </a:r>
            <a:r>
              <a:rPr lang="ru-RU" dirty="0" err="1">
                <a:solidFill>
                  <a:srgbClr val="1D1D1B"/>
                </a:solidFill>
                <a:latin typeface="ProbaPro"/>
              </a:rPr>
              <a:t>забезпечення</a:t>
            </a:r>
            <a:r>
              <a:rPr lang="ru-RU" dirty="0">
                <a:solidFill>
                  <a:srgbClr val="1D1D1B"/>
                </a:solidFill>
                <a:latin typeface="ProbaPro"/>
              </a:rPr>
              <a:t> </a:t>
            </a:r>
            <a:r>
              <a:rPr lang="ru-RU" dirty="0" err="1">
                <a:solidFill>
                  <a:srgbClr val="1D1D1B"/>
                </a:solidFill>
                <a:latin typeface="ProbaPro"/>
              </a:rPr>
              <a:t>функціонування</a:t>
            </a:r>
            <a:r>
              <a:rPr lang="ru-RU" dirty="0">
                <a:solidFill>
                  <a:srgbClr val="1D1D1B"/>
                </a:solidFill>
                <a:latin typeface="ProbaPro"/>
              </a:rPr>
              <a:t> </a:t>
            </a:r>
            <a:r>
              <a:rPr lang="ru-RU" dirty="0" err="1">
                <a:solidFill>
                  <a:srgbClr val="1D1D1B"/>
                </a:solidFill>
                <a:latin typeface="ProbaPro"/>
              </a:rPr>
              <a:t>системи</a:t>
            </a:r>
            <a:r>
              <a:rPr lang="ru-RU" dirty="0">
                <a:solidFill>
                  <a:srgbClr val="1D1D1B"/>
                </a:solidFill>
                <a:latin typeface="ProbaPro"/>
              </a:rPr>
              <a:t> </a:t>
            </a:r>
            <a:r>
              <a:rPr lang="ru-RU" dirty="0" err="1">
                <a:solidFill>
                  <a:srgbClr val="1D1D1B"/>
                </a:solidFill>
                <a:latin typeface="ProbaPro"/>
              </a:rPr>
              <a:t>міжнародних</a:t>
            </a:r>
            <a:r>
              <a:rPr lang="ru-RU" dirty="0">
                <a:solidFill>
                  <a:srgbClr val="1D1D1B"/>
                </a:solidFill>
                <a:latin typeface="ProbaPro"/>
              </a:rPr>
              <a:t> </a:t>
            </a:r>
            <a:r>
              <a:rPr lang="ru-RU" dirty="0" err="1">
                <a:solidFill>
                  <a:srgbClr val="1D1D1B"/>
                </a:solidFill>
                <a:latin typeface="ProbaPro"/>
              </a:rPr>
              <a:t>багатосторонніх</a:t>
            </a:r>
            <a:r>
              <a:rPr lang="ru-RU" dirty="0">
                <a:solidFill>
                  <a:srgbClr val="1D1D1B"/>
                </a:solidFill>
                <a:latin typeface="ProbaPro"/>
              </a:rPr>
              <a:t> </a:t>
            </a:r>
            <a:r>
              <a:rPr lang="ru-RU" dirty="0" err="1">
                <a:solidFill>
                  <a:srgbClr val="1D1D1B"/>
                </a:solidFill>
                <a:latin typeface="ProbaPro"/>
              </a:rPr>
              <a:t>торговельних</a:t>
            </a:r>
            <a:r>
              <a:rPr lang="ru-RU" dirty="0">
                <a:solidFill>
                  <a:srgbClr val="1D1D1B"/>
                </a:solidFill>
                <a:latin typeface="ProbaPro"/>
              </a:rPr>
              <a:t> </a:t>
            </a:r>
            <a:r>
              <a:rPr lang="ru-RU" dirty="0" err="1">
                <a:solidFill>
                  <a:srgbClr val="1D1D1B"/>
                </a:solidFill>
                <a:latin typeface="ProbaPro"/>
              </a:rPr>
              <a:t>відносин</a:t>
            </a:r>
            <a:r>
              <a:rPr lang="ru-RU" dirty="0">
                <a:solidFill>
                  <a:srgbClr val="1D1D1B"/>
                </a:solidFill>
                <a:latin typeface="ProbaPro"/>
              </a:rPr>
              <a:t>, </a:t>
            </a:r>
            <a:r>
              <a:rPr lang="ru-RU" dirty="0" err="1">
                <a:solidFill>
                  <a:srgbClr val="1D1D1B"/>
                </a:solidFill>
                <a:latin typeface="ProbaPro"/>
              </a:rPr>
              <a:t>поступове</a:t>
            </a:r>
            <a:r>
              <a:rPr lang="ru-RU" dirty="0">
                <a:solidFill>
                  <a:srgbClr val="1D1D1B"/>
                </a:solidFill>
                <a:latin typeface="ProbaPro"/>
              </a:rPr>
              <a:t> </a:t>
            </a:r>
            <a:r>
              <a:rPr lang="ru-RU" dirty="0" err="1">
                <a:solidFill>
                  <a:srgbClr val="1D1D1B"/>
                </a:solidFill>
                <a:latin typeface="ProbaPro"/>
              </a:rPr>
              <a:t>скасування</a:t>
            </a:r>
            <a:r>
              <a:rPr lang="ru-RU" dirty="0">
                <a:solidFill>
                  <a:srgbClr val="1D1D1B"/>
                </a:solidFill>
                <a:latin typeface="ProbaPro"/>
              </a:rPr>
              <a:t> </a:t>
            </a:r>
            <a:r>
              <a:rPr lang="ru-RU" dirty="0" err="1">
                <a:solidFill>
                  <a:srgbClr val="1D1D1B"/>
                </a:solidFill>
                <a:latin typeface="ProbaPro"/>
              </a:rPr>
              <a:t>митних</a:t>
            </a:r>
            <a:r>
              <a:rPr lang="ru-RU" dirty="0">
                <a:solidFill>
                  <a:srgbClr val="1D1D1B"/>
                </a:solidFill>
                <a:latin typeface="ProbaPro"/>
              </a:rPr>
              <a:t> і </a:t>
            </a:r>
            <a:r>
              <a:rPr lang="ru-RU" dirty="0" err="1">
                <a:solidFill>
                  <a:srgbClr val="1D1D1B"/>
                </a:solidFill>
                <a:latin typeface="ProbaPro"/>
              </a:rPr>
              <a:t>торговельних</a:t>
            </a:r>
            <a:r>
              <a:rPr lang="ru-RU" dirty="0">
                <a:solidFill>
                  <a:srgbClr val="1D1D1B"/>
                </a:solidFill>
                <a:latin typeface="ProbaPro"/>
              </a:rPr>
              <a:t> </a:t>
            </a:r>
            <a:r>
              <a:rPr lang="ru-RU" dirty="0" err="1">
                <a:solidFill>
                  <a:srgbClr val="1D1D1B"/>
                </a:solidFill>
                <a:latin typeface="ProbaPro"/>
              </a:rPr>
              <a:t>обмежень</a:t>
            </a:r>
            <a:r>
              <a:rPr lang="ru-RU" dirty="0">
                <a:solidFill>
                  <a:srgbClr val="1D1D1B"/>
                </a:solidFill>
                <a:latin typeface="ProbaPro"/>
              </a:rPr>
              <a:t>, </a:t>
            </a:r>
            <a:r>
              <a:rPr lang="ru-RU" dirty="0" err="1">
                <a:solidFill>
                  <a:srgbClr val="1D1D1B"/>
                </a:solidFill>
                <a:latin typeface="ProbaPro"/>
              </a:rPr>
              <a:t>забезпечення</a:t>
            </a:r>
            <a:r>
              <a:rPr lang="ru-RU" dirty="0">
                <a:solidFill>
                  <a:srgbClr val="1D1D1B"/>
                </a:solidFill>
                <a:latin typeface="ProbaPro"/>
              </a:rPr>
              <a:t> </a:t>
            </a:r>
            <a:r>
              <a:rPr lang="ru-RU" dirty="0" err="1">
                <a:solidFill>
                  <a:srgbClr val="1D1D1B"/>
                </a:solidFill>
                <a:latin typeface="ProbaPro"/>
              </a:rPr>
              <a:t>прозорості</a:t>
            </a:r>
            <a:r>
              <a:rPr lang="ru-RU" dirty="0">
                <a:solidFill>
                  <a:srgbClr val="1D1D1B"/>
                </a:solidFill>
                <a:latin typeface="ProbaPro"/>
              </a:rPr>
              <a:t> </a:t>
            </a:r>
            <a:r>
              <a:rPr lang="ru-RU" dirty="0" err="1">
                <a:solidFill>
                  <a:srgbClr val="1D1D1B"/>
                </a:solidFill>
                <a:latin typeface="ProbaPro"/>
              </a:rPr>
              <a:t>торговельних</a:t>
            </a:r>
            <a:r>
              <a:rPr lang="ru-RU" dirty="0">
                <a:solidFill>
                  <a:srgbClr val="1D1D1B"/>
                </a:solidFill>
                <a:latin typeface="ProbaPro"/>
              </a:rPr>
              <a:t> процедур, </a:t>
            </a:r>
            <a:r>
              <a:rPr lang="ru-RU" dirty="0" err="1">
                <a:solidFill>
                  <a:srgbClr val="1D1D1B"/>
                </a:solidFill>
                <a:latin typeface="ProbaPro"/>
              </a:rPr>
              <a:t>підвищення</a:t>
            </a:r>
            <a:r>
              <a:rPr lang="ru-RU" dirty="0">
                <a:solidFill>
                  <a:srgbClr val="1D1D1B"/>
                </a:solidFill>
                <a:latin typeface="ProbaPro"/>
              </a:rPr>
              <a:t> </a:t>
            </a:r>
            <a:r>
              <a:rPr lang="ru-RU" dirty="0" err="1">
                <a:solidFill>
                  <a:srgbClr val="1D1D1B"/>
                </a:solidFill>
                <a:latin typeface="ProbaPro"/>
              </a:rPr>
              <a:t>економічних</a:t>
            </a:r>
            <a:r>
              <a:rPr lang="ru-RU" dirty="0">
                <a:solidFill>
                  <a:srgbClr val="1D1D1B"/>
                </a:solidFill>
                <a:latin typeface="ProbaPro"/>
              </a:rPr>
              <a:t> </a:t>
            </a:r>
            <a:r>
              <a:rPr lang="ru-RU" dirty="0" err="1">
                <a:solidFill>
                  <a:srgbClr val="1D1D1B"/>
                </a:solidFill>
                <a:latin typeface="ProbaPro"/>
              </a:rPr>
              <a:t>можливостей</a:t>
            </a:r>
            <a:r>
              <a:rPr lang="ru-RU" dirty="0">
                <a:solidFill>
                  <a:srgbClr val="1D1D1B"/>
                </a:solidFill>
                <a:latin typeface="ProbaPro"/>
              </a:rPr>
              <a:t> </a:t>
            </a:r>
            <a:r>
              <a:rPr lang="ru-RU" dirty="0" err="1">
                <a:solidFill>
                  <a:srgbClr val="1D1D1B"/>
                </a:solidFill>
                <a:latin typeface="ProbaPro"/>
              </a:rPr>
              <a:t>країн</a:t>
            </a:r>
            <a:r>
              <a:rPr lang="ru-RU" dirty="0">
                <a:solidFill>
                  <a:srgbClr val="1D1D1B"/>
                </a:solidFill>
                <a:latin typeface="ProbaPro"/>
              </a:rPr>
              <a:t> через </a:t>
            </a:r>
            <a:r>
              <a:rPr lang="ru-RU" dirty="0" err="1">
                <a:solidFill>
                  <a:srgbClr val="1D1D1B"/>
                </a:solidFill>
                <a:latin typeface="ProbaPro"/>
              </a:rPr>
              <a:t>міжнародну</a:t>
            </a:r>
            <a:r>
              <a:rPr lang="ru-RU" dirty="0">
                <a:solidFill>
                  <a:srgbClr val="1D1D1B"/>
                </a:solidFill>
                <a:latin typeface="ProbaPro"/>
              </a:rPr>
              <a:t> </a:t>
            </a:r>
            <a:r>
              <a:rPr lang="ru-RU" dirty="0" err="1">
                <a:solidFill>
                  <a:srgbClr val="1D1D1B"/>
                </a:solidFill>
                <a:latin typeface="ProbaPro"/>
              </a:rPr>
              <a:t>торгівлю</a:t>
            </a:r>
            <a:r>
              <a:rPr lang="ru-RU" dirty="0">
                <a:solidFill>
                  <a:srgbClr val="1D1D1B"/>
                </a:solidFill>
                <a:latin typeface="ProbaPro"/>
              </a:rPr>
              <a:t> </a:t>
            </a:r>
            <a:r>
              <a:rPr lang="ru-RU" dirty="0" err="1">
                <a:solidFill>
                  <a:srgbClr val="1D1D1B"/>
                </a:solidFill>
                <a:latin typeface="ProbaPro"/>
              </a:rPr>
              <a:t>тощо</a:t>
            </a:r>
            <a:r>
              <a:rPr lang="ru-RU" dirty="0">
                <a:solidFill>
                  <a:srgbClr val="1D1D1B"/>
                </a:solidFill>
                <a:latin typeface="ProbaPro"/>
              </a:rPr>
              <a:t>.   </a:t>
            </a:r>
            <a:endParaRPr lang="ru-RU" dirty="0" smtClean="0">
              <a:solidFill>
                <a:srgbClr val="1D1D1B"/>
              </a:solidFill>
              <a:latin typeface="ProbaPro"/>
            </a:endParaRPr>
          </a:p>
          <a:p>
            <a:pPr marL="0" indent="0">
              <a:buNone/>
            </a:pPr>
            <a:r>
              <a:rPr lang="ru-RU" dirty="0">
                <a:solidFill>
                  <a:srgbClr val="1D1D1B"/>
                </a:solidFill>
                <a:latin typeface="ProbaPro"/>
              </a:rPr>
              <a:t>СОТ </a:t>
            </a:r>
            <a:r>
              <a:rPr lang="ru-RU" dirty="0" err="1">
                <a:solidFill>
                  <a:srgbClr val="1D1D1B"/>
                </a:solidFill>
                <a:latin typeface="ProbaPro"/>
              </a:rPr>
              <a:t>була</a:t>
            </a:r>
            <a:r>
              <a:rPr lang="ru-RU" dirty="0">
                <a:solidFill>
                  <a:srgbClr val="1D1D1B"/>
                </a:solidFill>
                <a:latin typeface="ProbaPro"/>
              </a:rPr>
              <a:t> створена у </a:t>
            </a:r>
            <a:r>
              <a:rPr lang="ru-RU" dirty="0" err="1">
                <a:solidFill>
                  <a:srgbClr val="1D1D1B"/>
                </a:solidFill>
                <a:latin typeface="ProbaPro"/>
              </a:rPr>
              <a:t>січні</a:t>
            </a:r>
            <a:r>
              <a:rPr lang="ru-RU" dirty="0">
                <a:solidFill>
                  <a:srgbClr val="1D1D1B"/>
                </a:solidFill>
                <a:latin typeface="ProbaPro"/>
              </a:rPr>
              <a:t> 1995 року </a:t>
            </a:r>
            <a:r>
              <a:rPr lang="ru-RU" dirty="0" err="1">
                <a:solidFill>
                  <a:srgbClr val="1D1D1B"/>
                </a:solidFill>
                <a:latin typeface="ProbaPro"/>
              </a:rPr>
              <a:t>після</a:t>
            </a:r>
            <a:r>
              <a:rPr lang="ru-RU" dirty="0">
                <a:solidFill>
                  <a:srgbClr val="1D1D1B"/>
                </a:solidFill>
                <a:latin typeface="ProbaPro"/>
              </a:rPr>
              <a:t> </a:t>
            </a:r>
            <a:r>
              <a:rPr lang="ru-RU" dirty="0" err="1">
                <a:solidFill>
                  <a:srgbClr val="1D1D1B"/>
                </a:solidFill>
                <a:latin typeface="ProbaPro"/>
              </a:rPr>
              <a:t>підписання</a:t>
            </a:r>
            <a:r>
              <a:rPr lang="ru-RU" dirty="0">
                <a:solidFill>
                  <a:srgbClr val="1D1D1B"/>
                </a:solidFill>
                <a:latin typeface="ProbaPro"/>
              </a:rPr>
              <a:t> </a:t>
            </a:r>
            <a:r>
              <a:rPr lang="ru-RU" dirty="0" err="1">
                <a:solidFill>
                  <a:srgbClr val="1D1D1B"/>
                </a:solidFill>
                <a:latin typeface="ProbaPro"/>
              </a:rPr>
              <a:t>Марракеської</a:t>
            </a:r>
            <a:r>
              <a:rPr lang="ru-RU" dirty="0">
                <a:solidFill>
                  <a:srgbClr val="1D1D1B"/>
                </a:solidFill>
                <a:latin typeface="ProbaPro"/>
              </a:rPr>
              <a:t> </a:t>
            </a:r>
            <a:r>
              <a:rPr lang="ru-RU" dirty="0" err="1">
                <a:solidFill>
                  <a:srgbClr val="1D1D1B"/>
                </a:solidFill>
                <a:latin typeface="ProbaPro"/>
              </a:rPr>
              <a:t>багатосторонньої</a:t>
            </a:r>
            <a:r>
              <a:rPr lang="ru-RU" dirty="0">
                <a:solidFill>
                  <a:srgbClr val="1D1D1B"/>
                </a:solidFill>
                <a:latin typeface="ProbaPro"/>
              </a:rPr>
              <a:t> угоди у </a:t>
            </a:r>
            <a:r>
              <a:rPr lang="ru-RU" dirty="0" err="1">
                <a:solidFill>
                  <a:srgbClr val="1D1D1B"/>
                </a:solidFill>
                <a:latin typeface="ProbaPro"/>
              </a:rPr>
              <a:t>м.Марракеш</a:t>
            </a:r>
            <a:r>
              <a:rPr lang="ru-RU" dirty="0">
                <a:solidFill>
                  <a:srgbClr val="1D1D1B"/>
                </a:solidFill>
                <a:latin typeface="ProbaPro"/>
              </a:rPr>
              <a:t> (Марокко). СОТ стала </a:t>
            </a:r>
            <a:r>
              <a:rPr lang="ru-RU" dirty="0" err="1">
                <a:solidFill>
                  <a:srgbClr val="1D1D1B"/>
                </a:solidFill>
                <a:latin typeface="ProbaPro"/>
              </a:rPr>
              <a:t>правонаступницею</a:t>
            </a:r>
            <a:r>
              <a:rPr lang="ru-RU" dirty="0">
                <a:solidFill>
                  <a:srgbClr val="1D1D1B"/>
                </a:solidFill>
                <a:latin typeface="ProbaPro"/>
              </a:rPr>
              <a:t> </a:t>
            </a:r>
            <a:r>
              <a:rPr lang="ru-RU" dirty="0" err="1">
                <a:solidFill>
                  <a:srgbClr val="1D1D1B"/>
                </a:solidFill>
                <a:latin typeface="ProbaPro"/>
              </a:rPr>
              <a:t>Генеральної</a:t>
            </a:r>
            <a:r>
              <a:rPr lang="ru-RU" dirty="0">
                <a:solidFill>
                  <a:srgbClr val="1D1D1B"/>
                </a:solidFill>
                <a:latin typeface="ProbaPro"/>
              </a:rPr>
              <a:t> угоди з </a:t>
            </a:r>
            <a:r>
              <a:rPr lang="ru-RU" dirty="0" err="1">
                <a:solidFill>
                  <a:srgbClr val="1D1D1B"/>
                </a:solidFill>
                <a:latin typeface="ProbaPro"/>
              </a:rPr>
              <a:t>тарифів</a:t>
            </a:r>
            <a:r>
              <a:rPr lang="ru-RU" dirty="0">
                <a:solidFill>
                  <a:srgbClr val="1D1D1B"/>
                </a:solidFill>
                <a:latin typeface="ProbaPro"/>
              </a:rPr>
              <a:t> і </a:t>
            </a:r>
            <a:r>
              <a:rPr lang="ru-RU" dirty="0" err="1">
                <a:solidFill>
                  <a:srgbClr val="1D1D1B"/>
                </a:solidFill>
                <a:latin typeface="ProbaPro"/>
              </a:rPr>
              <a:t>торгівлі</a:t>
            </a:r>
            <a:r>
              <a:rPr lang="ru-RU" dirty="0">
                <a:solidFill>
                  <a:srgbClr val="1D1D1B"/>
                </a:solidFill>
                <a:latin typeface="ProbaPro"/>
              </a:rPr>
              <a:t> (ГАТТ), яка </a:t>
            </a:r>
            <a:r>
              <a:rPr lang="ru-RU" dirty="0" err="1">
                <a:solidFill>
                  <a:srgbClr val="1D1D1B"/>
                </a:solidFill>
                <a:latin typeface="ProbaPro"/>
              </a:rPr>
              <a:t>проіснувала</a:t>
            </a:r>
            <a:r>
              <a:rPr lang="ru-RU" dirty="0">
                <a:solidFill>
                  <a:srgbClr val="1D1D1B"/>
                </a:solidFill>
                <a:latin typeface="ProbaPro"/>
              </a:rPr>
              <a:t> з 1947 по 1994 </a:t>
            </a:r>
            <a:r>
              <a:rPr lang="ru-RU" dirty="0" err="1">
                <a:solidFill>
                  <a:srgbClr val="1D1D1B"/>
                </a:solidFill>
                <a:latin typeface="ProbaPro"/>
              </a:rPr>
              <a:t>рік</a:t>
            </a:r>
            <a:r>
              <a:rPr lang="ru-RU" dirty="0" smtClean="0">
                <a:solidFill>
                  <a:srgbClr val="1D1D1B"/>
                </a:solidFill>
                <a:latin typeface="ProbaPro"/>
              </a:rPr>
              <a:t>.</a:t>
            </a:r>
          </a:p>
          <a:p>
            <a:pPr algn="just" fontAlgn="base"/>
            <a:r>
              <a:rPr lang="ru-RU" dirty="0" err="1">
                <a:solidFill>
                  <a:srgbClr val="1D1D1B"/>
                </a:solidFill>
                <a:latin typeface="ProbaPro"/>
              </a:rPr>
              <a:t>Секретаріат</a:t>
            </a:r>
            <a:r>
              <a:rPr lang="ru-RU" dirty="0">
                <a:solidFill>
                  <a:srgbClr val="1D1D1B"/>
                </a:solidFill>
                <a:latin typeface="ProbaPro"/>
              </a:rPr>
              <a:t> СОТ </a:t>
            </a:r>
            <a:r>
              <a:rPr lang="ru-RU" dirty="0" err="1">
                <a:solidFill>
                  <a:srgbClr val="1D1D1B"/>
                </a:solidFill>
                <a:latin typeface="ProbaPro"/>
              </a:rPr>
              <a:t>знаходить</a:t>
            </a:r>
            <a:r>
              <a:rPr lang="en-US" dirty="0">
                <a:solidFill>
                  <a:srgbClr val="1D1D1B"/>
                </a:solidFill>
                <a:latin typeface="ProbaPro"/>
              </a:rPr>
              <a:t>c</a:t>
            </a:r>
            <a:r>
              <a:rPr lang="ru-RU" dirty="0">
                <a:solidFill>
                  <a:srgbClr val="1D1D1B"/>
                </a:solidFill>
                <a:latin typeface="ProbaPro"/>
              </a:rPr>
              <a:t>я у </a:t>
            </a:r>
            <a:r>
              <a:rPr lang="ru-RU" dirty="0" err="1">
                <a:solidFill>
                  <a:srgbClr val="1D1D1B"/>
                </a:solidFill>
                <a:latin typeface="ProbaPro"/>
              </a:rPr>
              <a:t>Женеві</a:t>
            </a:r>
            <a:r>
              <a:rPr lang="ru-RU" dirty="0">
                <a:solidFill>
                  <a:srgbClr val="1D1D1B"/>
                </a:solidFill>
                <a:latin typeface="ProbaPro"/>
              </a:rPr>
              <a:t>, </a:t>
            </a:r>
            <a:r>
              <a:rPr lang="ru-RU" dirty="0" err="1">
                <a:solidFill>
                  <a:srgbClr val="1D1D1B"/>
                </a:solidFill>
                <a:latin typeface="ProbaPro"/>
              </a:rPr>
              <a:t>Швейцарська</a:t>
            </a:r>
            <a:r>
              <a:rPr lang="ru-RU" dirty="0">
                <a:solidFill>
                  <a:srgbClr val="1D1D1B"/>
                </a:solidFill>
                <a:latin typeface="ProbaPro"/>
              </a:rPr>
              <a:t> </a:t>
            </a:r>
            <a:r>
              <a:rPr lang="ru-RU" dirty="0" err="1">
                <a:solidFill>
                  <a:srgbClr val="1D1D1B"/>
                </a:solidFill>
                <a:latin typeface="ProbaPro"/>
              </a:rPr>
              <a:t>Конфедерація</a:t>
            </a:r>
            <a:r>
              <a:rPr lang="ru-RU" dirty="0">
                <a:solidFill>
                  <a:srgbClr val="1D1D1B"/>
                </a:solidFill>
                <a:latin typeface="ProbaPro"/>
              </a:rPr>
              <a:t> (</a:t>
            </a:r>
            <a:r>
              <a:rPr lang="en-US" dirty="0">
                <a:solidFill>
                  <a:srgbClr val="1D1D1B"/>
                </a:solidFill>
                <a:latin typeface="ProbaPro"/>
              </a:rPr>
              <a:t>Rue de Lausanne, 154, William </a:t>
            </a:r>
            <a:r>
              <a:rPr lang="en-US" dirty="0" err="1">
                <a:solidFill>
                  <a:srgbClr val="1D1D1B"/>
                </a:solidFill>
                <a:latin typeface="ProbaPro"/>
              </a:rPr>
              <a:t>Rappard</a:t>
            </a:r>
            <a:r>
              <a:rPr lang="en-US" dirty="0">
                <a:solidFill>
                  <a:srgbClr val="1D1D1B"/>
                </a:solidFill>
                <a:latin typeface="ProbaPro"/>
              </a:rPr>
              <a:t> Centre).</a:t>
            </a:r>
          </a:p>
          <a:p>
            <a:pPr algn="just" fontAlgn="base"/>
            <a:r>
              <a:rPr lang="ru-RU" dirty="0" err="1">
                <a:solidFill>
                  <a:srgbClr val="1D1D1B"/>
                </a:solidFill>
                <a:latin typeface="ProbaPro"/>
              </a:rPr>
              <a:t>Очолює</a:t>
            </a:r>
            <a:r>
              <a:rPr lang="ru-RU" dirty="0">
                <a:solidFill>
                  <a:srgbClr val="1D1D1B"/>
                </a:solidFill>
                <a:latin typeface="ProbaPro"/>
              </a:rPr>
              <a:t> СОТ </a:t>
            </a:r>
            <a:r>
              <a:rPr lang="ru-RU" dirty="0" err="1">
                <a:solidFill>
                  <a:srgbClr val="004BC1"/>
                </a:solidFill>
                <a:latin typeface="ProbaPro"/>
                <a:hlinkClick r:id="rId3"/>
              </a:rPr>
              <a:t>Генеральний</a:t>
            </a:r>
            <a:r>
              <a:rPr lang="ru-RU" dirty="0">
                <a:solidFill>
                  <a:srgbClr val="004BC1"/>
                </a:solidFill>
                <a:latin typeface="ProbaPro"/>
                <a:hlinkClick r:id="rId3"/>
              </a:rPr>
              <a:t> директор</a:t>
            </a:r>
            <a:r>
              <a:rPr lang="ru-RU" dirty="0">
                <a:solidFill>
                  <a:srgbClr val="1D1D1B"/>
                </a:solidFill>
                <a:latin typeface="ProbaPro"/>
              </a:rPr>
              <a:t> Роберто Аз</a:t>
            </a:r>
            <a:r>
              <a:rPr lang="en-US" dirty="0">
                <a:solidFill>
                  <a:srgbClr val="1D1D1B"/>
                </a:solidFill>
                <a:latin typeface="ProbaPro"/>
              </a:rPr>
              <a:t>e</a:t>
            </a:r>
            <a:r>
              <a:rPr lang="ru-RU" dirty="0" err="1">
                <a:solidFill>
                  <a:srgbClr val="1D1D1B"/>
                </a:solidFill>
                <a:latin typeface="ProbaPro"/>
              </a:rPr>
              <a:t>ведо</a:t>
            </a:r>
            <a:r>
              <a:rPr lang="ru-RU" dirty="0">
                <a:solidFill>
                  <a:srgbClr val="1D1D1B"/>
                </a:solidFill>
                <a:latin typeface="ProbaPro"/>
              </a:rPr>
              <a:t> (з 2013 р., </a:t>
            </a:r>
            <a:r>
              <a:rPr lang="ru-RU" dirty="0" err="1">
                <a:solidFill>
                  <a:srgbClr val="1D1D1B"/>
                </a:solidFill>
                <a:latin typeface="ProbaPro"/>
              </a:rPr>
              <a:t>вдруге</a:t>
            </a:r>
            <a:r>
              <a:rPr lang="ru-RU" dirty="0">
                <a:solidFill>
                  <a:srgbClr val="1D1D1B"/>
                </a:solidFill>
                <a:latin typeface="ProbaPro"/>
              </a:rPr>
              <a:t> </a:t>
            </a:r>
            <a:r>
              <a:rPr lang="ru-RU" dirty="0" err="1">
                <a:solidFill>
                  <a:srgbClr val="1D1D1B"/>
                </a:solidFill>
                <a:latin typeface="ProbaPro"/>
              </a:rPr>
              <a:t>було</a:t>
            </a:r>
            <a:r>
              <a:rPr lang="ru-RU" dirty="0">
                <a:solidFill>
                  <a:srgbClr val="1D1D1B"/>
                </a:solidFill>
                <a:latin typeface="ProbaPro"/>
              </a:rPr>
              <a:t> </a:t>
            </a:r>
            <a:r>
              <a:rPr lang="ru-RU" dirty="0" err="1">
                <a:solidFill>
                  <a:srgbClr val="1D1D1B"/>
                </a:solidFill>
                <a:latin typeface="ProbaPro"/>
              </a:rPr>
              <a:t>переобрано</a:t>
            </a:r>
            <a:r>
              <a:rPr lang="ru-RU" dirty="0">
                <a:solidFill>
                  <a:srgbClr val="1D1D1B"/>
                </a:solidFill>
                <a:latin typeface="ProbaPro"/>
              </a:rPr>
              <a:t> у 2017 </a:t>
            </a:r>
            <a:r>
              <a:rPr lang="ru-RU" dirty="0" err="1">
                <a:solidFill>
                  <a:srgbClr val="1D1D1B"/>
                </a:solidFill>
                <a:latin typeface="ProbaPro"/>
              </a:rPr>
              <a:t>році</a:t>
            </a:r>
            <a:r>
              <a:rPr lang="ru-RU" dirty="0">
                <a:solidFill>
                  <a:srgbClr val="1D1D1B"/>
                </a:solidFill>
                <a:latin typeface="ProbaPro"/>
              </a:rPr>
              <a:t> на </a:t>
            </a:r>
            <a:r>
              <a:rPr lang="ru-RU" dirty="0" err="1">
                <a:solidFill>
                  <a:srgbClr val="1D1D1B"/>
                </a:solidFill>
                <a:latin typeface="ProbaPro"/>
              </a:rPr>
              <a:t>термін</a:t>
            </a:r>
            <a:r>
              <a:rPr lang="ru-RU" dirty="0">
                <a:solidFill>
                  <a:srgbClr val="1D1D1B"/>
                </a:solidFill>
                <a:latin typeface="ProbaPro"/>
              </a:rPr>
              <a:t> - 4 роки).</a:t>
            </a:r>
          </a:p>
          <a:p>
            <a:pPr algn="just" fontAlgn="base"/>
            <a:r>
              <a:rPr lang="ru-RU" dirty="0">
                <a:solidFill>
                  <a:srgbClr val="004BC1"/>
                </a:solidFill>
                <a:latin typeface="ProbaPro"/>
                <a:hlinkClick r:id="rId4"/>
              </a:rPr>
              <a:t>Членами СОТ</a:t>
            </a:r>
            <a:r>
              <a:rPr lang="ru-RU" b="1" dirty="0">
                <a:solidFill>
                  <a:srgbClr val="1D1D1B"/>
                </a:solidFill>
                <a:latin typeface="ProbaPro"/>
              </a:rPr>
              <a:t> </a:t>
            </a:r>
            <a:r>
              <a:rPr lang="ru-RU" dirty="0">
                <a:solidFill>
                  <a:srgbClr val="1D1D1B"/>
                </a:solidFill>
                <a:latin typeface="ProbaPro"/>
              </a:rPr>
              <a:t>є 164 </a:t>
            </a:r>
            <a:r>
              <a:rPr lang="ru-RU" dirty="0" err="1">
                <a:solidFill>
                  <a:srgbClr val="1D1D1B"/>
                </a:solidFill>
                <a:latin typeface="ProbaPro"/>
              </a:rPr>
              <a:t>країни</a:t>
            </a:r>
            <a:r>
              <a:rPr lang="ru-RU" dirty="0">
                <a:solidFill>
                  <a:srgbClr val="1D1D1B"/>
                </a:solidFill>
                <a:latin typeface="ProbaPro"/>
              </a:rPr>
              <a:t>.</a:t>
            </a:r>
          </a:p>
          <a:p>
            <a:pPr marL="0" indent="0">
              <a:buNone/>
            </a:pPr>
            <a:endParaRPr lang="ru-RU" dirty="0" smtClean="0">
              <a:solidFill>
                <a:srgbClr val="1D1D1B"/>
              </a:solidFill>
              <a:latin typeface="ProbaPro"/>
            </a:endParaRPr>
          </a:p>
          <a:p>
            <a:endParaRPr lang="ru-RU" dirty="0"/>
          </a:p>
        </p:txBody>
      </p:sp>
    </p:spTree>
    <p:extLst>
      <p:ext uri="{BB962C8B-B14F-4D97-AF65-F5344CB8AC3E}">
        <p14:creationId xmlns:p14="http://schemas.microsoft.com/office/powerpoint/2010/main" val="22361482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13899"/>
            <a:ext cx="10018713" cy="5882185"/>
          </a:xfrm>
        </p:spPr>
        <p:txBody>
          <a:bodyPr/>
          <a:lstStyle/>
          <a:p>
            <a:pPr algn="just" fontAlgn="base"/>
            <a:r>
              <a:rPr lang="ru-RU" dirty="0" err="1">
                <a:solidFill>
                  <a:srgbClr val="004BC1"/>
                </a:solidFill>
                <a:latin typeface="ProbaPro"/>
                <a:hlinkClick r:id="rId2"/>
              </a:rPr>
              <a:t>Конференція</a:t>
            </a:r>
            <a:r>
              <a:rPr lang="ru-RU" dirty="0">
                <a:solidFill>
                  <a:srgbClr val="004BC1"/>
                </a:solidFill>
                <a:latin typeface="ProbaPro"/>
                <a:hlinkClick r:id="rId2"/>
              </a:rPr>
              <a:t> </a:t>
            </a:r>
            <a:r>
              <a:rPr lang="ru-RU" dirty="0" err="1">
                <a:solidFill>
                  <a:srgbClr val="004BC1"/>
                </a:solidFill>
                <a:latin typeface="ProbaPro"/>
                <a:hlinkClick r:id="rId2"/>
              </a:rPr>
              <a:t>Міністрів</a:t>
            </a:r>
            <a:r>
              <a:rPr lang="ru-RU" dirty="0">
                <a:solidFill>
                  <a:srgbClr val="004BC1"/>
                </a:solidFill>
                <a:latin typeface="ProbaPro"/>
                <a:hlinkClick r:id="rId2"/>
              </a:rPr>
              <a:t> СОТ</a:t>
            </a:r>
            <a:r>
              <a:rPr lang="ru-RU" dirty="0">
                <a:solidFill>
                  <a:srgbClr val="1D1D1B"/>
                </a:solidFill>
                <a:latin typeface="ProbaPro"/>
              </a:rPr>
              <a:t> є </a:t>
            </a:r>
            <a:r>
              <a:rPr lang="ru-RU" dirty="0" err="1">
                <a:solidFill>
                  <a:srgbClr val="1D1D1B"/>
                </a:solidFill>
                <a:latin typeface="ProbaPro"/>
              </a:rPr>
              <a:t>найвищим</a:t>
            </a:r>
            <a:r>
              <a:rPr lang="ru-RU" dirty="0">
                <a:solidFill>
                  <a:srgbClr val="1D1D1B"/>
                </a:solidFill>
                <a:latin typeface="ProbaPro"/>
              </a:rPr>
              <a:t> </a:t>
            </a:r>
            <a:r>
              <a:rPr lang="ru-RU" dirty="0" err="1">
                <a:solidFill>
                  <a:srgbClr val="1D1D1B"/>
                </a:solidFill>
                <a:latin typeface="ProbaPro"/>
              </a:rPr>
              <a:t>керівним</a:t>
            </a:r>
            <a:r>
              <a:rPr lang="ru-RU" dirty="0">
                <a:solidFill>
                  <a:srgbClr val="1D1D1B"/>
                </a:solidFill>
                <a:latin typeface="ProbaPro"/>
              </a:rPr>
              <a:t> органом </a:t>
            </a:r>
            <a:r>
              <a:rPr lang="ru-RU" dirty="0" err="1">
                <a:solidFill>
                  <a:srgbClr val="1D1D1B"/>
                </a:solidFill>
                <a:latin typeface="ProbaPro"/>
              </a:rPr>
              <a:t>Організації</a:t>
            </a:r>
            <a:r>
              <a:rPr lang="ru-RU" dirty="0">
                <a:solidFill>
                  <a:srgbClr val="1D1D1B"/>
                </a:solidFill>
                <a:latin typeface="ProbaPro"/>
              </a:rPr>
              <a:t>, а </a:t>
            </a:r>
            <a:r>
              <a:rPr lang="ru-RU" dirty="0" err="1">
                <a:solidFill>
                  <a:srgbClr val="1D1D1B"/>
                </a:solidFill>
                <a:latin typeface="ProbaPro"/>
              </a:rPr>
              <a:t>Генеральна</a:t>
            </a:r>
            <a:r>
              <a:rPr lang="ru-RU" dirty="0">
                <a:solidFill>
                  <a:srgbClr val="1D1D1B"/>
                </a:solidFill>
                <a:latin typeface="ProbaPro"/>
              </a:rPr>
              <a:t> Рада (до складу </a:t>
            </a:r>
            <a:r>
              <a:rPr lang="ru-RU" dirty="0" err="1">
                <a:solidFill>
                  <a:srgbClr val="1D1D1B"/>
                </a:solidFill>
                <a:latin typeface="ProbaPro"/>
              </a:rPr>
              <a:t>якої</a:t>
            </a:r>
            <a:r>
              <a:rPr lang="ru-RU" dirty="0">
                <a:solidFill>
                  <a:srgbClr val="1D1D1B"/>
                </a:solidFill>
                <a:latin typeface="ProbaPro"/>
              </a:rPr>
              <a:t> </a:t>
            </a:r>
            <a:r>
              <a:rPr lang="ru-RU" dirty="0" err="1">
                <a:solidFill>
                  <a:srgbClr val="1D1D1B"/>
                </a:solidFill>
                <a:latin typeface="ProbaPro"/>
              </a:rPr>
              <a:t>входять</a:t>
            </a:r>
            <a:r>
              <a:rPr lang="ru-RU" dirty="0">
                <a:solidFill>
                  <a:srgbClr val="1D1D1B"/>
                </a:solidFill>
                <a:latin typeface="ProbaPro"/>
              </a:rPr>
              <a:t> </a:t>
            </a:r>
            <a:r>
              <a:rPr lang="ru-RU" dirty="0" err="1">
                <a:solidFill>
                  <a:srgbClr val="1D1D1B"/>
                </a:solidFill>
                <a:latin typeface="ProbaPro"/>
              </a:rPr>
              <a:t>повноважні</a:t>
            </a:r>
            <a:r>
              <a:rPr lang="ru-RU" dirty="0">
                <a:solidFill>
                  <a:srgbClr val="1D1D1B"/>
                </a:solidFill>
                <a:latin typeface="ProbaPro"/>
              </a:rPr>
              <a:t> </a:t>
            </a:r>
            <a:r>
              <a:rPr lang="ru-RU" dirty="0" err="1">
                <a:solidFill>
                  <a:srgbClr val="1D1D1B"/>
                </a:solidFill>
                <a:latin typeface="ProbaPro"/>
              </a:rPr>
              <a:t>представники</a:t>
            </a:r>
            <a:r>
              <a:rPr lang="ru-RU" dirty="0">
                <a:solidFill>
                  <a:srgbClr val="1D1D1B"/>
                </a:solidFill>
                <a:latin typeface="ProbaPro"/>
              </a:rPr>
              <a:t> </a:t>
            </a:r>
            <a:r>
              <a:rPr lang="ru-RU" dirty="0" err="1">
                <a:solidFill>
                  <a:srgbClr val="1D1D1B"/>
                </a:solidFill>
                <a:latin typeface="ProbaPro"/>
              </a:rPr>
              <a:t>членів</a:t>
            </a:r>
            <a:r>
              <a:rPr lang="ru-RU" dirty="0">
                <a:solidFill>
                  <a:srgbClr val="1D1D1B"/>
                </a:solidFill>
                <a:latin typeface="ProbaPro"/>
              </a:rPr>
              <a:t>) </a:t>
            </a:r>
            <a:r>
              <a:rPr lang="ru-RU" dirty="0" err="1">
                <a:solidFill>
                  <a:srgbClr val="1D1D1B"/>
                </a:solidFill>
                <a:latin typeface="ProbaPro"/>
              </a:rPr>
              <a:t>має</a:t>
            </a:r>
            <a:r>
              <a:rPr lang="ru-RU" dirty="0">
                <a:solidFill>
                  <a:srgbClr val="1D1D1B"/>
                </a:solidFill>
                <a:latin typeface="ProbaPro"/>
              </a:rPr>
              <a:t> </a:t>
            </a:r>
            <a:r>
              <a:rPr lang="ru-RU" dirty="0" err="1">
                <a:solidFill>
                  <a:srgbClr val="1D1D1B"/>
                </a:solidFill>
                <a:latin typeface="ProbaPro"/>
              </a:rPr>
              <a:t>повноваження</a:t>
            </a:r>
            <a:r>
              <a:rPr lang="ru-RU" dirty="0">
                <a:solidFill>
                  <a:srgbClr val="1D1D1B"/>
                </a:solidFill>
                <a:latin typeface="ProbaPro"/>
              </a:rPr>
              <a:t> </a:t>
            </a:r>
            <a:r>
              <a:rPr lang="ru-RU" dirty="0" err="1">
                <a:solidFill>
                  <a:srgbClr val="1D1D1B"/>
                </a:solidFill>
                <a:latin typeface="ProbaPro"/>
              </a:rPr>
              <a:t>приймати</a:t>
            </a:r>
            <a:r>
              <a:rPr lang="ru-RU" dirty="0">
                <a:solidFill>
                  <a:srgbClr val="1D1D1B"/>
                </a:solidFill>
                <a:latin typeface="ProbaPro"/>
              </a:rPr>
              <a:t> </a:t>
            </a:r>
            <a:r>
              <a:rPr lang="ru-RU" dirty="0" err="1">
                <a:solidFill>
                  <a:srgbClr val="1D1D1B"/>
                </a:solidFill>
                <a:latin typeface="ProbaPro"/>
              </a:rPr>
              <a:t>рішення</a:t>
            </a:r>
            <a:r>
              <a:rPr lang="ru-RU" dirty="0">
                <a:solidFill>
                  <a:srgbClr val="1D1D1B"/>
                </a:solidFill>
                <a:latin typeface="ProbaPro"/>
              </a:rPr>
              <a:t> у </a:t>
            </a:r>
            <a:r>
              <a:rPr lang="ru-RU" dirty="0" err="1">
                <a:solidFill>
                  <a:srgbClr val="1D1D1B"/>
                </a:solidFill>
                <a:latin typeface="ProbaPro"/>
              </a:rPr>
              <a:t>періоди</a:t>
            </a:r>
            <a:r>
              <a:rPr lang="ru-RU" dirty="0">
                <a:solidFill>
                  <a:srgbClr val="1D1D1B"/>
                </a:solidFill>
                <a:latin typeface="ProbaPro"/>
              </a:rPr>
              <a:t> </a:t>
            </a:r>
            <a:r>
              <a:rPr lang="ru-RU" dirty="0" err="1">
                <a:solidFill>
                  <a:srgbClr val="1D1D1B"/>
                </a:solidFill>
                <a:latin typeface="ProbaPro"/>
              </a:rPr>
              <a:t>між</a:t>
            </a:r>
            <a:r>
              <a:rPr lang="ru-RU" dirty="0">
                <a:solidFill>
                  <a:srgbClr val="1D1D1B"/>
                </a:solidFill>
                <a:latin typeface="ProbaPro"/>
              </a:rPr>
              <a:t> </a:t>
            </a:r>
            <a:r>
              <a:rPr lang="ru-RU" dirty="0" err="1">
                <a:solidFill>
                  <a:srgbClr val="1D1D1B"/>
                </a:solidFill>
                <a:latin typeface="ProbaPro"/>
              </a:rPr>
              <a:t>Конференціями</a:t>
            </a:r>
            <a:r>
              <a:rPr lang="ru-RU" dirty="0">
                <a:solidFill>
                  <a:srgbClr val="1D1D1B"/>
                </a:solidFill>
                <a:latin typeface="ProbaPro"/>
              </a:rPr>
              <a:t>, вона </a:t>
            </a:r>
            <a:r>
              <a:rPr lang="ru-RU" dirty="0" err="1">
                <a:solidFill>
                  <a:srgbClr val="1D1D1B"/>
                </a:solidFill>
                <a:latin typeface="ProbaPro"/>
              </a:rPr>
              <a:t>виконує</a:t>
            </a:r>
            <a:r>
              <a:rPr lang="ru-RU" dirty="0">
                <a:solidFill>
                  <a:srgbClr val="1D1D1B"/>
                </a:solidFill>
                <a:latin typeface="ProbaPro"/>
              </a:rPr>
              <a:t> </a:t>
            </a:r>
            <a:r>
              <a:rPr lang="ru-RU" dirty="0" err="1">
                <a:solidFill>
                  <a:srgbClr val="1D1D1B"/>
                </a:solidFill>
                <a:latin typeface="ProbaPro"/>
              </a:rPr>
              <a:t>також</a:t>
            </a:r>
            <a:r>
              <a:rPr lang="ru-RU" dirty="0">
                <a:solidFill>
                  <a:srgbClr val="1D1D1B"/>
                </a:solidFill>
                <a:latin typeface="ProbaPro"/>
              </a:rPr>
              <a:t> </a:t>
            </a:r>
            <a:r>
              <a:rPr lang="ru-RU" dirty="0" err="1">
                <a:solidFill>
                  <a:srgbClr val="1D1D1B"/>
                </a:solidFill>
                <a:latin typeface="ProbaPro"/>
              </a:rPr>
              <a:t>функції</a:t>
            </a:r>
            <a:r>
              <a:rPr lang="ru-RU" dirty="0">
                <a:solidFill>
                  <a:srgbClr val="1D1D1B"/>
                </a:solidFill>
                <a:latin typeface="ProbaPro"/>
              </a:rPr>
              <a:t> </a:t>
            </a:r>
            <a:r>
              <a:rPr lang="ru-RU" dirty="0" err="1">
                <a:solidFill>
                  <a:srgbClr val="1D1D1B"/>
                </a:solidFill>
                <a:latin typeface="ProbaPro"/>
              </a:rPr>
              <a:t>нагляду</a:t>
            </a:r>
            <a:r>
              <a:rPr lang="ru-RU" dirty="0">
                <a:solidFill>
                  <a:srgbClr val="1D1D1B"/>
                </a:solidFill>
                <a:latin typeface="ProbaPro"/>
              </a:rPr>
              <a:t> за </a:t>
            </a:r>
            <a:r>
              <a:rPr lang="ru-RU" dirty="0" err="1">
                <a:solidFill>
                  <a:srgbClr val="1D1D1B"/>
                </a:solidFill>
                <a:latin typeface="ProbaPro"/>
              </a:rPr>
              <a:t>торговельною</a:t>
            </a:r>
            <a:r>
              <a:rPr lang="ru-RU" dirty="0">
                <a:solidFill>
                  <a:srgbClr val="1D1D1B"/>
                </a:solidFill>
                <a:latin typeface="ProbaPro"/>
              </a:rPr>
              <a:t> </a:t>
            </a:r>
            <a:r>
              <a:rPr lang="ru-RU" dirty="0" err="1">
                <a:solidFill>
                  <a:srgbClr val="1D1D1B"/>
                </a:solidFill>
                <a:latin typeface="ProbaPro"/>
              </a:rPr>
              <a:t>політикою</a:t>
            </a:r>
            <a:r>
              <a:rPr lang="ru-RU" dirty="0">
                <a:solidFill>
                  <a:srgbClr val="1D1D1B"/>
                </a:solidFill>
                <a:latin typeface="ProbaPro"/>
              </a:rPr>
              <a:t> та </a:t>
            </a:r>
            <a:r>
              <a:rPr lang="ru-RU" dirty="0" err="1">
                <a:solidFill>
                  <a:srgbClr val="1D1D1B"/>
                </a:solidFill>
                <a:latin typeface="ProbaPro"/>
              </a:rPr>
              <a:t>врегулюванням</a:t>
            </a:r>
            <a:r>
              <a:rPr lang="ru-RU" dirty="0">
                <a:solidFill>
                  <a:srgbClr val="1D1D1B"/>
                </a:solidFill>
                <a:latin typeface="ProbaPro"/>
              </a:rPr>
              <a:t> </a:t>
            </a:r>
            <a:r>
              <a:rPr lang="ru-RU" dirty="0" err="1">
                <a:solidFill>
                  <a:srgbClr val="1D1D1B"/>
                </a:solidFill>
                <a:latin typeface="ProbaPro"/>
              </a:rPr>
              <a:t>суперечок</a:t>
            </a:r>
            <a:r>
              <a:rPr lang="ru-RU" dirty="0">
                <a:solidFill>
                  <a:srgbClr val="1D1D1B"/>
                </a:solidFill>
                <a:latin typeface="ProbaPro"/>
              </a:rPr>
              <a:t>. </a:t>
            </a:r>
            <a:r>
              <a:rPr lang="ru-RU" dirty="0" err="1">
                <a:solidFill>
                  <a:srgbClr val="1D1D1B"/>
                </a:solidFill>
                <a:latin typeface="ProbaPro"/>
              </a:rPr>
              <a:t>Основоположними</a:t>
            </a:r>
            <a:r>
              <a:rPr lang="ru-RU" dirty="0">
                <a:solidFill>
                  <a:srgbClr val="1D1D1B"/>
                </a:solidFill>
                <a:latin typeface="ProbaPro"/>
              </a:rPr>
              <a:t> принципами СОТ є:</a:t>
            </a:r>
          </a:p>
          <a:p>
            <a:pPr algn="just" fontAlgn="base">
              <a:buFont typeface="Arial" panose="020B0604020202020204" pitchFamily="34" charset="0"/>
              <a:buChar char="•"/>
            </a:pPr>
            <a:r>
              <a:rPr lang="ru-RU" dirty="0">
                <a:solidFill>
                  <a:srgbClr val="1D1D1B"/>
                </a:solidFill>
                <a:latin typeface="ProbaPro"/>
              </a:rPr>
              <a:t>режим </a:t>
            </a:r>
            <a:r>
              <a:rPr lang="ru-RU" dirty="0" err="1">
                <a:solidFill>
                  <a:srgbClr val="1D1D1B"/>
                </a:solidFill>
                <a:latin typeface="ProbaPro"/>
              </a:rPr>
              <a:t>найбільшого</a:t>
            </a:r>
            <a:r>
              <a:rPr lang="ru-RU" dirty="0">
                <a:solidFill>
                  <a:srgbClr val="1D1D1B"/>
                </a:solidFill>
                <a:latin typeface="ProbaPro"/>
              </a:rPr>
              <a:t> </a:t>
            </a:r>
            <a:r>
              <a:rPr lang="ru-RU" dirty="0" err="1">
                <a:solidFill>
                  <a:srgbClr val="1D1D1B"/>
                </a:solidFill>
                <a:latin typeface="ProbaPro"/>
              </a:rPr>
              <a:t>сприяння</a:t>
            </a:r>
            <a:r>
              <a:rPr lang="ru-RU" dirty="0">
                <a:solidFill>
                  <a:srgbClr val="1D1D1B"/>
                </a:solidFill>
                <a:latin typeface="ProbaPro"/>
              </a:rPr>
              <a:t>;</a:t>
            </a:r>
          </a:p>
          <a:p>
            <a:pPr algn="just" fontAlgn="base">
              <a:buFont typeface="Arial" panose="020B0604020202020204" pitchFamily="34" charset="0"/>
              <a:buChar char="•"/>
            </a:pPr>
            <a:r>
              <a:rPr lang="ru-RU" dirty="0" err="1">
                <a:solidFill>
                  <a:srgbClr val="1D1D1B"/>
                </a:solidFill>
                <a:latin typeface="ProbaPro"/>
              </a:rPr>
              <a:t>національний</a:t>
            </a:r>
            <a:r>
              <a:rPr lang="ru-RU" dirty="0">
                <a:solidFill>
                  <a:srgbClr val="1D1D1B"/>
                </a:solidFill>
                <a:latin typeface="ProbaPro"/>
              </a:rPr>
              <a:t> режим;</a:t>
            </a:r>
          </a:p>
          <a:p>
            <a:pPr algn="just" fontAlgn="base">
              <a:buFont typeface="Arial" panose="020B0604020202020204" pitchFamily="34" charset="0"/>
              <a:buChar char="•"/>
            </a:pPr>
            <a:r>
              <a:rPr lang="ru-RU" dirty="0" err="1">
                <a:solidFill>
                  <a:srgbClr val="1D1D1B"/>
                </a:solidFill>
                <a:latin typeface="ProbaPro"/>
              </a:rPr>
              <a:t>зниження</a:t>
            </a:r>
            <a:r>
              <a:rPr lang="ru-RU" dirty="0">
                <a:solidFill>
                  <a:srgbClr val="1D1D1B"/>
                </a:solidFill>
                <a:latin typeface="ProbaPro"/>
              </a:rPr>
              <a:t> </a:t>
            </a:r>
            <a:r>
              <a:rPr lang="ru-RU" dirty="0" err="1">
                <a:solidFill>
                  <a:srgbClr val="1D1D1B"/>
                </a:solidFill>
                <a:latin typeface="ProbaPro"/>
              </a:rPr>
              <a:t>торговельних</a:t>
            </a:r>
            <a:r>
              <a:rPr lang="ru-RU" dirty="0">
                <a:solidFill>
                  <a:srgbClr val="1D1D1B"/>
                </a:solidFill>
                <a:latin typeface="ProbaPro"/>
              </a:rPr>
              <a:t> </a:t>
            </a:r>
            <a:r>
              <a:rPr lang="ru-RU" dirty="0" err="1">
                <a:solidFill>
                  <a:srgbClr val="1D1D1B"/>
                </a:solidFill>
                <a:latin typeface="ProbaPro"/>
              </a:rPr>
              <a:t>бар’єрів</a:t>
            </a:r>
            <a:r>
              <a:rPr lang="ru-RU" dirty="0">
                <a:solidFill>
                  <a:srgbClr val="1D1D1B"/>
                </a:solidFill>
                <a:latin typeface="ProbaPro"/>
              </a:rPr>
              <a:t>;</a:t>
            </a:r>
          </a:p>
          <a:p>
            <a:pPr algn="just" fontAlgn="base">
              <a:buFont typeface="Arial" panose="020B0604020202020204" pitchFamily="34" charset="0"/>
              <a:buChar char="•"/>
            </a:pPr>
            <a:r>
              <a:rPr lang="ru-RU" dirty="0" err="1">
                <a:solidFill>
                  <a:srgbClr val="1D1D1B"/>
                </a:solidFill>
                <a:latin typeface="ProbaPro"/>
              </a:rPr>
              <a:t>прозорість</a:t>
            </a:r>
            <a:r>
              <a:rPr lang="ru-RU" dirty="0">
                <a:solidFill>
                  <a:srgbClr val="1D1D1B"/>
                </a:solidFill>
                <a:latin typeface="ProbaPro"/>
              </a:rPr>
              <a:t> та </a:t>
            </a:r>
            <a:r>
              <a:rPr lang="ru-RU" dirty="0" err="1">
                <a:solidFill>
                  <a:srgbClr val="1D1D1B"/>
                </a:solidFill>
                <a:latin typeface="ProbaPro"/>
              </a:rPr>
              <a:t>передбачуваність</a:t>
            </a:r>
            <a:r>
              <a:rPr lang="ru-RU" dirty="0">
                <a:solidFill>
                  <a:srgbClr val="1D1D1B"/>
                </a:solidFill>
                <a:latin typeface="ProbaPro"/>
              </a:rPr>
              <a:t> через </a:t>
            </a:r>
            <a:r>
              <a:rPr lang="ru-RU" dirty="0" err="1">
                <a:solidFill>
                  <a:srgbClr val="1D1D1B"/>
                </a:solidFill>
                <a:latin typeface="ProbaPro"/>
              </a:rPr>
              <a:t>дотримання</a:t>
            </a:r>
            <a:r>
              <a:rPr lang="ru-RU" dirty="0">
                <a:solidFill>
                  <a:srgbClr val="1D1D1B"/>
                </a:solidFill>
                <a:latin typeface="ProbaPro"/>
              </a:rPr>
              <a:t> </a:t>
            </a:r>
            <a:r>
              <a:rPr lang="ru-RU" dirty="0" err="1">
                <a:solidFill>
                  <a:srgbClr val="1D1D1B"/>
                </a:solidFill>
                <a:latin typeface="ProbaPro"/>
              </a:rPr>
              <a:t>зобов’язань</a:t>
            </a:r>
            <a:r>
              <a:rPr lang="ru-RU" dirty="0">
                <a:solidFill>
                  <a:srgbClr val="1D1D1B"/>
                </a:solidFill>
                <a:latin typeface="ProbaPro"/>
              </a:rPr>
              <a:t> за </a:t>
            </a:r>
            <a:r>
              <a:rPr lang="ru-RU" dirty="0" err="1">
                <a:solidFill>
                  <a:srgbClr val="1D1D1B"/>
                </a:solidFill>
                <a:latin typeface="ProbaPro"/>
              </a:rPr>
              <a:t>підписаними</a:t>
            </a:r>
            <a:r>
              <a:rPr lang="ru-RU" dirty="0">
                <a:solidFill>
                  <a:srgbClr val="1D1D1B"/>
                </a:solidFill>
                <a:latin typeface="ProbaPro"/>
              </a:rPr>
              <a:t> </a:t>
            </a:r>
            <a:r>
              <a:rPr lang="ru-RU" dirty="0" err="1">
                <a:solidFill>
                  <a:srgbClr val="1D1D1B"/>
                </a:solidFill>
                <a:latin typeface="ProbaPro"/>
              </a:rPr>
              <a:t>угодами</a:t>
            </a:r>
            <a:r>
              <a:rPr lang="ru-RU" dirty="0">
                <a:solidFill>
                  <a:srgbClr val="1D1D1B"/>
                </a:solidFill>
                <a:latin typeface="ProbaPro"/>
              </a:rPr>
              <a:t>;</a:t>
            </a:r>
          </a:p>
          <a:p>
            <a:pPr algn="just" fontAlgn="base">
              <a:buFont typeface="Arial" panose="020B0604020202020204" pitchFamily="34" charset="0"/>
              <a:buChar char="•"/>
            </a:pPr>
            <a:r>
              <a:rPr lang="ru-RU" dirty="0" err="1">
                <a:solidFill>
                  <a:srgbClr val="1D1D1B"/>
                </a:solidFill>
                <a:latin typeface="ProbaPro"/>
              </a:rPr>
              <a:t>сприяння</a:t>
            </a:r>
            <a:r>
              <a:rPr lang="ru-RU" dirty="0">
                <a:solidFill>
                  <a:srgbClr val="1D1D1B"/>
                </a:solidFill>
                <a:latin typeface="ProbaPro"/>
              </a:rPr>
              <a:t> </a:t>
            </a:r>
            <a:r>
              <a:rPr lang="ru-RU" dirty="0" err="1">
                <a:solidFill>
                  <a:srgbClr val="1D1D1B"/>
                </a:solidFill>
                <a:latin typeface="ProbaPro"/>
              </a:rPr>
              <a:t>чесній</a:t>
            </a:r>
            <a:r>
              <a:rPr lang="ru-RU" dirty="0">
                <a:solidFill>
                  <a:srgbClr val="1D1D1B"/>
                </a:solidFill>
                <a:latin typeface="ProbaPro"/>
              </a:rPr>
              <a:t> </a:t>
            </a:r>
            <a:r>
              <a:rPr lang="ru-RU" dirty="0" err="1">
                <a:solidFill>
                  <a:srgbClr val="1D1D1B"/>
                </a:solidFill>
                <a:latin typeface="ProbaPro"/>
              </a:rPr>
              <a:t>конкуренції</a:t>
            </a:r>
            <a:r>
              <a:rPr lang="ru-RU" dirty="0">
                <a:solidFill>
                  <a:srgbClr val="1D1D1B"/>
                </a:solidFill>
                <a:latin typeface="ProbaPro"/>
              </a:rPr>
              <a:t>;</a:t>
            </a:r>
          </a:p>
          <a:p>
            <a:pPr algn="just" fontAlgn="base">
              <a:buFont typeface="Arial" panose="020B0604020202020204" pitchFamily="34" charset="0"/>
              <a:buChar char="•"/>
            </a:pPr>
            <a:r>
              <a:rPr lang="ru-RU" dirty="0" err="1">
                <a:solidFill>
                  <a:srgbClr val="1D1D1B"/>
                </a:solidFill>
                <a:latin typeface="ProbaPro"/>
              </a:rPr>
              <a:t>сприяння</a:t>
            </a:r>
            <a:r>
              <a:rPr lang="ru-RU" dirty="0">
                <a:solidFill>
                  <a:srgbClr val="1D1D1B"/>
                </a:solidFill>
                <a:latin typeface="ProbaPro"/>
              </a:rPr>
              <a:t> </a:t>
            </a:r>
            <a:r>
              <a:rPr lang="ru-RU" dirty="0" err="1">
                <a:solidFill>
                  <a:srgbClr val="1D1D1B"/>
                </a:solidFill>
                <a:latin typeface="ProbaPro"/>
              </a:rPr>
              <a:t>розвитку</a:t>
            </a:r>
            <a:r>
              <a:rPr lang="ru-RU" dirty="0">
                <a:solidFill>
                  <a:srgbClr val="1D1D1B"/>
                </a:solidFill>
                <a:latin typeface="ProbaPro"/>
              </a:rPr>
              <a:t> та </a:t>
            </a:r>
            <a:r>
              <a:rPr lang="ru-RU" dirty="0" err="1">
                <a:solidFill>
                  <a:srgbClr val="1D1D1B"/>
                </a:solidFill>
                <a:latin typeface="ProbaPro"/>
              </a:rPr>
              <a:t>економічному</a:t>
            </a:r>
            <a:r>
              <a:rPr lang="ru-RU" dirty="0">
                <a:solidFill>
                  <a:srgbClr val="1D1D1B"/>
                </a:solidFill>
                <a:latin typeface="ProbaPro"/>
              </a:rPr>
              <a:t> </a:t>
            </a:r>
            <a:r>
              <a:rPr lang="ru-RU" dirty="0" err="1">
                <a:solidFill>
                  <a:srgbClr val="1D1D1B"/>
                </a:solidFill>
                <a:latin typeface="ProbaPro"/>
              </a:rPr>
              <a:t>зростанню</a:t>
            </a:r>
            <a:r>
              <a:rPr lang="ru-RU" dirty="0">
                <a:solidFill>
                  <a:srgbClr val="1D1D1B"/>
                </a:solidFill>
                <a:latin typeface="ProbaPro"/>
              </a:rPr>
              <a:t>.</a:t>
            </a:r>
          </a:p>
          <a:p>
            <a:endParaRPr lang="ru-RU" dirty="0"/>
          </a:p>
        </p:txBody>
      </p:sp>
    </p:spTree>
    <p:extLst>
      <p:ext uri="{BB962C8B-B14F-4D97-AF65-F5344CB8AC3E}">
        <p14:creationId xmlns:p14="http://schemas.microsoft.com/office/powerpoint/2010/main" val="969707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65946" y="368490"/>
            <a:ext cx="10018713" cy="6018662"/>
          </a:xfrm>
        </p:spPr>
        <p:txBody>
          <a:bodyPr>
            <a:noAutofit/>
          </a:bodyPr>
          <a:lstStyle/>
          <a:p>
            <a:pPr marL="0" indent="0">
              <a:spcBef>
                <a:spcPts val="600"/>
              </a:spcBef>
              <a:spcAft>
                <a:spcPts val="0"/>
              </a:spcAft>
              <a:buNone/>
            </a:pPr>
            <a:r>
              <a:rPr lang="ru-RU" sz="2000" dirty="0">
                <a:solidFill>
                  <a:srgbClr val="1D1D1B"/>
                </a:solidFill>
                <a:latin typeface="Times New Roman" panose="02020603050405020304" pitchFamily="18" charset="0"/>
                <a:cs typeface="Times New Roman" panose="02020603050405020304" pitchFamily="18" charset="0"/>
              </a:rPr>
              <a:t>У рамках ГАТТ </a:t>
            </a:r>
            <a:r>
              <a:rPr lang="ru-RU" sz="2000" dirty="0" err="1">
                <a:solidFill>
                  <a:srgbClr val="1D1D1B"/>
                </a:solidFill>
                <a:latin typeface="Times New Roman" panose="02020603050405020304" pitchFamily="18" charset="0"/>
                <a:cs typeface="Times New Roman" panose="02020603050405020304" pitchFamily="18" charset="0"/>
              </a:rPr>
              <a:t>було</a:t>
            </a:r>
            <a:r>
              <a:rPr lang="ru-RU" sz="2000" dirty="0">
                <a:solidFill>
                  <a:srgbClr val="1D1D1B"/>
                </a:solidFill>
                <a:latin typeface="Times New Roman" panose="02020603050405020304" pitchFamily="18" charset="0"/>
                <a:cs typeface="Times New Roman" panose="02020603050405020304" pitchFamily="18" charset="0"/>
              </a:rPr>
              <a:t> проведено </a:t>
            </a:r>
            <a:r>
              <a:rPr lang="ru-RU" sz="2000" dirty="0" err="1">
                <a:solidFill>
                  <a:srgbClr val="1D1D1B"/>
                </a:solidFill>
                <a:latin typeface="Times New Roman" panose="02020603050405020304" pitchFamily="18" charset="0"/>
                <a:cs typeface="Times New Roman" panose="02020603050405020304" pitchFamily="18" charset="0"/>
              </a:rPr>
              <a:t>вісім</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раундів</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багатосторонніх</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переговорів</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спрямованих</a:t>
            </a:r>
            <a:r>
              <a:rPr lang="ru-RU" sz="2000" dirty="0">
                <a:solidFill>
                  <a:srgbClr val="1D1D1B"/>
                </a:solidFill>
                <a:latin typeface="Times New Roman" panose="02020603050405020304" pitchFamily="18" charset="0"/>
                <a:cs typeface="Times New Roman" panose="02020603050405020304" pitchFamily="18" charset="0"/>
              </a:rPr>
              <a:t> на </a:t>
            </a:r>
            <a:r>
              <a:rPr lang="ru-RU" sz="2000" dirty="0" err="1">
                <a:solidFill>
                  <a:srgbClr val="1D1D1B"/>
                </a:solidFill>
                <a:latin typeface="Times New Roman" panose="02020603050405020304" pitchFamily="18" charset="0"/>
                <a:cs typeface="Times New Roman" panose="02020603050405020304" pitchFamily="18" charset="0"/>
              </a:rPr>
              <a:t>лібералізацію</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торгівлі</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скасування</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тарифних</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обмежень</a:t>
            </a:r>
            <a:r>
              <a:rPr lang="ru-RU" sz="2000" dirty="0">
                <a:solidFill>
                  <a:srgbClr val="1D1D1B"/>
                </a:solidFill>
                <a:latin typeface="Times New Roman" panose="02020603050405020304" pitchFamily="18" charset="0"/>
                <a:cs typeface="Times New Roman" panose="02020603050405020304" pitchFamily="18" charset="0"/>
              </a:rPr>
              <a:t> та </a:t>
            </a:r>
            <a:r>
              <a:rPr lang="ru-RU" sz="2000" dirty="0" err="1">
                <a:solidFill>
                  <a:srgbClr val="1D1D1B"/>
                </a:solidFill>
                <a:latin typeface="Times New Roman" panose="02020603050405020304" pitchFamily="18" charset="0"/>
                <a:cs typeface="Times New Roman" panose="02020603050405020304" pitchFamily="18" charset="0"/>
              </a:rPr>
              <a:t>зниження</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митних</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зборів</a:t>
            </a:r>
            <a:r>
              <a:rPr lang="ru-RU" sz="2000" dirty="0">
                <a:solidFill>
                  <a:srgbClr val="1D1D1B"/>
                </a:solidFill>
                <a:latin typeface="Times New Roman" panose="02020603050405020304" pitchFamily="18" charset="0"/>
                <a:cs typeface="Times New Roman" panose="02020603050405020304" pitchFamily="18" charset="0"/>
              </a:rPr>
              <a:t>. </a:t>
            </a:r>
            <a:endParaRPr lang="ru-RU" sz="2000" dirty="0" smtClean="0">
              <a:solidFill>
                <a:srgbClr val="1D1D1B"/>
              </a:solidFill>
              <a:latin typeface="Times New Roman" panose="02020603050405020304" pitchFamily="18" charset="0"/>
              <a:cs typeface="Times New Roman" panose="02020603050405020304" pitchFamily="18" charset="0"/>
            </a:endParaRPr>
          </a:p>
          <a:p>
            <a:pPr marL="0" indent="0">
              <a:spcBef>
                <a:spcPts val="600"/>
              </a:spcBef>
              <a:spcAft>
                <a:spcPts val="0"/>
              </a:spcAft>
              <a:buNone/>
            </a:pPr>
            <a:r>
              <a:rPr lang="ru-RU" sz="2000" dirty="0" smtClean="0">
                <a:solidFill>
                  <a:srgbClr val="1D1D1B"/>
                </a:solidFill>
                <a:latin typeface="Times New Roman" panose="02020603050405020304" pitchFamily="18" charset="0"/>
                <a:cs typeface="Times New Roman" panose="02020603050405020304" pitchFamily="18" charset="0"/>
              </a:rPr>
              <a:t>У </a:t>
            </a:r>
            <a:r>
              <a:rPr lang="ru-RU" sz="2000" dirty="0" err="1">
                <a:solidFill>
                  <a:srgbClr val="1D1D1B"/>
                </a:solidFill>
                <a:latin typeface="Times New Roman" panose="02020603050405020304" pitchFamily="18" charset="0"/>
                <a:cs typeface="Times New Roman" panose="02020603050405020304" pitchFamily="18" charset="0"/>
              </a:rPr>
              <a:t>ході</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переговорів</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було</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укладено</a:t>
            </a:r>
            <a:r>
              <a:rPr lang="ru-RU" sz="2000" dirty="0">
                <a:solidFill>
                  <a:srgbClr val="1D1D1B"/>
                </a:solidFill>
                <a:latin typeface="Times New Roman" panose="02020603050405020304" pitchFamily="18" charset="0"/>
                <a:cs typeface="Times New Roman" panose="02020603050405020304" pitchFamily="18" charset="0"/>
              </a:rPr>
              <a:t> угоди, </a:t>
            </a:r>
            <a:r>
              <a:rPr lang="ru-RU" sz="2000" dirty="0" err="1">
                <a:solidFill>
                  <a:srgbClr val="1D1D1B"/>
                </a:solidFill>
                <a:latin typeface="Times New Roman" panose="02020603050405020304" pitchFamily="18" charset="0"/>
                <a:cs typeface="Times New Roman" panose="02020603050405020304" pitchFamily="18" charset="0"/>
              </a:rPr>
              <a:t>що</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формують</a:t>
            </a:r>
            <a:r>
              <a:rPr lang="ru-RU" sz="2000" dirty="0">
                <a:solidFill>
                  <a:srgbClr val="1D1D1B"/>
                </a:solidFill>
                <a:latin typeface="Times New Roman" panose="02020603050405020304" pitchFamily="18" charset="0"/>
                <a:cs typeface="Times New Roman" panose="02020603050405020304" pitchFamily="18" charset="0"/>
              </a:rPr>
              <a:t> основу нормативно-</a:t>
            </a:r>
            <a:r>
              <a:rPr lang="ru-RU" sz="2000" dirty="0" err="1">
                <a:solidFill>
                  <a:srgbClr val="1D1D1B"/>
                </a:solidFill>
                <a:latin typeface="Times New Roman" panose="02020603050405020304" pitchFamily="18" charset="0"/>
                <a:cs typeface="Times New Roman" panose="02020603050405020304" pitchFamily="18" charset="0"/>
              </a:rPr>
              <a:t>правової</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err="1">
                <a:solidFill>
                  <a:srgbClr val="1D1D1B"/>
                </a:solidFill>
                <a:latin typeface="Times New Roman" panose="02020603050405020304" pitchFamily="18" charset="0"/>
                <a:cs typeface="Times New Roman" panose="02020603050405020304" pitchFamily="18" charset="0"/>
              </a:rPr>
              <a:t>бази</a:t>
            </a:r>
            <a:r>
              <a:rPr lang="ru-RU" sz="2000" dirty="0">
                <a:solidFill>
                  <a:srgbClr val="1D1D1B"/>
                </a:solidFill>
                <a:latin typeface="Times New Roman" panose="02020603050405020304" pitchFamily="18" charset="0"/>
                <a:cs typeface="Times New Roman" panose="02020603050405020304" pitchFamily="18" charset="0"/>
              </a:rPr>
              <a:t> СОТ, </a:t>
            </a:r>
            <a:r>
              <a:rPr lang="ru-RU" sz="2000" dirty="0" err="1">
                <a:solidFill>
                  <a:srgbClr val="1D1D1B"/>
                </a:solidFill>
                <a:latin typeface="Times New Roman" panose="02020603050405020304" pitchFamily="18" charset="0"/>
                <a:cs typeface="Times New Roman" panose="02020603050405020304" pitchFamily="18" charset="0"/>
              </a:rPr>
              <a:t>основними</a:t>
            </a:r>
            <a:r>
              <a:rPr lang="ru-RU" sz="2000" dirty="0">
                <a:solidFill>
                  <a:srgbClr val="1D1D1B"/>
                </a:solidFill>
                <a:latin typeface="Times New Roman" panose="02020603050405020304" pitchFamily="18" charset="0"/>
                <a:cs typeface="Times New Roman" panose="02020603050405020304" pitchFamily="18" charset="0"/>
              </a:rPr>
              <a:t> з </a:t>
            </a:r>
            <a:r>
              <a:rPr lang="ru-RU" sz="2000" dirty="0" err="1">
                <a:solidFill>
                  <a:srgbClr val="1D1D1B"/>
                </a:solidFill>
                <a:latin typeface="Times New Roman" panose="02020603050405020304" pitchFamily="18" charset="0"/>
                <a:cs typeface="Times New Roman" panose="02020603050405020304" pitchFamily="18" charset="0"/>
              </a:rPr>
              <a:t>яких</a:t>
            </a:r>
            <a:r>
              <a:rPr lang="ru-RU" sz="2000" dirty="0">
                <a:solidFill>
                  <a:srgbClr val="1D1D1B"/>
                </a:solidFill>
                <a:latin typeface="Times New Roman" panose="02020603050405020304" pitchFamily="18" charset="0"/>
                <a:cs typeface="Times New Roman" panose="02020603050405020304" pitchFamily="18" charset="0"/>
              </a:rPr>
              <a:t> </a:t>
            </a:r>
            <a:r>
              <a:rPr lang="ru-RU" sz="2000" dirty="0" smtClean="0">
                <a:solidFill>
                  <a:srgbClr val="1D1D1B"/>
                </a:solidFill>
                <a:latin typeface="Times New Roman" panose="02020603050405020304" pitchFamily="18" charset="0"/>
                <a:cs typeface="Times New Roman" panose="02020603050405020304" pitchFamily="18" charset="0"/>
              </a:rPr>
              <a:t>є:</a:t>
            </a:r>
          </a:p>
          <a:p>
            <a:pPr indent="450215" algn="just">
              <a:lnSpc>
                <a:spcPct val="125000"/>
              </a:lnSpc>
              <a:spcAft>
                <a:spcPts val="0"/>
              </a:spcAft>
            </a:pPr>
            <a:r>
              <a:rPr lang="ru-RU" sz="200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ГАТТ, </a:t>
            </a:r>
            <a:endParaRPr lang="ru-RU" sz="2000" dirty="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err="1">
                <a:solidFill>
                  <a:srgbClr val="000000"/>
                </a:solidFill>
                <a:latin typeface="Times New Roman" panose="02020603050405020304" pitchFamily="18" charset="0"/>
                <a:ea typeface="Times New Roman" panose="02020603050405020304" pitchFamily="18" charset="0"/>
              </a:rPr>
              <a:t>Генеральна</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Угода з </a:t>
            </a:r>
            <a:r>
              <a:rPr lang="ru-RU" sz="2000" dirty="0" err="1">
                <a:solidFill>
                  <a:srgbClr val="000000"/>
                </a:solidFill>
                <a:latin typeface="Times New Roman" panose="02020603050405020304" pitchFamily="18" charset="0"/>
                <a:ea typeface="Times New Roman" panose="02020603050405020304" pitchFamily="18" charset="0"/>
              </a:rPr>
              <a:t>торгівлі</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послугами</a:t>
            </a:r>
            <a:r>
              <a:rPr lang="ru-RU" sz="2000" dirty="0">
                <a:solidFill>
                  <a:srgbClr val="000000"/>
                </a:solidFill>
                <a:latin typeface="Times New Roman" panose="02020603050405020304" pitchFamily="18" charset="0"/>
                <a:ea typeface="Times New Roman" panose="02020603050405020304" pitchFamily="18" charset="0"/>
              </a:rPr>
              <a:t> (ГАТС), </a:t>
            </a:r>
            <a:endParaRPr lang="ru-RU" sz="2000" dirty="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a:solidFill>
                  <a:srgbClr val="000000"/>
                </a:solidFill>
                <a:latin typeface="Times New Roman" panose="02020603050405020304" pitchFamily="18" charset="0"/>
                <a:ea typeface="Times New Roman" panose="02020603050405020304" pitchFamily="18" charset="0"/>
              </a:rPr>
              <a:t>Угода </a:t>
            </a:r>
            <a:r>
              <a:rPr lang="ru-RU" sz="2000" dirty="0">
                <a:solidFill>
                  <a:srgbClr val="000000"/>
                </a:solidFill>
                <a:latin typeface="Times New Roman" panose="02020603050405020304" pitchFamily="18" charset="0"/>
                <a:ea typeface="Times New Roman" panose="02020603050405020304" pitchFamily="18" charset="0"/>
              </a:rPr>
              <a:t>про </a:t>
            </a:r>
            <a:r>
              <a:rPr lang="ru-RU" sz="2000" dirty="0" err="1">
                <a:solidFill>
                  <a:srgbClr val="000000"/>
                </a:solidFill>
                <a:latin typeface="Times New Roman" panose="02020603050405020304" pitchFamily="18" charset="0"/>
                <a:ea typeface="Times New Roman" panose="02020603050405020304" pitchFamily="18" charset="0"/>
              </a:rPr>
              <a:t>торговельні</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аспекти</a:t>
            </a:r>
            <a:r>
              <a:rPr lang="ru-RU" sz="2000" dirty="0">
                <a:solidFill>
                  <a:srgbClr val="000000"/>
                </a:solidFill>
                <a:latin typeface="Times New Roman" panose="02020603050405020304" pitchFamily="18" charset="0"/>
                <a:ea typeface="Times New Roman" panose="02020603050405020304" pitchFamily="18" charset="0"/>
              </a:rPr>
              <a:t> прав </a:t>
            </a:r>
            <a:r>
              <a:rPr lang="ru-RU" sz="2000" dirty="0" err="1">
                <a:solidFill>
                  <a:srgbClr val="000000"/>
                </a:solidFill>
                <a:latin typeface="Times New Roman" panose="02020603050405020304" pitchFamily="18" charset="0"/>
                <a:ea typeface="Times New Roman" panose="02020603050405020304" pitchFamily="18" charset="0"/>
              </a:rPr>
              <a:t>інтелектуальної</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власності</a:t>
            </a:r>
            <a:r>
              <a:rPr lang="ru-RU" sz="2000" dirty="0">
                <a:solidFill>
                  <a:srgbClr val="000000"/>
                </a:solidFill>
                <a:latin typeface="Times New Roman" panose="02020603050405020304" pitchFamily="18" charset="0"/>
                <a:ea typeface="Times New Roman" panose="02020603050405020304" pitchFamily="18" charset="0"/>
              </a:rPr>
              <a:t> (ТРІПС), </a:t>
            </a:r>
            <a:endParaRPr lang="ru-RU" sz="2000" dirty="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a:solidFill>
                  <a:srgbClr val="000000"/>
                </a:solidFill>
                <a:latin typeface="Times New Roman" panose="02020603050405020304" pitchFamily="18" charset="0"/>
                <a:ea typeface="Times New Roman" panose="02020603050405020304" pitchFamily="18" charset="0"/>
              </a:rPr>
              <a:t>Угода </a:t>
            </a:r>
            <a:r>
              <a:rPr lang="ru-RU" sz="2000" dirty="0">
                <a:solidFill>
                  <a:srgbClr val="000000"/>
                </a:solidFill>
                <a:latin typeface="Times New Roman" panose="02020603050405020304" pitchFamily="18" charset="0"/>
                <a:ea typeface="Times New Roman" panose="02020603050405020304" pitchFamily="18" charset="0"/>
              </a:rPr>
              <a:t>про </a:t>
            </a:r>
            <a:r>
              <a:rPr lang="ru-RU" sz="2000" dirty="0" err="1">
                <a:solidFill>
                  <a:srgbClr val="000000"/>
                </a:solidFill>
                <a:latin typeface="Times New Roman" panose="02020603050405020304" pitchFamily="18" charset="0"/>
                <a:ea typeface="Times New Roman" panose="02020603050405020304" pitchFamily="18" charset="0"/>
              </a:rPr>
              <a:t>врегулювання</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суперечок</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a:solidFill>
                  <a:srgbClr val="000000"/>
                </a:solidFill>
                <a:latin typeface="Times New Roman" panose="02020603050405020304" pitchFamily="18" charset="0"/>
                <a:ea typeface="Times New Roman" panose="02020603050405020304" pitchFamily="18" charset="0"/>
              </a:rPr>
              <a:t>Угода </a:t>
            </a:r>
            <a:r>
              <a:rPr lang="ru-RU" sz="2000" dirty="0">
                <a:solidFill>
                  <a:srgbClr val="000000"/>
                </a:solidFill>
                <a:latin typeface="Times New Roman" panose="02020603050405020304" pitchFamily="18" charset="0"/>
                <a:ea typeface="Times New Roman" panose="02020603050405020304" pitchFamily="18" charset="0"/>
              </a:rPr>
              <a:t>про </a:t>
            </a:r>
            <a:r>
              <a:rPr lang="ru-RU" sz="2000" dirty="0" err="1">
                <a:solidFill>
                  <a:srgbClr val="000000"/>
                </a:solidFill>
                <a:latin typeface="Times New Roman" panose="02020603050405020304" pitchFamily="18" charset="0"/>
                <a:ea typeface="Times New Roman" panose="02020603050405020304" pitchFamily="18" charset="0"/>
              </a:rPr>
              <a:t>сільське</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господарство</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a:solidFill>
                  <a:srgbClr val="000000"/>
                </a:solidFill>
                <a:latin typeface="Times New Roman" panose="02020603050405020304" pitchFamily="18" charset="0"/>
                <a:ea typeface="Times New Roman" panose="02020603050405020304" pitchFamily="18" charset="0"/>
              </a:rPr>
              <a:t>Угода </a:t>
            </a:r>
            <a:r>
              <a:rPr lang="ru-RU" sz="2000" dirty="0">
                <a:solidFill>
                  <a:srgbClr val="000000"/>
                </a:solidFill>
                <a:latin typeface="Times New Roman" panose="02020603050405020304" pitchFamily="18" charset="0"/>
                <a:ea typeface="Times New Roman" panose="02020603050405020304" pitchFamily="18" charset="0"/>
              </a:rPr>
              <a:t>про </a:t>
            </a:r>
            <a:r>
              <a:rPr lang="ru-RU" sz="2000" dirty="0" err="1">
                <a:solidFill>
                  <a:srgbClr val="000000"/>
                </a:solidFill>
                <a:latin typeface="Times New Roman" panose="02020603050405020304" pitchFamily="18" charset="0"/>
                <a:ea typeface="Times New Roman" panose="02020603050405020304" pitchFamily="18" charset="0"/>
              </a:rPr>
              <a:t>застосування</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санітарних</a:t>
            </a:r>
            <a:r>
              <a:rPr lang="ru-RU" sz="2000" dirty="0">
                <a:solidFill>
                  <a:srgbClr val="000000"/>
                </a:solidFill>
                <a:latin typeface="Times New Roman" panose="02020603050405020304" pitchFamily="18" charset="0"/>
                <a:ea typeface="Times New Roman" panose="02020603050405020304" pitchFamily="18" charset="0"/>
              </a:rPr>
              <a:t> та </a:t>
            </a:r>
            <a:r>
              <a:rPr lang="ru-RU" sz="2000" dirty="0" err="1">
                <a:solidFill>
                  <a:srgbClr val="000000"/>
                </a:solidFill>
                <a:latin typeface="Times New Roman" panose="02020603050405020304" pitchFamily="18" charset="0"/>
                <a:ea typeface="Times New Roman" panose="02020603050405020304" pitchFamily="18" charset="0"/>
              </a:rPr>
              <a:t>фітосанітарних</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заходів</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a:solidFill>
                  <a:srgbClr val="000000"/>
                </a:solidFill>
                <a:latin typeface="Times New Roman" panose="02020603050405020304" pitchFamily="18" charset="0"/>
                <a:ea typeface="Times New Roman" panose="02020603050405020304" pitchFamily="18" charset="0"/>
              </a:rPr>
              <a:t>Угода </a:t>
            </a:r>
            <a:r>
              <a:rPr lang="ru-RU" sz="2000" dirty="0">
                <a:solidFill>
                  <a:srgbClr val="000000"/>
                </a:solidFill>
                <a:latin typeface="Times New Roman" panose="02020603050405020304" pitchFamily="18" charset="0"/>
                <a:ea typeface="Times New Roman" panose="02020603050405020304" pitchFamily="18" charset="0"/>
              </a:rPr>
              <a:t>про </a:t>
            </a:r>
            <a:r>
              <a:rPr lang="ru-RU" sz="2000" dirty="0" err="1">
                <a:solidFill>
                  <a:srgbClr val="000000"/>
                </a:solidFill>
                <a:latin typeface="Times New Roman" panose="02020603050405020304" pitchFamily="18" charset="0"/>
                <a:ea typeface="Times New Roman" panose="02020603050405020304" pitchFamily="18" charset="0"/>
              </a:rPr>
              <a:t>технічні</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бар'єри</a:t>
            </a:r>
            <a:r>
              <a:rPr lang="ru-RU" sz="2000" dirty="0">
                <a:solidFill>
                  <a:srgbClr val="000000"/>
                </a:solidFill>
                <a:latin typeface="Times New Roman" panose="02020603050405020304" pitchFamily="18" charset="0"/>
                <a:ea typeface="Times New Roman" panose="02020603050405020304" pitchFamily="18" charset="0"/>
              </a:rPr>
              <a:t> в </a:t>
            </a:r>
            <a:r>
              <a:rPr lang="ru-RU" sz="2000" dirty="0" err="1">
                <a:solidFill>
                  <a:srgbClr val="000000"/>
                </a:solidFill>
                <a:latin typeface="Times New Roman" panose="02020603050405020304" pitchFamily="18" charset="0"/>
                <a:ea typeface="Times New Roman" panose="02020603050405020304" pitchFamily="18" charset="0"/>
              </a:rPr>
              <a:t>торгівлі</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a:solidFill>
                  <a:srgbClr val="000000"/>
                </a:solidFill>
                <a:latin typeface="Times New Roman" panose="02020603050405020304" pitchFamily="18" charset="0"/>
                <a:ea typeface="Times New Roman" panose="02020603050405020304" pitchFamily="18" charset="0"/>
              </a:rPr>
              <a:t>Угода </a:t>
            </a:r>
            <a:r>
              <a:rPr lang="ru-RU" sz="2000" dirty="0">
                <a:solidFill>
                  <a:srgbClr val="000000"/>
                </a:solidFill>
                <a:latin typeface="Times New Roman" panose="02020603050405020304" pitchFamily="18" charset="0"/>
                <a:ea typeface="Times New Roman" panose="02020603050405020304" pitchFamily="18" charset="0"/>
              </a:rPr>
              <a:t>про правила </a:t>
            </a:r>
            <a:r>
              <a:rPr lang="ru-RU" sz="2000" dirty="0" err="1">
                <a:solidFill>
                  <a:srgbClr val="000000"/>
                </a:solidFill>
                <a:latin typeface="Times New Roman" panose="02020603050405020304" pitchFamily="18" charset="0"/>
                <a:ea typeface="Times New Roman" panose="02020603050405020304" pitchFamily="18" charset="0"/>
              </a:rPr>
              <a:t>походження</a:t>
            </a:r>
            <a:r>
              <a:rPr lang="ru-RU" sz="2000" dirty="0">
                <a:solidFill>
                  <a:srgbClr val="000000"/>
                </a:solidFill>
                <a:latin typeface="Times New Roman" panose="02020603050405020304" pitchFamily="18" charset="0"/>
                <a:ea typeface="Times New Roman" panose="02020603050405020304" pitchFamily="18" charset="0"/>
              </a:rPr>
              <a:t>, </a:t>
            </a:r>
            <a:endParaRPr lang="ru-RU" sz="2000" dirty="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a:solidFill>
                  <a:srgbClr val="000000"/>
                </a:solidFill>
                <a:latin typeface="Times New Roman" panose="02020603050405020304" pitchFamily="18" charset="0"/>
                <a:ea typeface="Times New Roman" panose="02020603050405020304" pitchFamily="18" charset="0"/>
              </a:rPr>
              <a:t>Угода </a:t>
            </a:r>
            <a:r>
              <a:rPr lang="ru-RU" sz="2000" dirty="0">
                <a:solidFill>
                  <a:srgbClr val="000000"/>
                </a:solidFill>
                <a:latin typeface="Times New Roman" panose="02020603050405020304" pitchFamily="18" charset="0"/>
                <a:ea typeface="Times New Roman" panose="02020603050405020304" pitchFamily="18" charset="0"/>
              </a:rPr>
              <a:t>про </a:t>
            </a:r>
            <a:r>
              <a:rPr lang="ru-RU" sz="2000" dirty="0" err="1">
                <a:solidFill>
                  <a:srgbClr val="000000"/>
                </a:solidFill>
                <a:latin typeface="Times New Roman" panose="02020603050405020304" pitchFamily="18" charset="0"/>
                <a:ea typeface="Times New Roman" panose="02020603050405020304" pitchFamily="18" charset="0"/>
              </a:rPr>
              <a:t>субсидії</a:t>
            </a:r>
            <a:r>
              <a:rPr lang="ru-RU" sz="2000" dirty="0">
                <a:solidFill>
                  <a:srgbClr val="000000"/>
                </a:solidFill>
                <a:latin typeface="Times New Roman" panose="02020603050405020304" pitchFamily="18" charset="0"/>
                <a:ea typeface="Times New Roman" panose="02020603050405020304" pitchFamily="18" charset="0"/>
              </a:rPr>
              <a:t> та </a:t>
            </a:r>
            <a:r>
              <a:rPr lang="ru-RU" sz="2000" dirty="0" err="1">
                <a:solidFill>
                  <a:srgbClr val="000000"/>
                </a:solidFill>
                <a:latin typeface="Times New Roman" panose="02020603050405020304" pitchFamily="18" charset="0"/>
                <a:ea typeface="Times New Roman" panose="02020603050405020304" pitchFamily="18" charset="0"/>
              </a:rPr>
              <a:t>компенсаційні</a:t>
            </a:r>
            <a:r>
              <a:rPr lang="ru-RU" sz="2000" dirty="0">
                <a:solidFill>
                  <a:srgbClr val="000000"/>
                </a:solidFill>
                <a:latin typeface="Times New Roman" panose="02020603050405020304" pitchFamily="18" charset="0"/>
                <a:ea typeface="Times New Roman" panose="02020603050405020304" pitchFamily="18" charset="0"/>
              </a:rPr>
              <a:t> заходи, </a:t>
            </a:r>
            <a:endParaRPr lang="ru-RU" sz="2000" dirty="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a:solidFill>
                  <a:srgbClr val="000000"/>
                </a:solidFill>
                <a:latin typeface="Times New Roman" panose="02020603050405020304" pitchFamily="18" charset="0"/>
                <a:ea typeface="Times New Roman" panose="02020603050405020304" pitchFamily="18" charset="0"/>
              </a:rPr>
              <a:t>Угода </a:t>
            </a:r>
            <a:r>
              <a:rPr lang="ru-RU" sz="2000" dirty="0">
                <a:solidFill>
                  <a:srgbClr val="000000"/>
                </a:solidFill>
                <a:latin typeface="Times New Roman" panose="02020603050405020304" pitchFamily="18" charset="0"/>
                <a:ea typeface="Times New Roman" panose="02020603050405020304" pitchFamily="18" charset="0"/>
              </a:rPr>
              <a:t>про </a:t>
            </a:r>
            <a:r>
              <a:rPr lang="ru-RU" sz="2000" dirty="0" err="1">
                <a:solidFill>
                  <a:srgbClr val="000000"/>
                </a:solidFill>
                <a:latin typeface="Times New Roman" panose="02020603050405020304" pitchFamily="18" charset="0"/>
                <a:ea typeface="Times New Roman" panose="02020603050405020304" pitchFamily="18" charset="0"/>
              </a:rPr>
              <a:t>захисні</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заходи, </a:t>
            </a:r>
            <a:endParaRPr lang="ru-RU" sz="2000" dirty="0" smtClean="0">
              <a:solidFill>
                <a:srgbClr val="000000"/>
              </a:solidFill>
              <a:latin typeface="Times New Roman" panose="02020603050405020304" pitchFamily="18" charset="0"/>
              <a:ea typeface="Times New Roman" panose="02020603050405020304" pitchFamily="18" charset="0"/>
            </a:endParaRPr>
          </a:p>
          <a:p>
            <a:pPr indent="450215" algn="just">
              <a:lnSpc>
                <a:spcPct val="125000"/>
              </a:lnSpc>
              <a:spcAft>
                <a:spcPts val="0"/>
              </a:spcAft>
            </a:pPr>
            <a:r>
              <a:rPr lang="ru-RU" sz="2000" dirty="0" smtClean="0">
                <a:solidFill>
                  <a:srgbClr val="000000"/>
                </a:solidFill>
                <a:latin typeface="Times New Roman" panose="02020603050405020304" pitchFamily="18" charset="0"/>
                <a:ea typeface="Times New Roman" panose="02020603050405020304" pitchFamily="18" charset="0"/>
              </a:rPr>
              <a:t>Угода </a:t>
            </a:r>
            <a:r>
              <a:rPr lang="ru-RU" sz="2000" dirty="0" err="1">
                <a:solidFill>
                  <a:srgbClr val="000000"/>
                </a:solidFill>
                <a:latin typeface="Times New Roman" panose="02020603050405020304" pitchFamily="18" charset="0"/>
                <a:ea typeface="Times New Roman" panose="02020603050405020304" pitchFamily="18" charset="0"/>
              </a:rPr>
              <a:t>із</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спрощення</a:t>
            </a:r>
            <a:r>
              <a:rPr lang="ru-RU" sz="2000" dirty="0">
                <a:solidFill>
                  <a:srgbClr val="000000"/>
                </a:solidFill>
                <a:latin typeface="Times New Roman" panose="02020603050405020304" pitchFamily="18" charset="0"/>
                <a:ea typeface="Times New Roman" panose="02020603050405020304" pitchFamily="18" charset="0"/>
              </a:rPr>
              <a:t> процедур </a:t>
            </a:r>
            <a:r>
              <a:rPr lang="ru-RU" sz="2000" dirty="0" err="1">
                <a:solidFill>
                  <a:srgbClr val="000000"/>
                </a:solidFill>
                <a:latin typeface="Times New Roman" panose="02020603050405020304" pitchFamily="18" charset="0"/>
                <a:ea typeface="Times New Roman" panose="02020603050405020304" pitchFamily="18" charset="0"/>
              </a:rPr>
              <a:t>торгівлі</a:t>
            </a:r>
            <a:r>
              <a:rPr lang="ru-RU" sz="2000" dirty="0">
                <a:solidFill>
                  <a:srgbClr val="000000"/>
                </a:solidFill>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31538770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97957" y="354843"/>
            <a:ext cx="10018713" cy="6173338"/>
          </a:xfrm>
        </p:spPr>
        <p:txBody>
          <a:bodyPr/>
          <a:lstStyle/>
          <a:p>
            <a:pPr marL="0" indent="0">
              <a:buNone/>
            </a:pPr>
            <a:r>
              <a:rPr lang="ru-RU" b="1" dirty="0" err="1">
                <a:latin typeface="Times New Roman" panose="02020603050405020304" pitchFamily="18" charset="0"/>
                <a:cs typeface="Times New Roman" panose="02020603050405020304" pitchFamily="18" charset="0"/>
              </a:rPr>
              <a:t>Основними</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функціями</a:t>
            </a:r>
            <a:r>
              <a:rPr lang="ru-RU" b="1" dirty="0">
                <a:latin typeface="Times New Roman" panose="02020603050405020304" pitchFamily="18" charset="0"/>
                <a:cs typeface="Times New Roman" panose="02020603050405020304" pitchFamily="18" charset="0"/>
              </a:rPr>
              <a:t> СОТ є:</a:t>
            </a:r>
          </a:p>
          <a:p>
            <a:r>
              <a:rPr lang="ru-RU" dirty="0" err="1" smtClean="0">
                <a:latin typeface="Times New Roman" panose="02020603050405020304" pitchFamily="18" charset="0"/>
                <a:cs typeface="Times New Roman" panose="02020603050405020304" pitchFamily="18" charset="0"/>
              </a:rPr>
              <a:t>забезпечення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торговельних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переговорів</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моніторинг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домовленостей</a:t>
            </a:r>
            <a:r>
              <a:rPr lang="ru-RU" dirty="0">
                <a:latin typeface="Times New Roman" panose="02020603050405020304" pitchFamily="18" charset="0"/>
                <a:cs typeface="Times New Roman" panose="02020603050405020304" pitchFamily="18" charset="0"/>
              </a:rPr>
              <a:t> пакета </a:t>
            </a:r>
            <a:r>
              <a:rPr lang="ru-RU" dirty="0" err="1">
                <a:latin typeface="Times New Roman" panose="02020603050405020304" pitchFamily="18" charset="0"/>
                <a:cs typeface="Times New Roman" panose="02020603050405020304" pitchFamily="18" charset="0"/>
              </a:rPr>
              <a:t>документів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Уругвайського</a:t>
            </a:r>
            <a:r>
              <a:rPr lang="ru-RU" dirty="0">
                <a:latin typeface="Times New Roman" panose="02020603050405020304" pitchFamily="18" charset="0"/>
                <a:cs typeface="Times New Roman" panose="02020603050405020304" pitchFamily="18" charset="0"/>
              </a:rPr>
              <a:t> раунду;</a:t>
            </a:r>
          </a:p>
          <a:p>
            <a:r>
              <a:rPr lang="ru-RU" dirty="0" err="1">
                <a:latin typeface="Times New Roman" panose="02020603050405020304" pitchFamily="18" charset="0"/>
                <a:cs typeface="Times New Roman" panose="02020603050405020304" pitchFamily="18" charset="0"/>
              </a:rPr>
              <a:t>врегулювання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торговельних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суперечок</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допомогою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спеціального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механізму</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огляд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національних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торговельних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політик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країн</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членів</a:t>
            </a:r>
            <a:r>
              <a:rPr lang="ru-RU" dirty="0">
                <a:latin typeface="Times New Roman" panose="02020603050405020304" pitchFamily="18" charset="0"/>
                <a:cs typeface="Times New Roman" panose="02020603050405020304" pitchFamily="18" charset="0"/>
              </a:rPr>
              <a:t> СОТ; </a:t>
            </a:r>
          </a:p>
          <a:p>
            <a:r>
              <a:rPr lang="ru-RU" dirty="0" err="1">
                <a:latin typeface="Times New Roman" panose="02020603050405020304" pitchFamily="18" charset="0"/>
                <a:cs typeface="Times New Roman" panose="02020603050405020304" pitchFamily="18" charset="0"/>
              </a:rPr>
              <a:t>співробітництво</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іншими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міжнародними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спеціалізованими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організаціями</a:t>
            </a:r>
            <a:r>
              <a:rPr lang="ru-RU" dirty="0">
                <a:latin typeface="Times New Roman" panose="02020603050405020304" pitchFamily="18" charset="0"/>
                <a:cs typeface="Times New Roman" panose="02020603050405020304" pitchFamily="18" charset="0"/>
              </a:rPr>
              <a:t> (МВФ, СБ, ЮНКТАД, ОЕСР </a:t>
            </a:r>
            <a:r>
              <a:rPr lang="ru-RU" dirty="0" err="1">
                <a:latin typeface="Times New Roman" panose="02020603050405020304" pitchFamily="18" charset="0"/>
                <a:cs typeface="Times New Roman" panose="02020603050405020304" pitchFamily="18" charset="0"/>
              </a:rPr>
              <a:t>тощо</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технічне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сприяння</a:t>
            </a:r>
            <a:r>
              <a:rPr lang="ru-RU" dirty="0">
                <a:latin typeface="Times New Roman" panose="02020603050405020304" pitchFamily="18" charset="0"/>
                <a:cs typeface="Times New Roman" panose="02020603050405020304" pitchFamily="18" charset="0"/>
              </a:rPr>
              <a:t> державам,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розвиваються</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питань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стосується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компетенції</a:t>
            </a:r>
            <a:r>
              <a:rPr lang="ru-RU" dirty="0">
                <a:latin typeface="Times New Roman" panose="02020603050405020304" pitchFamily="18" charset="0"/>
                <a:cs typeface="Times New Roman" panose="02020603050405020304" pitchFamily="18" charset="0"/>
              </a:rPr>
              <a:t> СОТ. </a:t>
            </a:r>
          </a:p>
        </p:txBody>
      </p:sp>
    </p:spTree>
    <p:extLst>
      <p:ext uri="{BB962C8B-B14F-4D97-AF65-F5344CB8AC3E}">
        <p14:creationId xmlns:p14="http://schemas.microsoft.com/office/powerpoint/2010/main" val="17464913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177421"/>
            <a:ext cx="10018713" cy="6318913"/>
          </a:xfrm>
        </p:spPr>
        <p:txBody>
          <a:bodyPr>
            <a:normAutofit fontScale="92500"/>
          </a:bodyPr>
          <a:lstStyle/>
          <a:p>
            <a:pPr marL="0" indent="0" fontAlgn="base">
              <a:buNone/>
            </a:pPr>
            <a:r>
              <a:rPr lang="ru-RU" b="1" dirty="0" err="1">
                <a:latin typeface="Times New Roman" panose="02020603050405020304" pitchFamily="18" charset="0"/>
                <a:cs typeface="Times New Roman" panose="02020603050405020304" pitchFamily="18" charset="0"/>
              </a:rPr>
              <a:t>Україна</a:t>
            </a:r>
            <a:r>
              <a:rPr lang="ru-RU" b="1" dirty="0">
                <a:latin typeface="Times New Roman" panose="02020603050405020304" pitchFamily="18" charset="0"/>
                <a:cs typeface="Times New Roman" panose="02020603050405020304" pitchFamily="18" charset="0"/>
              </a:rPr>
              <a:t> і СОТ</a:t>
            </a:r>
            <a:endParaRPr lang="ru-RU" dirty="0">
              <a:latin typeface="Times New Roman" panose="02020603050405020304" pitchFamily="18" charset="0"/>
              <a:cs typeface="Times New Roman" panose="02020603050405020304" pitchFamily="18" charset="0"/>
            </a:endParaRPr>
          </a:p>
          <a:p>
            <a:pPr fontAlgn="base"/>
            <a:r>
              <a:rPr lang="ru-RU" dirty="0" err="1">
                <a:latin typeface="Times New Roman" panose="02020603050405020304" pitchFamily="18" charset="0"/>
                <a:cs typeface="Times New Roman" panose="02020603050405020304" pitchFamily="18" charset="0"/>
              </a:rPr>
              <a:t>Процес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вступу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до СОТ </a:t>
            </a:r>
            <a:r>
              <a:rPr lang="ru-RU" dirty="0" err="1">
                <a:latin typeface="Times New Roman" panose="02020603050405020304" pitchFamily="18" charset="0"/>
                <a:cs typeface="Times New Roman" panose="02020603050405020304" pitchFamily="18" charset="0"/>
              </a:rPr>
              <a:t>розпочався</a:t>
            </a:r>
            <a:r>
              <a:rPr lang="ru-RU" dirty="0">
                <a:latin typeface="Times New Roman" panose="02020603050405020304" pitchFamily="18" charset="0"/>
                <a:cs typeface="Times New Roman" panose="02020603050405020304" pitchFamily="18" charset="0"/>
              </a:rPr>
              <a:t> 30 листопада 1993 року, коли до </a:t>
            </a:r>
            <a:r>
              <a:rPr lang="ru-RU" dirty="0" err="1">
                <a:latin typeface="Times New Roman" panose="02020603050405020304" pitchFamily="18" charset="0"/>
                <a:cs typeface="Times New Roman" panose="02020603050405020304" pitchFamily="18" charset="0"/>
              </a:rPr>
              <a:t>Секретаріату</a:t>
            </a:r>
            <a:r>
              <a:rPr lang="ru-RU" dirty="0">
                <a:latin typeface="Times New Roman" panose="02020603050405020304" pitchFamily="18" charset="0"/>
                <a:cs typeface="Times New Roman" panose="02020603050405020304" pitchFamily="18" charset="0"/>
              </a:rPr>
              <a:t> ГАТТ </a:t>
            </a:r>
            <a:r>
              <a:rPr lang="ru-RU" dirty="0" err="1">
                <a:latin typeface="Times New Roman" panose="02020603050405020304" pitchFamily="18" charset="0"/>
                <a:cs typeface="Times New Roman" panose="02020603050405020304" pitchFamily="18" charset="0"/>
              </a:rPr>
              <a:t>було</a:t>
            </a:r>
            <a:r>
              <a:rPr lang="ru-RU" dirty="0">
                <a:latin typeface="Times New Roman" panose="02020603050405020304" pitchFamily="18" charset="0"/>
                <a:cs typeface="Times New Roman" panose="02020603050405020304" pitchFamily="18" charset="0"/>
              </a:rPr>
              <a:t> подано </a:t>
            </a:r>
            <a:r>
              <a:rPr lang="ru-RU" dirty="0" err="1">
                <a:latin typeface="Times New Roman" panose="02020603050405020304" pitchFamily="18" charset="0"/>
                <a:cs typeface="Times New Roman" panose="02020603050405020304" pitchFamily="18" charset="0"/>
              </a:rPr>
              <a:t>офіційну</a:t>
            </a:r>
            <a:r>
              <a:rPr lang="ru-RU" dirty="0">
                <a:latin typeface="Times New Roman" panose="02020603050405020304" pitchFamily="18" charset="0"/>
                <a:cs typeface="Times New Roman" panose="02020603050405020304" pitchFamily="18" charset="0"/>
              </a:rPr>
              <a:t> заявку Уряду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про </a:t>
            </a:r>
            <a:r>
              <a:rPr lang="ru-RU" dirty="0" err="1">
                <a:latin typeface="Times New Roman" panose="02020603050405020304" pitchFamily="18" charset="0"/>
                <a:cs typeface="Times New Roman" panose="02020603050405020304" pitchFamily="18" charset="0"/>
              </a:rPr>
              <a:t>намір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приєднатися</a:t>
            </a:r>
            <a:r>
              <a:rPr lang="ru-RU" dirty="0">
                <a:latin typeface="Times New Roman" panose="02020603050405020304" pitchFamily="18" charset="0"/>
                <a:cs typeface="Times New Roman" panose="02020603050405020304" pitchFamily="18" charset="0"/>
              </a:rPr>
              <a:t> до ГАТТ. 5 лютого 2008 року у </a:t>
            </a:r>
            <a:r>
              <a:rPr lang="ru-RU" dirty="0" err="1">
                <a:latin typeface="Times New Roman" panose="02020603050405020304" pitchFamily="18" charset="0"/>
                <a:cs typeface="Times New Roman" panose="02020603050405020304" pitchFamily="18" charset="0"/>
              </a:rPr>
              <a:t>Женеві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відбулося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засідання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Генеральної</a:t>
            </a:r>
            <a:r>
              <a:rPr lang="ru-RU" dirty="0">
                <a:latin typeface="Times New Roman" panose="02020603050405020304" pitchFamily="18" charset="0"/>
                <a:cs typeface="Times New Roman" panose="02020603050405020304" pitchFamily="18" charset="0"/>
              </a:rPr>
              <a:t> Ради СОТ, на </a:t>
            </a:r>
            <a:r>
              <a:rPr lang="ru-RU" dirty="0" err="1">
                <a:latin typeface="Times New Roman" panose="02020603050405020304" pitchFamily="18" charset="0"/>
                <a:cs typeface="Times New Roman" panose="02020603050405020304" pitchFamily="18" charset="0"/>
              </a:rPr>
              <a:t>якому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було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підписано</a:t>
            </a:r>
            <a:r>
              <a:rPr lang="ru-RU" dirty="0">
                <a:latin typeface="Times New Roman" panose="02020603050405020304" pitchFamily="18" charset="0"/>
                <a:cs typeface="Times New Roman" panose="02020603050405020304" pitchFamily="18" charset="0"/>
              </a:rPr>
              <a:t> Протокол про </a:t>
            </a:r>
            <a:r>
              <a:rPr lang="ru-RU" dirty="0" err="1">
                <a:latin typeface="Times New Roman" panose="02020603050405020304" pitchFamily="18" charset="0"/>
                <a:cs typeface="Times New Roman" panose="02020603050405020304" pitchFamily="18" charset="0"/>
              </a:rPr>
              <a:t>вступ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до СОТ.</a:t>
            </a:r>
          </a:p>
          <a:p>
            <a:pPr fontAlgn="base"/>
            <a:r>
              <a:rPr lang="ru-RU" dirty="0">
                <a:latin typeface="Times New Roman" panose="02020603050405020304" pitchFamily="18" charset="0"/>
                <a:cs typeface="Times New Roman" panose="02020603050405020304" pitchFamily="18" charset="0"/>
              </a:rPr>
              <a:t>10 </a:t>
            </a:r>
            <a:r>
              <a:rPr lang="ru-RU" dirty="0" err="1">
                <a:latin typeface="Times New Roman" panose="02020603050405020304" pitchFamily="18" charset="0"/>
                <a:cs typeface="Times New Roman" panose="02020603050405020304" pitchFamily="18" charset="0"/>
              </a:rPr>
              <a:t>квітня</a:t>
            </a:r>
            <a:r>
              <a:rPr lang="ru-RU" dirty="0">
                <a:latin typeface="Times New Roman" panose="02020603050405020304" pitchFamily="18" charset="0"/>
                <a:cs typeface="Times New Roman" panose="02020603050405020304" pitchFamily="18" charset="0"/>
              </a:rPr>
              <a:t> 2008 року </a:t>
            </a:r>
            <a:r>
              <a:rPr lang="ru-RU" dirty="0" err="1">
                <a:latin typeface="Times New Roman" panose="02020603050405020304" pitchFamily="18" charset="0"/>
                <a:cs typeface="Times New Roman" panose="02020603050405020304" pitchFamily="18" charset="0"/>
              </a:rPr>
              <a:t>Верховна</a:t>
            </a:r>
            <a:r>
              <a:rPr lang="ru-RU" dirty="0">
                <a:latin typeface="Times New Roman" panose="02020603050405020304" pitchFamily="18" charset="0"/>
                <a:cs typeface="Times New Roman" panose="02020603050405020304" pitchFamily="18" charset="0"/>
              </a:rPr>
              <a:t> Рада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прийняла</a:t>
            </a:r>
            <a:r>
              <a:rPr lang="ru-RU" dirty="0">
                <a:latin typeface="Times New Roman" panose="02020603050405020304" pitchFamily="18" charset="0"/>
                <a:cs typeface="Times New Roman" panose="02020603050405020304" pitchFamily="18" charset="0"/>
              </a:rPr>
              <a:t> законопроект «Про </a:t>
            </a:r>
            <a:r>
              <a:rPr lang="ru-RU" dirty="0" err="1">
                <a:latin typeface="Times New Roman" panose="02020603050405020304" pitchFamily="18" charset="0"/>
                <a:cs typeface="Times New Roman" panose="02020603050405020304" pitchFamily="18" charset="0"/>
              </a:rPr>
              <a:t>ратифікацію</a:t>
            </a:r>
            <a:r>
              <a:rPr lang="ru-RU" dirty="0">
                <a:latin typeface="Times New Roman" panose="02020603050405020304" pitchFamily="18" charset="0"/>
                <a:cs typeface="Times New Roman" panose="02020603050405020304" pitchFamily="18" charset="0"/>
              </a:rPr>
              <a:t> Протоколу про </a:t>
            </a:r>
            <a:r>
              <a:rPr lang="ru-RU" dirty="0" err="1">
                <a:latin typeface="Times New Roman" panose="02020603050405020304" pitchFamily="18" charset="0"/>
                <a:cs typeface="Times New Roman" panose="02020603050405020304" pitchFamily="18" charset="0"/>
              </a:rPr>
              <a:t>вступ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Світової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організації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торгівлі</a:t>
            </a:r>
            <a:r>
              <a:rPr lang="ru-RU" dirty="0">
                <a:latin typeface="Times New Roman" panose="02020603050405020304" pitchFamily="18" charset="0"/>
                <a:cs typeface="Times New Roman" panose="02020603050405020304" pitchFamily="18" charset="0"/>
              </a:rPr>
              <a:t>». 16 </a:t>
            </a:r>
            <a:r>
              <a:rPr lang="ru-RU" dirty="0" err="1">
                <a:latin typeface="Times New Roman" panose="02020603050405020304" pitchFamily="18" charset="0"/>
                <a:cs typeface="Times New Roman" panose="02020603050405020304" pitchFamily="18" charset="0"/>
              </a:rPr>
              <a:t>квітня</a:t>
            </a:r>
            <a:r>
              <a:rPr lang="ru-RU" dirty="0">
                <a:latin typeface="Times New Roman" panose="02020603050405020304" pitchFamily="18" charset="0"/>
                <a:cs typeface="Times New Roman" panose="02020603050405020304" pitchFamily="18" charset="0"/>
              </a:rPr>
              <a:t> 2008 року Закон про </a:t>
            </a:r>
            <a:r>
              <a:rPr lang="ru-RU" dirty="0" err="1">
                <a:latin typeface="Times New Roman" panose="02020603050405020304" pitchFamily="18" charset="0"/>
                <a:cs typeface="Times New Roman" panose="02020603050405020304" pitchFamily="18" charset="0"/>
              </a:rPr>
              <a:t>ратифікацію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був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підписаний</a:t>
            </a:r>
            <a:r>
              <a:rPr lang="ru-RU" dirty="0">
                <a:latin typeface="Times New Roman" panose="02020603050405020304" pitchFamily="18" charset="0"/>
                <a:cs typeface="Times New Roman" panose="02020603050405020304" pitchFamily="18" charset="0"/>
              </a:rPr>
              <a:t> Президентом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Згідно</a:t>
            </a:r>
            <a:r>
              <a:rPr lang="ru-RU" dirty="0">
                <a:latin typeface="Times New Roman" panose="02020603050405020304" pitchFamily="18" charset="0"/>
                <a:cs typeface="Times New Roman" panose="02020603050405020304" pitchFamily="18" charset="0"/>
              </a:rPr>
              <a:t> з процедурами СОТ, 16 </a:t>
            </a:r>
            <a:r>
              <a:rPr lang="ru-RU" dirty="0" err="1">
                <a:latin typeface="Times New Roman" panose="02020603050405020304" pitchFamily="18" charset="0"/>
                <a:cs typeface="Times New Roman" panose="02020603050405020304" pitchFamily="18" charset="0"/>
              </a:rPr>
              <a:t>травня</a:t>
            </a:r>
            <a:r>
              <a:rPr lang="ru-RU" dirty="0">
                <a:latin typeface="Times New Roman" panose="02020603050405020304" pitchFamily="18" charset="0"/>
                <a:cs typeface="Times New Roman" panose="02020603050405020304" pitchFamily="18" charset="0"/>
              </a:rPr>
              <a:t> 2008 року </a:t>
            </a:r>
            <a:r>
              <a:rPr lang="ru-RU" dirty="0" err="1">
                <a:latin typeface="Times New Roman" panose="02020603050405020304" pitchFamily="18" charset="0"/>
                <a:cs typeface="Times New Roman" panose="02020603050405020304" pitchFamily="18" charset="0"/>
              </a:rPr>
              <a:t>Україна</a:t>
            </a:r>
            <a:r>
              <a:rPr lang="ru-RU" dirty="0">
                <a:latin typeface="Times New Roman" panose="02020603050405020304" pitchFamily="18" charset="0"/>
                <a:cs typeface="Times New Roman" panose="02020603050405020304" pitchFamily="18" charset="0"/>
              </a:rPr>
              <a:t> стала </a:t>
            </a:r>
            <a:r>
              <a:rPr lang="ru-RU" dirty="0" err="1">
                <a:latin typeface="Times New Roman" panose="02020603050405020304" pitchFamily="18" charset="0"/>
                <a:cs typeface="Times New Roman" panose="02020603050405020304" pitchFamily="18" charset="0"/>
              </a:rPr>
              <a:t>повноправним</a:t>
            </a:r>
            <a:r>
              <a:rPr lang="ru-RU" dirty="0">
                <a:latin typeface="Times New Roman" panose="02020603050405020304" pitchFamily="18" charset="0"/>
                <a:cs typeface="Times New Roman" panose="02020603050405020304" pitchFamily="18" charset="0"/>
              </a:rPr>
              <a:t> членом </a:t>
            </a:r>
            <a:r>
              <a:rPr lang="ru-RU" dirty="0" err="1">
                <a:latin typeface="Times New Roman" panose="02020603050405020304" pitchFamily="18" charset="0"/>
                <a:cs typeface="Times New Roman" panose="02020603050405020304" pitchFamily="18" charset="0"/>
              </a:rPr>
              <a:t>цієї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Організації</a:t>
            </a:r>
            <a:r>
              <a:rPr lang="ru-RU" dirty="0">
                <a:latin typeface="Times New Roman" panose="02020603050405020304" pitchFamily="18" charset="0"/>
                <a:cs typeface="Times New Roman" panose="02020603050405020304" pitchFamily="18" charset="0"/>
              </a:rPr>
              <a:t>.</a:t>
            </a:r>
          </a:p>
          <a:p>
            <a:pPr fontAlgn="base"/>
            <a:r>
              <a:rPr lang="ru-RU" dirty="0" err="1">
                <a:latin typeface="Times New Roman" panose="02020603050405020304" pitchFamily="18" charset="0"/>
                <a:cs typeface="Times New Roman" panose="02020603050405020304" pitchFamily="18" charset="0"/>
              </a:rPr>
              <a:t>Вступ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до СОТ </a:t>
            </a:r>
            <a:r>
              <a:rPr lang="ru-RU" dirty="0" err="1">
                <a:latin typeface="Times New Roman" panose="02020603050405020304" pitchFamily="18" charset="0"/>
                <a:cs typeface="Times New Roman" panose="02020603050405020304" pitchFamily="18" charset="0"/>
              </a:rPr>
              <a:t>відкрив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перспективи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розвитку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національної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економіки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Україна</a:t>
            </a:r>
            <a:r>
              <a:rPr lang="ru-RU" dirty="0">
                <a:latin typeface="Times New Roman" panose="02020603050405020304" pitchFamily="18" charset="0"/>
                <a:cs typeface="Times New Roman" panose="02020603050405020304" pitchFamily="18" charset="0"/>
              </a:rPr>
              <a:t> на абсолютно </a:t>
            </a:r>
            <a:r>
              <a:rPr lang="ru-RU" dirty="0" err="1">
                <a:latin typeface="Times New Roman" panose="02020603050405020304" pitchFamily="18" charset="0"/>
                <a:cs typeface="Times New Roman" panose="02020603050405020304" pitchFamily="18" charset="0"/>
              </a:rPr>
              <a:t>рівних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умовах</a:t>
            </a:r>
            <a:r>
              <a:rPr lang="ru-RU" dirty="0">
                <a:latin typeface="Times New Roman" panose="02020603050405020304" pitchFamily="18" charset="0"/>
                <a:cs typeface="Times New Roman" panose="02020603050405020304" pitchFamily="18" charset="0"/>
              </a:rPr>
              <a:t> та правах з </a:t>
            </a:r>
            <a:r>
              <a:rPr lang="ru-RU" dirty="0" err="1">
                <a:latin typeface="Times New Roman" panose="02020603050405020304" pitchFamily="18" charset="0"/>
                <a:cs typeface="Times New Roman" panose="02020603050405020304" pitchFamily="18" charset="0"/>
              </a:rPr>
              <a:t>іншими</a:t>
            </a:r>
            <a:r>
              <a:rPr lang="ru-RU" dirty="0">
                <a:latin typeface="Times New Roman" panose="02020603050405020304" pitchFamily="18" charset="0"/>
                <a:cs typeface="Times New Roman" panose="02020603050405020304" pitchFamily="18" charset="0"/>
              </a:rPr>
              <a:t> членами </a:t>
            </a:r>
            <a:r>
              <a:rPr lang="ru-RU" dirty="0" err="1">
                <a:latin typeface="Times New Roman" panose="02020603050405020304" pitchFamily="18" charset="0"/>
                <a:cs typeface="Times New Roman" panose="02020603050405020304" pitchFamily="18" charset="0"/>
              </a:rPr>
              <a:t>організації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безпосередню</a:t>
            </a:r>
            <a:r>
              <a:rPr lang="ru-RU" dirty="0">
                <a:latin typeface="Times New Roman" panose="02020603050405020304" pitchFamily="18" charset="0"/>
                <a:cs typeface="Times New Roman" panose="02020603050405020304" pitchFamily="18" charset="0"/>
              </a:rPr>
              <a:t> участь у </a:t>
            </a:r>
            <a:r>
              <a:rPr lang="ru-RU" dirty="0" err="1">
                <a:latin typeface="Times New Roman" panose="02020603050405020304" pitchFamily="18" charset="0"/>
                <a:cs typeface="Times New Roman" panose="02020603050405020304" pitchFamily="18" charset="0"/>
              </a:rPr>
              <a:t>формуванні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новітніх</a:t>
            </a:r>
            <a:r>
              <a:rPr lang="ru-RU" dirty="0">
                <a:latin typeface="Times New Roman" panose="02020603050405020304" pitchFamily="18" charset="0"/>
                <a:cs typeface="Times New Roman" panose="02020603050405020304" pitchFamily="18" charset="0"/>
              </a:rPr>
              <a:t> правил </a:t>
            </a:r>
            <a:r>
              <a:rPr lang="ru-RU" dirty="0" err="1">
                <a:latin typeface="Times New Roman" panose="02020603050405020304" pitchFamily="18" charset="0"/>
                <a:cs typeface="Times New Roman" panose="02020603050405020304" pitchFamily="18" charset="0"/>
              </a:rPr>
              <a:t>торгівлі</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світовому</a:t>
            </a:r>
            <a:r>
              <a:rPr lang="ru-RU" dirty="0">
                <a:latin typeface="Times New Roman" panose="02020603050405020304" pitchFamily="18" charset="0"/>
                <a:cs typeface="Times New Roman" panose="02020603050405020304" pitchFamily="18" charset="0"/>
              </a:rPr>
              <a:t> ринку у рамках поточного раунду </a:t>
            </a:r>
            <a:r>
              <a:rPr lang="ru-RU" dirty="0" err="1">
                <a:latin typeface="Times New Roman" panose="02020603050405020304" pitchFamily="18" charset="0"/>
                <a:cs typeface="Times New Roman" panose="02020603050405020304" pitchFamily="18" charset="0"/>
              </a:rPr>
              <a:t>багатосторонніх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торговельних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переговорів</a:t>
            </a:r>
            <a:r>
              <a:rPr lang="ru-RU" dirty="0">
                <a:latin typeface="Times New Roman" panose="02020603050405020304" pitchFamily="18" charset="0"/>
                <a:cs typeface="Times New Roman" panose="02020603050405020304" pitchFamily="18" charset="0"/>
              </a:rPr>
              <a:t> з метою максимального </a:t>
            </a:r>
            <a:r>
              <a:rPr lang="ru-RU" dirty="0" err="1">
                <a:latin typeface="Times New Roman" panose="02020603050405020304" pitchFamily="18" charset="0"/>
                <a:cs typeface="Times New Roman" panose="02020603050405020304" pitchFamily="18" charset="0"/>
              </a:rPr>
              <a:t>врахування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національних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інтересів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нашої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держави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торговельно-економічній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сфері</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4604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82137"/>
            <a:ext cx="10018713" cy="5923129"/>
          </a:xfrm>
        </p:spPr>
        <p:txBody>
          <a:bodyPr/>
          <a:lstStyle/>
          <a:p>
            <a:pPr marL="0" indent="0" algn="just">
              <a:lnSpc>
                <a:spcPct val="115000"/>
              </a:lnSpc>
              <a:spcAft>
                <a:spcPts val="0"/>
              </a:spcAft>
              <a:buNone/>
            </a:pPr>
            <a:r>
              <a:rPr lang="uk-UA" b="1" dirty="0">
                <a:latin typeface="Times New Roman" panose="02020603050405020304" pitchFamily="18" charset="0"/>
                <a:ea typeface="Calibri" panose="020F0502020204030204" pitchFamily="34" charset="0"/>
                <a:cs typeface="Times New Roman" panose="02020603050405020304" pitchFamily="18" charset="0"/>
              </a:rPr>
              <a:t>Регулювання зовнішньоекономічної діяльності в Україні здійснюється:</a:t>
            </a:r>
            <a:endParaRPr lang="ru-RU" sz="1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 </a:t>
            </a:r>
            <a:r>
              <a:rPr lang="uk-UA" dirty="0" smtClean="0">
                <a:latin typeface="Times New Roman" panose="02020603050405020304" pitchFamily="18" charset="0"/>
                <a:ea typeface="Calibri" panose="020F0502020204030204" pitchFamily="34" charset="0"/>
                <a:cs typeface="Times New Roman" panose="02020603050405020304" pitchFamily="18" charset="0"/>
              </a:rPr>
              <a:t>Україною  </a:t>
            </a:r>
            <a:r>
              <a:rPr lang="uk-UA" dirty="0">
                <a:latin typeface="Times New Roman" panose="02020603050405020304" pitchFamily="18" charset="0"/>
                <a:ea typeface="Calibri" panose="020F0502020204030204" pitchFamily="34" charset="0"/>
                <a:cs typeface="Times New Roman" panose="02020603050405020304" pitchFamily="18" charset="0"/>
              </a:rPr>
              <a:t>як  державою  в  особі  її  органів  в  межах їх компетенції;</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недержавними  </a:t>
            </a:r>
            <a:r>
              <a:rPr lang="uk-UA" dirty="0">
                <a:latin typeface="Times New Roman" panose="02020603050405020304" pitchFamily="18" charset="0"/>
                <a:ea typeface="Calibri" panose="020F0502020204030204" pitchFamily="34" charset="0"/>
                <a:cs typeface="Times New Roman" panose="02020603050405020304" pitchFamily="18" charset="0"/>
              </a:rPr>
              <a:t>органами  управління  економікою  (товарними, фондовими, валютними біржами, торговельними палатами, асоціаціями, спілками та іншими організаціями координаційного типу),  що  діють на підставі їх статутних документів;</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самими  </a:t>
            </a:r>
            <a:r>
              <a:rPr lang="uk-UA" dirty="0">
                <a:latin typeface="Times New Roman" panose="02020603050405020304" pitchFamily="18" charset="0"/>
                <a:ea typeface="Calibri" panose="020F0502020204030204" pitchFamily="34" charset="0"/>
                <a:cs typeface="Times New Roman" panose="02020603050405020304" pitchFamily="18" charset="0"/>
              </a:rPr>
              <a:t>суб'єктами  зовнішньоекономічної  діяльності на підставі відповідних координаційних угод, що укладаються між ними.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01595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45660"/>
            <a:ext cx="10018713" cy="6155139"/>
          </a:xfrm>
        </p:spPr>
        <p:txBody>
          <a:bodyPr>
            <a:normAutofit fontScale="92500"/>
          </a:bodyPr>
          <a:lstStyle/>
          <a:p>
            <a:pPr fontAlgn="base"/>
            <a:r>
              <a:rPr lang="ru-RU" dirty="0">
                <a:latin typeface="Times New Roman" panose="02020603050405020304" pitchFamily="18" charset="0"/>
                <a:cs typeface="Times New Roman" panose="02020603050405020304" pitchFamily="18" charset="0"/>
              </a:rPr>
              <a:t>Як член СОТ </a:t>
            </a:r>
            <a:r>
              <a:rPr lang="ru-RU" dirty="0" err="1">
                <a:latin typeface="Times New Roman" panose="02020603050405020304" pitchFamily="18" charset="0"/>
                <a:cs typeface="Times New Roman" panose="02020603050405020304" pitchFamily="18" charset="0"/>
              </a:rPr>
              <a:t>Україна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отримала</a:t>
            </a:r>
            <a:r>
              <a:rPr lang="ru-RU" dirty="0">
                <a:latin typeface="Times New Roman" panose="02020603050405020304" pitchFamily="18" charset="0"/>
                <a:cs typeface="Times New Roman" panose="02020603050405020304" pitchFamily="18" charset="0"/>
              </a:rPr>
              <a:t> право </a:t>
            </a:r>
            <a:r>
              <a:rPr lang="ru-RU" dirty="0" err="1">
                <a:latin typeface="Times New Roman" panose="02020603050405020304" pitchFamily="18" charset="0"/>
                <a:cs typeface="Times New Roman" panose="02020603050405020304" pitchFamily="18" charset="0"/>
              </a:rPr>
              <a:t>використовувати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механізм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врегулювання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суперечок</a:t>
            </a:r>
            <a:r>
              <a:rPr lang="ru-RU" dirty="0">
                <a:latin typeface="Times New Roman" panose="02020603050405020304" pitchFamily="18" charset="0"/>
                <a:cs typeface="Times New Roman" panose="02020603050405020304" pitchFamily="18" charset="0"/>
              </a:rPr>
              <a:t> в рамках СОТ,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сприяє</a:t>
            </a:r>
            <a:r>
              <a:rPr lang="ru-RU" dirty="0">
                <a:latin typeface="Times New Roman" panose="02020603050405020304" pitchFamily="18" charset="0"/>
                <a:cs typeface="Times New Roman" panose="02020603050405020304" pitchFamily="18" charset="0"/>
              </a:rPr>
              <a:t> справедливому </a:t>
            </a:r>
            <a:r>
              <a:rPr lang="ru-RU" dirty="0" err="1">
                <a:latin typeface="Times New Roman" panose="02020603050405020304" pitchFamily="18" charset="0"/>
                <a:cs typeface="Times New Roman" panose="02020603050405020304" pitchFamily="18" charset="0"/>
              </a:rPr>
              <a:t>вирішенню</a:t>
            </a:r>
            <a:r>
              <a:rPr lang="ru-RU" dirty="0">
                <a:latin typeface="Times New Roman" panose="02020603050405020304" pitchFamily="18" charset="0"/>
                <a:cs typeface="Times New Roman" panose="02020603050405020304" pitchFamily="18" charset="0"/>
              </a:rPr>
              <a:t> будь-</a:t>
            </a:r>
            <a:r>
              <a:rPr lang="ru-RU" dirty="0" err="1">
                <a:latin typeface="Times New Roman" panose="02020603050405020304" pitchFamily="18" charset="0"/>
                <a:cs typeface="Times New Roman" panose="02020603050405020304" pitchFamily="18" charset="0"/>
              </a:rPr>
              <a:t>яких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суперечок</a:t>
            </a:r>
            <a:r>
              <a:rPr lang="ru-RU" dirty="0">
                <a:latin typeface="Times New Roman" panose="02020603050405020304" pitchFamily="18" charset="0"/>
                <a:cs typeface="Times New Roman" panose="02020603050405020304" pitchFamily="18" charset="0"/>
              </a:rPr>
              <a:t> з приводу </a:t>
            </a:r>
            <a:r>
              <a:rPr lang="ru-RU" dirty="0" err="1">
                <a:latin typeface="Times New Roman" panose="02020603050405020304" pitchFamily="18" charset="0"/>
                <a:cs typeface="Times New Roman" panose="02020603050405020304" pitchFamily="18" charset="0"/>
              </a:rPr>
              <a:t>дотримання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положень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cs typeface="Times New Roman" panose="02020603050405020304" pitchFamily="18" charset="0"/>
              </a:rPr>
              <a:t> СОТ,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виникнути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країни</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її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торговими</a:t>
            </a:r>
            <a:r>
              <a:rPr lang="ru-RU" dirty="0">
                <a:latin typeface="Times New Roman" panose="02020603050405020304" pitchFamily="18" charset="0"/>
                <a:cs typeface="Times New Roman" panose="02020603050405020304" pitchFamily="18" charset="0"/>
              </a:rPr>
              <a:t> партнерами. У рамках </a:t>
            </a:r>
            <a:r>
              <a:rPr lang="ru-RU" dirty="0" err="1">
                <a:latin typeface="Times New Roman" panose="02020603050405020304" pitchFamily="18" charset="0"/>
                <a:cs typeface="Times New Roman" panose="02020603050405020304" pitchFamily="18" charset="0"/>
              </a:rPr>
              <a:t>зазначеного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механізму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було</a:t>
            </a:r>
            <a:r>
              <a:rPr lang="ru-RU" dirty="0">
                <a:latin typeface="Times New Roman" panose="02020603050405020304" pitchFamily="18" charset="0"/>
                <a:cs typeface="Times New Roman" panose="02020603050405020304" pitchFamily="18" charset="0"/>
              </a:rPr>
              <a:t> позитивно </a:t>
            </a:r>
            <a:r>
              <a:rPr lang="ru-RU" dirty="0" err="1">
                <a:latin typeface="Times New Roman" panose="02020603050405020304" pitchFamily="18" charset="0"/>
                <a:cs typeface="Times New Roman" panose="02020603050405020304" pitchFamily="18" charset="0"/>
              </a:rPr>
              <a:t>вирішено</a:t>
            </a:r>
            <a:r>
              <a:rPr lang="ru-RU" dirty="0">
                <a:latin typeface="Times New Roman" panose="02020603050405020304" pitchFamily="18" charset="0"/>
                <a:cs typeface="Times New Roman" panose="02020603050405020304" pitchFamily="18" charset="0"/>
              </a:rPr>
              <a:t> ряд </a:t>
            </a:r>
            <a:r>
              <a:rPr lang="ru-RU" dirty="0" err="1">
                <a:latin typeface="Times New Roman" panose="02020603050405020304" pitchFamily="18" charset="0"/>
                <a:cs typeface="Times New Roman" panose="02020603050405020304" pitchFamily="18" charset="0"/>
              </a:rPr>
              <a:t>важливих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питань</a:t>
            </a:r>
            <a:r>
              <a:rPr lang="ru-RU" dirty="0">
                <a:latin typeface="Times New Roman" panose="02020603050405020304" pitchFamily="18" charset="0"/>
                <a:cs typeface="Times New Roman" panose="02020603050405020304" pitchFamily="18" charset="0"/>
              </a:rPr>
              <a:t>, а </a:t>
            </a:r>
            <a:r>
              <a:rPr lang="ru-RU" dirty="0" err="1">
                <a:latin typeface="Times New Roman" panose="02020603050405020304" pitchFamily="18" charset="0"/>
                <a:cs typeface="Times New Roman" panose="02020603050405020304" pitchFamily="18" charset="0"/>
              </a:rPr>
              <a:t>саме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дискримінаційного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оподаткування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ліцензування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деяких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української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продовжує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використовувати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механізм</a:t>
            </a:r>
            <a:r>
              <a:rPr lang="ru-RU" dirty="0">
                <a:latin typeface="Times New Roman" panose="02020603050405020304" pitchFamily="18" charset="0"/>
                <a:cs typeface="Times New Roman" panose="02020603050405020304" pitchFamily="18" charset="0"/>
              </a:rPr>
              <a:t> СОТ, </a:t>
            </a:r>
            <a:r>
              <a:rPr lang="ru-RU" dirty="0" err="1">
                <a:latin typeface="Times New Roman" panose="02020603050405020304" pitchFamily="18" charset="0"/>
                <a:cs typeface="Times New Roman" panose="02020603050405020304" pitchFamily="18" charset="0"/>
              </a:rPr>
              <a:t>оскільки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є </a:t>
            </a:r>
            <a:r>
              <a:rPr lang="ru-RU" dirty="0" err="1">
                <a:latin typeface="Times New Roman" panose="02020603050405020304" pitchFamily="18" charset="0"/>
                <a:cs typeface="Times New Roman" panose="02020603050405020304" pitchFamily="18" charset="0"/>
              </a:rPr>
              <a:t>частиною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системних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зусиль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спрямованих</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забезпечення</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розширення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присутності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українських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товарів</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інших</a:t>
            </a:r>
            <a:r>
              <a:rPr lang="ru-RU" dirty="0">
                <a:latin typeface="Times New Roman" panose="02020603050405020304" pitchFamily="18" charset="0"/>
                <a:cs typeface="Times New Roman" panose="02020603050405020304" pitchFamily="18" charset="0"/>
              </a:rPr>
              <a:t> ринках.</a:t>
            </a:r>
          </a:p>
          <a:p>
            <a:pPr fontAlgn="base"/>
            <a:r>
              <a:rPr lang="ru-RU" dirty="0" err="1">
                <a:latin typeface="Times New Roman" panose="02020603050405020304" pitchFamily="18" charset="0"/>
                <a:cs typeface="Times New Roman" panose="02020603050405020304" pitchFamily="18" charset="0"/>
              </a:rPr>
              <a:t>Набуття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Україною</a:t>
            </a:r>
            <a:r>
              <a:rPr lang="ru-RU" dirty="0">
                <a:latin typeface="Times New Roman" panose="02020603050405020304" pitchFamily="18" charset="0"/>
                <a:cs typeface="Times New Roman" panose="02020603050405020304" pitchFamily="18" charset="0"/>
              </a:rPr>
              <a:t> членства в СОТ створило </a:t>
            </a:r>
            <a:r>
              <a:rPr lang="ru-RU" dirty="0" err="1">
                <a:latin typeface="Times New Roman" panose="02020603050405020304" pitchFamily="18" charset="0"/>
                <a:cs typeface="Times New Roman" panose="02020603050405020304" pitchFamily="18" charset="0"/>
              </a:rPr>
              <a:t>необхідні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передумови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підписання</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червні</a:t>
            </a:r>
            <a:r>
              <a:rPr lang="ru-RU" dirty="0">
                <a:latin typeface="Times New Roman" panose="02020603050405020304" pitchFamily="18" charset="0"/>
                <a:cs typeface="Times New Roman" panose="02020603050405020304" pitchFamily="18" charset="0"/>
              </a:rPr>
              <a:t> 2010 року Угоди про </a:t>
            </a:r>
            <a:r>
              <a:rPr lang="ru-RU" dirty="0" err="1">
                <a:latin typeface="Times New Roman" panose="02020603050405020304" pitchFamily="18" charset="0"/>
                <a:cs typeface="Times New Roman" panose="02020603050405020304" pitchFamily="18" charset="0"/>
              </a:rPr>
              <a:t>вільну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торгівлю</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Європейською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асоціацією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вільної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торгівлі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Норвегія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Швейцарія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Ісландія</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Ліхтенштейн</a:t>
            </a:r>
            <a:r>
              <a:rPr lang="ru-RU" dirty="0">
                <a:latin typeface="Times New Roman" panose="02020603050405020304" pitchFamily="18" charset="0"/>
                <a:cs typeface="Times New Roman" panose="02020603050405020304" pitchFamily="18" charset="0"/>
              </a:rPr>
              <a:t>), яка набрала </a:t>
            </a:r>
            <a:r>
              <a:rPr lang="ru-RU" dirty="0" err="1">
                <a:latin typeface="Times New Roman" panose="02020603050405020304" pitchFamily="18" charset="0"/>
                <a:cs typeface="Times New Roman" panose="02020603050405020304" pitchFamily="18" charset="0"/>
              </a:rPr>
              <a:t>чинності</a:t>
            </a:r>
            <a:r>
              <a:rPr lang="ru-RU" dirty="0">
                <a:latin typeface="Times New Roman" panose="02020603050405020304" pitchFamily="18" charset="0"/>
                <a:cs typeface="Times New Roman" panose="02020603050405020304" pitchFamily="18" charset="0"/>
              </a:rPr>
              <a:t> з 1 </a:t>
            </a:r>
            <a:r>
              <a:rPr lang="ru-RU" dirty="0" err="1">
                <a:latin typeface="Times New Roman" panose="02020603050405020304" pitchFamily="18" charset="0"/>
                <a:cs typeface="Times New Roman" panose="02020603050405020304" pitchFamily="18" charset="0"/>
              </a:rPr>
              <a:t>червня</a:t>
            </a:r>
            <a:r>
              <a:rPr lang="ru-RU" dirty="0">
                <a:latin typeface="Times New Roman" panose="02020603050405020304" pitchFamily="18" charset="0"/>
                <a:cs typeface="Times New Roman" panose="02020603050405020304" pitchFamily="18" charset="0"/>
              </a:rPr>
              <a:t> 2012 року; стало </a:t>
            </a:r>
            <a:r>
              <a:rPr lang="ru-RU" dirty="0" err="1">
                <a:latin typeface="Times New Roman" panose="02020603050405020304" pitchFamily="18" charset="0"/>
                <a:cs typeface="Times New Roman" panose="02020603050405020304" pitchFamily="18" charset="0"/>
              </a:rPr>
              <a:t>потужним</a:t>
            </a:r>
            <a:r>
              <a:rPr lang="ru-RU" dirty="0">
                <a:latin typeface="Times New Roman" panose="02020603050405020304" pitchFamily="18" charset="0"/>
                <a:cs typeface="Times New Roman" panose="02020603050405020304" pitchFamily="18" charset="0"/>
              </a:rPr>
              <a:t> стимулом для </a:t>
            </a:r>
            <a:r>
              <a:rPr lang="ru-RU" dirty="0" err="1">
                <a:latin typeface="Times New Roman" panose="02020603050405020304" pitchFamily="18" charset="0"/>
                <a:cs typeface="Times New Roman" panose="02020603050405020304" pitchFamily="18" charset="0"/>
              </a:rPr>
              <a:t>започаткування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переговорів</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Європейським</a:t>
            </a:r>
            <a:r>
              <a:rPr lang="ru-RU" dirty="0">
                <a:latin typeface="Times New Roman" panose="02020603050405020304" pitchFamily="18" charset="0"/>
                <a:cs typeface="Times New Roman" panose="02020603050405020304" pitchFamily="18" charset="0"/>
              </a:rPr>
              <a:t> Союзом </a:t>
            </a:r>
            <a:r>
              <a:rPr lang="ru-RU" dirty="0" err="1">
                <a:latin typeface="Times New Roman" panose="02020603050405020304" pitchFamily="18" charset="0"/>
                <a:cs typeface="Times New Roman" panose="02020603050405020304" pitchFamily="18" charset="0"/>
              </a:rPr>
              <a:t>щодо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вільної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торгівлі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Політичну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частину</a:t>
            </a:r>
            <a:r>
              <a:rPr lang="ru-RU"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hlinkClick r:id="rId2" tooltip="Угода про асоціацію з Європейським Союзом"/>
              </a:rPr>
              <a:t>Угоди про </a:t>
            </a:r>
            <a:r>
              <a:rPr lang="ru-RU" dirty="0" err="1">
                <a:latin typeface="Times New Roman" panose="02020603050405020304" pitchFamily="18" charset="0"/>
                <a:cs typeface="Times New Roman" panose="02020603050405020304" pitchFamily="18" charset="0"/>
                <a:hlinkClick r:id="rId2" tooltip="Угода про асоціацію з Європейським Союзом"/>
              </a:rPr>
              <a:t>асоціацію</a:t>
            </a:r>
            <a:r>
              <a:rPr lang="ru-RU" dirty="0">
                <a:latin typeface="Times New Roman" panose="02020603050405020304" pitchFamily="18" charset="0"/>
                <a:cs typeface="Times New Roman" panose="02020603050405020304" pitchFamily="18" charset="0"/>
                <a:hlinkClick r:id="rId2" tooltip="Угода про асоціацію з Європейським Союзом"/>
              </a:rPr>
              <a:t> з </a:t>
            </a:r>
            <a:r>
              <a:rPr lang="ru-RU" dirty="0" err="1">
                <a:latin typeface="Times New Roman" panose="02020603050405020304" pitchFamily="18" charset="0"/>
                <a:cs typeface="Times New Roman" panose="02020603050405020304" pitchFamily="18" charset="0"/>
                <a:hlinkClick r:id="rId2" tooltip="Угода про асоціацію з Європейським Союзом"/>
              </a:rPr>
              <a:t>Європейським</a:t>
            </a:r>
            <a:r>
              <a:rPr lang="ru-RU" dirty="0">
                <a:latin typeface="Times New Roman" panose="02020603050405020304" pitchFamily="18" charset="0"/>
                <a:cs typeface="Times New Roman" panose="02020603050405020304" pitchFamily="18" charset="0"/>
                <a:hlinkClick r:id="rId2" tooltip="Угода про асоціацію з Європейським Союзом"/>
              </a:rPr>
              <a:t> Союзом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hlinkClick r:id="rId3" tooltip="Україна"/>
              </a:rPr>
              <a:t>України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було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підписано</a:t>
            </a:r>
            <a:r>
              <a:rPr lang="ru-RU" dirty="0">
                <a:latin typeface="Times New Roman" panose="02020603050405020304" pitchFamily="18" charset="0"/>
                <a:cs typeface="Times New Roman" panose="02020603050405020304" pitchFamily="18" charset="0"/>
              </a:rPr>
              <a:t> 21 </a:t>
            </a:r>
            <a:r>
              <a:rPr lang="ru-RU" dirty="0" err="1">
                <a:latin typeface="Times New Roman" panose="02020603050405020304" pitchFamily="18" charset="0"/>
                <a:cs typeface="Times New Roman" panose="02020603050405020304" pitchFamily="18" charset="0"/>
              </a:rPr>
              <a:t>березня</a:t>
            </a:r>
            <a:r>
              <a:rPr lang="ru-RU" dirty="0">
                <a:latin typeface="Times New Roman" panose="02020603050405020304" pitchFamily="18" charset="0"/>
                <a:cs typeface="Times New Roman" panose="02020603050405020304" pitchFamily="18" charset="0"/>
              </a:rPr>
              <a:t> 2014 року. </a:t>
            </a:r>
            <a:r>
              <a:rPr lang="ru-RU" dirty="0" err="1">
                <a:latin typeface="Times New Roman" panose="02020603050405020304" pitchFamily="18" charset="0"/>
                <a:cs typeface="Times New Roman" panose="02020603050405020304" pitchFamily="18" charset="0"/>
              </a:rPr>
              <a:t>Економічну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частину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цієї</a:t>
            </a:r>
            <a:r>
              <a:rPr lang="ru-RU" dirty="0">
                <a:latin typeface="Times New Roman" panose="02020603050405020304" pitchFamily="18" charset="0"/>
                <a:cs typeface="Times New Roman" panose="02020603050405020304" pitchFamily="18" charset="0"/>
              </a:rPr>
              <a:t> угоди </a:t>
            </a:r>
            <a:r>
              <a:rPr lang="ru-RU" dirty="0" err="1">
                <a:latin typeface="Times New Roman" panose="02020603050405020304" pitchFamily="18" charset="0"/>
                <a:cs typeface="Times New Roman" panose="02020603050405020304" pitchFamily="18" charset="0"/>
              </a:rPr>
              <a:t>було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підписано</a:t>
            </a:r>
            <a:r>
              <a:rPr lang="ru-RU" dirty="0">
                <a:latin typeface="Times New Roman" panose="02020603050405020304" pitchFamily="18" charset="0"/>
                <a:cs typeface="Times New Roman" panose="02020603050405020304" pitchFamily="18" charset="0"/>
              </a:rPr>
              <a:t> 27 </a:t>
            </a:r>
            <a:r>
              <a:rPr lang="ru-RU" dirty="0" err="1">
                <a:latin typeface="Times New Roman" panose="02020603050405020304" pitchFamily="18" charset="0"/>
                <a:cs typeface="Times New Roman" panose="02020603050405020304" pitchFamily="18" charset="0"/>
              </a:rPr>
              <a:t>червня</a:t>
            </a:r>
            <a:r>
              <a:rPr lang="ru-RU" dirty="0">
                <a:latin typeface="Times New Roman" panose="02020603050405020304" pitchFamily="18" charset="0"/>
                <a:cs typeface="Times New Roman" panose="02020603050405020304" pitchFamily="18" charset="0"/>
              </a:rPr>
              <a:t> 2014 року.</a:t>
            </a:r>
          </a:p>
        </p:txBody>
      </p:sp>
    </p:spTree>
    <p:extLst>
      <p:ext uri="{BB962C8B-B14F-4D97-AF65-F5344CB8AC3E}">
        <p14:creationId xmlns:p14="http://schemas.microsoft.com/office/powerpoint/2010/main" val="31164282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68490"/>
            <a:ext cx="10018713" cy="5663819"/>
          </a:xfrm>
        </p:spPr>
        <p:txBody>
          <a:bodyPr/>
          <a:lstStyle/>
          <a:p>
            <a:pPr fontAlgn="base"/>
            <a:r>
              <a:rPr lang="ru-RU" dirty="0">
                <a:latin typeface="Times New Roman" panose="02020603050405020304" pitchFamily="18" charset="0"/>
                <a:cs typeface="Times New Roman" panose="02020603050405020304" pitchFamily="18" charset="0"/>
              </a:rPr>
              <a:t>Уряд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здійснює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зовнішньоторговельну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політику</a:t>
            </a:r>
            <a:r>
              <a:rPr lang="ru-RU" dirty="0">
                <a:latin typeface="Times New Roman" panose="02020603050405020304" pitchFamily="18" charset="0"/>
                <a:cs typeface="Times New Roman" panose="02020603050405020304" pitchFamily="18" charset="0"/>
              </a:rPr>
              <a:t> шляхом </a:t>
            </a:r>
            <a:r>
              <a:rPr lang="ru-RU" dirty="0" err="1">
                <a:latin typeface="Times New Roman" panose="02020603050405020304" pitchFamily="18" charset="0"/>
                <a:cs typeface="Times New Roman" panose="02020603050405020304" pitchFamily="18" charset="0"/>
              </a:rPr>
              <a:t>участі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нашої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країни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багатосторонніх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торговельних</a:t>
            </a:r>
            <a:r>
              <a:rPr lang="ru-RU" dirty="0">
                <a:latin typeface="Times New Roman" panose="02020603050405020304" pitchFamily="18" charset="0"/>
                <a:cs typeface="Times New Roman" panose="02020603050405020304" pitchFamily="18" charset="0"/>
              </a:rPr>
              <a:t> переговорах та проводить </a:t>
            </a:r>
            <a:r>
              <a:rPr lang="ru-RU" dirty="0" err="1">
                <a:latin typeface="Times New Roman" panose="02020603050405020304" pitchFamily="18" charset="0"/>
                <a:cs typeface="Times New Roman" panose="02020603050405020304" pitchFamily="18" charset="0"/>
              </a:rPr>
              <a:t>ефективну</a:t>
            </a:r>
            <a:r>
              <a:rPr lang="ru-RU" dirty="0">
                <a:latin typeface="Times New Roman" panose="02020603050405020304" pitchFamily="18" charset="0"/>
                <a:cs typeface="Times New Roman" panose="02020603050405020304" pitchFamily="18" charset="0"/>
              </a:rPr>
              <a:t> роботу, </a:t>
            </a:r>
            <a:r>
              <a:rPr lang="ru-RU" dirty="0" err="1">
                <a:latin typeface="Times New Roman" panose="02020603050405020304" pitchFamily="18" charset="0"/>
                <a:cs typeface="Times New Roman" panose="02020603050405020304" pitchFamily="18" charset="0"/>
              </a:rPr>
              <a:t>спрямовану</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реалізацію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переваг</a:t>
            </a:r>
            <a:r>
              <a:rPr lang="ru-RU" dirty="0">
                <a:latin typeface="Times New Roman" panose="02020603050405020304" pitchFamily="18" charset="0"/>
                <a:cs typeface="Times New Roman" panose="02020603050405020304" pitchFamily="18" charset="0"/>
              </a:rPr>
              <a:t> членства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у СОТ з метою </a:t>
            </a:r>
            <a:r>
              <a:rPr lang="ru-RU" dirty="0" err="1">
                <a:latin typeface="Times New Roman" panose="02020603050405020304" pitchFamily="18" charset="0"/>
                <a:cs typeface="Times New Roman" panose="02020603050405020304" pitchFamily="18" charset="0"/>
              </a:rPr>
              <a:t>розширення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експортних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можливостей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вітчизняних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товаровиробників</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захисту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економічних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інтересів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держави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зовнішніх</a:t>
            </a:r>
            <a:r>
              <a:rPr lang="ru-RU" dirty="0">
                <a:latin typeface="Times New Roman" panose="02020603050405020304" pitchFamily="18" charset="0"/>
                <a:cs typeface="Times New Roman" panose="02020603050405020304" pitchFamily="18" charset="0"/>
              </a:rPr>
              <a:t> ринках.</a:t>
            </a:r>
          </a:p>
          <a:p>
            <a:pPr fontAlgn="base"/>
            <a:r>
              <a:rPr lang="ru-RU" dirty="0" err="1">
                <a:latin typeface="Times New Roman" panose="02020603050405020304" pitchFamily="18" charset="0"/>
                <a:cs typeface="Times New Roman" panose="02020603050405020304" pitchFamily="18" charset="0"/>
              </a:rPr>
              <a:t>Міністерство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розвитку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економіки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торгівлі</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сільського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господарства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Мінекономіки</a:t>
            </a:r>
            <a:r>
              <a:rPr lang="ru-RU" dirty="0">
                <a:latin typeface="Times New Roman" panose="02020603050405020304" pitchFamily="18" charset="0"/>
                <a:cs typeface="Times New Roman" panose="02020603050405020304" pitchFamily="18" charset="0"/>
              </a:rPr>
              <a:t>) - є </a:t>
            </a:r>
            <a:r>
              <a:rPr lang="ru-RU" dirty="0" err="1">
                <a:latin typeface="Times New Roman" panose="02020603050405020304" pitchFamily="18" charset="0"/>
                <a:cs typeface="Times New Roman" panose="02020603050405020304" pitchFamily="18" charset="0"/>
              </a:rPr>
              <a:t>центральним</a:t>
            </a:r>
            <a:r>
              <a:rPr lang="ru-RU" dirty="0">
                <a:latin typeface="Times New Roman" panose="02020603050405020304" pitchFamily="18" charset="0"/>
                <a:cs typeface="Times New Roman" panose="02020603050405020304" pitchFamily="18" charset="0"/>
              </a:rPr>
              <a:t> органом </a:t>
            </a:r>
            <a:r>
              <a:rPr lang="ru-RU" dirty="0" err="1">
                <a:latin typeface="Times New Roman" panose="02020603050405020304" pitchFamily="18" charset="0"/>
                <a:cs typeface="Times New Roman" panose="02020603050405020304" pitchFamily="18" charset="0"/>
              </a:rPr>
              <a:t>виконавчої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влади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відповідальним</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співробітництво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України</a:t>
            </a:r>
            <a:r>
              <a:rPr lang="ru-RU" dirty="0">
                <a:latin typeface="Times New Roman" panose="02020603050405020304" pitchFamily="18" charset="0"/>
                <a:cs typeface="Times New Roman" panose="02020603050405020304" pitchFamily="18" charset="0"/>
              </a:rPr>
              <a:t> з СОТ. </a:t>
            </a:r>
          </a:p>
          <a:p>
            <a:endParaRPr lang="ru-RU" dirty="0"/>
          </a:p>
        </p:txBody>
      </p:sp>
    </p:spTree>
    <p:extLst>
      <p:ext uri="{BB962C8B-B14F-4D97-AF65-F5344CB8AC3E}">
        <p14:creationId xmlns:p14="http://schemas.microsoft.com/office/powerpoint/2010/main" val="3036753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23081"/>
            <a:ext cx="10018713" cy="5786650"/>
          </a:xfrm>
        </p:spPr>
        <p:txBody>
          <a:bodyPr>
            <a:normAutofit lnSpcReduction="10000"/>
          </a:bodyPr>
          <a:lstStyle/>
          <a:p>
            <a:pPr marL="0" indent="0" algn="just">
              <a:lnSpc>
                <a:spcPct val="115000"/>
              </a:lnSpc>
              <a:spcAft>
                <a:spcPts val="0"/>
              </a:spcAft>
              <a:buNone/>
            </a:pPr>
            <a:r>
              <a:rPr lang="uk-UA" b="1" dirty="0">
                <a:latin typeface="Times New Roman" panose="02020603050405020304" pitchFamily="18" charset="0"/>
                <a:ea typeface="Calibri" panose="020F0502020204030204" pitchFamily="34" charset="0"/>
                <a:cs typeface="Times New Roman" panose="02020603050405020304" pitchFamily="18" charset="0"/>
              </a:rPr>
              <a:t>Регулювання зовнішньоекономічної діяльності в Україні здійснюється за допомогою:</a:t>
            </a:r>
            <a:endParaRPr lang="ru-RU" sz="1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законів </a:t>
            </a:r>
            <a:r>
              <a:rPr lang="uk-UA" dirty="0">
                <a:latin typeface="Times New Roman" panose="02020603050405020304" pitchFamily="18" charset="0"/>
                <a:ea typeface="Calibri" panose="020F0502020204030204" pitchFamily="34" charset="0"/>
                <a:cs typeface="Times New Roman" panose="02020603050405020304" pitchFamily="18" charset="0"/>
              </a:rPr>
              <a:t>України;</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передбачених   </a:t>
            </a:r>
            <a:r>
              <a:rPr lang="uk-UA" dirty="0">
                <a:latin typeface="Times New Roman" panose="02020603050405020304" pitchFamily="18" charset="0"/>
                <a:ea typeface="Calibri" panose="020F0502020204030204" pitchFamily="34" charset="0"/>
                <a:cs typeface="Times New Roman" panose="02020603050405020304" pitchFamily="18" charset="0"/>
              </a:rPr>
              <a:t>в законах України  актів  тарифного  і нетарифного регулювання, які видаються державними органами України в межах їх компетенції;</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економічних </a:t>
            </a:r>
            <a:r>
              <a:rPr lang="uk-UA" dirty="0">
                <a:latin typeface="Times New Roman" panose="02020603050405020304" pitchFamily="18" charset="0"/>
                <a:ea typeface="Calibri" panose="020F0502020204030204" pitchFamily="34" charset="0"/>
                <a:cs typeface="Times New Roman" panose="02020603050405020304" pitchFamily="18" charset="0"/>
              </a:rPr>
              <a:t>заходів оперативного регулювання (валютно-фінансового,  кредитного  та  іншого)  в  межах   законів України;</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рішень  </a:t>
            </a:r>
            <a:r>
              <a:rPr lang="uk-UA" dirty="0">
                <a:latin typeface="Times New Roman" panose="02020603050405020304" pitchFamily="18" charset="0"/>
                <a:ea typeface="Calibri" panose="020F0502020204030204" pitchFamily="34" charset="0"/>
                <a:cs typeface="Times New Roman" panose="02020603050405020304" pitchFamily="18" charset="0"/>
              </a:rPr>
              <a:t>недержавних  органів  управління  економікою,  які приймаються  за  їх  статутними  документами  в   межах    законів України;</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угод</a:t>
            </a:r>
            <a:r>
              <a:rPr lang="uk-UA" dirty="0">
                <a:latin typeface="Times New Roman" panose="02020603050405020304" pitchFamily="18" charset="0"/>
                <a:ea typeface="Calibri" panose="020F0502020204030204" pitchFamily="34" charset="0"/>
                <a:cs typeface="Times New Roman" panose="02020603050405020304" pitchFamily="18" charset="0"/>
              </a:rPr>
              <a:t>, що укладаються  між  суб'єктами  зовнішньоекономічної діяльності і які не суперечать законам України.</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612936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68490"/>
            <a:ext cx="10018713" cy="6032309"/>
          </a:xfrm>
        </p:spPr>
        <p:txBody>
          <a:bodyPr/>
          <a:lstStyle/>
          <a:p>
            <a:pPr marL="0" indent="0" algn="just">
              <a:lnSpc>
                <a:spcPct val="115000"/>
              </a:lnSpc>
              <a:spcAft>
                <a:spcPts val="0"/>
              </a:spcAft>
              <a:buNone/>
            </a:pPr>
            <a:r>
              <a:rPr lang="uk-UA" dirty="0" smtClean="0">
                <a:latin typeface="Times New Roman" panose="02020603050405020304" pitchFamily="18" charset="0"/>
                <a:ea typeface="Calibri" panose="020F0502020204030204" pitchFamily="34" charset="0"/>
                <a:cs typeface="Times New Roman" panose="02020603050405020304" pitchFamily="18" charset="0"/>
              </a:rPr>
              <a:t>Виділяють правові, економічні та адміністративні методи митного регулювання.</a:t>
            </a:r>
          </a:p>
          <a:p>
            <a:pPr algn="just">
              <a:lnSpc>
                <a:spcPct val="115000"/>
              </a:lnSpc>
              <a:spcAft>
                <a:spcPts val="0"/>
              </a:spcAft>
            </a:pPr>
            <a:r>
              <a:rPr lang="uk-UA" b="1" dirty="0" smtClean="0">
                <a:latin typeface="Times New Roman" panose="02020603050405020304" pitchFamily="18" charset="0"/>
                <a:ea typeface="Calibri" panose="020F0502020204030204" pitchFamily="34" charset="0"/>
                <a:cs typeface="Times New Roman" panose="02020603050405020304" pitchFamily="18" charset="0"/>
              </a:rPr>
              <a:t>Правові </a:t>
            </a:r>
            <a:r>
              <a:rPr lang="uk-UA" dirty="0">
                <a:latin typeface="Times New Roman" panose="02020603050405020304" pitchFamily="18" charset="0"/>
                <a:ea typeface="Calibri" panose="020F0502020204030204" pitchFamily="34" charset="0"/>
                <a:cs typeface="Times New Roman" panose="02020603050405020304" pitchFamily="18" charset="0"/>
              </a:rPr>
              <a:t>методи регулювання зовнішньої торгівлі знаходять своє відображення в системі законодавчої бази, котра регулює відносини між суб’єктами зовнішньої торгівлі. </a:t>
            </a: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uk-UA" b="1" dirty="0" smtClean="0">
                <a:latin typeface="Times New Roman" panose="02020603050405020304" pitchFamily="18" charset="0"/>
                <a:ea typeface="Calibri" panose="020F0502020204030204" pitchFamily="34" charset="0"/>
                <a:cs typeface="Times New Roman" panose="02020603050405020304" pitchFamily="18" charset="0"/>
              </a:rPr>
              <a:t>Економічні</a:t>
            </a:r>
            <a:r>
              <a:rPr lang="uk-UA" dirty="0" smtClean="0">
                <a:latin typeface="Times New Roman" panose="02020603050405020304" pitchFamily="18" charset="0"/>
                <a:ea typeface="Calibri" panose="020F0502020204030204" pitchFamily="34" charset="0"/>
                <a:cs typeface="Times New Roman" panose="02020603050405020304" pitchFamily="18" charset="0"/>
              </a:rPr>
              <a:t> </a:t>
            </a:r>
            <a:r>
              <a:rPr lang="uk-UA" dirty="0">
                <a:latin typeface="Times New Roman" panose="02020603050405020304" pitchFamily="18" charset="0"/>
                <a:ea typeface="Calibri" panose="020F0502020204030204" pitchFamily="34" charset="0"/>
                <a:cs typeface="Times New Roman" panose="02020603050405020304" pitchFamily="18" charset="0"/>
              </a:rPr>
              <a:t>методи проявляються через систему непрямого впливу на прийняття рішень суб’єктами зовнішньоекономічної діяльності. </a:t>
            </a: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uk-UA" b="1" dirty="0" smtClean="0">
                <a:latin typeface="Times New Roman" panose="02020603050405020304" pitchFamily="18" charset="0"/>
                <a:ea typeface="Calibri" panose="020F0502020204030204" pitchFamily="34" charset="0"/>
                <a:cs typeface="Times New Roman" panose="02020603050405020304" pitchFamily="18" charset="0"/>
              </a:rPr>
              <a:t>Адміністративні</a:t>
            </a:r>
            <a:r>
              <a:rPr lang="uk-UA" dirty="0" smtClean="0">
                <a:latin typeface="Times New Roman" panose="02020603050405020304" pitchFamily="18" charset="0"/>
                <a:ea typeface="Calibri" panose="020F0502020204030204" pitchFamily="34" charset="0"/>
                <a:cs typeface="Times New Roman" panose="02020603050405020304" pitchFamily="18" charset="0"/>
              </a:rPr>
              <a:t> </a:t>
            </a:r>
            <a:r>
              <a:rPr lang="uk-UA" dirty="0">
                <a:latin typeface="Times New Roman" panose="02020603050405020304" pitchFamily="18" charset="0"/>
                <a:ea typeface="Calibri" panose="020F0502020204030204" pitchFamily="34" charset="0"/>
                <a:cs typeface="Times New Roman" panose="02020603050405020304" pitchFamily="18" charset="0"/>
              </a:rPr>
              <a:t>методи доповнюють вищезгадані методи з метою оперативного короткострокового регулювання зовнішньоекономічної діяльності, розв’язання суперечностей між її суб’єктами.</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80810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41194"/>
            <a:ext cx="10018713" cy="6045957"/>
          </a:xfrm>
        </p:spPr>
        <p:txBody>
          <a:bodyPr/>
          <a:lstStyle/>
          <a:p>
            <a:pPr marL="0" indent="0" algn="just">
              <a:lnSpc>
                <a:spcPct val="107000"/>
              </a:lnSpc>
              <a:spcAft>
                <a:spcPts val="0"/>
              </a:spcAft>
              <a:buNone/>
            </a:pPr>
            <a:r>
              <a:rPr lang="uk-UA" dirty="0">
                <a:latin typeface="Times New Roman" panose="02020603050405020304" pitchFamily="18" charset="0"/>
                <a:ea typeface="Calibri" panose="020F0502020204030204" pitchFamily="34" charset="0"/>
                <a:cs typeface="Times New Roman" panose="02020603050405020304" pitchFamily="18" charset="0"/>
              </a:rPr>
              <a:t>І</a:t>
            </a:r>
            <a:r>
              <a:rPr lang="uk-UA" dirty="0">
                <a:latin typeface="Times New Roman" panose="02020603050405020304" pitchFamily="18" charset="0"/>
                <a:ea typeface="Calibri" panose="020F0502020204030204" pitchFamily="34" charset="0"/>
                <a:cs typeface="Times New Roman" panose="02020603050405020304" pitchFamily="18" charset="0"/>
              </a:rPr>
              <a:t>нструменти </a:t>
            </a:r>
            <a:r>
              <a:rPr lang="uk-UA" dirty="0">
                <a:latin typeface="Times New Roman" panose="02020603050405020304" pitchFamily="18" charset="0"/>
                <a:ea typeface="Calibri" panose="020F0502020204030204" pitchFamily="34" charset="0"/>
                <a:cs typeface="Times New Roman" panose="02020603050405020304" pitchFamily="18" charset="0"/>
              </a:rPr>
              <a:t>регулювання зовнішньої торгівлі поділяються на </a:t>
            </a:r>
            <a:r>
              <a:rPr lang="uk-UA" b="1" dirty="0">
                <a:latin typeface="Times New Roman" panose="02020603050405020304" pitchFamily="18" charset="0"/>
                <a:ea typeface="Calibri" panose="020F0502020204030204" pitchFamily="34" charset="0"/>
                <a:cs typeface="Times New Roman" panose="02020603050405020304" pitchFamily="18" charset="0"/>
              </a:rPr>
              <a:t>митно-тарифні та нетарифні</a:t>
            </a:r>
            <a:r>
              <a:rPr lang="uk-UA" b="1"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0"/>
              </a:spcAft>
            </a:pPr>
            <a:r>
              <a:rPr lang="ru-RU" b="1" dirty="0" err="1">
                <a:latin typeface="Times New Roman" panose="02020603050405020304" pitchFamily="18" charset="0"/>
                <a:ea typeface="Calibri" panose="020F0502020204030204" pitchFamily="34" charset="0"/>
                <a:cs typeface="Times New Roman" panose="02020603050405020304" pitchFamily="18" charset="0"/>
              </a:rPr>
              <a:t>Митно-тарифні</a:t>
            </a:r>
            <a:r>
              <a:rPr lang="ru-RU" b="1" dirty="0">
                <a:latin typeface="Times New Roman" panose="02020603050405020304" pitchFamily="18" charset="0"/>
                <a:ea typeface="Calibri" panose="020F0502020204030204" pitchFamily="34" charset="0"/>
                <a:cs typeface="Times New Roman" panose="02020603050405020304" pitchFamily="18" charset="0"/>
              </a:rPr>
              <a:t> заходи</a:t>
            </a:r>
            <a:r>
              <a:rPr lang="ru-RU" dirty="0">
                <a:latin typeface="Times New Roman" panose="02020603050405020304" pitchFamily="18" charset="0"/>
                <a:ea typeface="Calibri" panose="020F0502020204030204" pitchFamily="34" charset="0"/>
                <a:cs typeface="Times New Roman" panose="02020603050405020304" pitchFamily="18" charset="0"/>
              </a:rPr>
              <a:t> є </a:t>
            </a:r>
            <a:r>
              <a:rPr lang="ru-RU" dirty="0" err="1">
                <a:latin typeface="Times New Roman" panose="02020603050405020304" pitchFamily="18" charset="0"/>
                <a:ea typeface="Calibri" panose="020F0502020204030204" pitchFamily="34" charset="0"/>
                <a:cs typeface="Times New Roman" panose="02020603050405020304" pitchFamily="18" charset="0"/>
              </a:rPr>
              <a:t>найстарішими</a:t>
            </a:r>
            <a:r>
              <a:rPr lang="ru-RU" dirty="0">
                <a:latin typeface="Times New Roman" panose="02020603050405020304" pitchFamily="18" charset="0"/>
                <a:ea typeface="Calibri" panose="020F0502020204030204" pitchFamily="34" charset="0"/>
                <a:cs typeface="Times New Roman" panose="02020603050405020304" pitchFamily="18" charset="0"/>
              </a:rPr>
              <a:t> й </a:t>
            </a:r>
            <a:r>
              <a:rPr lang="ru-RU" dirty="0" err="1">
                <a:latin typeface="Times New Roman" panose="02020603050405020304" pitchFamily="18" charset="0"/>
                <a:ea typeface="Calibri" panose="020F0502020204030204" pitchFamily="34" charset="0"/>
                <a:cs typeface="Times New Roman" panose="02020603050405020304" pitchFamily="18" charset="0"/>
              </a:rPr>
              <a:t>основними</a:t>
            </a:r>
            <a:r>
              <a:rPr lang="ru-RU" dirty="0">
                <a:latin typeface="Times New Roman" panose="02020603050405020304" pitchFamily="18" charset="0"/>
                <a:ea typeface="Calibri" panose="020F0502020204030204" pitchFamily="34" charset="0"/>
                <a:cs typeface="Times New Roman" panose="02020603050405020304" pitchFamily="18" charset="0"/>
              </a:rPr>
              <a:t> методами </a:t>
            </a:r>
            <a:r>
              <a:rPr lang="ru-RU" dirty="0" err="1">
                <a:latin typeface="Times New Roman" panose="02020603050405020304" pitchFamily="18" charset="0"/>
                <a:ea typeface="Calibri" panose="020F0502020204030204" pitchFamily="34" charset="0"/>
                <a:cs typeface="Times New Roman" panose="02020603050405020304" pitchFamily="18" charset="0"/>
              </a:rPr>
              <a:t>регулювання</a:t>
            </a:r>
            <a:r>
              <a:rPr lang="ru-RU" dirty="0">
                <a:latin typeface="Times New Roman" panose="02020603050405020304" pitchFamily="18" charset="0"/>
                <a:ea typeface="Calibri" panose="020F0502020204030204" pitchFamily="34" charset="0"/>
                <a:cs typeface="Times New Roman" panose="02020603050405020304" pitchFamily="18" charset="0"/>
              </a:rPr>
              <a:t> державою </a:t>
            </a:r>
            <a:r>
              <a:rPr lang="ru-RU" dirty="0" err="1">
                <a:latin typeface="Times New Roman" panose="02020603050405020304" pitchFamily="18" charset="0"/>
                <a:ea typeface="Calibri" panose="020F0502020204030204" pitchFamily="34" charset="0"/>
                <a:cs typeface="Times New Roman" panose="02020603050405020304" pitchFamily="18" charset="0"/>
              </a:rPr>
              <a:t>внутрішнього</a:t>
            </a:r>
            <a:r>
              <a:rPr lang="ru-RU" dirty="0">
                <a:latin typeface="Times New Roman" panose="02020603050405020304" pitchFamily="18" charset="0"/>
                <a:ea typeface="Calibri" panose="020F0502020204030204" pitchFamily="34" charset="0"/>
                <a:cs typeface="Times New Roman" panose="02020603050405020304" pitchFamily="18" charset="0"/>
              </a:rPr>
              <a:t> товарного ринку при </a:t>
            </a:r>
            <a:r>
              <a:rPr lang="ru-RU" dirty="0" err="1">
                <a:latin typeface="Times New Roman" panose="02020603050405020304" pitchFamily="18" charset="0"/>
                <a:ea typeface="Calibri" panose="020F0502020204030204" pitchFamily="34" charset="0"/>
                <a:cs typeface="Times New Roman" panose="02020603050405020304" pitchFamily="18" charset="0"/>
              </a:rPr>
              <a:t>його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взаємодії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світовим</a:t>
            </a: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b="1" dirty="0" err="1">
                <a:latin typeface="Times New Roman" panose="02020603050405020304" pitchFamily="18" charset="0"/>
                <a:ea typeface="Calibri" panose="020F0502020204030204" pitchFamily="34" charset="0"/>
                <a:cs typeface="Times New Roman" panose="02020603050405020304" pitchFamily="18" charset="0"/>
              </a:rPr>
              <a:t>Методи</a:t>
            </a:r>
            <a:r>
              <a:rPr lang="ru-RU" b="1" dirty="0">
                <a:latin typeface="Times New Roman" panose="02020603050405020304" pitchFamily="18" charset="0"/>
                <a:ea typeface="Calibri" panose="020F0502020204030204" pitchFamily="34" charset="0"/>
                <a:cs typeface="Times New Roman" panose="02020603050405020304" pitchFamily="18" charset="0"/>
              </a:rPr>
              <a:t> нетарифного </a:t>
            </a:r>
            <a:r>
              <a:rPr lang="ru-RU" b="1" dirty="0" err="1">
                <a:latin typeface="Times New Roman" panose="02020603050405020304" pitchFamily="18" charset="0"/>
                <a:ea typeface="Calibri" panose="020F0502020204030204" pitchFamily="34" charset="0"/>
                <a:cs typeface="Times New Roman" panose="02020603050405020304" pitchFamily="18" charset="0"/>
              </a:rPr>
              <a:t>регулювання</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uk-UA" dirty="0">
                <a:latin typeface="Times New Roman" panose="02020603050405020304" pitchFamily="18" charset="0"/>
                <a:ea typeface="Calibri" panose="020F0502020204030204" pitchFamily="34" charset="0"/>
                <a:cs typeface="Times New Roman" panose="02020603050405020304" pitchFamily="18" charset="0"/>
              </a:rPr>
              <a:t>(належать до </a:t>
            </a:r>
            <a:r>
              <a:rPr lang="ru-RU" dirty="0" err="1">
                <a:latin typeface="Times New Roman" panose="02020603050405020304" pitchFamily="18" charset="0"/>
                <a:ea typeface="Calibri" panose="020F0502020204030204" pitchFamily="34" charset="0"/>
                <a:cs typeface="Times New Roman" panose="02020603050405020304" pitchFamily="18" charset="0"/>
              </a:rPr>
              <a:t>адміністративних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заходів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регулювання</a:t>
            </a:r>
            <a:r>
              <a:rPr lang="uk-UA"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опосередковано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впливають</a:t>
            </a:r>
            <a:r>
              <a:rPr lang="ru-RU" dirty="0">
                <a:latin typeface="Times New Roman" panose="02020603050405020304" pitchFamily="18" charset="0"/>
                <a:ea typeface="Calibri" panose="020F0502020204030204" pitchFamily="34" charset="0"/>
                <a:cs typeface="Times New Roman" panose="02020603050405020304" pitchFamily="18" charset="0"/>
              </a:rPr>
              <a:t> на </a:t>
            </a:r>
            <a:r>
              <a:rPr lang="ru-RU" dirty="0" err="1">
                <a:latin typeface="Times New Roman" panose="02020603050405020304" pitchFamily="18" charset="0"/>
                <a:ea typeface="Calibri" panose="020F0502020204030204" pitchFamily="34" charset="0"/>
                <a:cs typeface="Times New Roman" panose="02020603050405020304" pitchFamily="18" charset="0"/>
              </a:rPr>
              <a:t>ціну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обсяги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товарну</a:t>
            </a:r>
            <a:r>
              <a:rPr lang="ru-RU" dirty="0">
                <a:latin typeface="Times New Roman" panose="02020603050405020304" pitchFamily="18" charset="0"/>
                <a:ea typeface="Calibri" panose="020F0502020204030204" pitchFamily="34" charset="0"/>
                <a:cs typeface="Times New Roman" panose="02020603050405020304" pitchFamily="18" charset="0"/>
              </a:rPr>
              <a:t> структуру та напрямки </a:t>
            </a:r>
            <a:r>
              <a:rPr lang="ru-RU" dirty="0" err="1">
                <a:latin typeface="Times New Roman" panose="02020603050405020304" pitchFamily="18" charset="0"/>
                <a:ea typeface="Calibri" panose="020F0502020204030204" pitchFamily="34" charset="0"/>
                <a:cs typeface="Times New Roman" panose="02020603050405020304" pitchFamily="18" charset="0"/>
              </a:rPr>
              <a:t>міжнародних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потоків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товарів</a:t>
            </a:r>
            <a:r>
              <a:rPr lang="uk-UA" dirty="0">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endParaRPr lang="ru-RU" sz="1800" dirty="0" smtClean="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344682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95785"/>
            <a:ext cx="10018713" cy="5841242"/>
          </a:xfrm>
        </p:spPr>
        <p:txBody>
          <a:bodyPr/>
          <a:lstStyle/>
          <a:p>
            <a:pPr marL="0" indent="0" algn="just">
              <a:lnSpc>
                <a:spcPct val="120000"/>
              </a:lnSpc>
              <a:spcAft>
                <a:spcPts val="0"/>
              </a:spcAft>
              <a:buNone/>
            </a:pPr>
            <a:r>
              <a:rPr lang="uk-UA" b="1" spc="-20" dirty="0" smtClean="0">
                <a:latin typeface="Times New Roman" panose="02020603050405020304" pitchFamily="18" charset="0"/>
                <a:ea typeface="Times New Roman" panose="02020603050405020304" pitchFamily="18" charset="0"/>
                <a:cs typeface="Times New Roman" panose="02020603050405020304" pitchFamily="18" charset="0"/>
              </a:rPr>
              <a:t>Нетарифні інструменти:</a:t>
            </a:r>
            <a:endParaRPr lang="ru-RU" sz="1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uk-UA" spc="-20" dirty="0">
                <a:latin typeface="Times New Roman" panose="02020603050405020304" pitchFamily="18" charset="0"/>
                <a:ea typeface="Times New Roman" panose="02020603050405020304" pitchFamily="18" charset="0"/>
                <a:cs typeface="Times New Roman" panose="02020603050405020304" pitchFamily="18" charset="0"/>
              </a:rPr>
              <a:t>1) </a:t>
            </a:r>
            <a:r>
              <a:rPr lang="uk-UA" b="1" spc="-20" dirty="0">
                <a:latin typeface="Times New Roman" panose="02020603050405020304" pitchFamily="18" charset="0"/>
                <a:ea typeface="Times New Roman" panose="02020603050405020304" pitchFamily="18" charset="0"/>
                <a:cs typeface="Times New Roman" panose="02020603050405020304" pitchFamily="18" charset="0"/>
              </a:rPr>
              <a:t>кількісні обмеження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(квотування; ліцензування; “добровільне обмеження експорту”);</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uk-UA" spc="-20" dirty="0">
                <a:latin typeface="Times New Roman" panose="02020603050405020304" pitchFamily="18" charset="0"/>
                <a:ea typeface="Times New Roman" panose="02020603050405020304" pitchFamily="18" charset="0"/>
                <a:cs typeface="Times New Roman" panose="02020603050405020304" pitchFamily="18" charset="0"/>
              </a:rPr>
              <a:t>2) </a:t>
            </a:r>
            <a:r>
              <a:rPr lang="uk-UA" b="1" spc="-20" dirty="0">
                <a:latin typeface="Times New Roman" panose="02020603050405020304" pitchFamily="18" charset="0"/>
                <a:ea typeface="Times New Roman" panose="02020603050405020304" pitchFamily="18" charset="0"/>
                <a:cs typeface="Times New Roman" panose="02020603050405020304" pitchFamily="18" charset="0"/>
              </a:rPr>
              <a:t>методи прихованого, побічного протекціонізму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(технічні бар’єри; внутрішні податки, політика державної закупівлі; вимоги стосовно місцевих компонентів);</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uk-UA" spc="-20" dirty="0">
                <a:latin typeface="Times New Roman" panose="02020603050405020304" pitchFamily="18" charset="0"/>
                <a:ea typeface="Times New Roman" panose="02020603050405020304" pitchFamily="18" charset="0"/>
                <a:cs typeface="Times New Roman" panose="02020603050405020304" pitchFamily="18" charset="0"/>
              </a:rPr>
              <a:t>3) </a:t>
            </a:r>
            <a:r>
              <a:rPr lang="uk-UA" b="1" spc="-20" dirty="0">
                <a:latin typeface="Times New Roman" panose="02020603050405020304" pitchFamily="18" charset="0"/>
                <a:ea typeface="Times New Roman" panose="02020603050405020304" pitchFamily="18" charset="0"/>
                <a:cs typeface="Times New Roman" panose="02020603050405020304" pitchFamily="18" charset="0"/>
              </a:rPr>
              <a:t>методи стимулювання експорту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(субсидії; експортне кредитування; демпінг; адміністративні методи);</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4)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обмеження</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митного</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оформлення</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державна</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реєстрація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особливості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декларування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методи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оперативного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регулювання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ЗЕД);</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5)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методи</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правового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забезпечення</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торговельні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договори й угоди; режим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регулювання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64186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68490"/>
            <a:ext cx="10018713" cy="6032309"/>
          </a:xfrm>
        </p:spPr>
        <p:txBody>
          <a:bodyPr/>
          <a:lstStyle/>
          <a:p>
            <a:pPr marL="0" indent="0">
              <a:buNone/>
            </a:pPr>
            <a:r>
              <a:rPr lang="uk-UA" b="1" dirty="0"/>
              <a:t>1.2. Поняття митної справи та митного права, їх сутність та особливості</a:t>
            </a:r>
            <a:endParaRPr lang="ru-RU" dirty="0"/>
          </a:p>
          <a:p>
            <a:pPr algn="just">
              <a:lnSpc>
                <a:spcPct val="120000"/>
              </a:lnSpc>
              <a:spcAft>
                <a:spcPts val="0"/>
              </a:spcAft>
            </a:pPr>
            <a:r>
              <a:rPr lang="uk-UA" b="1" spc="-20" dirty="0">
                <a:latin typeface="Times New Roman" panose="02020603050405020304" pitchFamily="18" charset="0"/>
                <a:ea typeface="Times New Roman" panose="02020603050405020304" pitchFamily="18" charset="0"/>
                <a:cs typeface="Times New Roman" panose="02020603050405020304" pitchFamily="18" charset="0"/>
              </a:rPr>
              <a:t>Митна справа. </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Встановлені порядок і умови переміщення товарів через митний кордон України, їх митний контроль та митне оформлення, застосування механізмів тарифного і нетарифного регулювання зовнішньоекономічної діяльності, справляння митних платежів, ведення митної статистики, обмін митною інформацією, ведення Української класифікації товарів зовнішньоекономічної діяльності, здійснення відповідно до закону державного контролю нехарчової продукції при її ввезенні на митну територію України, запобігання та протидія контрабанді, боротьба з порушеннями митних правил, організація і забезпечення діяльності  органів доходів і зборів та інші заходи, спрямовані на реалізацію державної політики у сфері державної митної справи, становлять </a:t>
            </a:r>
            <a:r>
              <a:rPr lang="uk-UA" b="1" spc="-20" dirty="0">
                <a:latin typeface="Times New Roman" panose="02020603050405020304" pitchFamily="18" charset="0"/>
                <a:ea typeface="Times New Roman" panose="02020603050405020304" pitchFamily="18" charset="0"/>
                <a:cs typeface="Times New Roman" panose="02020603050405020304" pitchFamily="18" charset="0"/>
              </a:rPr>
              <a:t>державну митну справу</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90702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23081"/>
            <a:ext cx="10018713" cy="5773003"/>
          </a:xfrm>
        </p:spPr>
        <p:txBody>
          <a:bodyPr>
            <a:normAutofit fontScale="85000" lnSpcReduction="10000"/>
          </a:bodyPr>
          <a:lstStyle/>
          <a:p>
            <a:pPr algn="just">
              <a:lnSpc>
                <a:spcPct val="120000"/>
              </a:lnSpc>
              <a:spcAft>
                <a:spcPts val="0"/>
              </a:spcAft>
            </a:pP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Державна</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митна</a:t>
            </a:r>
            <a:r>
              <a:rPr lang="ru-RU" b="1" spc="-20" dirty="0">
                <a:latin typeface="Times New Roman" panose="02020603050405020304" pitchFamily="18" charset="0"/>
                <a:ea typeface="Times New Roman" panose="02020603050405020304" pitchFamily="18" charset="0"/>
                <a:cs typeface="Times New Roman" panose="02020603050405020304" pitchFamily="18" charset="0"/>
              </a:rPr>
              <a:t> справа</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здійснюється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основі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b="1" spc="-20" dirty="0" err="1">
                <a:latin typeface="Times New Roman" panose="02020603050405020304" pitchFamily="18" charset="0"/>
                <a:ea typeface="Times New Roman" panose="02020603050405020304" pitchFamily="18" charset="0"/>
                <a:cs typeface="Times New Roman" panose="02020603050405020304" pitchFamily="18" charset="0"/>
              </a:rPr>
              <a:t>принципів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1)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виключної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юрисдикції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її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митній</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території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2)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виключних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повноважень</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органів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доходів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і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зборів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щодо</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здійснення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державної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митної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справи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3)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законності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презумпції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невинуватості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4)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єдиного</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порядку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переміщення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товарів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транспортних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засобів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через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митний</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кордон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5)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спрощення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законної</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торгівлі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6)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визнання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рівності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правомірності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інтересів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усіх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суб’єктів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господарювання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незалежно</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форми</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власності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7)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додержання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прав та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охоронюваних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законом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інтересів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осіб</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8)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заохочення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доброчесності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9)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гласності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прозорості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ru-RU" spc="-20" dirty="0">
                <a:latin typeface="Times New Roman" panose="02020603050405020304" pitchFamily="18" charset="0"/>
                <a:ea typeface="Times New Roman" panose="02020603050405020304" pitchFamily="18" charset="0"/>
                <a:cs typeface="Times New Roman" panose="02020603050405020304" pitchFamily="18" charset="0"/>
              </a:rPr>
              <a:t>10)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відповідальності</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всіх</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учасників</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відносин</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регулюються</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cs typeface="Times New Roman" panose="02020603050405020304" pitchFamily="18" charset="0"/>
              </a:rPr>
              <a:t>Митним</a:t>
            </a:r>
            <a:r>
              <a:rPr lang="ru-RU" spc="-20" dirty="0">
                <a:latin typeface="Times New Roman" panose="02020603050405020304" pitchFamily="18" charset="0"/>
                <a:ea typeface="Times New Roman" panose="02020603050405020304" pitchFamily="18" charset="0"/>
                <a:cs typeface="Times New Roman" panose="02020603050405020304" pitchFamily="18" charset="0"/>
              </a:rPr>
              <a:t> Кодексом</a:t>
            </a:r>
            <a:r>
              <a:rPr lang="uk-UA" spc="-2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14344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Параллакс</Template>
  <TotalTime>110</TotalTime>
  <Words>2390</Words>
  <Application>Microsoft Office PowerPoint</Application>
  <PresentationFormat>Широкоэкранный</PresentationFormat>
  <Paragraphs>164</Paragraphs>
  <Slides>31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31</vt:i4>
      </vt:variant>
    </vt:vector>
  </HeadingPairs>
  <TitlesOfParts>
    <vt:vector size="37" baseType="lpstr">
      <vt:lpstr>Arial</vt:lpstr>
      <vt:lpstr>Calibri</vt:lpstr>
      <vt:lpstr>Corbel</vt:lpstr>
      <vt:lpstr>ProbaPro</vt:lpstr>
      <vt:lpstr>Times New Roman</vt:lpstr>
      <vt:lpstr>Параллакс</vt:lpstr>
      <vt:lpstr>Тема 1. Митно-тарифне регулювання в зовнішньоекономічній діяльності як інструмент економічної політики держави  1.1. Особливості та інструменти сучасного регулювання зовнішньої торгівлі. 1.2. Поняття митної справи та митного права, їх сутність та особливості. 1.3. Митна політика України та її значення для вирішення загальноекономічних завдань держави. Цілі та методи здійснення митної політики. 1.4. Сутність та функції митного тарифу. 1.5. Види митного тарифу та їх характеристика.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Митно-тарифне регулювання в зовнішньоекономічній діяльності як інструмент економічної політики держави  1.1. Особливості та інструменти сучасного регулювання зовнішньої торгівлі. 1.2. Поняття митної справи та митного права, їх сутність та особливості. 1.3. Митна політика України та її значення для вирішення загальноекономічних завдань держави. Цілі та методи здійснення митної політики. 1.4. Сутність та функції митного тарифу. 1.5. Види митного тарифу та їх характеристика.  </dc:title>
  <dc:creator>Оксана</dc:creator>
  <cp:lastModifiedBy>Оксана</cp:lastModifiedBy>
  <cp:revision>11</cp:revision>
  <dcterms:created xsi:type="dcterms:W3CDTF">2021-02-12T09:27:44Z</dcterms:created>
  <dcterms:modified xsi:type="dcterms:W3CDTF">2021-02-12T11:18:06Z</dcterms:modified>
</cp:coreProperties>
</file>