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621296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2831021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53940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406471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081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610656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352662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3562668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225495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3BC70D0-CF3C-47AC-A456-7BE3113C2BC5}" type="datetimeFigureOut">
              <a:rPr lang="ru-RU" smtClean="0"/>
              <a:t>12.03.2021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2642158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3BC70D0-CF3C-47AC-A456-7BE3113C2BC5}" type="datetimeFigureOut">
              <a:rPr lang="ru-RU" smtClean="0"/>
              <a:t>12.03.2021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115280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3BC70D0-CF3C-47AC-A456-7BE3113C2BC5}" type="datetimeFigureOut">
              <a:rPr lang="ru-RU" smtClean="0"/>
              <a:t>12.03.2021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3161373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3BC70D0-CF3C-47AC-A456-7BE3113C2BC5}" type="datetimeFigureOut">
              <a:rPr lang="ru-RU" smtClean="0"/>
              <a:t>12.03.2021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1475466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BC70D0-CF3C-47AC-A456-7BE3113C2BC5}" type="datetimeFigureOut">
              <a:rPr lang="ru-RU" smtClean="0"/>
              <a:t>12.03.2021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1262698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3BC70D0-CF3C-47AC-A456-7BE3113C2BC5}" type="datetimeFigureOut">
              <a:rPr lang="ru-RU" smtClean="0"/>
              <a:t>12.03.2021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35541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3BC70D0-CF3C-47AC-A456-7BE3113C2BC5}" type="datetimeFigureOut">
              <a:rPr lang="ru-RU" smtClean="0"/>
              <a:t>12.03.2021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869D4B9-63FC-4E67-B5FD-9D4F9204A841}" type="slidenum">
              <a:rPr lang="ru-RU" smtClean="0"/>
              <a:t>‹#›</a:t>
            </a:fld>
            <a:endParaRPr lang="ru-RU"/>
          </a:p>
        </p:txBody>
      </p:sp>
    </p:spTree>
    <p:extLst>
      <p:ext uri="{BB962C8B-B14F-4D97-AF65-F5344CB8AC3E}">
        <p14:creationId xmlns:p14="http://schemas.microsoft.com/office/powerpoint/2010/main" val="3008829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3BC70D0-CF3C-47AC-A456-7BE3113C2BC5}" type="datetimeFigureOut">
              <a:rPr lang="ru-RU" smtClean="0"/>
              <a:t>12.03.2021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869D4B9-63FC-4E67-B5FD-9D4F9204A841}" type="slidenum">
              <a:rPr lang="ru-RU" smtClean="0"/>
              <a:t>‹#›</a:t>
            </a:fld>
            <a:endParaRPr lang="ru-RU"/>
          </a:p>
        </p:txBody>
      </p:sp>
    </p:spTree>
    <p:extLst>
      <p:ext uri="{BB962C8B-B14F-4D97-AF65-F5344CB8AC3E}">
        <p14:creationId xmlns:p14="http://schemas.microsoft.com/office/powerpoint/2010/main" val="1359722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92941" y="21890"/>
            <a:ext cx="8455137" cy="6018663"/>
          </a:xfrm>
        </p:spPr>
        <p:txBody>
          <a:bodyPr/>
          <a:lstStyle/>
          <a:p>
            <a:pPr algn="l"/>
            <a:r>
              <a:rPr lang="uk-UA" sz="2800" b="1" dirty="0">
                <a:effectLst>
                  <a:outerShdw blurRad="50800" dist="38100" dir="2700000" algn="tl">
                    <a:srgbClr val="000000">
                      <a:alpha val="40000"/>
                    </a:srgbClr>
                  </a:outerShdw>
                </a:effectLst>
              </a:rPr>
              <a:t>Тема 4. Нетарифні методи регулювання </a:t>
            </a:r>
            <a:r>
              <a:rPr lang="uk-UA" sz="2800" b="1" dirty="0" smtClean="0">
                <a:effectLst>
                  <a:outerShdw blurRad="50800" dist="38100" dir="2700000" algn="tl">
                    <a:srgbClr val="000000">
                      <a:alpha val="40000"/>
                    </a:srgbClr>
                  </a:outerShdw>
                </a:effectLst>
              </a:rPr>
              <a:t>ЗЕД</a:t>
            </a:r>
            <a:br>
              <a:rPr lang="uk-UA" sz="2800" b="1" dirty="0" smtClean="0">
                <a:effectLst>
                  <a:outerShdw blurRad="50800" dist="38100" dir="2700000" algn="tl">
                    <a:srgbClr val="000000">
                      <a:alpha val="40000"/>
                    </a:srgbClr>
                  </a:outerShdw>
                </a:effectLst>
              </a:rPr>
            </a:br>
            <a:r>
              <a:rPr lang="ru-RU" sz="2800" dirty="0"/>
              <a:t/>
            </a:r>
            <a:br>
              <a:rPr lang="ru-RU" sz="2800" dirty="0"/>
            </a:br>
            <a:r>
              <a:rPr lang="uk-UA" sz="2800" dirty="0"/>
              <a:t>4.1. Сутність нетарифного регулювання ЗЕД.</a:t>
            </a:r>
            <a:r>
              <a:rPr lang="ru-RU" sz="2800" dirty="0"/>
              <a:t/>
            </a:r>
            <a:br>
              <a:rPr lang="ru-RU" sz="2800" dirty="0"/>
            </a:br>
            <a:r>
              <a:rPr lang="uk-UA" sz="2800" dirty="0"/>
              <a:t>4.2. Класифікація методів нетарифного регулювання.</a:t>
            </a:r>
            <a:r>
              <a:rPr lang="ru-RU" sz="2800" dirty="0"/>
              <a:t/>
            </a:r>
            <a:br>
              <a:rPr lang="ru-RU" sz="2800" dirty="0"/>
            </a:br>
            <a:r>
              <a:rPr lang="uk-UA" sz="2800" dirty="0"/>
              <a:t>4.3. Сутність ліцензування. Види ліцензій та механізм їх застосування.</a:t>
            </a:r>
            <a:r>
              <a:rPr lang="ru-RU" sz="2800" dirty="0"/>
              <a:t/>
            </a:r>
            <a:br>
              <a:rPr lang="ru-RU" sz="2800" dirty="0"/>
            </a:br>
            <a:r>
              <a:rPr lang="uk-UA" sz="2800" dirty="0"/>
              <a:t>4.4. Сутність квотування. Види квот та підстави до застосування.</a:t>
            </a:r>
            <a:r>
              <a:rPr lang="ru-RU" sz="2800" dirty="0"/>
              <a:t/>
            </a:r>
            <a:br>
              <a:rPr lang="ru-RU" sz="2800" dirty="0"/>
            </a:br>
            <a:r>
              <a:rPr lang="uk-UA" sz="2800" dirty="0"/>
              <a:t>4.5. Приховані види торговельних обмежень.</a:t>
            </a:r>
            <a:r>
              <a:rPr lang="ru-RU" sz="2800" dirty="0"/>
              <a:t/>
            </a:r>
            <a:br>
              <a:rPr lang="ru-RU" sz="2800" dirty="0"/>
            </a:br>
            <a:r>
              <a:rPr lang="uk-UA" sz="2800" dirty="0"/>
              <a:t>4.6. Фінансові методи торговельних обмежень.</a:t>
            </a:r>
            <a:r>
              <a:rPr lang="ru-RU" sz="2800" dirty="0"/>
              <a:t/>
            </a:r>
            <a:br>
              <a:rPr lang="ru-RU" sz="2800" dirty="0"/>
            </a:br>
            <a:r>
              <a:rPr lang="uk-UA" sz="2800" dirty="0"/>
              <a:t>4.7. Заборона окремих видів експорту та імпорту в </a:t>
            </a:r>
            <a:r>
              <a:rPr lang="uk-UA" sz="2800" dirty="0" smtClean="0"/>
              <a:t>Україні</a:t>
            </a:r>
            <a:endParaRPr lang="ru-RU" sz="2800" dirty="0"/>
          </a:p>
        </p:txBody>
      </p:sp>
    </p:spTree>
    <p:extLst>
      <p:ext uri="{BB962C8B-B14F-4D97-AF65-F5344CB8AC3E}">
        <p14:creationId xmlns:p14="http://schemas.microsoft.com/office/powerpoint/2010/main" val="2435411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27546"/>
            <a:ext cx="8596668" cy="6127845"/>
          </a:xfrm>
        </p:spPr>
        <p:txBody>
          <a:bodyPr/>
          <a:lstStyle/>
          <a:p>
            <a:pPr marL="0" indent="0">
              <a:buNone/>
            </a:pPr>
            <a:r>
              <a:rPr lang="ru-RU" dirty="0" err="1"/>
              <a:t>Ліцензію</a:t>
            </a:r>
            <a:r>
              <a:rPr lang="ru-RU" dirty="0"/>
              <a:t> </a:t>
            </a:r>
            <a:r>
              <a:rPr lang="ru-RU" dirty="0" err="1"/>
              <a:t>одержує</a:t>
            </a:r>
            <a:r>
              <a:rPr lang="ru-RU" dirty="0"/>
              <a:t> той </a:t>
            </a:r>
            <a:r>
              <a:rPr lang="ru-RU" dirty="0" err="1"/>
              <a:t>експортер</a:t>
            </a:r>
            <a:r>
              <a:rPr lang="ru-RU" dirty="0"/>
              <a:t>, </a:t>
            </a:r>
            <a:r>
              <a:rPr lang="ru-RU" dirty="0" err="1"/>
              <a:t>який</a:t>
            </a:r>
            <a:r>
              <a:rPr lang="ru-RU" dirty="0"/>
              <a:t> </a:t>
            </a:r>
            <a:r>
              <a:rPr lang="ru-RU" dirty="0" err="1"/>
              <a:t>пропонує</a:t>
            </a:r>
            <a:r>
              <a:rPr lang="ru-RU" dirty="0"/>
              <a:t> за </a:t>
            </a:r>
            <a:r>
              <a:rPr lang="ru-RU" dirty="0" err="1"/>
              <a:t>неї</a:t>
            </a:r>
            <a:r>
              <a:rPr lang="ru-RU" dirty="0"/>
              <a:t> </a:t>
            </a:r>
            <a:r>
              <a:rPr lang="ru-RU" dirty="0" err="1"/>
              <a:t>найбільш</a:t>
            </a:r>
            <a:r>
              <a:rPr lang="ru-RU" dirty="0"/>
              <a:t> </a:t>
            </a:r>
            <a:r>
              <a:rPr lang="ru-RU" dirty="0" err="1"/>
              <a:t>високу</a:t>
            </a:r>
            <a:r>
              <a:rPr lang="ru-RU" dirty="0"/>
              <a:t> </a:t>
            </a:r>
            <a:r>
              <a:rPr lang="ru-RU" dirty="0" err="1"/>
              <a:t>ціну</a:t>
            </a:r>
            <a:r>
              <a:rPr lang="ru-RU" dirty="0"/>
              <a:t> як за право </a:t>
            </a:r>
            <a:r>
              <a:rPr lang="ru-RU" dirty="0" err="1"/>
              <a:t>експортувати</a:t>
            </a:r>
            <a:r>
              <a:rPr lang="ru-RU" dirty="0"/>
              <a:t> товар у рамках </a:t>
            </a:r>
            <a:r>
              <a:rPr lang="ru-RU" dirty="0" err="1"/>
              <a:t>імпортної</a:t>
            </a:r>
            <a:r>
              <a:rPr lang="ru-RU" dirty="0"/>
              <a:t> </a:t>
            </a:r>
            <a:r>
              <a:rPr lang="ru-RU" dirty="0" err="1"/>
              <a:t>квоти</a:t>
            </a:r>
            <a:r>
              <a:rPr lang="ru-RU" dirty="0"/>
              <a:t>. </a:t>
            </a:r>
            <a:r>
              <a:rPr lang="ru-RU" dirty="0" err="1"/>
              <a:t>Конкурсний</a:t>
            </a:r>
            <a:r>
              <a:rPr lang="ru-RU" dirty="0"/>
              <a:t> продаж </a:t>
            </a:r>
            <a:r>
              <a:rPr lang="ru-RU" dirty="0" err="1"/>
              <a:t>імпортних</a:t>
            </a:r>
            <a:r>
              <a:rPr lang="ru-RU" dirty="0"/>
              <a:t> квот приносить </a:t>
            </a:r>
            <a:r>
              <a:rPr lang="ru-RU" dirty="0" err="1"/>
              <a:t>високий</a:t>
            </a:r>
            <a:r>
              <a:rPr lang="ru-RU" dirty="0"/>
              <a:t> доход </a:t>
            </a:r>
            <a:r>
              <a:rPr lang="ru-RU" dirty="0" err="1"/>
              <a:t>державі</a:t>
            </a:r>
            <a:r>
              <a:rPr lang="ru-RU" dirty="0"/>
              <a:t> і </a:t>
            </a:r>
            <a:r>
              <a:rPr lang="ru-RU" dirty="0" err="1"/>
              <a:t>перешкоджає</a:t>
            </a:r>
            <a:r>
              <a:rPr lang="ru-RU" dirty="0"/>
              <a:t> </a:t>
            </a:r>
            <a:r>
              <a:rPr lang="ru-RU" dirty="0" err="1"/>
              <a:t>хабарництву</a:t>
            </a:r>
            <a:r>
              <a:rPr lang="ru-RU" dirty="0"/>
              <a:t> й </a:t>
            </a:r>
            <a:r>
              <a:rPr lang="ru-RU" dirty="0" err="1"/>
              <a:t>корупції</a:t>
            </a:r>
            <a:r>
              <a:rPr lang="ru-RU" dirty="0"/>
              <a:t>. </a:t>
            </a:r>
            <a:r>
              <a:rPr lang="ru-RU" dirty="0" err="1"/>
              <a:t>Крім</a:t>
            </a:r>
            <a:r>
              <a:rPr lang="ru-RU" dirty="0"/>
              <a:t> </a:t>
            </a:r>
            <a:r>
              <a:rPr lang="ru-RU" dirty="0" err="1"/>
              <a:t>відкритих</a:t>
            </a:r>
            <a:r>
              <a:rPr lang="ru-RU" dirty="0"/>
              <a:t> </a:t>
            </a:r>
            <a:r>
              <a:rPr lang="ru-RU" dirty="0" err="1"/>
              <a:t>аукціонів</a:t>
            </a:r>
            <a:r>
              <a:rPr lang="ru-RU" dirty="0"/>
              <a:t> </a:t>
            </a:r>
            <a:r>
              <a:rPr lang="ru-RU" dirty="0" err="1"/>
              <a:t>використовується</a:t>
            </a:r>
            <a:r>
              <a:rPr lang="ru-RU" dirty="0"/>
              <a:t>: </a:t>
            </a:r>
          </a:p>
          <a:p>
            <a:r>
              <a:rPr lang="ru-RU" dirty="0">
                <a:sym typeface="Symbol" panose="05050102010706020507" pitchFamily="18" charset="2"/>
              </a:rPr>
              <a:t></a:t>
            </a:r>
            <a:r>
              <a:rPr lang="ru-RU" dirty="0"/>
              <a:t> система </a:t>
            </a:r>
            <a:r>
              <a:rPr lang="ru-RU" dirty="0" err="1"/>
              <a:t>явних</a:t>
            </a:r>
            <a:r>
              <a:rPr lang="ru-RU" dirty="0"/>
              <a:t> </a:t>
            </a:r>
            <a:r>
              <a:rPr lang="ru-RU" dirty="0" err="1"/>
              <a:t>переваг</a:t>
            </a:r>
            <a:r>
              <a:rPr lang="ru-RU" dirty="0"/>
              <a:t>, </a:t>
            </a:r>
            <a:r>
              <a:rPr lang="ru-RU" dirty="0" err="1"/>
              <a:t>що</a:t>
            </a:r>
            <a:r>
              <a:rPr lang="ru-RU" dirty="0"/>
              <a:t> </a:t>
            </a:r>
            <a:r>
              <a:rPr lang="ru-RU" dirty="0" err="1"/>
              <a:t>припускає</a:t>
            </a:r>
            <a:r>
              <a:rPr lang="ru-RU" dirty="0"/>
              <a:t> </a:t>
            </a:r>
            <a:r>
              <a:rPr lang="ru-RU" dirty="0" err="1"/>
              <a:t>закріплення</a:t>
            </a:r>
            <a:r>
              <a:rPr lang="ru-RU" dirty="0"/>
              <a:t> урядом </a:t>
            </a:r>
            <a:r>
              <a:rPr lang="ru-RU" dirty="0" err="1"/>
              <a:t>ліцензій</a:t>
            </a:r>
            <a:r>
              <a:rPr lang="ru-RU" dirty="0"/>
              <a:t> за </a:t>
            </a:r>
            <a:r>
              <a:rPr lang="ru-RU" dirty="0" err="1"/>
              <a:t>визначеними</a:t>
            </a:r>
            <a:r>
              <a:rPr lang="ru-RU" dirty="0"/>
              <a:t> </a:t>
            </a:r>
            <a:r>
              <a:rPr lang="ru-RU" dirty="0" err="1"/>
              <a:t>фірмами</a:t>
            </a:r>
            <a:r>
              <a:rPr lang="ru-RU" dirty="0"/>
              <a:t> </a:t>
            </a:r>
            <a:r>
              <a:rPr lang="ru-RU" dirty="0" err="1"/>
              <a:t>пропорційно</a:t>
            </a:r>
            <a:r>
              <a:rPr lang="ru-RU" dirty="0"/>
              <a:t> </a:t>
            </a:r>
            <a:r>
              <a:rPr lang="ru-RU" dirty="0" err="1"/>
              <a:t>розмірам</a:t>
            </a:r>
            <a:r>
              <a:rPr lang="ru-RU" dirty="0"/>
              <a:t> </a:t>
            </a:r>
            <a:r>
              <a:rPr lang="ru-RU" dirty="0" err="1"/>
              <a:t>їх</a:t>
            </a:r>
            <a:r>
              <a:rPr lang="ru-RU" dirty="0"/>
              <a:t> </a:t>
            </a:r>
            <a:r>
              <a:rPr lang="ru-RU" dirty="0" err="1"/>
              <a:t>імпорту</a:t>
            </a:r>
            <a:r>
              <a:rPr lang="ru-RU" dirty="0"/>
              <a:t> за </a:t>
            </a:r>
            <a:r>
              <a:rPr lang="ru-RU" dirty="0" err="1"/>
              <a:t>попередній</a:t>
            </a:r>
            <a:r>
              <a:rPr lang="ru-RU" dirty="0"/>
              <a:t> </a:t>
            </a:r>
            <a:r>
              <a:rPr lang="ru-RU" dirty="0" err="1"/>
              <a:t>період</a:t>
            </a:r>
            <a:r>
              <a:rPr lang="ru-RU" dirty="0"/>
              <a:t> </a:t>
            </a:r>
            <a:r>
              <a:rPr lang="ru-RU" dirty="0" err="1"/>
              <a:t>чи</a:t>
            </a:r>
            <a:r>
              <a:rPr lang="ru-RU" dirty="0"/>
              <a:t> </a:t>
            </a:r>
            <a:r>
              <a:rPr lang="ru-RU" dirty="0" err="1"/>
              <a:t>пропорційно</a:t>
            </a:r>
            <a:r>
              <a:rPr lang="ru-RU" dirty="0"/>
              <a:t> </a:t>
            </a:r>
            <a:r>
              <a:rPr lang="ru-RU" dirty="0" err="1"/>
              <a:t>структурі</a:t>
            </a:r>
            <a:r>
              <a:rPr lang="ru-RU" dirty="0"/>
              <a:t> </a:t>
            </a:r>
            <a:r>
              <a:rPr lang="ru-RU" dirty="0" err="1"/>
              <a:t>попиту</a:t>
            </a:r>
            <a:r>
              <a:rPr lang="ru-RU" dirty="0"/>
              <a:t> </a:t>
            </a:r>
            <a:r>
              <a:rPr lang="ru-RU" dirty="0" err="1"/>
              <a:t>національних</a:t>
            </a:r>
            <a:r>
              <a:rPr lang="ru-RU" dirty="0"/>
              <a:t> </a:t>
            </a:r>
            <a:r>
              <a:rPr lang="ru-RU" dirty="0" err="1"/>
              <a:t>імпортерів</a:t>
            </a:r>
            <a:r>
              <a:rPr lang="ru-RU" dirty="0"/>
              <a:t>. </a:t>
            </a:r>
            <a:r>
              <a:rPr lang="ru-RU" dirty="0" err="1"/>
              <a:t>Цей</a:t>
            </a:r>
            <a:r>
              <a:rPr lang="ru-RU" dirty="0"/>
              <a:t> </a:t>
            </a:r>
            <a:r>
              <a:rPr lang="ru-RU" dirty="0" err="1"/>
              <a:t>спосіб</a:t>
            </a:r>
            <a:r>
              <a:rPr lang="ru-RU" dirty="0"/>
              <a:t> </a:t>
            </a:r>
            <a:r>
              <a:rPr lang="ru-RU" dirty="0" err="1"/>
              <a:t>дозволяє</a:t>
            </a:r>
            <a:r>
              <a:rPr lang="ru-RU" dirty="0"/>
              <a:t> </a:t>
            </a:r>
            <a:r>
              <a:rPr lang="ru-RU" dirty="0" err="1"/>
              <a:t>підтримувати</a:t>
            </a:r>
            <a:r>
              <a:rPr lang="ru-RU" dirty="0"/>
              <a:t> </a:t>
            </a:r>
            <a:r>
              <a:rPr lang="ru-RU" dirty="0" err="1"/>
              <a:t>фірми</a:t>
            </a:r>
            <a:r>
              <a:rPr lang="ru-RU" dirty="0"/>
              <a:t>, </a:t>
            </a:r>
            <a:r>
              <a:rPr lang="ru-RU" dirty="0" err="1"/>
              <a:t>що</a:t>
            </a:r>
            <a:r>
              <a:rPr lang="ru-RU" dirty="0"/>
              <a:t> </a:t>
            </a:r>
            <a:r>
              <a:rPr lang="ru-RU" dirty="0" err="1"/>
              <a:t>скорочують</a:t>
            </a:r>
            <a:r>
              <a:rPr lang="ru-RU" dirty="0"/>
              <a:t> </a:t>
            </a:r>
            <a:r>
              <a:rPr lang="ru-RU" dirty="0" err="1"/>
              <a:t>імпорт</a:t>
            </a:r>
            <a:r>
              <a:rPr lang="ru-RU" dirty="0"/>
              <a:t> </a:t>
            </a:r>
            <a:r>
              <a:rPr lang="ru-RU" dirty="0" err="1"/>
              <a:t>товарів</a:t>
            </a:r>
            <a:r>
              <a:rPr lang="ru-RU" dirty="0"/>
              <a:t> у </a:t>
            </a:r>
            <a:r>
              <a:rPr lang="ru-RU" dirty="0" err="1"/>
              <a:t>результаті</a:t>
            </a:r>
            <a:r>
              <a:rPr lang="ru-RU" dirty="0"/>
              <a:t> </a:t>
            </a:r>
            <a:r>
              <a:rPr lang="ru-RU" dirty="0" err="1"/>
              <a:t>введення</a:t>
            </a:r>
            <a:r>
              <a:rPr lang="ru-RU" dirty="0"/>
              <a:t> </a:t>
            </a:r>
            <a:r>
              <a:rPr lang="ru-RU" dirty="0" err="1"/>
              <a:t>імпортних</a:t>
            </a:r>
            <a:r>
              <a:rPr lang="ru-RU" dirty="0"/>
              <a:t> квот; </a:t>
            </a:r>
          </a:p>
          <a:p>
            <a:r>
              <a:rPr lang="ru-RU" dirty="0">
                <a:sym typeface="Symbol" panose="05050102010706020507" pitchFamily="18" charset="2"/>
              </a:rPr>
              <a:t></a:t>
            </a:r>
            <a:r>
              <a:rPr lang="ru-RU" dirty="0"/>
              <a:t> система </a:t>
            </a:r>
            <a:r>
              <a:rPr lang="ru-RU" dirty="0" err="1"/>
              <a:t>розподілу</a:t>
            </a:r>
            <a:r>
              <a:rPr lang="ru-RU" dirty="0"/>
              <a:t> </a:t>
            </a:r>
            <a:r>
              <a:rPr lang="ru-RU" dirty="0" err="1"/>
              <a:t>ліцензій</a:t>
            </a:r>
            <a:r>
              <a:rPr lang="ru-RU" dirty="0"/>
              <a:t> на </a:t>
            </a:r>
            <a:r>
              <a:rPr lang="ru-RU" dirty="0" err="1"/>
              <a:t>позаціновій</a:t>
            </a:r>
            <a:r>
              <a:rPr lang="ru-RU" dirty="0"/>
              <a:t> </a:t>
            </a:r>
            <a:r>
              <a:rPr lang="ru-RU" dirty="0" err="1"/>
              <a:t>основі</a:t>
            </a:r>
            <a:r>
              <a:rPr lang="ru-RU" dirty="0"/>
              <a:t>, </a:t>
            </a:r>
            <a:r>
              <a:rPr lang="ru-RU" dirty="0" err="1"/>
              <a:t>що</a:t>
            </a:r>
            <a:r>
              <a:rPr lang="ru-RU" dirty="0"/>
              <a:t> </a:t>
            </a:r>
            <a:r>
              <a:rPr lang="ru-RU" dirty="0" err="1"/>
              <a:t>ґрунтується</a:t>
            </a:r>
            <a:r>
              <a:rPr lang="ru-RU" dirty="0"/>
              <a:t> на </a:t>
            </a:r>
            <a:r>
              <a:rPr lang="ru-RU" dirty="0" err="1"/>
              <a:t>видачі</a:t>
            </a:r>
            <a:r>
              <a:rPr lang="ru-RU" dirty="0"/>
              <a:t> урядом </a:t>
            </a:r>
            <a:r>
              <a:rPr lang="ru-RU" dirty="0" err="1"/>
              <a:t>ліцензій</a:t>
            </a:r>
            <a:r>
              <a:rPr lang="ru-RU" dirty="0"/>
              <a:t> </a:t>
            </a:r>
            <a:r>
              <a:rPr lang="ru-RU" dirty="0" err="1"/>
              <a:t>тим</a:t>
            </a:r>
            <a:r>
              <a:rPr lang="ru-RU" dirty="0"/>
              <a:t> </a:t>
            </a:r>
            <a:r>
              <a:rPr lang="ru-RU" dirty="0" err="1"/>
              <a:t>фірмам</a:t>
            </a:r>
            <a:r>
              <a:rPr lang="ru-RU" dirty="0"/>
              <a:t>, </a:t>
            </a:r>
            <a:r>
              <a:rPr lang="ru-RU" dirty="0" err="1"/>
              <a:t>які</a:t>
            </a:r>
            <a:r>
              <a:rPr lang="ru-RU" dirty="0"/>
              <a:t> показали свою </a:t>
            </a:r>
            <a:r>
              <a:rPr lang="ru-RU" dirty="0" err="1"/>
              <a:t>здатність</a:t>
            </a:r>
            <a:r>
              <a:rPr lang="ru-RU" dirty="0"/>
              <a:t> </a:t>
            </a:r>
            <a:r>
              <a:rPr lang="ru-RU" dirty="0" err="1"/>
              <a:t>здійснювати</a:t>
            </a:r>
            <a:r>
              <a:rPr lang="ru-RU" dirty="0"/>
              <a:t> </a:t>
            </a:r>
            <a:r>
              <a:rPr lang="ru-RU" dirty="0" err="1"/>
              <a:t>експортно-імпортні</a:t>
            </a:r>
            <a:r>
              <a:rPr lang="ru-RU" dirty="0"/>
              <a:t> </a:t>
            </a:r>
            <a:r>
              <a:rPr lang="ru-RU" dirty="0" err="1"/>
              <a:t>операції</a:t>
            </a:r>
            <a:r>
              <a:rPr lang="ru-RU" dirty="0"/>
              <a:t> </a:t>
            </a:r>
            <a:r>
              <a:rPr lang="ru-RU" dirty="0" err="1"/>
              <a:t>найбільш</a:t>
            </a:r>
            <a:r>
              <a:rPr lang="ru-RU" dirty="0"/>
              <a:t> </a:t>
            </a:r>
            <a:r>
              <a:rPr lang="ru-RU" dirty="0" err="1"/>
              <a:t>ефективним</a:t>
            </a:r>
            <a:r>
              <a:rPr lang="ru-RU" dirty="0"/>
              <a:t> способом. </a:t>
            </a:r>
            <a:r>
              <a:rPr lang="ru-RU" dirty="0" err="1"/>
              <a:t>Цей</a:t>
            </a:r>
            <a:r>
              <a:rPr lang="ru-RU" dirty="0"/>
              <a:t> метод </a:t>
            </a:r>
            <a:r>
              <a:rPr lang="ru-RU" dirty="0" err="1"/>
              <a:t>потребує</a:t>
            </a:r>
            <a:r>
              <a:rPr lang="ru-RU" dirty="0"/>
              <a:t> великих </a:t>
            </a:r>
            <a:r>
              <a:rPr lang="ru-RU" dirty="0" err="1"/>
              <a:t>витрат</a:t>
            </a:r>
            <a:r>
              <a:rPr lang="ru-RU" dirty="0"/>
              <a:t>, </a:t>
            </a:r>
            <a:r>
              <a:rPr lang="ru-RU" dirty="0" err="1"/>
              <a:t>оскільки</a:t>
            </a:r>
            <a:r>
              <a:rPr lang="ru-RU" dirty="0"/>
              <a:t> </a:t>
            </a:r>
            <a:r>
              <a:rPr lang="ru-RU" dirty="0" err="1"/>
              <a:t>припускає</a:t>
            </a:r>
            <a:r>
              <a:rPr lang="ru-RU" dirty="0"/>
              <a:t> </a:t>
            </a:r>
            <a:r>
              <a:rPr lang="ru-RU" dirty="0" err="1"/>
              <a:t>утворення</a:t>
            </a:r>
            <a:r>
              <a:rPr lang="ru-RU" dirty="0"/>
              <a:t> </a:t>
            </a:r>
            <a:r>
              <a:rPr lang="ru-RU" dirty="0" err="1"/>
              <a:t>експертної</a:t>
            </a:r>
            <a:r>
              <a:rPr lang="ru-RU" dirty="0"/>
              <a:t> </a:t>
            </a:r>
            <a:r>
              <a:rPr lang="ru-RU" dirty="0" err="1"/>
              <a:t>комісії</a:t>
            </a:r>
            <a:r>
              <a:rPr lang="ru-RU" dirty="0"/>
              <a:t> і </a:t>
            </a:r>
            <a:r>
              <a:rPr lang="ru-RU" dirty="0" err="1"/>
              <a:t>проведення</a:t>
            </a:r>
            <a:r>
              <a:rPr lang="ru-RU" dirty="0"/>
              <a:t> добору в </a:t>
            </a:r>
            <a:r>
              <a:rPr lang="ru-RU" dirty="0" err="1"/>
              <a:t>кілька</a:t>
            </a:r>
            <a:r>
              <a:rPr lang="ru-RU" dirty="0"/>
              <a:t> </a:t>
            </a:r>
            <a:r>
              <a:rPr lang="ru-RU" dirty="0" err="1"/>
              <a:t>етапів</a:t>
            </a:r>
            <a:r>
              <a:rPr lang="ru-RU" dirty="0"/>
              <a:t>. </a:t>
            </a:r>
          </a:p>
          <a:p>
            <a:pPr marL="0" indent="0">
              <a:buNone/>
            </a:pPr>
            <a:r>
              <a:rPr lang="ru-RU" dirty="0"/>
              <a:t>При </a:t>
            </a:r>
            <a:r>
              <a:rPr lang="ru-RU" dirty="0" err="1"/>
              <a:t>виборі</a:t>
            </a:r>
            <a:r>
              <a:rPr lang="ru-RU" dirty="0"/>
              <a:t> способу </a:t>
            </a:r>
            <a:r>
              <a:rPr lang="ru-RU" dirty="0" err="1"/>
              <a:t>розподілу</a:t>
            </a:r>
            <a:r>
              <a:rPr lang="ru-RU" dirty="0"/>
              <a:t> </a:t>
            </a:r>
            <a:r>
              <a:rPr lang="ru-RU" dirty="0" err="1"/>
              <a:t>ліцензій</a:t>
            </a:r>
            <a:r>
              <a:rPr lang="ru-RU" dirty="0"/>
              <a:t> </a:t>
            </a:r>
            <a:r>
              <a:rPr lang="ru-RU" dirty="0" err="1"/>
              <a:t>починають</a:t>
            </a:r>
            <a:r>
              <a:rPr lang="ru-RU" dirty="0"/>
              <a:t> з </a:t>
            </a:r>
            <a:r>
              <a:rPr lang="ru-RU" dirty="0" err="1"/>
              <a:t>найменш</a:t>
            </a:r>
            <a:r>
              <a:rPr lang="ru-RU" dirty="0"/>
              <a:t> </a:t>
            </a:r>
            <a:r>
              <a:rPr lang="ru-RU" dirty="0" err="1"/>
              <a:t>ринкового</a:t>
            </a:r>
            <a:r>
              <a:rPr lang="ru-RU" dirty="0"/>
              <a:t>, </a:t>
            </a:r>
            <a:r>
              <a:rPr lang="ru-RU" dirty="0" err="1"/>
              <a:t>що</a:t>
            </a:r>
            <a:r>
              <a:rPr lang="ru-RU" dirty="0"/>
              <a:t> носить </a:t>
            </a:r>
            <a:r>
              <a:rPr lang="ru-RU" dirty="0" err="1"/>
              <a:t>адміністративний</a:t>
            </a:r>
            <a:r>
              <a:rPr lang="ru-RU" dirty="0"/>
              <a:t> характер (</a:t>
            </a:r>
            <a:r>
              <a:rPr lang="ru-RU" dirty="0" err="1"/>
              <a:t>розподіл</a:t>
            </a:r>
            <a:r>
              <a:rPr lang="ru-RU" dirty="0"/>
              <a:t> </a:t>
            </a:r>
            <a:r>
              <a:rPr lang="ru-RU" dirty="0" err="1"/>
              <a:t>ліцензій</a:t>
            </a:r>
            <a:r>
              <a:rPr lang="ru-RU" dirty="0"/>
              <a:t> на </a:t>
            </a:r>
            <a:r>
              <a:rPr lang="ru-RU" dirty="0" err="1"/>
              <a:t>позаціновій</a:t>
            </a:r>
            <a:r>
              <a:rPr lang="ru-RU" dirty="0"/>
              <a:t> </a:t>
            </a:r>
            <a:r>
              <a:rPr lang="ru-RU" dirty="0" err="1"/>
              <a:t>основі</a:t>
            </a:r>
            <a:r>
              <a:rPr lang="ru-RU" dirty="0"/>
              <a:t>) і </a:t>
            </a:r>
            <a:r>
              <a:rPr lang="ru-RU" dirty="0" err="1"/>
              <a:t>послідовно</a:t>
            </a:r>
            <a:r>
              <a:rPr lang="ru-RU" dirty="0"/>
              <a:t> </a:t>
            </a:r>
            <a:r>
              <a:rPr lang="ru-RU" dirty="0" err="1"/>
              <a:t>переходять</a:t>
            </a:r>
            <a:r>
              <a:rPr lang="ru-RU" dirty="0"/>
              <a:t> до </a:t>
            </a:r>
            <a:r>
              <a:rPr lang="ru-RU" dirty="0" err="1"/>
              <a:t>найбільш</a:t>
            </a:r>
            <a:r>
              <a:rPr lang="ru-RU" dirty="0"/>
              <a:t> </a:t>
            </a:r>
            <a:r>
              <a:rPr lang="ru-RU" dirty="0" err="1"/>
              <a:t>ринкового</a:t>
            </a:r>
            <a:r>
              <a:rPr lang="ru-RU" dirty="0"/>
              <a:t> (</a:t>
            </a:r>
            <a:r>
              <a:rPr lang="ru-RU" dirty="0" err="1"/>
              <a:t>аукціонного</a:t>
            </a:r>
            <a:r>
              <a:rPr lang="ru-RU" dirty="0" smtClean="0"/>
              <a:t>).</a:t>
            </a:r>
            <a:endParaRPr lang="ru-RU" dirty="0"/>
          </a:p>
        </p:txBody>
      </p:sp>
    </p:spTree>
    <p:extLst>
      <p:ext uri="{BB962C8B-B14F-4D97-AF65-F5344CB8AC3E}">
        <p14:creationId xmlns:p14="http://schemas.microsoft.com/office/powerpoint/2010/main" val="3822232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8491" y="259307"/>
            <a:ext cx="9171294" cy="6291618"/>
          </a:xfrm>
        </p:spPr>
        <p:txBody>
          <a:bodyPr/>
          <a:lstStyle/>
          <a:p>
            <a:pPr marL="0" indent="0">
              <a:buNone/>
            </a:pPr>
            <a:r>
              <a:rPr lang="uk-UA" dirty="0"/>
              <a:t>4.4. Сутність квотування. Види квот та підстави до застосування.</a:t>
            </a:r>
            <a:endParaRPr lang="ru-RU" dirty="0"/>
          </a:p>
          <a:p>
            <a:pPr marL="0" indent="0">
              <a:buNone/>
            </a:pPr>
            <a:r>
              <a:rPr lang="ru-RU" dirty="0"/>
              <a:t>До </a:t>
            </a:r>
            <a:r>
              <a:rPr lang="ru-RU" dirty="0" err="1"/>
              <a:t>кількісних</a:t>
            </a:r>
            <a:r>
              <a:rPr lang="ru-RU" dirty="0"/>
              <a:t> </a:t>
            </a:r>
            <a:r>
              <a:rPr lang="ru-RU" dirty="0" err="1"/>
              <a:t>обмежень</a:t>
            </a:r>
            <a:r>
              <a:rPr lang="ru-RU" dirty="0"/>
              <a:t> </a:t>
            </a:r>
            <a:r>
              <a:rPr lang="ru-RU" dirty="0" err="1"/>
              <a:t>відносяться</a:t>
            </a:r>
            <a:r>
              <a:rPr lang="ru-RU" dirty="0"/>
              <a:t> </a:t>
            </a:r>
            <a:r>
              <a:rPr lang="ru-RU" dirty="0" err="1"/>
              <a:t>квотування</a:t>
            </a:r>
            <a:r>
              <a:rPr lang="ru-RU" dirty="0"/>
              <a:t>, </a:t>
            </a:r>
            <a:r>
              <a:rPr lang="ru-RU" dirty="0" err="1"/>
              <a:t>ліцензування</a:t>
            </a:r>
            <a:r>
              <a:rPr lang="ru-RU" dirty="0"/>
              <a:t>, «</a:t>
            </a:r>
            <a:r>
              <a:rPr lang="ru-RU" dirty="0" err="1"/>
              <a:t>добровільні</a:t>
            </a:r>
            <a:r>
              <a:rPr lang="ru-RU" dirty="0"/>
              <a:t>» </a:t>
            </a:r>
            <a:r>
              <a:rPr lang="ru-RU" dirty="0" err="1"/>
              <a:t>обмеження</a:t>
            </a:r>
            <a:r>
              <a:rPr lang="ru-RU" dirty="0"/>
              <a:t> </a:t>
            </a:r>
            <a:r>
              <a:rPr lang="ru-RU" dirty="0" err="1"/>
              <a:t>експорту</a:t>
            </a:r>
            <a:r>
              <a:rPr lang="ru-RU" dirty="0"/>
              <a:t>. </a:t>
            </a:r>
          </a:p>
          <a:p>
            <a:pPr marL="0" indent="0">
              <a:buNone/>
            </a:pPr>
            <a:r>
              <a:rPr lang="ru-RU" dirty="0"/>
              <a:t>Квота є </a:t>
            </a:r>
            <a:r>
              <a:rPr lang="ru-RU" dirty="0" err="1"/>
              <a:t>найбільш</a:t>
            </a:r>
            <a:r>
              <a:rPr lang="ru-RU" dirty="0"/>
              <a:t> </a:t>
            </a:r>
            <a:r>
              <a:rPr lang="ru-RU" dirty="0" err="1"/>
              <a:t>розповсюдженою</a:t>
            </a:r>
            <a:r>
              <a:rPr lang="ru-RU" dirty="0"/>
              <a:t> формою </a:t>
            </a:r>
            <a:r>
              <a:rPr lang="ru-RU" dirty="0" err="1"/>
              <a:t>нетарифних</a:t>
            </a:r>
            <a:r>
              <a:rPr lang="ru-RU" dirty="0"/>
              <a:t> </a:t>
            </a:r>
            <a:r>
              <a:rPr lang="ru-RU" dirty="0" err="1"/>
              <a:t>обмежень</a:t>
            </a:r>
            <a:r>
              <a:rPr lang="ru-RU" dirty="0"/>
              <a:t>. Квота — </a:t>
            </a:r>
            <a:r>
              <a:rPr lang="ru-RU" dirty="0" err="1"/>
              <a:t>це</a:t>
            </a:r>
            <a:r>
              <a:rPr lang="ru-RU" dirty="0"/>
              <a:t> </a:t>
            </a:r>
            <a:r>
              <a:rPr lang="ru-RU" dirty="0" err="1"/>
              <a:t>кількісна</a:t>
            </a:r>
            <a:r>
              <a:rPr lang="ru-RU" dirty="0"/>
              <a:t> </a:t>
            </a:r>
            <a:r>
              <a:rPr lang="ru-RU" dirty="0" err="1"/>
              <a:t>міра</a:t>
            </a:r>
            <a:r>
              <a:rPr lang="ru-RU" dirty="0"/>
              <a:t> </a:t>
            </a:r>
            <a:r>
              <a:rPr lang="ru-RU" dirty="0" err="1"/>
              <a:t>обмеження</a:t>
            </a:r>
            <a:r>
              <a:rPr lang="ru-RU" dirty="0"/>
              <a:t> </a:t>
            </a:r>
            <a:r>
              <a:rPr lang="ru-RU" dirty="0" err="1"/>
              <a:t>експорту</a:t>
            </a:r>
            <a:r>
              <a:rPr lang="ru-RU" dirty="0"/>
              <a:t> </a:t>
            </a:r>
            <a:r>
              <a:rPr lang="ru-RU" dirty="0" err="1"/>
              <a:t>чи</a:t>
            </a:r>
            <a:r>
              <a:rPr lang="ru-RU" dirty="0"/>
              <a:t> </a:t>
            </a:r>
            <a:r>
              <a:rPr lang="ru-RU" dirty="0" err="1"/>
              <a:t>імпорту</a:t>
            </a:r>
            <a:r>
              <a:rPr lang="ru-RU" dirty="0"/>
              <a:t> товару </a:t>
            </a:r>
            <a:r>
              <a:rPr lang="ru-RU" dirty="0" err="1"/>
              <a:t>визначеною</a:t>
            </a:r>
            <a:r>
              <a:rPr lang="ru-RU" dirty="0"/>
              <a:t> </a:t>
            </a:r>
            <a:r>
              <a:rPr lang="ru-RU" dirty="0" err="1"/>
              <a:t>кількістю</a:t>
            </a:r>
            <a:r>
              <a:rPr lang="ru-RU" dirty="0"/>
              <a:t> </a:t>
            </a:r>
            <a:r>
              <a:rPr lang="ru-RU" dirty="0" err="1"/>
              <a:t>або</a:t>
            </a:r>
            <a:r>
              <a:rPr lang="ru-RU" dirty="0"/>
              <a:t> сумою на </a:t>
            </a:r>
            <a:r>
              <a:rPr lang="ru-RU" dirty="0" err="1"/>
              <a:t>певний</a:t>
            </a:r>
            <a:r>
              <a:rPr lang="ru-RU" dirty="0"/>
              <a:t> </a:t>
            </a:r>
            <a:r>
              <a:rPr lang="ru-RU" dirty="0" err="1"/>
              <a:t>проміжок</a:t>
            </a:r>
            <a:r>
              <a:rPr lang="ru-RU" dirty="0"/>
              <a:t> часу. </a:t>
            </a:r>
          </a:p>
          <a:p>
            <a:pPr marL="0" indent="0">
              <a:buNone/>
            </a:pPr>
            <a:r>
              <a:rPr lang="ru-RU" dirty="0" err="1"/>
              <a:t>Найширше</a:t>
            </a:r>
            <a:r>
              <a:rPr lang="ru-RU" dirty="0"/>
              <a:t> </a:t>
            </a:r>
            <a:r>
              <a:rPr lang="ru-RU" dirty="0" err="1"/>
              <a:t>використовуються</a:t>
            </a:r>
            <a:r>
              <a:rPr lang="ru-RU" dirty="0"/>
              <a:t> </a:t>
            </a:r>
            <a:r>
              <a:rPr lang="ru-RU" dirty="0" err="1"/>
              <a:t>квоти</a:t>
            </a:r>
            <a:r>
              <a:rPr lang="ru-RU" dirty="0"/>
              <a:t> для </a:t>
            </a:r>
            <a:r>
              <a:rPr lang="ru-RU" dirty="0" err="1"/>
              <a:t>регулювання</a:t>
            </a:r>
            <a:r>
              <a:rPr lang="ru-RU" dirty="0"/>
              <a:t> </a:t>
            </a:r>
            <a:r>
              <a:rPr lang="ru-RU" dirty="0" err="1"/>
              <a:t>імпорту</a:t>
            </a:r>
            <a:r>
              <a:rPr lang="ru-RU" dirty="0"/>
              <a:t> </a:t>
            </a:r>
            <a:r>
              <a:rPr lang="ru-RU" dirty="0" err="1"/>
              <a:t>сільськогосподарської</a:t>
            </a:r>
            <a:r>
              <a:rPr lang="ru-RU" dirty="0"/>
              <a:t> </a:t>
            </a:r>
            <a:r>
              <a:rPr lang="ru-RU" dirty="0" err="1"/>
              <a:t>продукції</a:t>
            </a:r>
            <a:r>
              <a:rPr lang="ru-RU" dirty="0"/>
              <a:t>. </a:t>
            </a:r>
            <a:r>
              <a:rPr lang="ru-RU" dirty="0" err="1"/>
              <a:t>Якщо</a:t>
            </a:r>
            <a:r>
              <a:rPr lang="ru-RU" dirty="0"/>
              <a:t> метою уряду є </a:t>
            </a:r>
            <a:r>
              <a:rPr lang="ru-RU" dirty="0" err="1"/>
              <a:t>здійснення</a:t>
            </a:r>
            <a:r>
              <a:rPr lang="ru-RU" dirty="0"/>
              <a:t> контролю за </a:t>
            </a:r>
            <a:r>
              <a:rPr lang="ru-RU" dirty="0" err="1"/>
              <a:t>рухом</a:t>
            </a:r>
            <a:r>
              <a:rPr lang="ru-RU" dirty="0"/>
              <a:t> того </a:t>
            </a:r>
            <a:r>
              <a:rPr lang="ru-RU" dirty="0" err="1"/>
              <a:t>чи</a:t>
            </a:r>
            <a:r>
              <a:rPr lang="ru-RU" dirty="0"/>
              <a:t> </a:t>
            </a:r>
            <a:r>
              <a:rPr lang="ru-RU" dirty="0" err="1"/>
              <a:t>іншого</a:t>
            </a:r>
            <a:r>
              <a:rPr lang="ru-RU" dirty="0"/>
              <a:t> товару, а не </a:t>
            </a:r>
            <a:r>
              <a:rPr lang="ru-RU" dirty="0" err="1"/>
              <a:t>його</a:t>
            </a:r>
            <a:r>
              <a:rPr lang="ru-RU" dirty="0"/>
              <a:t> </a:t>
            </a:r>
            <a:r>
              <a:rPr lang="ru-RU" dirty="0" err="1"/>
              <a:t>обмеження</a:t>
            </a:r>
            <a:r>
              <a:rPr lang="ru-RU" dirty="0"/>
              <a:t>, то </a:t>
            </a:r>
            <a:r>
              <a:rPr lang="ru-RU" dirty="0" err="1"/>
              <a:t>тоді</a:t>
            </a:r>
            <a:r>
              <a:rPr lang="ru-RU" dirty="0"/>
              <a:t> квота </a:t>
            </a:r>
            <a:r>
              <a:rPr lang="ru-RU" dirty="0" err="1"/>
              <a:t>може</a:t>
            </a:r>
            <a:r>
              <a:rPr lang="ru-RU" dirty="0"/>
              <a:t> бути </a:t>
            </a:r>
            <a:r>
              <a:rPr lang="ru-RU" dirty="0" err="1"/>
              <a:t>встановлена</a:t>
            </a:r>
            <a:r>
              <a:rPr lang="ru-RU" dirty="0"/>
              <a:t> на </a:t>
            </a:r>
            <a:r>
              <a:rPr lang="ru-RU" dirty="0" err="1"/>
              <a:t>рівні</a:t>
            </a:r>
            <a:r>
              <a:rPr lang="ru-RU" dirty="0"/>
              <a:t> </a:t>
            </a:r>
            <a:r>
              <a:rPr lang="ru-RU" dirty="0" err="1"/>
              <a:t>вищому</a:t>
            </a:r>
            <a:r>
              <a:rPr lang="ru-RU" dirty="0"/>
              <a:t>, </a:t>
            </a:r>
            <a:r>
              <a:rPr lang="ru-RU" dirty="0" err="1"/>
              <a:t>ніж</a:t>
            </a:r>
            <a:r>
              <a:rPr lang="ru-RU" dirty="0"/>
              <a:t> </a:t>
            </a:r>
            <a:r>
              <a:rPr lang="ru-RU" dirty="0" err="1"/>
              <a:t>можливий</a:t>
            </a:r>
            <a:r>
              <a:rPr lang="ru-RU" dirty="0"/>
              <a:t> </a:t>
            </a:r>
            <a:r>
              <a:rPr lang="ru-RU" dirty="0" err="1"/>
              <a:t>імпорт</a:t>
            </a:r>
            <a:r>
              <a:rPr lang="ru-RU" dirty="0"/>
              <a:t> </a:t>
            </a:r>
            <a:r>
              <a:rPr lang="ru-RU" dirty="0" err="1"/>
              <a:t>чи</a:t>
            </a:r>
            <a:r>
              <a:rPr lang="ru-RU" dirty="0"/>
              <a:t> </a:t>
            </a:r>
            <a:r>
              <a:rPr lang="ru-RU" dirty="0" err="1"/>
              <a:t>експорт</a:t>
            </a:r>
            <a:r>
              <a:rPr lang="ru-RU" dirty="0"/>
              <a:t>. </a:t>
            </a:r>
          </a:p>
          <a:p>
            <a:pPr marL="0" indent="0">
              <a:buNone/>
            </a:pPr>
            <a:r>
              <a:rPr lang="ru-RU" dirty="0"/>
              <a:t>За </a:t>
            </a:r>
            <a:r>
              <a:rPr lang="ru-RU" dirty="0" err="1"/>
              <a:t>напрямом</a:t>
            </a:r>
            <a:r>
              <a:rPr lang="ru-RU" dirty="0"/>
              <a:t> </a:t>
            </a:r>
            <a:r>
              <a:rPr lang="ru-RU" dirty="0" err="1"/>
              <a:t>дії</a:t>
            </a:r>
            <a:r>
              <a:rPr lang="ru-RU" dirty="0"/>
              <a:t> </a:t>
            </a:r>
            <a:r>
              <a:rPr lang="ru-RU" dirty="0" err="1"/>
              <a:t>квоти</a:t>
            </a:r>
            <a:r>
              <a:rPr lang="ru-RU" dirty="0"/>
              <a:t> </a:t>
            </a:r>
            <a:r>
              <a:rPr lang="ru-RU" dirty="0" err="1"/>
              <a:t>поділяються</a:t>
            </a:r>
            <a:r>
              <a:rPr lang="ru-RU" dirty="0"/>
              <a:t> на: </a:t>
            </a:r>
          </a:p>
          <a:p>
            <a:r>
              <a:rPr lang="ru-RU" dirty="0">
                <a:sym typeface="Symbol" panose="05050102010706020507" pitchFamily="18" charset="2"/>
              </a:rPr>
              <a:t></a:t>
            </a:r>
            <a:r>
              <a:rPr lang="ru-RU" dirty="0"/>
              <a:t> </a:t>
            </a:r>
            <a:r>
              <a:rPr lang="ru-RU" dirty="0" err="1"/>
              <a:t>експортні</a:t>
            </a:r>
            <a:r>
              <a:rPr lang="ru-RU" dirty="0"/>
              <a:t>, </a:t>
            </a:r>
            <a:r>
              <a:rPr lang="ru-RU" dirty="0" err="1"/>
              <a:t>які</a:t>
            </a:r>
            <a:r>
              <a:rPr lang="ru-RU" dirty="0"/>
              <a:t> вводить уряд </a:t>
            </a:r>
            <a:r>
              <a:rPr lang="ru-RU" dirty="0" err="1"/>
              <a:t>країни</a:t>
            </a:r>
            <a:r>
              <a:rPr lang="ru-RU" dirty="0"/>
              <a:t> для </a:t>
            </a:r>
            <a:r>
              <a:rPr lang="ru-RU" dirty="0" err="1"/>
              <a:t>запобігання</a:t>
            </a:r>
            <a:r>
              <a:rPr lang="ru-RU" dirty="0"/>
              <a:t> </a:t>
            </a:r>
            <a:r>
              <a:rPr lang="ru-RU" dirty="0" err="1"/>
              <a:t>вивезенню</a:t>
            </a:r>
            <a:r>
              <a:rPr lang="ru-RU" dirty="0"/>
              <a:t> </a:t>
            </a:r>
            <a:r>
              <a:rPr lang="ru-RU" dirty="0" err="1"/>
              <a:t>дефіцитної</a:t>
            </a:r>
            <a:r>
              <a:rPr lang="ru-RU" dirty="0"/>
              <a:t> на </a:t>
            </a:r>
            <a:r>
              <a:rPr lang="ru-RU" dirty="0" err="1"/>
              <a:t>внутрішньому</a:t>
            </a:r>
            <a:r>
              <a:rPr lang="ru-RU" dirty="0"/>
              <a:t> ринку </a:t>
            </a:r>
            <a:r>
              <a:rPr lang="ru-RU" dirty="0" err="1"/>
              <a:t>продукції</a:t>
            </a:r>
            <a:r>
              <a:rPr lang="ru-RU" dirty="0"/>
              <a:t>, а </a:t>
            </a:r>
            <a:r>
              <a:rPr lang="ru-RU" dirty="0" err="1"/>
              <a:t>також</a:t>
            </a:r>
            <a:r>
              <a:rPr lang="ru-RU" dirty="0"/>
              <a:t> для </a:t>
            </a:r>
            <a:r>
              <a:rPr lang="ru-RU" dirty="0" err="1"/>
              <a:t>досягнення</a:t>
            </a:r>
            <a:r>
              <a:rPr lang="ru-RU" dirty="0"/>
              <a:t> </a:t>
            </a:r>
            <a:r>
              <a:rPr lang="ru-RU" dirty="0" err="1"/>
              <a:t>політичних</a:t>
            </a:r>
            <a:r>
              <a:rPr lang="ru-RU" dirty="0"/>
              <a:t> </a:t>
            </a:r>
            <a:r>
              <a:rPr lang="ru-RU" dirty="0" err="1"/>
              <a:t>цілей</a:t>
            </a:r>
            <a:r>
              <a:rPr lang="ru-RU" dirty="0"/>
              <a:t> (</a:t>
            </a:r>
            <a:r>
              <a:rPr lang="ru-RU" dirty="0" err="1"/>
              <a:t>застосовуються</a:t>
            </a:r>
            <a:r>
              <a:rPr lang="ru-RU" dirty="0"/>
              <a:t> </a:t>
            </a:r>
            <a:r>
              <a:rPr lang="ru-RU" dirty="0" err="1"/>
              <a:t>рідко</a:t>
            </a:r>
            <a:r>
              <a:rPr lang="ru-RU" dirty="0"/>
              <a:t>); </a:t>
            </a:r>
          </a:p>
          <a:p>
            <a:r>
              <a:rPr lang="ru-RU" dirty="0">
                <a:sym typeface="Symbol" panose="05050102010706020507" pitchFamily="18" charset="2"/>
              </a:rPr>
              <a:t></a:t>
            </a:r>
            <a:r>
              <a:rPr lang="ru-RU" dirty="0"/>
              <a:t> </a:t>
            </a:r>
            <a:r>
              <a:rPr lang="ru-RU" dirty="0" err="1"/>
              <a:t>імпортні</a:t>
            </a:r>
            <a:r>
              <a:rPr lang="ru-RU" dirty="0"/>
              <a:t> </a:t>
            </a:r>
            <a:r>
              <a:rPr lang="ru-RU" dirty="0" err="1"/>
              <a:t>квоти</a:t>
            </a:r>
            <a:r>
              <a:rPr lang="ru-RU" dirty="0"/>
              <a:t>, </a:t>
            </a:r>
            <a:r>
              <a:rPr lang="ru-RU" dirty="0" err="1"/>
              <a:t>які</a:t>
            </a:r>
            <a:r>
              <a:rPr lang="ru-RU" dirty="0"/>
              <a:t> вводить уряд </a:t>
            </a:r>
            <a:r>
              <a:rPr lang="ru-RU" dirty="0" err="1"/>
              <a:t>країни</a:t>
            </a:r>
            <a:r>
              <a:rPr lang="ru-RU" dirty="0"/>
              <a:t> для </a:t>
            </a:r>
            <a:r>
              <a:rPr lang="ru-RU" dirty="0" err="1"/>
              <a:t>захисту</a:t>
            </a:r>
            <a:r>
              <a:rPr lang="ru-RU" dirty="0"/>
              <a:t> </a:t>
            </a:r>
            <a:r>
              <a:rPr lang="ru-RU" dirty="0" err="1"/>
              <a:t>внутрішнього</a:t>
            </a:r>
            <a:r>
              <a:rPr lang="ru-RU" dirty="0"/>
              <a:t> ринку </a:t>
            </a:r>
            <a:r>
              <a:rPr lang="ru-RU" dirty="0" err="1"/>
              <a:t>від</a:t>
            </a:r>
            <a:r>
              <a:rPr lang="ru-RU" dirty="0"/>
              <a:t> </a:t>
            </a:r>
            <a:r>
              <a:rPr lang="ru-RU" dirty="0" err="1"/>
              <a:t>іноземної</a:t>
            </a:r>
            <a:r>
              <a:rPr lang="ru-RU" dirty="0"/>
              <a:t> </a:t>
            </a:r>
            <a:r>
              <a:rPr lang="ru-RU" dirty="0" err="1"/>
              <a:t>конкуренції</a:t>
            </a:r>
            <a:r>
              <a:rPr lang="ru-RU" dirty="0"/>
              <a:t>, для </a:t>
            </a:r>
            <a:r>
              <a:rPr lang="ru-RU" dirty="0" err="1"/>
              <a:t>досягнення</a:t>
            </a:r>
            <a:r>
              <a:rPr lang="ru-RU" dirty="0"/>
              <a:t> </a:t>
            </a:r>
            <a:r>
              <a:rPr lang="ru-RU" dirty="0" err="1"/>
              <a:t>збалансованості</a:t>
            </a:r>
            <a:r>
              <a:rPr lang="ru-RU" dirty="0"/>
              <a:t> торгового балансу, </a:t>
            </a:r>
            <a:r>
              <a:rPr lang="ru-RU" dirty="0" err="1"/>
              <a:t>регулювання</a:t>
            </a:r>
            <a:r>
              <a:rPr lang="ru-RU" dirty="0"/>
              <a:t> </a:t>
            </a:r>
            <a:r>
              <a:rPr lang="ru-RU" dirty="0" err="1"/>
              <a:t>попиту</a:t>
            </a:r>
            <a:r>
              <a:rPr lang="ru-RU" dirty="0"/>
              <a:t> та </a:t>
            </a:r>
            <a:r>
              <a:rPr lang="ru-RU" dirty="0" err="1"/>
              <a:t>пропозиції</a:t>
            </a:r>
            <a:r>
              <a:rPr lang="ru-RU" dirty="0"/>
              <a:t> </a:t>
            </a:r>
            <a:r>
              <a:rPr lang="ru-RU" dirty="0" err="1"/>
              <a:t>усередині</a:t>
            </a:r>
            <a:r>
              <a:rPr lang="ru-RU" dirty="0"/>
              <a:t> </a:t>
            </a:r>
            <a:r>
              <a:rPr lang="ru-RU" dirty="0" err="1"/>
              <a:t>країни</a:t>
            </a:r>
            <a:r>
              <a:rPr lang="ru-RU" dirty="0"/>
              <a:t>, як </a:t>
            </a:r>
            <a:r>
              <a:rPr lang="ru-RU" dirty="0" err="1"/>
              <a:t>відповідна</a:t>
            </a:r>
            <a:r>
              <a:rPr lang="ru-RU" dirty="0"/>
              <a:t> </a:t>
            </a:r>
            <a:r>
              <a:rPr lang="ru-RU" dirty="0" err="1"/>
              <a:t>міра</a:t>
            </a:r>
            <a:r>
              <a:rPr lang="ru-RU" dirty="0"/>
              <a:t> на </a:t>
            </a:r>
            <a:r>
              <a:rPr lang="ru-RU" dirty="0" err="1"/>
              <a:t>дискримінаційну</a:t>
            </a:r>
            <a:r>
              <a:rPr lang="ru-RU" dirty="0"/>
              <a:t> </a:t>
            </a:r>
            <a:r>
              <a:rPr lang="ru-RU" dirty="0" err="1"/>
              <a:t>торгову</a:t>
            </a:r>
            <a:r>
              <a:rPr lang="ru-RU" dirty="0"/>
              <a:t> </a:t>
            </a:r>
            <a:r>
              <a:rPr lang="ru-RU" dirty="0" err="1"/>
              <a:t>політику</a:t>
            </a:r>
            <a:r>
              <a:rPr lang="ru-RU" dirty="0"/>
              <a:t> </a:t>
            </a:r>
            <a:r>
              <a:rPr lang="ru-RU" dirty="0" err="1"/>
              <a:t>інших</a:t>
            </a:r>
            <a:r>
              <a:rPr lang="ru-RU" dirty="0"/>
              <a:t> держав. </a:t>
            </a:r>
          </a:p>
          <a:p>
            <a:endParaRPr lang="ru-RU" dirty="0"/>
          </a:p>
        </p:txBody>
      </p:sp>
    </p:spTree>
    <p:extLst>
      <p:ext uri="{BB962C8B-B14F-4D97-AF65-F5344CB8AC3E}">
        <p14:creationId xmlns:p14="http://schemas.microsoft.com/office/powerpoint/2010/main" val="3656833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1696" y="1119118"/>
            <a:ext cx="7847462" cy="4694830"/>
          </a:xfrm>
        </p:spPr>
        <p:txBody>
          <a:bodyPr/>
          <a:lstStyle/>
          <a:p>
            <a:pPr marL="0" indent="0">
              <a:buNone/>
            </a:pPr>
            <a:r>
              <a:rPr lang="ru-RU" dirty="0"/>
              <a:t>За масштабом </a:t>
            </a:r>
            <a:r>
              <a:rPr lang="ru-RU" dirty="0" err="1"/>
              <a:t>охоплення</a:t>
            </a:r>
            <a:r>
              <a:rPr lang="ru-RU" dirty="0"/>
              <a:t> </a:t>
            </a:r>
            <a:r>
              <a:rPr lang="ru-RU" dirty="0" err="1"/>
              <a:t>квоти</a:t>
            </a:r>
            <a:r>
              <a:rPr lang="ru-RU" dirty="0"/>
              <a:t> </a:t>
            </a:r>
            <a:r>
              <a:rPr lang="ru-RU" dirty="0" err="1"/>
              <a:t>поділяються</a:t>
            </a:r>
            <a:r>
              <a:rPr lang="ru-RU" dirty="0"/>
              <a:t> на: </a:t>
            </a:r>
          </a:p>
          <a:p>
            <a:r>
              <a:rPr lang="ru-RU" dirty="0">
                <a:sym typeface="Symbol" panose="05050102010706020507" pitchFamily="18" charset="2"/>
              </a:rPr>
              <a:t></a:t>
            </a:r>
            <a:r>
              <a:rPr lang="ru-RU" dirty="0"/>
              <a:t> </a:t>
            </a:r>
            <a:r>
              <a:rPr lang="ru-RU" dirty="0" err="1"/>
              <a:t>глобальні</a:t>
            </a:r>
            <a:r>
              <a:rPr lang="ru-RU" dirty="0"/>
              <a:t>, </a:t>
            </a:r>
            <a:r>
              <a:rPr lang="ru-RU" dirty="0" err="1"/>
              <a:t>які</a:t>
            </a:r>
            <a:r>
              <a:rPr lang="ru-RU" dirty="0"/>
              <a:t> </a:t>
            </a:r>
            <a:r>
              <a:rPr lang="ru-RU" dirty="0" err="1"/>
              <a:t>встановлюються</a:t>
            </a:r>
            <a:r>
              <a:rPr lang="ru-RU" dirty="0"/>
              <a:t> на </a:t>
            </a:r>
            <a:r>
              <a:rPr lang="ru-RU" dirty="0" err="1"/>
              <a:t>імпорт</a:t>
            </a:r>
            <a:r>
              <a:rPr lang="ru-RU" dirty="0"/>
              <a:t> </a:t>
            </a:r>
            <a:r>
              <a:rPr lang="ru-RU" dirty="0" err="1"/>
              <a:t>чи</a:t>
            </a:r>
            <a:r>
              <a:rPr lang="ru-RU" dirty="0"/>
              <a:t> </a:t>
            </a:r>
            <a:r>
              <a:rPr lang="ru-RU" dirty="0" err="1"/>
              <a:t>експорт</a:t>
            </a:r>
            <a:r>
              <a:rPr lang="ru-RU" dirty="0"/>
              <a:t> </a:t>
            </a:r>
            <a:r>
              <a:rPr lang="ru-RU" dirty="0" err="1"/>
              <a:t>визначеного</a:t>
            </a:r>
            <a:r>
              <a:rPr lang="ru-RU" dirty="0"/>
              <a:t> товару на </a:t>
            </a:r>
            <a:r>
              <a:rPr lang="ru-RU" dirty="0" err="1"/>
              <a:t>певний</a:t>
            </a:r>
            <a:r>
              <a:rPr lang="ru-RU" dirty="0"/>
              <a:t> </a:t>
            </a:r>
            <a:r>
              <a:rPr lang="ru-RU" dirty="0" err="1"/>
              <a:t>період</a:t>
            </a:r>
            <a:r>
              <a:rPr lang="ru-RU" dirty="0"/>
              <a:t> часу поза </a:t>
            </a:r>
            <a:r>
              <a:rPr lang="ru-RU" dirty="0" err="1"/>
              <a:t>залежністю</a:t>
            </a:r>
            <a:r>
              <a:rPr lang="ru-RU" dirty="0"/>
              <a:t> </a:t>
            </a:r>
            <a:r>
              <a:rPr lang="ru-RU" dirty="0" err="1"/>
              <a:t>від</a:t>
            </a:r>
            <a:r>
              <a:rPr lang="ru-RU" dirty="0"/>
              <a:t> того, з </a:t>
            </a:r>
            <a:r>
              <a:rPr lang="ru-RU" dirty="0" err="1"/>
              <a:t>якої</a:t>
            </a:r>
            <a:r>
              <a:rPr lang="ru-RU" dirty="0"/>
              <a:t> </a:t>
            </a:r>
            <a:r>
              <a:rPr lang="ru-RU" dirty="0" err="1"/>
              <a:t>країни</a:t>
            </a:r>
            <a:r>
              <a:rPr lang="ru-RU" dirty="0"/>
              <a:t> </a:t>
            </a:r>
            <a:r>
              <a:rPr lang="ru-RU" dirty="0" err="1"/>
              <a:t>він</a:t>
            </a:r>
            <a:r>
              <a:rPr lang="ru-RU" dirty="0"/>
              <a:t> </a:t>
            </a:r>
            <a:r>
              <a:rPr lang="ru-RU" dirty="0" err="1"/>
              <a:t>імпортується</a:t>
            </a:r>
            <a:r>
              <a:rPr lang="ru-RU" dirty="0"/>
              <a:t> </a:t>
            </a:r>
            <a:r>
              <a:rPr lang="ru-RU" dirty="0" err="1"/>
              <a:t>чи</a:t>
            </a:r>
            <a:r>
              <a:rPr lang="ru-RU" dirty="0"/>
              <a:t> в яку </a:t>
            </a:r>
            <a:r>
              <a:rPr lang="ru-RU" dirty="0" err="1"/>
              <a:t>експортується</a:t>
            </a:r>
            <a:r>
              <a:rPr lang="ru-RU" dirty="0"/>
              <a:t> (</a:t>
            </a:r>
            <a:r>
              <a:rPr lang="ru-RU" dirty="0" err="1"/>
              <a:t>наприклад</a:t>
            </a:r>
            <a:r>
              <a:rPr lang="ru-RU" dirty="0"/>
              <a:t>, у США за </a:t>
            </a:r>
            <a:r>
              <a:rPr lang="ru-RU" dirty="0" err="1"/>
              <a:t>допомогою</a:t>
            </a:r>
            <a:r>
              <a:rPr lang="ru-RU" dirty="0"/>
              <a:t> квот </a:t>
            </a:r>
            <a:r>
              <a:rPr lang="ru-RU" dirty="0" err="1"/>
              <a:t>регулюється</a:t>
            </a:r>
            <a:r>
              <a:rPr lang="ru-RU" dirty="0"/>
              <a:t> </a:t>
            </a:r>
            <a:r>
              <a:rPr lang="ru-RU" dirty="0" err="1"/>
              <a:t>імпорт</a:t>
            </a:r>
            <a:r>
              <a:rPr lang="ru-RU" dirty="0"/>
              <a:t> </a:t>
            </a:r>
            <a:r>
              <a:rPr lang="ru-RU" dirty="0" err="1"/>
              <a:t>сиру</a:t>
            </a:r>
            <a:r>
              <a:rPr lang="ru-RU" dirty="0"/>
              <a:t> рокфор, </a:t>
            </a:r>
            <a:r>
              <a:rPr lang="ru-RU" dirty="0" err="1"/>
              <a:t>окремих</a:t>
            </a:r>
            <a:r>
              <a:rPr lang="ru-RU" dirty="0"/>
              <a:t> </a:t>
            </a:r>
            <a:r>
              <a:rPr lang="ru-RU" dirty="0" err="1"/>
              <a:t>сортів</a:t>
            </a:r>
            <a:r>
              <a:rPr lang="ru-RU" dirty="0"/>
              <a:t> шоколаду, </a:t>
            </a:r>
            <a:r>
              <a:rPr lang="ru-RU" dirty="0" err="1"/>
              <a:t>бавовни</a:t>
            </a:r>
            <a:r>
              <a:rPr lang="ru-RU" dirty="0"/>
              <a:t>, </a:t>
            </a:r>
            <a:r>
              <a:rPr lang="ru-RU" dirty="0" err="1"/>
              <a:t>кави</a:t>
            </a:r>
            <a:r>
              <a:rPr lang="ru-RU" dirty="0"/>
              <a:t> і т.д.). Метою </a:t>
            </a:r>
            <a:r>
              <a:rPr lang="ru-RU" dirty="0" err="1"/>
              <a:t>введення</a:t>
            </a:r>
            <a:r>
              <a:rPr lang="ru-RU" dirty="0"/>
              <a:t> таких квот є </a:t>
            </a:r>
            <a:r>
              <a:rPr lang="ru-RU" dirty="0" err="1"/>
              <a:t>досягнення</a:t>
            </a:r>
            <a:r>
              <a:rPr lang="ru-RU" dirty="0"/>
              <a:t> </a:t>
            </a:r>
            <a:r>
              <a:rPr lang="ru-RU" dirty="0" err="1"/>
              <a:t>необхідного</a:t>
            </a:r>
            <a:r>
              <a:rPr lang="ru-RU" dirty="0"/>
              <a:t> </a:t>
            </a:r>
            <a:r>
              <a:rPr lang="ru-RU" dirty="0" err="1"/>
              <a:t>рівня</a:t>
            </a:r>
            <a:r>
              <a:rPr lang="ru-RU" dirty="0"/>
              <a:t> </a:t>
            </a:r>
            <a:r>
              <a:rPr lang="ru-RU" dirty="0" err="1"/>
              <a:t>внутрішнього</a:t>
            </a:r>
            <a:r>
              <a:rPr lang="ru-RU" dirty="0"/>
              <a:t> </a:t>
            </a:r>
            <a:r>
              <a:rPr lang="ru-RU" dirty="0" err="1"/>
              <a:t>споживання</a:t>
            </a:r>
            <a:r>
              <a:rPr lang="ru-RU" dirty="0"/>
              <a:t>, </a:t>
            </a:r>
            <a:r>
              <a:rPr lang="ru-RU" dirty="0" err="1"/>
              <a:t>їхній</a:t>
            </a:r>
            <a:r>
              <a:rPr lang="ru-RU" dirty="0"/>
              <a:t> </a:t>
            </a:r>
            <a:r>
              <a:rPr lang="ru-RU" dirty="0" err="1"/>
              <a:t>обсяг</a:t>
            </a:r>
            <a:r>
              <a:rPr lang="ru-RU" dirty="0"/>
              <a:t> </a:t>
            </a:r>
            <a:r>
              <a:rPr lang="ru-RU" dirty="0" err="1"/>
              <a:t>визначається</a:t>
            </a:r>
            <a:r>
              <a:rPr lang="ru-RU" dirty="0"/>
              <a:t> як </a:t>
            </a:r>
            <a:r>
              <a:rPr lang="ru-RU" dirty="0" err="1"/>
              <a:t>різниця</a:t>
            </a:r>
            <a:r>
              <a:rPr lang="ru-RU" dirty="0"/>
              <a:t> </a:t>
            </a:r>
            <a:r>
              <a:rPr lang="ru-RU" dirty="0" err="1"/>
              <a:t>внутрішнього</a:t>
            </a:r>
            <a:r>
              <a:rPr lang="ru-RU" dirty="0"/>
              <a:t> </a:t>
            </a:r>
            <a:r>
              <a:rPr lang="ru-RU" dirty="0" err="1"/>
              <a:t>виробництва</a:t>
            </a:r>
            <a:r>
              <a:rPr lang="ru-RU" dirty="0"/>
              <a:t> і </a:t>
            </a:r>
            <a:r>
              <a:rPr lang="ru-RU" dirty="0" err="1"/>
              <a:t>споживання</a:t>
            </a:r>
            <a:r>
              <a:rPr lang="ru-RU" dirty="0"/>
              <a:t>; </a:t>
            </a:r>
          </a:p>
          <a:p>
            <a:r>
              <a:rPr lang="ru-RU" dirty="0">
                <a:sym typeface="Symbol" panose="05050102010706020507" pitchFamily="18" charset="2"/>
              </a:rPr>
              <a:t></a:t>
            </a:r>
            <a:r>
              <a:rPr lang="ru-RU" dirty="0"/>
              <a:t> </a:t>
            </a:r>
            <a:r>
              <a:rPr lang="ru-RU" dirty="0" err="1"/>
              <a:t>індивідуальні</a:t>
            </a:r>
            <a:r>
              <a:rPr lang="ru-RU" dirty="0"/>
              <a:t> — </a:t>
            </a:r>
            <a:r>
              <a:rPr lang="ru-RU" dirty="0" err="1"/>
              <a:t>це</a:t>
            </a:r>
            <a:r>
              <a:rPr lang="ru-RU" dirty="0"/>
              <a:t> </a:t>
            </a:r>
            <a:r>
              <a:rPr lang="ru-RU" dirty="0" err="1"/>
              <a:t>встановлена</a:t>
            </a:r>
            <a:r>
              <a:rPr lang="ru-RU" dirty="0"/>
              <a:t> в рамках </a:t>
            </a:r>
            <a:r>
              <a:rPr lang="ru-RU" dirty="0" err="1"/>
              <a:t>глобальної</a:t>
            </a:r>
            <a:r>
              <a:rPr lang="ru-RU" dirty="0"/>
              <a:t> </a:t>
            </a:r>
            <a:r>
              <a:rPr lang="ru-RU" dirty="0" err="1"/>
              <a:t>квоти</a:t>
            </a:r>
            <a:r>
              <a:rPr lang="ru-RU" dirty="0"/>
              <a:t> квота </a:t>
            </a:r>
            <a:r>
              <a:rPr lang="ru-RU" dirty="0" err="1"/>
              <a:t>кожної</a:t>
            </a:r>
            <a:r>
              <a:rPr lang="ru-RU" dirty="0"/>
              <a:t> </a:t>
            </a:r>
            <a:r>
              <a:rPr lang="ru-RU" dirty="0" err="1"/>
              <a:t>країни</a:t>
            </a:r>
            <a:r>
              <a:rPr lang="ru-RU" dirty="0"/>
              <a:t>, </a:t>
            </a:r>
            <a:r>
              <a:rPr lang="ru-RU" dirty="0" err="1"/>
              <a:t>що</a:t>
            </a:r>
            <a:r>
              <a:rPr lang="ru-RU" dirty="0"/>
              <a:t> </a:t>
            </a:r>
            <a:r>
              <a:rPr lang="ru-RU" dirty="0" err="1"/>
              <a:t>експортує</a:t>
            </a:r>
            <a:r>
              <a:rPr lang="ru-RU" dirty="0"/>
              <a:t> </a:t>
            </a:r>
            <a:r>
              <a:rPr lang="ru-RU" dirty="0" err="1"/>
              <a:t>чи</a:t>
            </a:r>
            <a:r>
              <a:rPr lang="ru-RU" dirty="0"/>
              <a:t> </a:t>
            </a:r>
            <a:r>
              <a:rPr lang="ru-RU" dirty="0" err="1"/>
              <a:t>імпортує</a:t>
            </a:r>
            <a:r>
              <a:rPr lang="ru-RU" dirty="0"/>
              <a:t> товар. Вони </a:t>
            </a:r>
            <a:r>
              <a:rPr lang="ru-RU" dirty="0" err="1"/>
              <a:t>встановлюються</a:t>
            </a:r>
            <a:r>
              <a:rPr lang="ru-RU" dirty="0"/>
              <a:t> на </a:t>
            </a:r>
            <a:r>
              <a:rPr lang="ru-RU" dirty="0" err="1"/>
              <a:t>основі</a:t>
            </a:r>
            <a:r>
              <a:rPr lang="ru-RU" dirty="0"/>
              <a:t> </a:t>
            </a:r>
            <a:r>
              <a:rPr lang="ru-RU" dirty="0" err="1"/>
              <a:t>двосторонніх</a:t>
            </a:r>
            <a:r>
              <a:rPr lang="ru-RU" dirty="0"/>
              <a:t> </a:t>
            </a:r>
            <a:r>
              <a:rPr lang="ru-RU" dirty="0" err="1"/>
              <a:t>угод</a:t>
            </a:r>
            <a:r>
              <a:rPr lang="ru-RU" dirty="0"/>
              <a:t>. </a:t>
            </a:r>
          </a:p>
          <a:p>
            <a:endParaRPr lang="ru-RU" dirty="0"/>
          </a:p>
        </p:txBody>
      </p:sp>
    </p:spTree>
    <p:extLst>
      <p:ext uri="{BB962C8B-B14F-4D97-AF65-F5344CB8AC3E}">
        <p14:creationId xmlns:p14="http://schemas.microsoft.com/office/powerpoint/2010/main" val="3573419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18615"/>
            <a:ext cx="8596668" cy="5522747"/>
          </a:xfrm>
        </p:spPr>
        <p:txBody>
          <a:bodyPr/>
          <a:lstStyle/>
          <a:p>
            <a:pPr marL="0" indent="0">
              <a:buNone/>
            </a:pPr>
            <a:r>
              <a:rPr lang="ru-RU" sz="2000" dirty="0" err="1"/>
              <a:t>Економічні</a:t>
            </a:r>
            <a:r>
              <a:rPr lang="ru-RU" sz="2000" dirty="0"/>
              <a:t> </a:t>
            </a:r>
            <a:r>
              <a:rPr lang="ru-RU" sz="2000" dirty="0" err="1"/>
              <a:t>наслідки</a:t>
            </a:r>
            <a:r>
              <a:rPr lang="ru-RU" sz="2000" dirty="0"/>
              <a:t> </a:t>
            </a:r>
            <a:r>
              <a:rPr lang="ru-RU" sz="2000" dirty="0" err="1"/>
              <a:t>введення</a:t>
            </a:r>
            <a:r>
              <a:rPr lang="ru-RU" sz="2000" dirty="0"/>
              <a:t> квот </a:t>
            </a:r>
            <a:r>
              <a:rPr lang="ru-RU" sz="2000" dirty="0" err="1"/>
              <a:t>полягають</a:t>
            </a:r>
            <a:r>
              <a:rPr lang="ru-RU" sz="2000" dirty="0"/>
              <a:t> у такому: </a:t>
            </a:r>
          </a:p>
          <a:p>
            <a:r>
              <a:rPr lang="ru-RU" sz="2000" dirty="0"/>
              <a:t>- </a:t>
            </a:r>
            <a:r>
              <a:rPr lang="ru-RU" sz="2000" dirty="0" err="1"/>
              <a:t>квоти</a:t>
            </a:r>
            <a:r>
              <a:rPr lang="ru-RU" sz="2000" dirty="0"/>
              <a:t> є </a:t>
            </a:r>
            <a:r>
              <a:rPr lang="ru-RU" sz="2000" dirty="0" err="1"/>
              <a:t>більш</a:t>
            </a:r>
            <a:r>
              <a:rPr lang="ru-RU" sz="2000" dirty="0"/>
              <a:t> </a:t>
            </a:r>
            <a:r>
              <a:rPr lang="ru-RU" sz="2000" dirty="0" err="1"/>
              <a:t>ефективним</a:t>
            </a:r>
            <a:r>
              <a:rPr lang="ru-RU" sz="2000" dirty="0"/>
              <a:t>, </a:t>
            </a:r>
            <a:r>
              <a:rPr lang="ru-RU" sz="2000" dirty="0" err="1"/>
              <a:t>ніж</a:t>
            </a:r>
            <a:r>
              <a:rPr lang="ru-RU" sz="2000" dirty="0"/>
              <a:t> </a:t>
            </a:r>
            <a:r>
              <a:rPr lang="ru-RU" sz="2000" dirty="0" err="1"/>
              <a:t>тарифи</a:t>
            </a:r>
            <a:r>
              <a:rPr lang="ru-RU" sz="2000" dirty="0"/>
              <a:t> </a:t>
            </a:r>
            <a:r>
              <a:rPr lang="ru-RU" sz="2000" dirty="0" err="1"/>
              <a:t>інструментом</a:t>
            </a:r>
            <a:r>
              <a:rPr lang="ru-RU" sz="2000" dirty="0"/>
              <a:t> </a:t>
            </a:r>
            <a:r>
              <a:rPr lang="ru-RU" sz="2000" dirty="0" err="1"/>
              <a:t>обмеження</a:t>
            </a:r>
            <a:r>
              <a:rPr lang="ru-RU" sz="2000" dirty="0"/>
              <a:t> </a:t>
            </a:r>
            <a:r>
              <a:rPr lang="ru-RU" sz="2000" dirty="0" err="1"/>
              <a:t>імпорту</a:t>
            </a:r>
            <a:r>
              <a:rPr lang="ru-RU" sz="2000" dirty="0"/>
              <a:t>, </a:t>
            </a:r>
            <a:r>
              <a:rPr lang="ru-RU" sz="2000" dirty="0" err="1"/>
              <a:t>їх</a:t>
            </a:r>
            <a:r>
              <a:rPr lang="ru-RU" sz="2000" dirty="0"/>
              <a:t> </a:t>
            </a:r>
            <a:r>
              <a:rPr lang="ru-RU" sz="2000" dirty="0" err="1"/>
              <a:t>введення</a:t>
            </a:r>
            <a:r>
              <a:rPr lang="ru-RU" sz="2000" dirty="0"/>
              <a:t> </a:t>
            </a:r>
            <a:r>
              <a:rPr lang="ru-RU" sz="2000" dirty="0" err="1"/>
              <a:t>дозволяє</a:t>
            </a:r>
            <a:r>
              <a:rPr lang="ru-RU" sz="2000" dirty="0"/>
              <a:t> </a:t>
            </a:r>
            <a:r>
              <a:rPr lang="ru-RU" sz="2000" dirty="0" err="1"/>
              <a:t>утримувати</a:t>
            </a:r>
            <a:r>
              <a:rPr lang="ru-RU" sz="2000" dirty="0"/>
              <a:t> </a:t>
            </a:r>
            <a:r>
              <a:rPr lang="ru-RU" sz="2000" dirty="0" err="1"/>
              <a:t>обсяги</a:t>
            </a:r>
            <a:r>
              <a:rPr lang="ru-RU" sz="2000" dirty="0"/>
              <a:t> </a:t>
            </a:r>
            <a:r>
              <a:rPr lang="ru-RU" sz="2000" dirty="0" err="1"/>
              <a:t>імпорту</a:t>
            </a:r>
            <a:r>
              <a:rPr lang="ru-RU" sz="2000" dirty="0"/>
              <a:t> на </a:t>
            </a:r>
            <a:r>
              <a:rPr lang="ru-RU" sz="2000" dirty="0" err="1"/>
              <a:t>незмінному</a:t>
            </a:r>
            <a:r>
              <a:rPr lang="ru-RU" sz="2000" dirty="0"/>
              <a:t> </a:t>
            </a:r>
            <a:r>
              <a:rPr lang="ru-RU" sz="2000" dirty="0" err="1"/>
              <a:t>рівні</a:t>
            </a:r>
            <a:r>
              <a:rPr lang="ru-RU" sz="2000" dirty="0"/>
              <a:t>, </a:t>
            </a:r>
            <a:r>
              <a:rPr lang="ru-RU" sz="2000" dirty="0" err="1"/>
              <a:t>незважаючи</a:t>
            </a:r>
            <a:r>
              <a:rPr lang="ru-RU" sz="2000" dirty="0"/>
              <a:t> на </a:t>
            </a:r>
            <a:r>
              <a:rPr lang="ru-RU" sz="2000" dirty="0" err="1"/>
              <a:t>зростання</a:t>
            </a:r>
            <a:r>
              <a:rPr lang="ru-RU" sz="2000" dirty="0"/>
              <a:t> </a:t>
            </a:r>
            <a:r>
              <a:rPr lang="ru-RU" sz="2000" dirty="0" err="1"/>
              <a:t>попиту</a:t>
            </a:r>
            <a:r>
              <a:rPr lang="ru-RU" sz="2000" dirty="0"/>
              <a:t>, </a:t>
            </a:r>
            <a:r>
              <a:rPr lang="ru-RU" sz="2000" dirty="0" err="1"/>
              <a:t>що</a:t>
            </a:r>
            <a:r>
              <a:rPr lang="ru-RU" sz="2000" dirty="0"/>
              <a:t> в свою </a:t>
            </a:r>
            <a:r>
              <a:rPr lang="ru-RU" sz="2000" dirty="0" err="1"/>
              <a:t>чергу</a:t>
            </a:r>
            <a:r>
              <a:rPr lang="ru-RU" sz="2000" dirty="0"/>
              <a:t>, </a:t>
            </a:r>
            <a:r>
              <a:rPr lang="ru-RU" sz="2000" dirty="0" err="1"/>
              <a:t>збільшує</a:t>
            </a:r>
            <a:r>
              <a:rPr lang="ru-RU" sz="2000" dirty="0"/>
              <a:t> </a:t>
            </a:r>
            <a:r>
              <a:rPr lang="ru-RU" sz="2000" dirty="0" err="1"/>
              <a:t>ціну</a:t>
            </a:r>
            <a:r>
              <a:rPr lang="ru-RU" sz="2000" dirty="0"/>
              <a:t> товару. При </a:t>
            </a:r>
            <a:r>
              <a:rPr lang="ru-RU" sz="2000" dirty="0" err="1"/>
              <a:t>незмінному</a:t>
            </a:r>
            <a:r>
              <a:rPr lang="ru-RU" sz="2000" dirty="0"/>
              <a:t> </a:t>
            </a:r>
            <a:r>
              <a:rPr lang="ru-RU" sz="2000" dirty="0" err="1"/>
              <a:t>обсязі</a:t>
            </a:r>
            <a:r>
              <a:rPr lang="ru-RU" sz="2000" dirty="0"/>
              <a:t> </a:t>
            </a:r>
            <a:r>
              <a:rPr lang="ru-RU" sz="2000" dirty="0" err="1"/>
              <a:t>імпорту</a:t>
            </a:r>
            <a:r>
              <a:rPr lang="ru-RU" sz="2000" dirty="0"/>
              <a:t> </a:t>
            </a:r>
            <a:r>
              <a:rPr lang="ru-RU" sz="2000" dirty="0" err="1"/>
              <a:t>внутрішнє</a:t>
            </a:r>
            <a:r>
              <a:rPr lang="ru-RU" sz="2000" dirty="0"/>
              <a:t> </a:t>
            </a:r>
            <a:r>
              <a:rPr lang="ru-RU" sz="2000" dirty="0" err="1"/>
              <a:t>виробництво</a:t>
            </a:r>
            <a:r>
              <a:rPr lang="ru-RU" sz="2000" dirty="0"/>
              <a:t> і </a:t>
            </a:r>
            <a:r>
              <a:rPr lang="ru-RU" sz="2000" dirty="0" err="1"/>
              <a:t>споживання</a:t>
            </a:r>
            <a:r>
              <a:rPr lang="ru-RU" sz="2000" dirty="0"/>
              <a:t> </a:t>
            </a:r>
            <a:r>
              <a:rPr lang="ru-RU" sz="2000" dirty="0" err="1"/>
              <a:t>зростають</a:t>
            </a:r>
            <a:r>
              <a:rPr lang="ru-RU" sz="2000" dirty="0"/>
              <a:t>; </a:t>
            </a:r>
          </a:p>
          <a:p>
            <a:r>
              <a:rPr lang="ru-RU" sz="2000" dirty="0"/>
              <a:t>- </a:t>
            </a:r>
            <a:r>
              <a:rPr lang="ru-RU" sz="2000" dirty="0" err="1"/>
              <a:t>квоти</a:t>
            </a:r>
            <a:r>
              <a:rPr lang="ru-RU" sz="2000" dirty="0"/>
              <a:t> </a:t>
            </a:r>
            <a:r>
              <a:rPr lang="ru-RU" sz="2000" dirty="0" err="1"/>
              <a:t>являють</a:t>
            </a:r>
            <a:r>
              <a:rPr lang="ru-RU" sz="2000" dirty="0"/>
              <a:t> собою </a:t>
            </a:r>
            <a:r>
              <a:rPr lang="ru-RU" sz="2000" dirty="0" err="1"/>
              <a:t>абсолютну</a:t>
            </a:r>
            <a:r>
              <a:rPr lang="ru-RU" sz="2000" dirty="0"/>
              <a:t> величину і є </a:t>
            </a:r>
            <a:r>
              <a:rPr lang="ru-RU" sz="2000" dirty="0" err="1"/>
              <a:t>негнучкими</a:t>
            </a:r>
            <a:r>
              <a:rPr lang="ru-RU" sz="2000" dirty="0"/>
              <a:t> </a:t>
            </a:r>
            <a:r>
              <a:rPr lang="ru-RU" sz="2000" dirty="0" err="1"/>
              <a:t>відносно</a:t>
            </a:r>
            <a:r>
              <a:rPr lang="ru-RU" sz="2000" dirty="0"/>
              <a:t> </a:t>
            </a:r>
            <a:r>
              <a:rPr lang="ru-RU" sz="2000" dirty="0" err="1"/>
              <a:t>ціни</a:t>
            </a:r>
            <a:r>
              <a:rPr lang="ru-RU" sz="2000" dirty="0"/>
              <a:t> товару; </a:t>
            </a:r>
          </a:p>
          <a:p>
            <a:r>
              <a:rPr lang="ru-RU" sz="2000" dirty="0"/>
              <a:t>- </a:t>
            </a:r>
            <a:r>
              <a:rPr lang="ru-RU" sz="2000" dirty="0" err="1"/>
              <a:t>квоти</a:t>
            </a:r>
            <a:r>
              <a:rPr lang="ru-RU" sz="2000" dirty="0"/>
              <a:t> </a:t>
            </a:r>
            <a:r>
              <a:rPr lang="ru-RU" sz="2000" dirty="0" err="1"/>
              <a:t>більш</a:t>
            </a:r>
            <a:r>
              <a:rPr lang="ru-RU" sz="2000" dirty="0"/>
              <a:t> </a:t>
            </a:r>
            <a:r>
              <a:rPr lang="ru-RU" sz="2000" dirty="0" err="1"/>
              <a:t>ефективні</a:t>
            </a:r>
            <a:r>
              <a:rPr lang="ru-RU" sz="2000" dirty="0"/>
              <a:t> для </a:t>
            </a:r>
            <a:r>
              <a:rPr lang="ru-RU" sz="2000" dirty="0" err="1"/>
              <a:t>здійснення</a:t>
            </a:r>
            <a:r>
              <a:rPr lang="ru-RU" sz="2000" dirty="0"/>
              <a:t> </a:t>
            </a:r>
            <a:r>
              <a:rPr lang="ru-RU" sz="2000" dirty="0" err="1"/>
              <a:t>швидких</a:t>
            </a:r>
            <a:r>
              <a:rPr lang="ru-RU" sz="2000" dirty="0"/>
              <a:t> </a:t>
            </a:r>
            <a:r>
              <a:rPr lang="ru-RU" sz="2000" dirty="0" err="1"/>
              <a:t>дій</a:t>
            </a:r>
            <a:r>
              <a:rPr lang="ru-RU" sz="2000" dirty="0"/>
              <a:t> </a:t>
            </a:r>
            <a:r>
              <a:rPr lang="ru-RU" sz="2000" dirty="0" err="1"/>
              <a:t>адміністративних</a:t>
            </a:r>
            <a:r>
              <a:rPr lang="ru-RU" sz="2000" dirty="0"/>
              <a:t> </a:t>
            </a:r>
            <a:r>
              <a:rPr lang="ru-RU" sz="2000" dirty="0" err="1"/>
              <a:t>органів</a:t>
            </a:r>
            <a:r>
              <a:rPr lang="ru-RU" sz="2000" dirty="0"/>
              <a:t>, ними </a:t>
            </a:r>
            <a:r>
              <a:rPr lang="ru-RU" sz="2000" dirty="0" err="1"/>
              <a:t>простіше</a:t>
            </a:r>
            <a:r>
              <a:rPr lang="ru-RU" sz="2000" dirty="0"/>
              <a:t> і </a:t>
            </a:r>
            <a:r>
              <a:rPr lang="ru-RU" sz="2000" dirty="0" err="1"/>
              <a:t>легше</a:t>
            </a:r>
            <a:r>
              <a:rPr lang="ru-RU" sz="2000" dirty="0"/>
              <a:t> </a:t>
            </a:r>
            <a:r>
              <a:rPr lang="ru-RU" sz="2000" dirty="0" err="1"/>
              <a:t>маніпулювати</a:t>
            </a:r>
            <a:r>
              <a:rPr lang="ru-RU" sz="2000" dirty="0"/>
              <a:t> (</a:t>
            </a:r>
            <a:r>
              <a:rPr lang="ru-RU" sz="2000" dirty="0" err="1"/>
              <a:t>тарифи</a:t>
            </a:r>
            <a:r>
              <a:rPr lang="ru-RU" sz="2000" dirty="0"/>
              <a:t> </a:t>
            </a:r>
            <a:r>
              <a:rPr lang="ru-RU" sz="2000" dirty="0" err="1"/>
              <a:t>звичайно</a:t>
            </a:r>
            <a:r>
              <a:rPr lang="ru-RU" sz="2000" dirty="0"/>
              <a:t> </a:t>
            </a:r>
            <a:r>
              <a:rPr lang="ru-RU" sz="2000" dirty="0" err="1"/>
              <a:t>вимагають</a:t>
            </a:r>
            <a:r>
              <a:rPr lang="ru-RU" sz="2000" dirty="0"/>
              <a:t> </a:t>
            </a:r>
            <a:r>
              <a:rPr lang="ru-RU" sz="2000" dirty="0" err="1"/>
              <a:t>прийняття</a:t>
            </a:r>
            <a:r>
              <a:rPr lang="ru-RU" sz="2000" dirty="0"/>
              <a:t> </a:t>
            </a:r>
            <a:r>
              <a:rPr lang="ru-RU" sz="2000" dirty="0" err="1"/>
              <a:t>відповідного</a:t>
            </a:r>
            <a:r>
              <a:rPr lang="ru-RU" sz="2000" dirty="0"/>
              <a:t> </a:t>
            </a:r>
            <a:r>
              <a:rPr lang="ru-RU" sz="2000" dirty="0" err="1"/>
              <a:t>законодавства</a:t>
            </a:r>
            <a:r>
              <a:rPr lang="ru-RU" sz="2000" dirty="0"/>
              <a:t>); </a:t>
            </a:r>
          </a:p>
          <a:p>
            <a:r>
              <a:rPr lang="ru-RU" sz="2000" dirty="0"/>
              <a:t>- </a:t>
            </a:r>
            <a:r>
              <a:rPr lang="ru-RU" sz="2000" dirty="0" err="1"/>
              <a:t>квоти</a:t>
            </a:r>
            <a:r>
              <a:rPr lang="ru-RU" sz="2000" dirty="0"/>
              <a:t> є прямим </a:t>
            </a:r>
            <a:r>
              <a:rPr lang="ru-RU" sz="2000" dirty="0" err="1"/>
              <a:t>джерелом</a:t>
            </a:r>
            <a:r>
              <a:rPr lang="ru-RU" sz="2000" dirty="0"/>
              <a:t> монопольного </a:t>
            </a:r>
            <a:r>
              <a:rPr lang="ru-RU" sz="2000" dirty="0" err="1"/>
              <a:t>прибутку</a:t>
            </a:r>
            <a:r>
              <a:rPr lang="ru-RU" sz="2000" dirty="0"/>
              <a:t>, </a:t>
            </a:r>
            <a:r>
              <a:rPr lang="ru-RU" sz="2000" dirty="0" err="1"/>
              <a:t>завжди</a:t>
            </a:r>
            <a:r>
              <a:rPr lang="ru-RU" sz="2000" dirty="0"/>
              <a:t> </a:t>
            </a:r>
            <a:r>
              <a:rPr lang="ru-RU" sz="2000" dirty="0" err="1"/>
              <a:t>збільшують</a:t>
            </a:r>
            <a:r>
              <a:rPr lang="ru-RU" sz="2000" dirty="0"/>
              <a:t> доходи </a:t>
            </a:r>
            <a:r>
              <a:rPr lang="ru-RU" sz="2000" dirty="0" err="1"/>
              <a:t>виробників</a:t>
            </a:r>
            <a:r>
              <a:rPr lang="ru-RU" sz="2000" dirty="0"/>
              <a:t> </a:t>
            </a:r>
            <a:r>
              <a:rPr lang="ru-RU" sz="2000" dirty="0" err="1"/>
              <a:t>імпортозамінної</a:t>
            </a:r>
            <a:r>
              <a:rPr lang="ru-RU" sz="2000" dirty="0"/>
              <a:t> </a:t>
            </a:r>
            <a:r>
              <a:rPr lang="ru-RU" sz="2000" dirty="0" err="1"/>
              <a:t>продукції</a:t>
            </a:r>
            <a:r>
              <a:rPr lang="ru-RU" sz="2000" dirty="0"/>
              <a:t> та </a:t>
            </a:r>
            <a:r>
              <a:rPr lang="ru-RU" sz="2000" dirty="0" err="1"/>
              <a:t>стримують</a:t>
            </a:r>
            <a:r>
              <a:rPr lang="ru-RU" sz="2000" dirty="0"/>
              <a:t> </a:t>
            </a:r>
            <a:r>
              <a:rPr lang="ru-RU" sz="2000" dirty="0" err="1"/>
              <a:t>імпортну</a:t>
            </a:r>
            <a:r>
              <a:rPr lang="ru-RU" sz="2000" dirty="0"/>
              <a:t> </a:t>
            </a:r>
            <a:r>
              <a:rPr lang="ru-RU" sz="2000" dirty="0" err="1"/>
              <a:t>конкуренцію</a:t>
            </a:r>
            <a:r>
              <a:rPr lang="ru-RU" sz="2000" dirty="0"/>
              <a:t> (</a:t>
            </a:r>
            <a:r>
              <a:rPr lang="ru-RU" sz="2000" dirty="0" err="1"/>
              <a:t>тарифи</a:t>
            </a:r>
            <a:r>
              <a:rPr lang="ru-RU" sz="2000" dirty="0"/>
              <a:t> </a:t>
            </a:r>
            <a:r>
              <a:rPr lang="ru-RU" sz="2000" dirty="0" err="1"/>
              <a:t>її</a:t>
            </a:r>
            <a:r>
              <a:rPr lang="ru-RU" sz="2000" dirty="0"/>
              <a:t> </a:t>
            </a:r>
            <a:r>
              <a:rPr lang="ru-RU" sz="2000" dirty="0" err="1"/>
              <a:t>звичайно</a:t>
            </a:r>
            <a:r>
              <a:rPr lang="ru-RU" sz="2000" dirty="0"/>
              <a:t> </a:t>
            </a:r>
            <a:r>
              <a:rPr lang="ru-RU" sz="2000" dirty="0" err="1"/>
              <a:t>допускають</a:t>
            </a:r>
            <a:r>
              <a:rPr lang="ru-RU" sz="2000" dirty="0"/>
              <a:t>);</a:t>
            </a:r>
          </a:p>
          <a:p>
            <a:endParaRPr lang="ru-RU" dirty="0"/>
          </a:p>
        </p:txBody>
      </p:sp>
    </p:spTree>
    <p:extLst>
      <p:ext uri="{BB962C8B-B14F-4D97-AF65-F5344CB8AC3E}">
        <p14:creationId xmlns:p14="http://schemas.microsoft.com/office/powerpoint/2010/main" val="1892570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00251"/>
            <a:ext cx="8596668" cy="6277970"/>
          </a:xfrm>
        </p:spPr>
        <p:txBody>
          <a:bodyPr/>
          <a:lstStyle/>
          <a:p>
            <a:r>
              <a:rPr lang="uk-UA" b="1" dirty="0"/>
              <a:t>4.5. Приховані види торговельних обмежень</a:t>
            </a:r>
            <a:r>
              <a:rPr lang="uk-UA" b="1" dirty="0" smtClean="0"/>
              <a:t>.</a:t>
            </a:r>
            <a:endParaRPr lang="ru-RU" dirty="0"/>
          </a:p>
          <a:p>
            <a:pPr marL="0" indent="0">
              <a:buNone/>
            </a:pPr>
            <a:r>
              <a:rPr lang="uk-UA" dirty="0"/>
              <a:t> </a:t>
            </a:r>
            <a:endParaRPr lang="ru-RU" dirty="0"/>
          </a:p>
          <a:p>
            <a:r>
              <a:rPr lang="ru-RU" dirty="0" err="1"/>
              <a:t>Істотна</a:t>
            </a:r>
            <a:r>
              <a:rPr lang="ru-RU" dirty="0"/>
              <a:t> роль </a:t>
            </a:r>
            <a:r>
              <a:rPr lang="ru-RU" dirty="0" err="1"/>
              <a:t>серед</a:t>
            </a:r>
            <a:r>
              <a:rPr lang="ru-RU" dirty="0"/>
              <a:t> </a:t>
            </a:r>
            <a:r>
              <a:rPr lang="ru-RU" dirty="0" err="1"/>
              <a:t>нетарифних</a:t>
            </a:r>
            <a:r>
              <a:rPr lang="ru-RU" dirty="0"/>
              <a:t> </a:t>
            </a:r>
            <a:r>
              <a:rPr lang="ru-RU" dirty="0" err="1"/>
              <a:t>методів</a:t>
            </a:r>
            <a:r>
              <a:rPr lang="ru-RU" dirty="0"/>
              <a:t> </a:t>
            </a:r>
            <a:r>
              <a:rPr lang="ru-RU" dirty="0" err="1"/>
              <a:t>торгової</a:t>
            </a:r>
            <a:r>
              <a:rPr lang="ru-RU" dirty="0"/>
              <a:t> </a:t>
            </a:r>
            <a:r>
              <a:rPr lang="ru-RU" dirty="0" err="1"/>
              <a:t>політики</a:t>
            </a:r>
            <a:r>
              <a:rPr lang="ru-RU" dirty="0"/>
              <a:t> </a:t>
            </a:r>
            <a:r>
              <a:rPr lang="ru-RU" dirty="0" err="1"/>
              <a:t>приділяється</a:t>
            </a:r>
            <a:r>
              <a:rPr lang="ru-RU" dirty="0"/>
              <a:t> </a:t>
            </a:r>
            <a:r>
              <a:rPr lang="ru-RU" dirty="0" err="1"/>
              <a:t>прихованим</a:t>
            </a:r>
            <a:r>
              <a:rPr lang="ru-RU" dirty="0"/>
              <a:t> видам </a:t>
            </a:r>
            <a:r>
              <a:rPr lang="ru-RU" dirty="0" err="1"/>
              <a:t>торгових</a:t>
            </a:r>
            <a:r>
              <a:rPr lang="ru-RU" dirty="0"/>
              <a:t> </a:t>
            </a:r>
            <a:r>
              <a:rPr lang="ru-RU" dirty="0" err="1"/>
              <a:t>обмежень</a:t>
            </a:r>
            <a:r>
              <a:rPr lang="ru-RU" dirty="0"/>
              <a:t>, </a:t>
            </a:r>
            <a:r>
              <a:rPr lang="ru-RU" dirty="0" err="1"/>
              <a:t>яких</a:t>
            </a:r>
            <a:r>
              <a:rPr lang="ru-RU" dirty="0"/>
              <a:t> </a:t>
            </a:r>
            <a:r>
              <a:rPr lang="ru-RU" dirty="0" err="1"/>
              <a:t>нараховується</a:t>
            </a:r>
            <a:r>
              <a:rPr lang="ru-RU" dirty="0"/>
              <a:t> </a:t>
            </a:r>
            <a:r>
              <a:rPr lang="ru-RU" dirty="0" err="1"/>
              <a:t>понад</a:t>
            </a:r>
            <a:r>
              <a:rPr lang="ru-RU" dirty="0"/>
              <a:t> 100 </a:t>
            </a:r>
            <a:r>
              <a:rPr lang="ru-RU" dirty="0" err="1"/>
              <a:t>найменувань</a:t>
            </a:r>
            <a:r>
              <a:rPr lang="ru-RU" dirty="0"/>
              <a:t>. З </a:t>
            </a:r>
            <a:r>
              <a:rPr lang="ru-RU" dirty="0" err="1"/>
              <a:t>їхньою</a:t>
            </a:r>
            <a:r>
              <a:rPr lang="ru-RU" dirty="0"/>
              <a:t> </a:t>
            </a:r>
            <a:r>
              <a:rPr lang="ru-RU" dirty="0" err="1"/>
              <a:t>допомогою</a:t>
            </a:r>
            <a:r>
              <a:rPr lang="ru-RU" dirty="0"/>
              <a:t> </a:t>
            </a:r>
            <a:r>
              <a:rPr lang="ru-RU" dirty="0" err="1"/>
              <a:t>країни</a:t>
            </a:r>
            <a:r>
              <a:rPr lang="ru-RU" dirty="0"/>
              <a:t> </a:t>
            </a:r>
            <a:r>
              <a:rPr lang="ru-RU" dirty="0" err="1"/>
              <a:t>можуть</a:t>
            </a:r>
            <a:r>
              <a:rPr lang="ru-RU" dirty="0"/>
              <a:t> в </a:t>
            </a:r>
            <a:r>
              <a:rPr lang="ru-RU" dirty="0" err="1"/>
              <a:t>односторонньому</a:t>
            </a:r>
            <a:r>
              <a:rPr lang="ru-RU" dirty="0"/>
              <a:t> порядку </a:t>
            </a:r>
            <a:r>
              <a:rPr lang="ru-RU" dirty="0" err="1"/>
              <a:t>обмежувати</a:t>
            </a:r>
            <a:r>
              <a:rPr lang="ru-RU" dirty="0"/>
              <a:t> </a:t>
            </a:r>
            <a:r>
              <a:rPr lang="ru-RU" dirty="0" err="1"/>
              <a:t>експорт</a:t>
            </a:r>
            <a:r>
              <a:rPr lang="ru-RU" dirty="0"/>
              <a:t> </a:t>
            </a:r>
            <a:r>
              <a:rPr lang="ru-RU" dirty="0" err="1"/>
              <a:t>чи</a:t>
            </a:r>
            <a:r>
              <a:rPr lang="ru-RU" dirty="0"/>
              <a:t> </a:t>
            </a:r>
            <a:r>
              <a:rPr lang="ru-RU" dirty="0" err="1"/>
              <a:t>імпорт</a:t>
            </a:r>
            <a:r>
              <a:rPr lang="ru-RU" dirty="0"/>
              <a:t>. До них </a:t>
            </a:r>
            <a:r>
              <a:rPr lang="ru-RU" dirty="0" err="1"/>
              <a:t>відносяться</a:t>
            </a:r>
            <a:r>
              <a:rPr lang="ru-RU" dirty="0"/>
              <a:t>: </a:t>
            </a:r>
            <a:r>
              <a:rPr lang="ru-RU" dirty="0" err="1"/>
              <a:t>технічні</a:t>
            </a:r>
            <a:r>
              <a:rPr lang="ru-RU" dirty="0"/>
              <a:t> </a:t>
            </a:r>
            <a:r>
              <a:rPr lang="ru-RU" dirty="0" err="1"/>
              <a:t>бар'єри</a:t>
            </a:r>
            <a:r>
              <a:rPr lang="ru-RU" dirty="0"/>
              <a:t>, </a:t>
            </a:r>
            <a:r>
              <a:rPr lang="ru-RU" dirty="0" err="1"/>
              <a:t>внутрішні</a:t>
            </a:r>
            <a:r>
              <a:rPr lang="ru-RU" dirty="0"/>
              <a:t> </a:t>
            </a:r>
            <a:r>
              <a:rPr lang="ru-RU" dirty="0" err="1"/>
              <a:t>податки</a:t>
            </a:r>
            <a:r>
              <a:rPr lang="ru-RU" dirty="0"/>
              <a:t> і </a:t>
            </a:r>
            <a:r>
              <a:rPr lang="ru-RU" dirty="0" err="1"/>
              <a:t>збори</a:t>
            </a:r>
            <a:r>
              <a:rPr lang="ru-RU" dirty="0"/>
              <a:t>, </a:t>
            </a:r>
            <a:r>
              <a:rPr lang="ru-RU" dirty="0" err="1"/>
              <a:t>державна</a:t>
            </a:r>
            <a:r>
              <a:rPr lang="ru-RU" dirty="0"/>
              <a:t> </a:t>
            </a:r>
            <a:r>
              <a:rPr lang="ru-RU" dirty="0" err="1"/>
              <a:t>закупівля</a:t>
            </a:r>
            <a:r>
              <a:rPr lang="ru-RU" dirty="0"/>
              <a:t>, </a:t>
            </a:r>
            <a:r>
              <a:rPr lang="ru-RU" dirty="0" err="1"/>
              <a:t>вимоги</a:t>
            </a:r>
            <a:r>
              <a:rPr lang="ru-RU" dirty="0"/>
              <a:t> </a:t>
            </a:r>
            <a:r>
              <a:rPr lang="ru-RU" dirty="0" err="1"/>
              <a:t>щодо</a:t>
            </a:r>
            <a:r>
              <a:rPr lang="ru-RU" dirty="0"/>
              <a:t> </a:t>
            </a:r>
            <a:r>
              <a:rPr lang="ru-RU" dirty="0" err="1"/>
              <a:t>вмісту</a:t>
            </a:r>
            <a:r>
              <a:rPr lang="ru-RU" dirty="0"/>
              <a:t> </a:t>
            </a:r>
            <a:r>
              <a:rPr lang="ru-RU" dirty="0" err="1"/>
              <a:t>місцевих</a:t>
            </a:r>
            <a:r>
              <a:rPr lang="ru-RU" dirty="0"/>
              <a:t> </a:t>
            </a:r>
            <a:r>
              <a:rPr lang="ru-RU" dirty="0" err="1"/>
              <a:t>компонентів</a:t>
            </a:r>
            <a:r>
              <a:rPr lang="ru-RU" dirty="0"/>
              <a:t>. </a:t>
            </a:r>
          </a:p>
          <a:p>
            <a:r>
              <a:rPr lang="ru-RU" b="1" dirty="0" err="1"/>
              <a:t>Технічні</a:t>
            </a:r>
            <a:r>
              <a:rPr lang="ru-RU" b="1" dirty="0"/>
              <a:t> </a:t>
            </a:r>
            <a:r>
              <a:rPr lang="ru-RU" b="1" dirty="0" err="1"/>
              <a:t>бар'єри</a:t>
            </a:r>
            <a:r>
              <a:rPr lang="ru-RU" dirty="0"/>
              <a:t> </a:t>
            </a:r>
            <a:r>
              <a:rPr lang="ru-RU" dirty="0" err="1"/>
              <a:t>являють</a:t>
            </a:r>
            <a:r>
              <a:rPr lang="ru-RU" dirty="0"/>
              <a:t> собою </a:t>
            </a:r>
            <a:r>
              <a:rPr lang="ru-RU" dirty="0" err="1"/>
              <a:t>національні</a:t>
            </a:r>
            <a:r>
              <a:rPr lang="ru-RU" dirty="0"/>
              <a:t> </a:t>
            </a:r>
            <a:r>
              <a:rPr lang="ru-RU" dirty="0" err="1"/>
              <a:t>стандарти</a:t>
            </a:r>
            <a:r>
              <a:rPr lang="ru-RU" dirty="0"/>
              <a:t> </a:t>
            </a:r>
            <a:r>
              <a:rPr lang="ru-RU" dirty="0" err="1"/>
              <a:t>якості</a:t>
            </a:r>
            <a:r>
              <a:rPr lang="ru-RU" dirty="0"/>
              <a:t>, </a:t>
            </a:r>
            <a:r>
              <a:rPr lang="ru-RU" dirty="0" err="1"/>
              <a:t>економічні</a:t>
            </a:r>
            <a:r>
              <a:rPr lang="ru-RU" dirty="0"/>
              <a:t> </a:t>
            </a:r>
            <a:r>
              <a:rPr lang="ru-RU" dirty="0" err="1"/>
              <a:t>вимоги</a:t>
            </a:r>
            <a:r>
              <a:rPr lang="ru-RU" dirty="0"/>
              <a:t>, </a:t>
            </a:r>
            <a:r>
              <a:rPr lang="ru-RU" dirty="0" err="1"/>
              <a:t>санітарні</a:t>
            </a:r>
            <a:r>
              <a:rPr lang="ru-RU" dirty="0"/>
              <a:t> </a:t>
            </a:r>
            <a:r>
              <a:rPr lang="ru-RU" dirty="0" err="1"/>
              <a:t>обмеження</a:t>
            </a:r>
            <a:r>
              <a:rPr lang="ru-RU" dirty="0"/>
              <a:t>, </a:t>
            </a:r>
            <a:r>
              <a:rPr lang="ru-RU" dirty="0" err="1"/>
              <a:t>вимоги</a:t>
            </a:r>
            <a:r>
              <a:rPr lang="ru-RU" dirty="0"/>
              <a:t> до </a:t>
            </a:r>
            <a:r>
              <a:rPr lang="ru-RU" dirty="0" err="1"/>
              <a:t>упакування</a:t>
            </a:r>
            <a:r>
              <a:rPr lang="ru-RU" dirty="0"/>
              <a:t> і </a:t>
            </a:r>
            <a:r>
              <a:rPr lang="ru-RU" dirty="0" err="1"/>
              <a:t>маркування</a:t>
            </a:r>
            <a:r>
              <a:rPr lang="ru-RU" dirty="0"/>
              <a:t> </a:t>
            </a:r>
            <a:r>
              <a:rPr lang="ru-RU" dirty="0" err="1"/>
              <a:t>товарів</a:t>
            </a:r>
            <a:r>
              <a:rPr lang="ru-RU" dirty="0"/>
              <a:t>, </a:t>
            </a:r>
            <a:r>
              <a:rPr lang="ru-RU" dirty="0" err="1"/>
              <a:t>вимоги</a:t>
            </a:r>
            <a:r>
              <a:rPr lang="ru-RU" dirty="0"/>
              <a:t> про </a:t>
            </a:r>
            <a:r>
              <a:rPr lang="ru-RU" dirty="0" err="1"/>
              <a:t>дотримання</a:t>
            </a:r>
            <a:r>
              <a:rPr lang="ru-RU" dirty="0"/>
              <a:t> </a:t>
            </a:r>
            <a:r>
              <a:rPr lang="ru-RU" dirty="0" err="1"/>
              <a:t>ускладнених</a:t>
            </a:r>
            <a:r>
              <a:rPr lang="ru-RU" dirty="0"/>
              <a:t> </a:t>
            </a:r>
            <a:r>
              <a:rPr lang="ru-RU" dirty="0" err="1"/>
              <a:t>митних</a:t>
            </a:r>
            <a:r>
              <a:rPr lang="ru-RU" dirty="0"/>
              <a:t> формальностей, </a:t>
            </a:r>
            <a:r>
              <a:rPr lang="ru-RU" dirty="0" err="1"/>
              <a:t>законів</a:t>
            </a:r>
            <a:r>
              <a:rPr lang="ru-RU" dirty="0"/>
              <a:t> про </a:t>
            </a:r>
            <a:r>
              <a:rPr lang="ru-RU" dirty="0" err="1"/>
              <a:t>захист</a:t>
            </a:r>
            <a:r>
              <a:rPr lang="ru-RU" dirty="0"/>
              <a:t> </a:t>
            </a:r>
            <a:r>
              <a:rPr lang="ru-RU" dirty="0" err="1"/>
              <a:t>споживачів</a:t>
            </a:r>
            <a:r>
              <a:rPr lang="ru-RU" dirty="0"/>
              <a:t> і т.п. </a:t>
            </a:r>
          </a:p>
          <a:p>
            <a:r>
              <a:rPr lang="ru-RU" dirty="0" err="1"/>
              <a:t>Технічні</a:t>
            </a:r>
            <a:r>
              <a:rPr lang="ru-RU" dirty="0"/>
              <a:t> </a:t>
            </a:r>
            <a:r>
              <a:rPr lang="ru-RU" dirty="0" err="1"/>
              <a:t>бар'єри</a:t>
            </a:r>
            <a:r>
              <a:rPr lang="ru-RU" dirty="0"/>
              <a:t> </a:t>
            </a:r>
            <a:r>
              <a:rPr lang="ru-RU" dirty="0" err="1"/>
              <a:t>виникають</a:t>
            </a:r>
            <a:r>
              <a:rPr lang="ru-RU" dirty="0"/>
              <a:t> </a:t>
            </a:r>
            <a:r>
              <a:rPr lang="ru-RU" dirty="0" err="1"/>
              <a:t>внаслідок</a:t>
            </a:r>
            <a:r>
              <a:rPr lang="ru-RU" dirty="0"/>
              <a:t> того, </a:t>
            </a:r>
            <a:r>
              <a:rPr lang="ru-RU" dirty="0" err="1"/>
              <a:t>що</a:t>
            </a:r>
            <a:r>
              <a:rPr lang="ru-RU" dirty="0"/>
              <a:t> </a:t>
            </a:r>
            <a:r>
              <a:rPr lang="ru-RU" dirty="0" err="1"/>
              <a:t>національні</a:t>
            </a:r>
            <a:r>
              <a:rPr lang="ru-RU" dirty="0"/>
              <a:t> </a:t>
            </a:r>
            <a:r>
              <a:rPr lang="ru-RU" dirty="0" err="1"/>
              <a:t>технічні</a:t>
            </a:r>
            <a:r>
              <a:rPr lang="ru-RU" dirty="0"/>
              <a:t> й </a:t>
            </a:r>
            <a:r>
              <a:rPr lang="ru-RU" dirty="0" err="1"/>
              <a:t>адміністративні</a:t>
            </a:r>
            <a:r>
              <a:rPr lang="ru-RU" dirty="0"/>
              <a:t> правила </a:t>
            </a:r>
            <a:r>
              <a:rPr lang="ru-RU" dirty="0" err="1"/>
              <a:t>перешкоджають</a:t>
            </a:r>
            <a:r>
              <a:rPr lang="ru-RU" dirty="0"/>
              <a:t> </a:t>
            </a:r>
            <a:r>
              <a:rPr lang="ru-RU" dirty="0" err="1"/>
              <a:t>ввезенню</a:t>
            </a:r>
            <a:r>
              <a:rPr lang="ru-RU" dirty="0"/>
              <a:t> </a:t>
            </a:r>
            <a:r>
              <a:rPr lang="ru-RU" dirty="0" err="1"/>
              <a:t>товарів</a:t>
            </a:r>
            <a:r>
              <a:rPr lang="ru-RU" dirty="0"/>
              <a:t> </a:t>
            </a:r>
            <a:r>
              <a:rPr lang="ru-RU" dirty="0" err="1"/>
              <a:t>із</a:t>
            </a:r>
            <a:r>
              <a:rPr lang="ru-RU" dirty="0"/>
              <a:t>-за кордону. </a:t>
            </a:r>
            <a:r>
              <a:rPr lang="ru-RU" dirty="0" err="1"/>
              <a:t>Це</a:t>
            </a:r>
            <a:r>
              <a:rPr lang="ru-RU" dirty="0"/>
              <a:t> </a:t>
            </a:r>
            <a:r>
              <a:rPr lang="ru-RU" dirty="0" err="1"/>
              <a:t>відбувається</a:t>
            </a:r>
            <a:r>
              <a:rPr lang="ru-RU" dirty="0"/>
              <a:t> у </a:t>
            </a:r>
            <a:r>
              <a:rPr lang="ru-RU" dirty="0" err="1"/>
              <a:t>випадку</a:t>
            </a:r>
            <a:r>
              <a:rPr lang="ru-RU" dirty="0"/>
              <a:t> </a:t>
            </a:r>
            <a:r>
              <a:rPr lang="ru-RU" dirty="0" err="1"/>
              <a:t>невідповідності</a:t>
            </a:r>
            <a:r>
              <a:rPr lang="ru-RU" dirty="0"/>
              <a:t> </a:t>
            </a:r>
            <a:r>
              <a:rPr lang="ru-RU" dirty="0" err="1"/>
              <a:t>імпортних</a:t>
            </a:r>
            <a:r>
              <a:rPr lang="ru-RU" dirty="0"/>
              <a:t> </a:t>
            </a:r>
            <a:r>
              <a:rPr lang="ru-RU" dirty="0" err="1"/>
              <a:t>товарів</a:t>
            </a:r>
            <a:r>
              <a:rPr lang="ru-RU" dirty="0"/>
              <a:t> </a:t>
            </a:r>
            <a:r>
              <a:rPr lang="ru-RU" dirty="0" err="1"/>
              <a:t>обов'язковим</a:t>
            </a:r>
            <a:r>
              <a:rPr lang="ru-RU" dirty="0"/>
              <a:t> стандартам </a:t>
            </a:r>
            <a:r>
              <a:rPr lang="ru-RU" dirty="0" err="1"/>
              <a:t>якості</a:t>
            </a:r>
            <a:r>
              <a:rPr lang="ru-RU" dirty="0"/>
              <a:t>, </a:t>
            </a:r>
            <a:r>
              <a:rPr lang="ru-RU" dirty="0" err="1"/>
              <a:t>охорони</a:t>
            </a:r>
            <a:r>
              <a:rPr lang="ru-RU" dirty="0"/>
              <a:t> </a:t>
            </a:r>
            <a:r>
              <a:rPr lang="ru-RU" dirty="0" err="1"/>
              <a:t>здоров'я</a:t>
            </a:r>
            <a:r>
              <a:rPr lang="ru-RU" dirty="0"/>
              <a:t> і </a:t>
            </a:r>
            <a:r>
              <a:rPr lang="ru-RU" dirty="0" err="1"/>
              <a:t>безпеки</a:t>
            </a:r>
            <a:r>
              <a:rPr lang="ru-RU" dirty="0"/>
              <a:t>, </a:t>
            </a:r>
            <a:r>
              <a:rPr lang="ru-RU" dirty="0" err="1"/>
              <a:t>що</a:t>
            </a:r>
            <a:r>
              <a:rPr lang="ru-RU" dirty="0"/>
              <a:t> </a:t>
            </a:r>
            <a:r>
              <a:rPr lang="ru-RU" dirty="0" err="1"/>
              <a:t>застосовуються</a:t>
            </a:r>
            <a:r>
              <a:rPr lang="ru-RU" dirty="0"/>
              <a:t> до </a:t>
            </a:r>
            <a:r>
              <a:rPr lang="ru-RU" dirty="0" err="1"/>
              <a:t>аналогічних</a:t>
            </a:r>
            <a:r>
              <a:rPr lang="ru-RU" dirty="0"/>
              <a:t> </a:t>
            </a:r>
            <a:r>
              <a:rPr lang="ru-RU" dirty="0" err="1"/>
              <a:t>вітчизняних</a:t>
            </a:r>
            <a:r>
              <a:rPr lang="ru-RU" dirty="0"/>
              <a:t> </a:t>
            </a:r>
            <a:r>
              <a:rPr lang="ru-RU" dirty="0" err="1"/>
              <a:t>товарів</a:t>
            </a:r>
            <a:r>
              <a:rPr lang="ru-RU" dirty="0"/>
              <a:t>, </a:t>
            </a:r>
            <a:r>
              <a:rPr lang="ru-RU" dirty="0" err="1"/>
              <a:t>невідповідності</a:t>
            </a:r>
            <a:r>
              <a:rPr lang="ru-RU" dirty="0"/>
              <a:t> </a:t>
            </a:r>
            <a:r>
              <a:rPr lang="ru-RU" dirty="0" err="1"/>
              <a:t>сільськогосподарських</a:t>
            </a:r>
            <a:r>
              <a:rPr lang="ru-RU" dirty="0"/>
              <a:t> </a:t>
            </a:r>
            <a:r>
              <a:rPr lang="ru-RU" dirty="0" err="1"/>
              <a:t>продуктів</a:t>
            </a:r>
            <a:r>
              <a:rPr lang="ru-RU" dirty="0"/>
              <a:t> </a:t>
            </a:r>
            <a:r>
              <a:rPr lang="ru-RU" dirty="0" err="1"/>
              <a:t>санітарним</a:t>
            </a:r>
            <a:r>
              <a:rPr lang="ru-RU" dirty="0"/>
              <a:t> і </a:t>
            </a:r>
            <a:r>
              <a:rPr lang="ru-RU" dirty="0" err="1"/>
              <a:t>фітосанітарним</a:t>
            </a:r>
            <a:r>
              <a:rPr lang="ru-RU" dirty="0"/>
              <a:t> нормам, </a:t>
            </a:r>
            <a:r>
              <a:rPr lang="ru-RU" dirty="0" err="1"/>
              <a:t>застосовуваним</a:t>
            </a:r>
            <a:r>
              <a:rPr lang="ru-RU" dirty="0"/>
              <a:t> для </a:t>
            </a:r>
            <a:r>
              <a:rPr lang="ru-RU" dirty="0" err="1"/>
              <a:t>запобігання</a:t>
            </a:r>
            <a:r>
              <a:rPr lang="ru-RU" dirty="0"/>
              <a:t> </a:t>
            </a:r>
            <a:r>
              <a:rPr lang="ru-RU" dirty="0" err="1"/>
              <a:t>ввезення</a:t>
            </a:r>
            <a:r>
              <a:rPr lang="ru-RU" dirty="0"/>
              <a:t> в </a:t>
            </a:r>
            <a:r>
              <a:rPr lang="ru-RU" dirty="0" err="1"/>
              <a:t>країну</a:t>
            </a:r>
            <a:r>
              <a:rPr lang="ru-RU" dirty="0"/>
              <a:t> </a:t>
            </a:r>
            <a:r>
              <a:rPr lang="ru-RU" dirty="0" err="1"/>
              <a:t>шкідників</a:t>
            </a:r>
            <a:r>
              <a:rPr lang="ru-RU" dirty="0"/>
              <a:t> і </a:t>
            </a:r>
            <a:r>
              <a:rPr lang="ru-RU" dirty="0" err="1"/>
              <a:t>захворювань</a:t>
            </a:r>
            <a:r>
              <a:rPr lang="ru-RU" dirty="0"/>
              <a:t>, не </a:t>
            </a:r>
            <a:r>
              <a:rPr lang="ru-RU" dirty="0" err="1"/>
              <a:t>розповсюджених</a:t>
            </a:r>
            <a:r>
              <a:rPr lang="ru-RU" dirty="0"/>
              <a:t> у </a:t>
            </a:r>
            <a:r>
              <a:rPr lang="ru-RU" dirty="0" err="1"/>
              <a:t>даній</a:t>
            </a:r>
            <a:r>
              <a:rPr lang="ru-RU" dirty="0"/>
              <a:t> </a:t>
            </a:r>
            <a:r>
              <a:rPr lang="ru-RU" dirty="0" err="1"/>
              <a:t>країні</a:t>
            </a:r>
            <a:r>
              <a:rPr lang="ru-RU" dirty="0"/>
              <a:t>. </a:t>
            </a:r>
          </a:p>
          <a:p>
            <a:endParaRPr lang="ru-RU" dirty="0"/>
          </a:p>
        </p:txBody>
      </p:sp>
    </p:spTree>
    <p:extLst>
      <p:ext uri="{BB962C8B-B14F-4D97-AF65-F5344CB8AC3E}">
        <p14:creationId xmlns:p14="http://schemas.microsoft.com/office/powerpoint/2010/main" val="2566293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859809"/>
            <a:ext cx="8596668" cy="5431809"/>
          </a:xfrm>
        </p:spPr>
        <p:txBody>
          <a:bodyPr>
            <a:normAutofit/>
          </a:bodyPr>
          <a:lstStyle/>
          <a:p>
            <a:r>
              <a:rPr lang="ru-RU" sz="2000" b="1" dirty="0" err="1"/>
              <a:t>Внутрішні</a:t>
            </a:r>
            <a:r>
              <a:rPr lang="ru-RU" sz="2000" b="1" dirty="0"/>
              <a:t> </a:t>
            </a:r>
            <a:r>
              <a:rPr lang="ru-RU" sz="2000" b="1" dirty="0" err="1"/>
              <a:t>податки</a:t>
            </a:r>
            <a:r>
              <a:rPr lang="ru-RU" sz="2000" b="1" dirty="0"/>
              <a:t> і </a:t>
            </a:r>
            <a:r>
              <a:rPr lang="ru-RU" sz="2000" b="1" dirty="0" err="1"/>
              <a:t>збори</a:t>
            </a:r>
            <a:r>
              <a:rPr lang="ru-RU" sz="2000" b="1" dirty="0"/>
              <a:t>.</a:t>
            </a:r>
            <a:r>
              <a:rPr lang="ru-RU" sz="2000" dirty="0"/>
              <a:t> </a:t>
            </a:r>
            <a:r>
              <a:rPr lang="ru-RU" sz="2000" dirty="0" err="1"/>
              <a:t>Державні</a:t>
            </a:r>
            <a:r>
              <a:rPr lang="ru-RU" sz="2000" dirty="0"/>
              <a:t> і </a:t>
            </a:r>
            <a:r>
              <a:rPr lang="ru-RU" sz="2000" dirty="0" err="1"/>
              <a:t>місцеві</a:t>
            </a:r>
            <a:r>
              <a:rPr lang="ru-RU" sz="2000" dirty="0"/>
              <a:t> </a:t>
            </a:r>
            <a:r>
              <a:rPr lang="ru-RU" sz="2000" dirty="0" err="1"/>
              <a:t>органи</a:t>
            </a:r>
            <a:r>
              <a:rPr lang="ru-RU" sz="2000" dirty="0"/>
              <a:t> </a:t>
            </a:r>
            <a:r>
              <a:rPr lang="ru-RU" sz="2000" dirty="0" err="1"/>
              <a:t>влади</a:t>
            </a:r>
            <a:r>
              <a:rPr lang="ru-RU" sz="2000" dirty="0"/>
              <a:t> на </a:t>
            </a:r>
            <a:r>
              <a:rPr lang="ru-RU" sz="2000" dirty="0" err="1"/>
              <a:t>імпортні</a:t>
            </a:r>
            <a:r>
              <a:rPr lang="ru-RU" sz="2000" dirty="0"/>
              <a:t> </a:t>
            </a:r>
            <a:r>
              <a:rPr lang="ru-RU" sz="2000" dirty="0" err="1"/>
              <a:t>товари</a:t>
            </a:r>
            <a:r>
              <a:rPr lang="ru-RU" sz="2000" dirty="0"/>
              <a:t> </a:t>
            </a:r>
            <a:r>
              <a:rPr lang="ru-RU" sz="2000" dirty="0" err="1"/>
              <a:t>можуть</a:t>
            </a:r>
            <a:r>
              <a:rPr lang="ru-RU" sz="2000" dirty="0"/>
              <a:t> </a:t>
            </a:r>
            <a:r>
              <a:rPr lang="ru-RU" sz="2000" dirty="0" err="1"/>
              <a:t>накладати</a:t>
            </a:r>
            <a:r>
              <a:rPr lang="ru-RU" sz="2000" dirty="0"/>
              <a:t> </a:t>
            </a:r>
            <a:r>
              <a:rPr lang="ru-RU" sz="2000" dirty="0" err="1"/>
              <a:t>податок</a:t>
            </a:r>
            <a:r>
              <a:rPr lang="ru-RU" sz="2000" dirty="0"/>
              <a:t> на </a:t>
            </a:r>
            <a:r>
              <a:rPr lang="ru-RU" sz="2000" dirty="0" err="1"/>
              <a:t>додаткову</a:t>
            </a:r>
            <a:r>
              <a:rPr lang="ru-RU" sz="2000" dirty="0"/>
              <a:t> </a:t>
            </a:r>
            <a:r>
              <a:rPr lang="ru-RU" sz="2000" dirty="0" err="1"/>
              <a:t>вартість</a:t>
            </a:r>
            <a:r>
              <a:rPr lang="ru-RU" sz="2000" dirty="0"/>
              <a:t>, </a:t>
            </a:r>
            <a:r>
              <a:rPr lang="ru-RU" sz="2000" dirty="0" err="1"/>
              <a:t>акцизний</a:t>
            </a:r>
            <a:r>
              <a:rPr lang="ru-RU" sz="2000" dirty="0"/>
              <a:t> </a:t>
            </a:r>
            <a:r>
              <a:rPr lang="ru-RU" sz="2000" dirty="0" err="1"/>
              <a:t>податок</a:t>
            </a:r>
            <a:r>
              <a:rPr lang="ru-RU" sz="2000" dirty="0"/>
              <a:t>, а </a:t>
            </a:r>
            <a:r>
              <a:rPr lang="ru-RU" sz="2000" dirty="0" err="1"/>
              <a:t>також</a:t>
            </a:r>
            <a:r>
              <a:rPr lang="ru-RU" sz="2000" dirty="0"/>
              <a:t> </a:t>
            </a:r>
            <a:r>
              <a:rPr lang="ru-RU" sz="2000" dirty="0" err="1"/>
              <a:t>вводити</a:t>
            </a:r>
            <a:r>
              <a:rPr lang="ru-RU" sz="2000" dirty="0"/>
              <a:t> </a:t>
            </a:r>
            <a:r>
              <a:rPr lang="ru-RU" sz="2000" dirty="0" err="1"/>
              <a:t>збори</a:t>
            </a:r>
            <a:r>
              <a:rPr lang="ru-RU" sz="2000" dirty="0"/>
              <a:t> за </a:t>
            </a:r>
            <a:r>
              <a:rPr lang="ru-RU" sz="2000" dirty="0" err="1"/>
              <a:t>митне</a:t>
            </a:r>
            <a:r>
              <a:rPr lang="ru-RU" sz="2000" dirty="0"/>
              <a:t> </a:t>
            </a:r>
            <a:r>
              <a:rPr lang="ru-RU" sz="2000" dirty="0" err="1"/>
              <a:t>оформлення</a:t>
            </a:r>
            <a:r>
              <a:rPr lang="ru-RU" sz="2000" dirty="0"/>
              <a:t>, </a:t>
            </a:r>
            <a:r>
              <a:rPr lang="ru-RU" sz="2000" dirty="0" err="1"/>
              <a:t>реєстрацію</a:t>
            </a:r>
            <a:r>
              <a:rPr lang="ru-RU" sz="2000" dirty="0"/>
              <a:t>, </a:t>
            </a:r>
            <a:r>
              <a:rPr lang="ru-RU" sz="2000" dirty="0" err="1"/>
              <a:t>портові</a:t>
            </a:r>
            <a:r>
              <a:rPr lang="ru-RU" sz="2000" dirty="0"/>
              <a:t> </a:t>
            </a:r>
            <a:r>
              <a:rPr lang="ru-RU" sz="2000" dirty="0" err="1"/>
              <a:t>збори</a:t>
            </a:r>
            <a:r>
              <a:rPr lang="ru-RU" sz="2000" dirty="0"/>
              <a:t> і т.п. з метою </a:t>
            </a:r>
            <a:r>
              <a:rPr lang="ru-RU" sz="2000" dirty="0" err="1"/>
              <a:t>підвищення</a:t>
            </a:r>
            <a:r>
              <a:rPr lang="ru-RU" sz="2000" dirty="0"/>
              <a:t> </a:t>
            </a:r>
            <a:r>
              <a:rPr lang="ru-RU" sz="2000" dirty="0" err="1"/>
              <a:t>їхньої</a:t>
            </a:r>
            <a:r>
              <a:rPr lang="ru-RU" sz="2000" dirty="0"/>
              <a:t> </a:t>
            </a:r>
            <a:r>
              <a:rPr lang="ru-RU" sz="2000" dirty="0" err="1"/>
              <a:t>внутрішньої</a:t>
            </a:r>
            <a:r>
              <a:rPr lang="ru-RU" sz="2000" dirty="0"/>
              <a:t> </a:t>
            </a:r>
            <a:r>
              <a:rPr lang="ru-RU" sz="2000" dirty="0" err="1"/>
              <a:t>ціни</a:t>
            </a:r>
            <a:r>
              <a:rPr lang="ru-RU" sz="2000" dirty="0"/>
              <a:t> і </a:t>
            </a:r>
            <a:r>
              <a:rPr lang="ru-RU" sz="2000" dirty="0" err="1"/>
              <a:t>скорочення</a:t>
            </a:r>
            <a:r>
              <a:rPr lang="ru-RU" sz="2000" dirty="0"/>
              <a:t> </a:t>
            </a:r>
            <a:r>
              <a:rPr lang="ru-RU" sz="2000" dirty="0" err="1"/>
              <a:t>конкурентоспроможності</a:t>
            </a:r>
            <a:r>
              <a:rPr lang="ru-RU" sz="2000" dirty="0"/>
              <a:t> на </a:t>
            </a:r>
            <a:r>
              <a:rPr lang="ru-RU" sz="2000" dirty="0" err="1"/>
              <a:t>внутрішньому</a:t>
            </a:r>
            <a:r>
              <a:rPr lang="ru-RU" sz="2000" dirty="0"/>
              <a:t> ринку. </a:t>
            </a:r>
            <a:r>
              <a:rPr lang="ru-RU" sz="2000" dirty="0" err="1"/>
              <a:t>Розміри</a:t>
            </a:r>
            <a:r>
              <a:rPr lang="ru-RU" sz="2000" dirty="0"/>
              <a:t> </a:t>
            </a:r>
            <a:r>
              <a:rPr lang="ru-RU" sz="2000" dirty="0" err="1"/>
              <a:t>внутрішніх</a:t>
            </a:r>
            <a:r>
              <a:rPr lang="ru-RU" sz="2000" dirty="0"/>
              <a:t> </a:t>
            </a:r>
            <a:r>
              <a:rPr lang="ru-RU" sz="2000" dirty="0" err="1"/>
              <a:t>податків</a:t>
            </a:r>
            <a:r>
              <a:rPr lang="ru-RU" sz="2000" dirty="0"/>
              <a:t> часто </a:t>
            </a:r>
            <a:r>
              <a:rPr lang="ru-RU" sz="2000" dirty="0" err="1"/>
              <a:t>перевищують</a:t>
            </a:r>
            <a:r>
              <a:rPr lang="ru-RU" sz="2000" dirty="0"/>
              <a:t> за </a:t>
            </a:r>
            <a:r>
              <a:rPr lang="ru-RU" sz="2000" dirty="0" err="1"/>
              <a:t>вартістю</a:t>
            </a:r>
            <a:r>
              <a:rPr lang="ru-RU" sz="2000" dirty="0"/>
              <a:t> </a:t>
            </a:r>
            <a:r>
              <a:rPr lang="ru-RU" sz="2000" dirty="0" err="1"/>
              <a:t>розмір</a:t>
            </a:r>
            <a:r>
              <a:rPr lang="ru-RU" sz="2000" dirty="0"/>
              <a:t> </a:t>
            </a:r>
            <a:r>
              <a:rPr lang="ru-RU" sz="2000" dirty="0" err="1"/>
              <a:t>імпортного</a:t>
            </a:r>
            <a:r>
              <a:rPr lang="ru-RU" sz="2000" dirty="0"/>
              <a:t> </a:t>
            </a:r>
            <a:r>
              <a:rPr lang="ru-RU" sz="2000" dirty="0" err="1"/>
              <a:t>мита</a:t>
            </a:r>
            <a:r>
              <a:rPr lang="ru-RU" sz="2000" dirty="0"/>
              <a:t>, і </a:t>
            </a:r>
            <a:r>
              <a:rPr lang="ru-RU" sz="2000" dirty="0" err="1"/>
              <a:t>їх</a:t>
            </a:r>
            <a:r>
              <a:rPr lang="ru-RU" sz="2000" dirty="0"/>
              <a:t> ставка </a:t>
            </a:r>
            <a:r>
              <a:rPr lang="ru-RU" sz="2000" dirty="0" err="1"/>
              <a:t>може</a:t>
            </a:r>
            <a:r>
              <a:rPr lang="ru-RU" sz="2000" dirty="0"/>
              <a:t> </a:t>
            </a:r>
            <a:r>
              <a:rPr lang="ru-RU" sz="2000" dirty="0" err="1"/>
              <a:t>коливатися</a:t>
            </a:r>
            <a:r>
              <a:rPr lang="ru-RU" sz="2000" dirty="0"/>
              <a:t> </a:t>
            </a:r>
            <a:r>
              <a:rPr lang="ru-RU" sz="2000" dirty="0" err="1"/>
              <a:t>залежно</a:t>
            </a:r>
            <a:r>
              <a:rPr lang="ru-RU" sz="2000" dirty="0"/>
              <a:t> </a:t>
            </a:r>
            <a:r>
              <a:rPr lang="ru-RU" sz="2000" dirty="0" err="1"/>
              <a:t>від</a:t>
            </a:r>
            <a:r>
              <a:rPr lang="ru-RU" sz="2000" dirty="0"/>
              <a:t> </a:t>
            </a:r>
            <a:r>
              <a:rPr lang="ru-RU" sz="2000" dirty="0" err="1"/>
              <a:t>кон'юнктури</a:t>
            </a:r>
            <a:r>
              <a:rPr lang="ru-RU" sz="2000" dirty="0"/>
              <a:t> </a:t>
            </a:r>
            <a:r>
              <a:rPr lang="ru-RU" sz="2000" dirty="0" err="1"/>
              <a:t>внутрішнього</a:t>
            </a:r>
            <a:r>
              <a:rPr lang="ru-RU" sz="2000" dirty="0"/>
              <a:t> ринку. </a:t>
            </a:r>
          </a:p>
          <a:p>
            <a:r>
              <a:rPr lang="ru-RU" sz="2000" b="1" dirty="0" err="1"/>
              <a:t>Державні</a:t>
            </a:r>
            <a:r>
              <a:rPr lang="ru-RU" sz="2000" b="1" dirty="0"/>
              <a:t> </a:t>
            </a:r>
            <a:r>
              <a:rPr lang="ru-RU" sz="2000" b="1" dirty="0" err="1"/>
              <a:t>закупівлі</a:t>
            </a:r>
            <a:r>
              <a:rPr lang="ru-RU" sz="2000" b="1" dirty="0"/>
              <a:t>. </a:t>
            </a:r>
            <a:r>
              <a:rPr lang="ru-RU" sz="2000" dirty="0" err="1"/>
              <a:t>Політика</a:t>
            </a:r>
            <a:r>
              <a:rPr lang="ru-RU" sz="2000" dirty="0"/>
              <a:t> в рамках </a:t>
            </a:r>
            <a:r>
              <a:rPr lang="ru-RU" sz="2000" dirty="0" err="1"/>
              <a:t>державних</a:t>
            </a:r>
            <a:r>
              <a:rPr lang="ru-RU" sz="2000" dirty="0"/>
              <a:t> </a:t>
            </a:r>
            <a:r>
              <a:rPr lang="ru-RU" sz="2000" dirty="0" err="1"/>
              <a:t>закупівель</a:t>
            </a:r>
            <a:r>
              <a:rPr lang="ru-RU" sz="2000" dirty="0"/>
              <a:t> </a:t>
            </a:r>
            <a:r>
              <a:rPr lang="ru-RU" sz="2000" dirty="0" err="1"/>
              <a:t>полягає</a:t>
            </a:r>
            <a:r>
              <a:rPr lang="ru-RU" sz="2000" dirty="0"/>
              <a:t> в тому, </a:t>
            </a:r>
            <a:r>
              <a:rPr lang="ru-RU" sz="2000" dirty="0" err="1"/>
              <a:t>що</a:t>
            </a:r>
            <a:r>
              <a:rPr lang="ru-RU" sz="2000" dirty="0"/>
              <a:t> </a:t>
            </a:r>
            <a:r>
              <a:rPr lang="ru-RU" sz="2000" dirty="0" err="1"/>
              <a:t>державні</a:t>
            </a:r>
            <a:r>
              <a:rPr lang="ru-RU" sz="2000" dirty="0"/>
              <a:t> </a:t>
            </a:r>
            <a:r>
              <a:rPr lang="ru-RU" sz="2000" dirty="0" err="1"/>
              <a:t>органи</a:t>
            </a:r>
            <a:r>
              <a:rPr lang="ru-RU" sz="2000" dirty="0"/>
              <a:t> і </a:t>
            </a:r>
            <a:r>
              <a:rPr lang="ru-RU" sz="2000" dirty="0" err="1"/>
              <a:t>підприємства</a:t>
            </a:r>
            <a:r>
              <a:rPr lang="ru-RU" sz="2000" dirty="0"/>
              <a:t> </a:t>
            </a:r>
            <a:r>
              <a:rPr lang="ru-RU" sz="2000" dirty="0" err="1"/>
              <a:t>повинні</a:t>
            </a:r>
            <a:r>
              <a:rPr lang="ru-RU" sz="2000" dirty="0"/>
              <a:t> </a:t>
            </a:r>
            <a:r>
              <a:rPr lang="ru-RU" sz="2000" dirty="0" err="1"/>
              <a:t>купувати</a:t>
            </a:r>
            <a:r>
              <a:rPr lang="ru-RU" sz="2000" dirty="0"/>
              <a:t> </a:t>
            </a:r>
            <a:r>
              <a:rPr lang="ru-RU" sz="2000" dirty="0" err="1"/>
              <a:t>визначені</a:t>
            </a:r>
            <a:r>
              <a:rPr lang="ru-RU" sz="2000" dirty="0"/>
              <a:t> </a:t>
            </a:r>
            <a:r>
              <a:rPr lang="ru-RU" sz="2000" dirty="0" err="1"/>
              <a:t>товари</a:t>
            </a:r>
            <a:r>
              <a:rPr lang="ru-RU" sz="2000" dirty="0"/>
              <a:t> </a:t>
            </a:r>
            <a:r>
              <a:rPr lang="ru-RU" sz="2000" dirty="0" err="1"/>
              <a:t>тільки</a:t>
            </a:r>
            <a:r>
              <a:rPr lang="ru-RU" sz="2000" dirty="0"/>
              <a:t> в </a:t>
            </a:r>
            <a:r>
              <a:rPr lang="ru-RU" sz="2000" dirty="0" err="1"/>
              <a:t>національних</a:t>
            </a:r>
            <a:r>
              <a:rPr lang="ru-RU" sz="2000" dirty="0"/>
              <a:t> </a:t>
            </a:r>
            <a:r>
              <a:rPr lang="ru-RU" sz="2000" dirty="0" err="1"/>
              <a:t>фірм</a:t>
            </a:r>
            <a:r>
              <a:rPr lang="ru-RU" sz="2000" dirty="0"/>
              <a:t>, </a:t>
            </a:r>
            <a:r>
              <a:rPr lang="ru-RU" sz="2000" dirty="0" err="1"/>
              <a:t>навіть</a:t>
            </a:r>
            <a:r>
              <a:rPr lang="ru-RU" sz="2000" dirty="0"/>
              <a:t> </a:t>
            </a:r>
            <a:r>
              <a:rPr lang="ru-RU" sz="2000" dirty="0" err="1"/>
              <a:t>якщо</a:t>
            </a:r>
            <a:r>
              <a:rPr lang="ru-RU" sz="2000" dirty="0"/>
              <a:t> </a:t>
            </a:r>
            <a:r>
              <a:rPr lang="ru-RU" sz="2000" dirty="0" err="1"/>
              <a:t>ці</a:t>
            </a:r>
            <a:r>
              <a:rPr lang="ru-RU" sz="2000" dirty="0"/>
              <a:t> </a:t>
            </a:r>
            <a:r>
              <a:rPr lang="ru-RU" sz="2000" dirty="0" err="1"/>
              <a:t>товари</a:t>
            </a:r>
            <a:r>
              <a:rPr lang="ru-RU" sz="2000" dirty="0"/>
              <a:t> </a:t>
            </a:r>
            <a:r>
              <a:rPr lang="ru-RU" sz="2000" dirty="0" err="1"/>
              <a:t>дорожчі</a:t>
            </a:r>
            <a:r>
              <a:rPr lang="ru-RU" sz="2000" dirty="0"/>
              <a:t> </a:t>
            </a:r>
            <a:r>
              <a:rPr lang="ru-RU" sz="2000" dirty="0" err="1"/>
              <a:t>від</a:t>
            </a:r>
            <a:r>
              <a:rPr lang="ru-RU" sz="2000" dirty="0"/>
              <a:t> </a:t>
            </a:r>
            <a:r>
              <a:rPr lang="ru-RU" sz="2000" dirty="0" err="1"/>
              <a:t>імпортних</a:t>
            </a:r>
            <a:r>
              <a:rPr lang="ru-RU" sz="2000" dirty="0"/>
              <a:t>. </a:t>
            </a:r>
            <a:r>
              <a:rPr lang="ru-RU" sz="2000" dirty="0" err="1"/>
              <a:t>Це</a:t>
            </a:r>
            <a:r>
              <a:rPr lang="ru-RU" sz="2000" dirty="0"/>
              <a:t> </a:t>
            </a:r>
            <a:r>
              <a:rPr lang="ru-RU" sz="2000" dirty="0" err="1"/>
              <a:t>збільшує</a:t>
            </a:r>
            <a:r>
              <a:rPr lang="ru-RU" sz="2000" dirty="0"/>
              <a:t> </a:t>
            </a:r>
            <a:r>
              <a:rPr lang="ru-RU" sz="2000" dirty="0" err="1"/>
              <a:t>урядові</a:t>
            </a:r>
            <a:r>
              <a:rPr lang="ru-RU" sz="2000" dirty="0"/>
              <a:t> </a:t>
            </a:r>
            <a:r>
              <a:rPr lang="ru-RU" sz="2000" dirty="0" err="1"/>
              <a:t>витрати</a:t>
            </a:r>
            <a:r>
              <a:rPr lang="ru-RU" sz="2000" dirty="0"/>
              <a:t>, </a:t>
            </a:r>
            <a:r>
              <a:rPr lang="ru-RU" sz="2000" dirty="0" err="1"/>
              <a:t>що</a:t>
            </a:r>
            <a:r>
              <a:rPr lang="ru-RU" sz="2000" dirty="0"/>
              <a:t> </a:t>
            </a:r>
            <a:r>
              <a:rPr lang="ru-RU" sz="2000" dirty="0" err="1"/>
              <a:t>лягають</a:t>
            </a:r>
            <a:r>
              <a:rPr lang="ru-RU" sz="2000" dirty="0"/>
              <a:t> </a:t>
            </a:r>
            <a:r>
              <a:rPr lang="ru-RU" sz="2000" dirty="0" err="1"/>
              <a:t>тягарем</a:t>
            </a:r>
            <a:r>
              <a:rPr lang="ru-RU" sz="2000" dirty="0"/>
              <a:t> на </a:t>
            </a:r>
            <a:r>
              <a:rPr lang="ru-RU" sz="2000" dirty="0" err="1"/>
              <a:t>платників</a:t>
            </a:r>
            <a:r>
              <a:rPr lang="ru-RU" sz="2000" dirty="0"/>
              <a:t> </a:t>
            </a:r>
            <a:r>
              <a:rPr lang="ru-RU" sz="2000" dirty="0" err="1"/>
              <a:t>податків</a:t>
            </a:r>
            <a:r>
              <a:rPr lang="ru-RU" sz="2000" dirty="0"/>
              <a:t>. </a:t>
            </a:r>
            <a:r>
              <a:rPr lang="ru-RU" sz="2000" dirty="0" err="1"/>
              <a:t>Обсяги</a:t>
            </a:r>
            <a:r>
              <a:rPr lang="ru-RU" sz="2000" dirty="0"/>
              <a:t> таких </a:t>
            </a:r>
            <a:r>
              <a:rPr lang="ru-RU" sz="2000" dirty="0" err="1"/>
              <a:t>закупівель</a:t>
            </a:r>
            <a:r>
              <a:rPr lang="ru-RU" sz="2000" dirty="0"/>
              <a:t> часто </a:t>
            </a:r>
            <a:r>
              <a:rPr lang="ru-RU" sz="2000" dirty="0" err="1"/>
              <a:t>сягають</a:t>
            </a:r>
            <a:r>
              <a:rPr lang="ru-RU" sz="2000" dirty="0"/>
              <a:t> 10-15% ВНП </a:t>
            </a:r>
            <a:r>
              <a:rPr lang="ru-RU" sz="2000" dirty="0" err="1"/>
              <a:t>країни</a:t>
            </a:r>
            <a:r>
              <a:rPr lang="ru-RU" sz="2000" dirty="0"/>
              <a:t>. </a:t>
            </a:r>
            <a:r>
              <a:rPr lang="ru-RU" sz="2000" dirty="0" err="1"/>
              <a:t>Використання</a:t>
            </a:r>
            <a:r>
              <a:rPr lang="ru-RU" sz="2000" dirty="0"/>
              <a:t> </a:t>
            </a:r>
            <a:r>
              <a:rPr lang="ru-RU" sz="2000" dirty="0" err="1"/>
              <a:t>політики</a:t>
            </a:r>
            <a:r>
              <a:rPr lang="ru-RU" sz="2000" dirty="0"/>
              <a:t> </a:t>
            </a:r>
            <a:r>
              <a:rPr lang="ru-RU" sz="2000" dirty="0" err="1"/>
              <a:t>державних</a:t>
            </a:r>
            <a:r>
              <a:rPr lang="ru-RU" sz="2000" dirty="0"/>
              <a:t> </a:t>
            </a:r>
            <a:r>
              <a:rPr lang="ru-RU" sz="2000" dirty="0" err="1"/>
              <a:t>закупівель</a:t>
            </a:r>
            <a:r>
              <a:rPr lang="ru-RU" sz="2000" dirty="0"/>
              <a:t> </a:t>
            </a:r>
            <a:r>
              <a:rPr lang="ru-RU" sz="2000" dirty="0" err="1"/>
              <a:t>деякою</a:t>
            </a:r>
            <a:r>
              <a:rPr lang="ru-RU" sz="2000" dirty="0"/>
              <a:t> </a:t>
            </a:r>
            <a:r>
              <a:rPr lang="ru-RU" sz="2000" dirty="0" err="1"/>
              <a:t>мірою</a:t>
            </a:r>
            <a:r>
              <a:rPr lang="ru-RU" sz="2000" dirty="0"/>
              <a:t> </a:t>
            </a:r>
            <a:r>
              <a:rPr lang="ru-RU" sz="2000" dirty="0" err="1"/>
              <a:t>дискримінує</a:t>
            </a:r>
            <a:r>
              <a:rPr lang="ru-RU" sz="2000" dirty="0"/>
              <a:t> </a:t>
            </a:r>
            <a:r>
              <a:rPr lang="ru-RU" sz="2000" dirty="0" err="1"/>
              <a:t>іноземних</a:t>
            </a:r>
            <a:r>
              <a:rPr lang="ru-RU" sz="2000" dirty="0"/>
              <a:t> </a:t>
            </a:r>
            <a:r>
              <a:rPr lang="ru-RU" sz="2000" dirty="0" err="1"/>
              <a:t>постачальників</a:t>
            </a:r>
            <a:r>
              <a:rPr lang="ru-RU" sz="2000" dirty="0"/>
              <a:t>. </a:t>
            </a:r>
          </a:p>
        </p:txBody>
      </p:sp>
    </p:spTree>
    <p:extLst>
      <p:ext uri="{BB962C8B-B14F-4D97-AF65-F5344CB8AC3E}">
        <p14:creationId xmlns:p14="http://schemas.microsoft.com/office/powerpoint/2010/main" val="4121621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2955"/>
            <a:ext cx="8596668" cy="4995081"/>
          </a:xfrm>
        </p:spPr>
        <p:txBody>
          <a:bodyPr>
            <a:normAutofit/>
          </a:bodyPr>
          <a:lstStyle/>
          <a:p>
            <a:r>
              <a:rPr lang="ru-RU" sz="2000" b="1" dirty="0" err="1"/>
              <a:t>Вимоги</a:t>
            </a:r>
            <a:r>
              <a:rPr lang="ru-RU" sz="2000" b="1" dirty="0"/>
              <a:t> про </a:t>
            </a:r>
            <a:r>
              <a:rPr lang="ru-RU" sz="2000" b="1" dirty="0" err="1"/>
              <a:t>вміст</a:t>
            </a:r>
            <a:r>
              <a:rPr lang="ru-RU" sz="2000" b="1" dirty="0"/>
              <a:t> </a:t>
            </a:r>
            <a:r>
              <a:rPr lang="ru-RU" sz="2000" b="1" dirty="0" err="1"/>
              <a:t>місцевих</a:t>
            </a:r>
            <a:r>
              <a:rPr lang="ru-RU" sz="2000" b="1" dirty="0"/>
              <a:t> </a:t>
            </a:r>
            <a:r>
              <a:rPr lang="ru-RU" sz="2000" b="1" dirty="0" err="1"/>
              <a:t>компонентів</a:t>
            </a:r>
            <a:r>
              <a:rPr lang="ru-RU" sz="2000" b="1" dirty="0"/>
              <a:t>.</a:t>
            </a:r>
            <a:r>
              <a:rPr lang="ru-RU" sz="2000" dirty="0"/>
              <a:t> </a:t>
            </a:r>
            <a:r>
              <a:rPr lang="ru-RU" sz="2000" dirty="0" err="1"/>
              <a:t>Цей</a:t>
            </a:r>
            <a:r>
              <a:rPr lang="ru-RU" sz="2000" dirty="0"/>
              <a:t> метод </a:t>
            </a:r>
            <a:r>
              <a:rPr lang="ru-RU" sz="2000" dirty="0" err="1"/>
              <a:t>прихованої</a:t>
            </a:r>
            <a:r>
              <a:rPr lang="ru-RU" sz="2000" dirty="0"/>
              <a:t> </a:t>
            </a:r>
            <a:r>
              <a:rPr lang="ru-RU" sz="2000" dirty="0" err="1"/>
              <a:t>торгової</a:t>
            </a:r>
            <a:r>
              <a:rPr lang="ru-RU" sz="2000" dirty="0"/>
              <a:t> </a:t>
            </a:r>
            <a:r>
              <a:rPr lang="ru-RU" sz="2000" dirty="0" err="1"/>
              <a:t>політики</a:t>
            </a:r>
            <a:r>
              <a:rPr lang="ru-RU" sz="2000" dirty="0"/>
              <a:t> </a:t>
            </a:r>
            <a:r>
              <a:rPr lang="ru-RU" sz="2000" dirty="0" err="1"/>
              <a:t>допускає</a:t>
            </a:r>
            <a:r>
              <a:rPr lang="ru-RU" sz="2000" dirty="0"/>
              <a:t> </a:t>
            </a:r>
            <a:r>
              <a:rPr lang="ru-RU" sz="2000" dirty="0" err="1"/>
              <a:t>законодавче</a:t>
            </a:r>
            <a:r>
              <a:rPr lang="ru-RU" sz="2000" dirty="0"/>
              <a:t> </a:t>
            </a:r>
            <a:r>
              <a:rPr lang="ru-RU" sz="2000" dirty="0" err="1"/>
              <a:t>встановлення</a:t>
            </a:r>
            <a:r>
              <a:rPr lang="ru-RU" sz="2000" dirty="0"/>
              <a:t> </a:t>
            </a:r>
            <a:r>
              <a:rPr lang="ru-RU" sz="2000" dirty="0" err="1"/>
              <a:t>частки</a:t>
            </a:r>
            <a:r>
              <a:rPr lang="ru-RU" sz="2000" dirty="0"/>
              <a:t> </a:t>
            </a:r>
            <a:r>
              <a:rPr lang="ru-RU" sz="2000" dirty="0" err="1"/>
              <a:t>кінцевого</a:t>
            </a:r>
            <a:r>
              <a:rPr lang="ru-RU" sz="2000" dirty="0"/>
              <a:t> продукту, </a:t>
            </a:r>
            <a:r>
              <a:rPr lang="ru-RU" sz="2000" dirty="0" err="1"/>
              <a:t>що</a:t>
            </a:r>
            <a:r>
              <a:rPr lang="ru-RU" sz="2000" dirty="0"/>
              <a:t> повинна </a:t>
            </a:r>
            <a:r>
              <a:rPr lang="ru-RU" sz="2000" dirty="0" err="1"/>
              <a:t>вироблятися</a:t>
            </a:r>
            <a:r>
              <a:rPr lang="ru-RU" sz="2000" dirty="0"/>
              <a:t> </a:t>
            </a:r>
            <a:r>
              <a:rPr lang="ru-RU" sz="2000" dirty="0" err="1"/>
              <a:t>місцевими</a:t>
            </a:r>
            <a:r>
              <a:rPr lang="ru-RU" sz="2000" dirty="0"/>
              <a:t> </a:t>
            </a:r>
            <a:r>
              <a:rPr lang="ru-RU" sz="2000" dirty="0" err="1"/>
              <a:t>виробниками</a:t>
            </a:r>
            <a:r>
              <a:rPr lang="ru-RU" sz="2000" dirty="0"/>
              <a:t>, у </a:t>
            </a:r>
            <a:r>
              <a:rPr lang="ru-RU" sz="2000" dirty="0" err="1"/>
              <a:t>випадку</a:t>
            </a:r>
            <a:r>
              <a:rPr lang="ru-RU" sz="2000" dirty="0"/>
              <a:t> </a:t>
            </a:r>
            <a:r>
              <a:rPr lang="ru-RU" sz="2000" dirty="0" err="1"/>
              <a:t>призначення</a:t>
            </a:r>
            <a:r>
              <a:rPr lang="ru-RU" sz="2000" dirty="0"/>
              <a:t> товару для продажу на </a:t>
            </a:r>
            <a:r>
              <a:rPr lang="ru-RU" sz="2000" dirty="0" err="1"/>
              <a:t>внутрішньому</a:t>
            </a:r>
            <a:r>
              <a:rPr lang="ru-RU" sz="2000" dirty="0"/>
              <a:t> ринку. </a:t>
            </a:r>
            <a:r>
              <a:rPr lang="ru-RU" sz="2000" dirty="0" err="1"/>
              <a:t>Звичайно</a:t>
            </a:r>
            <a:r>
              <a:rPr lang="ru-RU" sz="2000" dirty="0"/>
              <a:t> </a:t>
            </a:r>
            <a:r>
              <a:rPr lang="ru-RU" sz="2000" dirty="0" err="1"/>
              <a:t>цей</a:t>
            </a:r>
            <a:r>
              <a:rPr lang="ru-RU" sz="2000" dirty="0"/>
              <a:t> метод </a:t>
            </a:r>
            <a:r>
              <a:rPr lang="ru-RU" sz="2000" dirty="0" err="1"/>
              <a:t>використовується</a:t>
            </a:r>
            <a:r>
              <a:rPr lang="ru-RU" sz="2000" dirty="0"/>
              <a:t> урядами </a:t>
            </a:r>
            <a:r>
              <a:rPr lang="ru-RU" sz="2000" dirty="0" err="1"/>
              <a:t>країн</a:t>
            </a:r>
            <a:r>
              <a:rPr lang="ru-RU" sz="2000" dirty="0"/>
              <a:t>, </a:t>
            </a:r>
            <a:r>
              <a:rPr lang="ru-RU" sz="2000" dirty="0" err="1"/>
              <a:t>що</a:t>
            </a:r>
            <a:r>
              <a:rPr lang="ru-RU" sz="2000" dirty="0"/>
              <a:t> </a:t>
            </a:r>
            <a:r>
              <a:rPr lang="ru-RU" sz="2000" dirty="0" err="1"/>
              <a:t>розвиваються</a:t>
            </a:r>
            <a:r>
              <a:rPr lang="ru-RU" sz="2000" dirty="0"/>
              <a:t>, з метою </a:t>
            </a:r>
            <a:r>
              <a:rPr lang="ru-RU" sz="2000" dirty="0" err="1"/>
              <a:t>заміни</a:t>
            </a:r>
            <a:r>
              <a:rPr lang="ru-RU" sz="2000" dirty="0"/>
              <a:t> </a:t>
            </a:r>
            <a:r>
              <a:rPr lang="ru-RU" sz="2000" dirty="0" err="1"/>
              <a:t>імпорту</a:t>
            </a:r>
            <a:r>
              <a:rPr lang="ru-RU" sz="2000" dirty="0"/>
              <a:t> </a:t>
            </a:r>
            <a:r>
              <a:rPr lang="ru-RU" sz="2000" dirty="0" err="1"/>
              <a:t>внутрішнім</a:t>
            </a:r>
            <a:r>
              <a:rPr lang="ru-RU" sz="2000" dirty="0"/>
              <a:t> </a:t>
            </a:r>
            <a:r>
              <a:rPr lang="ru-RU" sz="2000" dirty="0" err="1"/>
              <a:t>виробництвом</a:t>
            </a:r>
            <a:r>
              <a:rPr lang="ru-RU" sz="2000" dirty="0"/>
              <a:t> за </a:t>
            </a:r>
            <a:r>
              <a:rPr lang="ru-RU" sz="2000" dirty="0" err="1"/>
              <a:t>допомогою</a:t>
            </a:r>
            <a:r>
              <a:rPr lang="ru-RU" sz="2000" dirty="0"/>
              <a:t> </a:t>
            </a:r>
            <a:r>
              <a:rPr lang="ru-RU" sz="2000" dirty="0" err="1"/>
              <a:t>введення</a:t>
            </a:r>
            <a:r>
              <a:rPr lang="ru-RU" sz="2000" dirty="0"/>
              <a:t> </a:t>
            </a:r>
            <a:r>
              <a:rPr lang="ru-RU" sz="2000" dirty="0" err="1"/>
              <a:t>місцевих</a:t>
            </a:r>
            <a:r>
              <a:rPr lang="ru-RU" sz="2000" dirty="0"/>
              <a:t> </a:t>
            </a:r>
            <a:r>
              <a:rPr lang="ru-RU" sz="2000" dirty="0" err="1"/>
              <a:t>вимог</a:t>
            </a:r>
            <a:r>
              <a:rPr lang="ru-RU" sz="2000" dirty="0"/>
              <a:t> до </a:t>
            </a:r>
            <a:r>
              <a:rPr lang="ru-RU" sz="2000" dirty="0" err="1"/>
              <a:t>певних</a:t>
            </a:r>
            <a:r>
              <a:rPr lang="ru-RU" sz="2000" dirty="0"/>
              <a:t> </a:t>
            </a:r>
            <a:r>
              <a:rPr lang="ru-RU" sz="2000" dirty="0" err="1"/>
              <a:t>галузей</a:t>
            </a:r>
            <a:r>
              <a:rPr lang="ru-RU" sz="2000" dirty="0"/>
              <a:t>, а </a:t>
            </a:r>
            <a:r>
              <a:rPr lang="ru-RU" sz="2000" dirty="0" err="1"/>
              <a:t>також</a:t>
            </a:r>
            <a:r>
              <a:rPr lang="ru-RU" sz="2000" dirty="0"/>
              <a:t> </a:t>
            </a:r>
            <a:r>
              <a:rPr lang="ru-RU" sz="2000" dirty="0" err="1"/>
              <a:t>щоб</a:t>
            </a:r>
            <a:r>
              <a:rPr lang="ru-RU" sz="2000" dirty="0"/>
              <a:t> </a:t>
            </a:r>
            <a:r>
              <a:rPr lang="ru-RU" sz="2000" dirty="0" err="1"/>
              <a:t>уникнути</a:t>
            </a:r>
            <a:r>
              <a:rPr lang="ru-RU" sz="2000" dirty="0"/>
              <a:t> </a:t>
            </a:r>
            <a:r>
              <a:rPr lang="ru-RU" sz="2000" dirty="0" err="1"/>
              <a:t>переміщення</a:t>
            </a:r>
            <a:r>
              <a:rPr lang="ru-RU" sz="2000" dirty="0"/>
              <a:t> </a:t>
            </a:r>
            <a:r>
              <a:rPr lang="ru-RU" sz="2000" dirty="0" err="1"/>
              <a:t>виробництва</a:t>
            </a:r>
            <a:r>
              <a:rPr lang="ru-RU" sz="2000" dirty="0"/>
              <a:t> в </a:t>
            </a:r>
            <a:r>
              <a:rPr lang="ru-RU" sz="2000" dirty="0" err="1"/>
              <a:t>країни</a:t>
            </a:r>
            <a:r>
              <a:rPr lang="ru-RU" sz="2000" dirty="0"/>
              <a:t>, </a:t>
            </a:r>
            <a:r>
              <a:rPr lang="ru-RU" sz="2000" dirty="0" err="1"/>
              <a:t>що</a:t>
            </a:r>
            <a:r>
              <a:rPr lang="ru-RU" sz="2000" dirty="0"/>
              <a:t> </a:t>
            </a:r>
            <a:r>
              <a:rPr lang="ru-RU" sz="2000" dirty="0" err="1"/>
              <a:t>розвиваються</a:t>
            </a:r>
            <a:r>
              <a:rPr lang="ru-RU" sz="2000" dirty="0"/>
              <a:t>, з </a:t>
            </a:r>
            <a:r>
              <a:rPr lang="ru-RU" sz="2000" dirty="0" err="1"/>
              <a:t>більш</a:t>
            </a:r>
            <a:r>
              <a:rPr lang="ru-RU" sz="2000" dirty="0"/>
              <a:t> дешевою </a:t>
            </a:r>
            <a:r>
              <a:rPr lang="ru-RU" sz="2000" dirty="0" err="1"/>
              <a:t>робочою</a:t>
            </a:r>
            <a:r>
              <a:rPr lang="ru-RU" sz="2000" dirty="0"/>
              <a:t> силою і </a:t>
            </a:r>
            <a:r>
              <a:rPr lang="ru-RU" sz="2000" dirty="0" err="1"/>
              <a:t>зберегти</a:t>
            </a:r>
            <a:r>
              <a:rPr lang="ru-RU" sz="2000" dirty="0"/>
              <a:t> в </a:t>
            </a:r>
            <a:r>
              <a:rPr lang="ru-RU" sz="2000" dirty="0" err="1"/>
              <a:t>результаті</a:t>
            </a:r>
            <a:r>
              <a:rPr lang="ru-RU" sz="2000" dirty="0"/>
              <a:t> </a:t>
            </a:r>
            <a:r>
              <a:rPr lang="ru-RU" sz="2000" dirty="0" err="1"/>
              <a:t>рівень</a:t>
            </a:r>
            <a:r>
              <a:rPr lang="ru-RU" sz="2000" dirty="0"/>
              <a:t> </a:t>
            </a:r>
            <a:r>
              <a:rPr lang="ru-RU" sz="2000" dirty="0" err="1"/>
              <a:t>зайнятості</a:t>
            </a:r>
            <a:r>
              <a:rPr lang="ru-RU" sz="2000" dirty="0"/>
              <a:t> </a:t>
            </a:r>
            <a:r>
              <a:rPr lang="ru-RU" sz="2000" dirty="0" err="1"/>
              <a:t>працюючих</a:t>
            </a:r>
            <a:r>
              <a:rPr lang="ru-RU" sz="2000" dirty="0"/>
              <a:t>. </a:t>
            </a:r>
            <a:r>
              <a:rPr lang="ru-RU" sz="2000" dirty="0" err="1"/>
              <a:t>Вимоги</a:t>
            </a:r>
            <a:r>
              <a:rPr lang="ru-RU" sz="2000" dirty="0"/>
              <a:t> про </a:t>
            </a:r>
            <a:r>
              <a:rPr lang="ru-RU" sz="2000" dirty="0" err="1"/>
              <a:t>місцеву</a:t>
            </a:r>
            <a:r>
              <a:rPr lang="ru-RU" sz="2000" dirty="0"/>
              <a:t> участь не </a:t>
            </a:r>
            <a:r>
              <a:rPr lang="ru-RU" sz="2000" dirty="0" err="1"/>
              <a:t>тільки</a:t>
            </a:r>
            <a:r>
              <a:rPr lang="ru-RU" sz="2000" dirty="0"/>
              <a:t> </a:t>
            </a:r>
            <a:r>
              <a:rPr lang="ru-RU" sz="2000" dirty="0" err="1"/>
              <a:t>обмежують</a:t>
            </a:r>
            <a:r>
              <a:rPr lang="ru-RU" sz="2000" dirty="0"/>
              <a:t> </a:t>
            </a:r>
            <a:r>
              <a:rPr lang="ru-RU" sz="2000" dirty="0" err="1"/>
              <a:t>імпорт</a:t>
            </a:r>
            <a:r>
              <a:rPr lang="ru-RU" sz="2000" dirty="0"/>
              <a:t>, а й </a:t>
            </a:r>
            <a:r>
              <a:rPr lang="ru-RU" sz="2000" dirty="0" err="1"/>
              <a:t>містять</a:t>
            </a:r>
            <a:r>
              <a:rPr lang="ru-RU" sz="2000" dirty="0"/>
              <a:t> </a:t>
            </a:r>
            <a:r>
              <a:rPr lang="ru-RU" sz="2000" dirty="0" err="1"/>
              <a:t>вимоги</a:t>
            </a:r>
            <a:r>
              <a:rPr lang="ru-RU" sz="2000" dirty="0"/>
              <a:t> до </a:t>
            </a:r>
            <a:r>
              <a:rPr lang="ru-RU" sz="2000" dirty="0" err="1"/>
              <a:t>закордонних</a:t>
            </a:r>
            <a:r>
              <a:rPr lang="ru-RU" sz="2000" dirty="0"/>
              <a:t> </a:t>
            </a:r>
            <a:r>
              <a:rPr lang="ru-RU" sz="2000" dirty="0" err="1"/>
              <a:t>інвесторів</a:t>
            </a:r>
            <a:r>
              <a:rPr lang="ru-RU" sz="2000" dirty="0"/>
              <a:t>: </a:t>
            </a:r>
            <a:r>
              <a:rPr lang="ru-RU" sz="2000" dirty="0" err="1"/>
              <a:t>зобов'язання</a:t>
            </a:r>
            <a:r>
              <a:rPr lang="ru-RU" sz="2000" dirty="0"/>
              <a:t> </a:t>
            </a:r>
            <a:r>
              <a:rPr lang="ru-RU" sz="2000" dirty="0" err="1"/>
              <a:t>іноземної</a:t>
            </a:r>
            <a:r>
              <a:rPr lang="ru-RU" sz="2000" dirty="0"/>
              <a:t> </a:t>
            </a:r>
            <a:r>
              <a:rPr lang="ru-RU" sz="2000" dirty="0" err="1"/>
              <a:t>фірми-інвестора</a:t>
            </a:r>
            <a:r>
              <a:rPr lang="ru-RU" sz="2000" dirty="0"/>
              <a:t> </a:t>
            </a:r>
            <a:r>
              <a:rPr lang="ru-RU" sz="2000" dirty="0" err="1"/>
              <a:t>експортувати</a:t>
            </a:r>
            <a:r>
              <a:rPr lang="ru-RU" sz="2000" dirty="0"/>
              <a:t> </a:t>
            </a:r>
            <a:r>
              <a:rPr lang="ru-RU" sz="2000" dirty="0" err="1"/>
              <a:t>певну</a:t>
            </a:r>
            <a:r>
              <a:rPr lang="ru-RU" sz="2000" dirty="0"/>
              <a:t> </a:t>
            </a:r>
            <a:r>
              <a:rPr lang="ru-RU" sz="2000" dirty="0" err="1"/>
              <a:t>частину</a:t>
            </a:r>
            <a:r>
              <a:rPr lang="ru-RU" sz="2000" dirty="0"/>
              <a:t> </a:t>
            </a:r>
            <a:r>
              <a:rPr lang="ru-RU" sz="2000" dirty="0" err="1"/>
              <a:t>виробленої</a:t>
            </a:r>
            <a:r>
              <a:rPr lang="ru-RU" sz="2000" dirty="0"/>
              <a:t> </a:t>
            </a:r>
            <a:r>
              <a:rPr lang="ru-RU" sz="2000" dirty="0" err="1"/>
              <a:t>продукції</a:t>
            </a:r>
            <a:r>
              <a:rPr lang="ru-RU" sz="2000" dirty="0"/>
              <a:t> з </a:t>
            </a:r>
            <a:r>
              <a:rPr lang="ru-RU" sz="2000" dirty="0" err="1"/>
              <a:t>приймаючої</a:t>
            </a:r>
            <a:r>
              <a:rPr lang="ru-RU" sz="2000" dirty="0"/>
              <a:t> </a:t>
            </a:r>
            <a:r>
              <a:rPr lang="ru-RU" sz="2000" dirty="0" err="1"/>
              <a:t>країни</a:t>
            </a:r>
            <a:r>
              <a:rPr lang="ru-RU" sz="2000" dirty="0"/>
              <a:t>. </a:t>
            </a:r>
            <a:r>
              <a:rPr lang="ru-RU" sz="2000" dirty="0" err="1"/>
              <a:t>Такі</a:t>
            </a:r>
            <a:r>
              <a:rPr lang="ru-RU" sz="2000" dirty="0"/>
              <a:t> </a:t>
            </a:r>
            <a:r>
              <a:rPr lang="ru-RU" sz="2000" dirty="0" err="1"/>
              <a:t>вимоги</a:t>
            </a:r>
            <a:r>
              <a:rPr lang="ru-RU" sz="2000" dirty="0"/>
              <a:t> </a:t>
            </a:r>
            <a:r>
              <a:rPr lang="ru-RU" sz="2000" dirty="0" err="1"/>
              <a:t>спотворюють</a:t>
            </a:r>
            <a:r>
              <a:rPr lang="ru-RU" sz="2000" dirty="0"/>
              <a:t> </a:t>
            </a:r>
            <a:r>
              <a:rPr lang="ru-RU" sz="2000" dirty="0" err="1"/>
              <a:t>міжнародну</a:t>
            </a:r>
            <a:r>
              <a:rPr lang="ru-RU" sz="2000" dirty="0"/>
              <a:t> </a:t>
            </a:r>
            <a:r>
              <a:rPr lang="ru-RU" sz="2000" dirty="0" err="1"/>
              <a:t>торгівлю</a:t>
            </a:r>
            <a:r>
              <a:rPr lang="ru-RU" sz="2000" dirty="0"/>
              <a:t> і </a:t>
            </a:r>
            <a:r>
              <a:rPr lang="ru-RU" sz="2000" dirty="0" err="1"/>
              <a:t>сприяють</a:t>
            </a:r>
            <a:r>
              <a:rPr lang="ru-RU" sz="2000" dirty="0"/>
              <a:t> </a:t>
            </a:r>
            <a:r>
              <a:rPr lang="ru-RU" sz="2000" dirty="0" err="1"/>
              <a:t>установленню</a:t>
            </a:r>
            <a:r>
              <a:rPr lang="ru-RU" sz="2000" dirty="0"/>
              <a:t> </a:t>
            </a:r>
            <a:r>
              <a:rPr lang="ru-RU" sz="2000" dirty="0" err="1"/>
              <a:t>нетарифних</a:t>
            </a:r>
            <a:r>
              <a:rPr lang="ru-RU" sz="2000" dirty="0"/>
              <a:t> </a:t>
            </a:r>
            <a:r>
              <a:rPr lang="ru-RU" sz="2000" dirty="0" err="1"/>
              <a:t>бар'єрів</a:t>
            </a:r>
            <a:r>
              <a:rPr lang="ru-RU" sz="2000" dirty="0"/>
              <a:t>.</a:t>
            </a:r>
          </a:p>
          <a:p>
            <a:endParaRPr lang="ru-RU" sz="2000" dirty="0"/>
          </a:p>
        </p:txBody>
      </p:sp>
    </p:spTree>
    <p:extLst>
      <p:ext uri="{BB962C8B-B14F-4D97-AF65-F5344CB8AC3E}">
        <p14:creationId xmlns:p14="http://schemas.microsoft.com/office/powerpoint/2010/main" val="1485833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04717"/>
            <a:ext cx="8596668" cy="6264322"/>
          </a:xfrm>
        </p:spPr>
        <p:txBody>
          <a:bodyPr>
            <a:normAutofit/>
          </a:bodyPr>
          <a:lstStyle/>
          <a:p>
            <a:r>
              <a:rPr lang="uk-UA" sz="2000" b="1" dirty="0"/>
              <a:t>4.6. Фінансові методи торговельних обмежень</a:t>
            </a:r>
            <a:endParaRPr lang="ru-RU" sz="2000" dirty="0"/>
          </a:p>
          <a:p>
            <a:pPr marL="0" indent="0">
              <a:buNone/>
            </a:pPr>
            <a:r>
              <a:rPr lang="uk-UA" sz="2000" dirty="0"/>
              <a:t> </a:t>
            </a:r>
            <a:endParaRPr lang="ru-RU" sz="2000" dirty="0"/>
          </a:p>
          <a:p>
            <a:r>
              <a:rPr lang="uk-UA" sz="2000" dirty="0"/>
              <a:t>Метою фінансування як методу регулювання міжнародної торгівлі, зокрема розширення експорту, є дискримінація іноземних компаній на користь національних виробників і експортерів на основі зниження вартості експортованого товару і підвищення його конкурентоспроможності на світовому ринку. Фінансування експорту здійснюється з таких джерел: державного бюджету, банків, фондів, самих експортерів і банків, які їх обслуговують. До фінансових методів торгової політики належать: демпінг, субсидії, експортне кредитування. </a:t>
            </a:r>
            <a:endParaRPr lang="ru-RU" sz="2000" dirty="0"/>
          </a:p>
          <a:p>
            <a:r>
              <a:rPr lang="ru-RU" sz="2000" b="1" dirty="0" err="1"/>
              <a:t>Демпінг</a:t>
            </a:r>
            <a:r>
              <a:rPr lang="ru-RU" sz="2000" b="1" dirty="0"/>
              <a:t> </a:t>
            </a:r>
            <a:r>
              <a:rPr lang="ru-RU" sz="2000" dirty="0"/>
              <a:t>— </a:t>
            </a:r>
            <a:r>
              <a:rPr lang="ru-RU" sz="2000" dirty="0" err="1"/>
              <a:t>це</a:t>
            </a:r>
            <a:r>
              <a:rPr lang="ru-RU" sz="2000" dirty="0"/>
              <a:t> </a:t>
            </a:r>
            <a:r>
              <a:rPr lang="ru-RU" sz="2000" dirty="0" err="1"/>
              <a:t>експорт</a:t>
            </a:r>
            <a:r>
              <a:rPr lang="ru-RU" sz="2000" dirty="0"/>
              <a:t> </a:t>
            </a:r>
            <a:r>
              <a:rPr lang="ru-RU" sz="2000" dirty="0" err="1"/>
              <a:t>товарів</a:t>
            </a:r>
            <a:r>
              <a:rPr lang="ru-RU" sz="2000" dirty="0"/>
              <a:t> за </a:t>
            </a:r>
            <a:r>
              <a:rPr lang="ru-RU" sz="2000" dirty="0" err="1"/>
              <a:t>цінами</a:t>
            </a:r>
            <a:r>
              <a:rPr lang="ru-RU" sz="2000" dirty="0"/>
              <a:t>, </a:t>
            </a:r>
            <a:r>
              <a:rPr lang="ru-RU" sz="2000" dirty="0" err="1"/>
              <a:t>нижчими</a:t>
            </a:r>
            <a:r>
              <a:rPr lang="ru-RU" sz="2000" dirty="0"/>
              <a:t> </a:t>
            </a:r>
            <a:r>
              <a:rPr lang="ru-RU" sz="2000" dirty="0" err="1"/>
              <a:t>від</a:t>
            </a:r>
            <a:r>
              <a:rPr lang="ru-RU" sz="2000" dirty="0"/>
              <a:t> </a:t>
            </a:r>
            <a:r>
              <a:rPr lang="ru-RU" sz="2000" dirty="0" err="1"/>
              <a:t>собівартості</a:t>
            </a:r>
            <a:r>
              <a:rPr lang="ru-RU" sz="2000" dirty="0"/>
              <a:t>, </a:t>
            </a:r>
            <a:r>
              <a:rPr lang="ru-RU" sz="2000" dirty="0" err="1"/>
              <a:t>чи</a:t>
            </a:r>
            <a:r>
              <a:rPr lang="ru-RU" sz="2000" dirty="0"/>
              <a:t>, </a:t>
            </a:r>
            <a:r>
              <a:rPr lang="ru-RU" sz="2000" dirty="0" err="1"/>
              <a:t>принаймні</a:t>
            </a:r>
            <a:r>
              <a:rPr lang="ru-RU" sz="2000" dirty="0"/>
              <a:t>, за </a:t>
            </a:r>
            <a:r>
              <a:rPr lang="ru-RU" sz="2000" dirty="0" err="1"/>
              <a:t>нижчою</a:t>
            </a:r>
            <a:r>
              <a:rPr lang="ru-RU" sz="2000" dirty="0"/>
              <a:t> </a:t>
            </a:r>
            <a:r>
              <a:rPr lang="ru-RU" sz="2000" dirty="0" err="1"/>
              <a:t>ціною</a:t>
            </a:r>
            <a:r>
              <a:rPr lang="ru-RU" sz="2000" dirty="0"/>
              <a:t>, </a:t>
            </a:r>
            <a:r>
              <a:rPr lang="ru-RU" sz="2000" dirty="0" err="1"/>
              <a:t>ніж</a:t>
            </a:r>
            <a:r>
              <a:rPr lang="ru-RU" sz="2000" dirty="0"/>
              <a:t> на </a:t>
            </a:r>
            <a:r>
              <a:rPr lang="ru-RU" sz="2000" dirty="0" err="1"/>
              <a:t>внутрішньому</a:t>
            </a:r>
            <a:r>
              <a:rPr lang="ru-RU" sz="2000" dirty="0"/>
              <a:t> ринку. </a:t>
            </a:r>
            <a:r>
              <a:rPr lang="ru-RU" sz="2000" dirty="0" err="1"/>
              <a:t>Отже</a:t>
            </a:r>
            <a:r>
              <a:rPr lang="ru-RU" sz="2000" dirty="0"/>
              <a:t> </a:t>
            </a:r>
            <a:r>
              <a:rPr lang="ru-RU" sz="2000" dirty="0" err="1"/>
              <a:t>демпінг</a:t>
            </a:r>
            <a:r>
              <a:rPr lang="ru-RU" sz="2000" dirty="0"/>
              <a:t> є формою </a:t>
            </a:r>
            <a:r>
              <a:rPr lang="ru-RU" sz="2000" dirty="0" err="1"/>
              <a:t>міжнародної</a:t>
            </a:r>
            <a:r>
              <a:rPr lang="ru-RU" sz="2000" dirty="0"/>
              <a:t> </a:t>
            </a:r>
            <a:r>
              <a:rPr lang="ru-RU" sz="2000" dirty="0" err="1"/>
              <a:t>цінової</a:t>
            </a:r>
            <a:r>
              <a:rPr lang="ru-RU" sz="2000" dirty="0"/>
              <a:t> </a:t>
            </a:r>
            <a:r>
              <a:rPr lang="ru-RU" sz="2000" dirty="0" err="1"/>
              <a:t>дискримінації</a:t>
            </a:r>
            <a:r>
              <a:rPr lang="ru-RU" sz="2000" dirty="0"/>
              <a:t>. </a:t>
            </a:r>
          </a:p>
        </p:txBody>
      </p:sp>
    </p:spTree>
    <p:extLst>
      <p:ext uri="{BB962C8B-B14F-4D97-AF65-F5344CB8AC3E}">
        <p14:creationId xmlns:p14="http://schemas.microsoft.com/office/powerpoint/2010/main" val="2521203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2955"/>
            <a:ext cx="8596668" cy="5768407"/>
          </a:xfrm>
        </p:spPr>
        <p:txBody>
          <a:bodyPr/>
          <a:lstStyle/>
          <a:p>
            <a:pPr marL="0" indent="0">
              <a:buNone/>
            </a:pPr>
            <a:r>
              <a:rPr lang="ru-RU" sz="2000" dirty="0" err="1"/>
              <a:t>Здійсненню</a:t>
            </a:r>
            <a:r>
              <a:rPr lang="ru-RU" sz="2000" dirty="0"/>
              <a:t> </a:t>
            </a:r>
            <a:r>
              <a:rPr lang="ru-RU" sz="2000" dirty="0" err="1"/>
              <a:t>демпінгу</a:t>
            </a:r>
            <a:r>
              <a:rPr lang="ru-RU" sz="2000" dirty="0"/>
              <a:t> </a:t>
            </a:r>
            <a:r>
              <a:rPr lang="ru-RU" sz="2000" dirty="0" err="1"/>
              <a:t>сприяють</a:t>
            </a:r>
            <a:r>
              <a:rPr lang="ru-RU" sz="2000" dirty="0"/>
              <a:t>: </a:t>
            </a:r>
            <a:endParaRPr lang="ru-RU" sz="2000" dirty="0" smtClean="0"/>
          </a:p>
          <a:p>
            <a:r>
              <a:rPr lang="ru-RU" sz="2000" dirty="0" err="1" smtClean="0"/>
              <a:t>розходження</a:t>
            </a:r>
            <a:r>
              <a:rPr lang="ru-RU" sz="2000" dirty="0" smtClean="0"/>
              <a:t> </a:t>
            </a:r>
            <a:r>
              <a:rPr lang="ru-RU" sz="2000" dirty="0"/>
              <a:t>в </a:t>
            </a:r>
            <a:r>
              <a:rPr lang="ru-RU" sz="2000" dirty="0" err="1"/>
              <a:t>попиті</a:t>
            </a:r>
            <a:r>
              <a:rPr lang="ru-RU" sz="2000" dirty="0"/>
              <a:t> на товар у </a:t>
            </a:r>
            <a:r>
              <a:rPr lang="ru-RU" sz="2000" dirty="0" err="1"/>
              <a:t>різних</a:t>
            </a:r>
            <a:r>
              <a:rPr lang="ru-RU" sz="2000" dirty="0"/>
              <a:t> </a:t>
            </a:r>
            <a:r>
              <a:rPr lang="ru-RU" sz="2000" dirty="0" err="1"/>
              <a:t>країнах</a:t>
            </a:r>
            <a:r>
              <a:rPr lang="ru-RU" sz="2000" dirty="0"/>
              <a:t>; </a:t>
            </a:r>
            <a:endParaRPr lang="ru-RU" sz="2000" dirty="0" smtClean="0"/>
          </a:p>
          <a:p>
            <a:r>
              <a:rPr lang="ru-RU" sz="2000" dirty="0" err="1" smtClean="0"/>
              <a:t>наявність</a:t>
            </a:r>
            <a:r>
              <a:rPr lang="ru-RU" sz="2000" dirty="0" smtClean="0"/>
              <a:t> </a:t>
            </a:r>
            <a:r>
              <a:rPr lang="ru-RU" sz="2000" dirty="0" err="1"/>
              <a:t>певних</a:t>
            </a:r>
            <a:r>
              <a:rPr lang="ru-RU" sz="2000" dirty="0"/>
              <a:t> </a:t>
            </a:r>
            <a:r>
              <a:rPr lang="ru-RU" sz="2000" dirty="0" err="1"/>
              <a:t>передумов</a:t>
            </a:r>
            <a:r>
              <a:rPr lang="ru-RU" sz="2000" dirty="0"/>
              <a:t>, </a:t>
            </a:r>
            <a:r>
              <a:rPr lang="ru-RU" sz="2000" dirty="0" err="1"/>
              <a:t>що</a:t>
            </a:r>
            <a:r>
              <a:rPr lang="ru-RU" sz="2000" dirty="0"/>
              <a:t> </a:t>
            </a:r>
            <a:r>
              <a:rPr lang="ru-RU" sz="2000" dirty="0" err="1"/>
              <a:t>дозволяють</a:t>
            </a:r>
            <a:r>
              <a:rPr lang="ru-RU" sz="2000" dirty="0"/>
              <a:t> </a:t>
            </a:r>
            <a:r>
              <a:rPr lang="ru-RU" sz="2000" dirty="0" err="1"/>
              <a:t>виробникові</a:t>
            </a:r>
            <a:r>
              <a:rPr lang="ru-RU" sz="2000" dirty="0"/>
              <a:t> </a:t>
            </a:r>
            <a:r>
              <a:rPr lang="ru-RU" sz="2000" dirty="0" err="1"/>
              <a:t>встановлювати</a:t>
            </a:r>
            <a:r>
              <a:rPr lang="ru-RU" sz="2000" dirty="0"/>
              <a:t> і </a:t>
            </a:r>
            <a:r>
              <a:rPr lang="ru-RU" sz="2000" dirty="0" err="1"/>
              <a:t>диктувати</a:t>
            </a:r>
            <a:r>
              <a:rPr lang="ru-RU" sz="2000" dirty="0"/>
              <a:t> </a:t>
            </a:r>
            <a:r>
              <a:rPr lang="ru-RU" sz="2000" dirty="0" err="1"/>
              <a:t>ціни</a:t>
            </a:r>
            <a:r>
              <a:rPr lang="ru-RU" sz="2000" dirty="0"/>
              <a:t>; </a:t>
            </a:r>
            <a:endParaRPr lang="ru-RU" sz="2000" dirty="0" smtClean="0"/>
          </a:p>
          <a:p>
            <a:r>
              <a:rPr lang="ru-RU" sz="2000" dirty="0" err="1" smtClean="0"/>
              <a:t>торгові</a:t>
            </a:r>
            <a:r>
              <a:rPr lang="ru-RU" sz="2000" dirty="0" smtClean="0"/>
              <a:t> </a:t>
            </a:r>
            <a:r>
              <a:rPr lang="ru-RU" sz="2000" dirty="0" err="1"/>
              <a:t>бар'єри</a:t>
            </a:r>
            <a:r>
              <a:rPr lang="ru-RU" sz="2000" dirty="0"/>
              <a:t> і </a:t>
            </a:r>
            <a:r>
              <a:rPr lang="ru-RU" sz="2000" dirty="0" err="1"/>
              <a:t>високі</a:t>
            </a:r>
            <a:r>
              <a:rPr lang="ru-RU" sz="2000" dirty="0"/>
              <a:t> </a:t>
            </a:r>
            <a:r>
              <a:rPr lang="ru-RU" sz="2000" dirty="0" err="1"/>
              <a:t>транспортні</a:t>
            </a:r>
            <a:r>
              <a:rPr lang="ru-RU" sz="2000" dirty="0"/>
              <a:t> </a:t>
            </a:r>
            <a:r>
              <a:rPr lang="ru-RU" sz="2000" dirty="0" err="1"/>
              <a:t>витрати</a:t>
            </a:r>
            <a:r>
              <a:rPr lang="ru-RU" sz="2000" dirty="0"/>
              <a:t>, </a:t>
            </a:r>
            <a:r>
              <a:rPr lang="ru-RU" sz="2000" dirty="0" err="1"/>
              <a:t>що</a:t>
            </a:r>
            <a:r>
              <a:rPr lang="ru-RU" sz="2000" dirty="0"/>
              <a:t> </a:t>
            </a:r>
            <a:r>
              <a:rPr lang="ru-RU" sz="2000" dirty="0" err="1"/>
              <a:t>дозволяє</a:t>
            </a:r>
            <a:r>
              <a:rPr lang="ru-RU" sz="2000" dirty="0"/>
              <a:t> </a:t>
            </a:r>
            <a:r>
              <a:rPr lang="ru-RU" sz="2000" dirty="0" err="1"/>
              <a:t>виробникові</a:t>
            </a:r>
            <a:r>
              <a:rPr lang="ru-RU" sz="2000" dirty="0"/>
              <a:t> </a:t>
            </a:r>
            <a:r>
              <a:rPr lang="ru-RU" sz="2000" dirty="0" err="1"/>
              <a:t>відгородити</a:t>
            </a:r>
            <a:r>
              <a:rPr lang="ru-RU" sz="2000" dirty="0"/>
              <a:t> </a:t>
            </a:r>
            <a:r>
              <a:rPr lang="ru-RU" sz="2000" dirty="0" err="1"/>
              <a:t>зовнішній</a:t>
            </a:r>
            <a:r>
              <a:rPr lang="ru-RU" sz="2000" dirty="0"/>
              <a:t> </a:t>
            </a:r>
            <a:r>
              <a:rPr lang="ru-RU" sz="2000" dirty="0" err="1"/>
              <a:t>ринок</a:t>
            </a:r>
            <a:r>
              <a:rPr lang="ru-RU" sz="2000" dirty="0"/>
              <a:t>, де </a:t>
            </a:r>
            <a:r>
              <a:rPr lang="ru-RU" sz="2000" dirty="0" err="1"/>
              <a:t>він</a:t>
            </a:r>
            <a:r>
              <a:rPr lang="ru-RU" sz="2000" dirty="0"/>
              <a:t> </a:t>
            </a:r>
            <a:r>
              <a:rPr lang="ru-RU" sz="2000" dirty="0" err="1"/>
              <a:t>продає</a:t>
            </a:r>
            <a:r>
              <a:rPr lang="ru-RU" sz="2000" dirty="0"/>
              <a:t> товар за </a:t>
            </a:r>
            <a:r>
              <a:rPr lang="ru-RU" sz="2000" dirty="0" err="1"/>
              <a:t>низькими</a:t>
            </a:r>
            <a:r>
              <a:rPr lang="ru-RU" sz="2000" dirty="0"/>
              <a:t> </a:t>
            </a:r>
            <a:r>
              <a:rPr lang="ru-RU" sz="2000" dirty="0" err="1"/>
              <a:t>цінами</a:t>
            </a:r>
            <a:r>
              <a:rPr lang="ru-RU" sz="2000" dirty="0"/>
              <a:t>, </a:t>
            </a:r>
            <a:r>
              <a:rPr lang="ru-RU" sz="2000" dirty="0" err="1"/>
              <a:t>від</a:t>
            </a:r>
            <a:r>
              <a:rPr lang="ru-RU" sz="2000" dirty="0"/>
              <a:t> </a:t>
            </a:r>
            <a:r>
              <a:rPr lang="ru-RU" sz="2000" dirty="0" err="1"/>
              <a:t>внутрішнього</a:t>
            </a:r>
            <a:r>
              <a:rPr lang="ru-RU" sz="2000" dirty="0"/>
              <a:t> ринку, де </a:t>
            </a:r>
            <a:r>
              <a:rPr lang="ru-RU" sz="2000" dirty="0" err="1"/>
              <a:t>відбувається</a:t>
            </a:r>
            <a:r>
              <a:rPr lang="ru-RU" sz="2000" dirty="0"/>
              <a:t> продаж товару за </a:t>
            </a:r>
            <a:r>
              <a:rPr lang="ru-RU" sz="2000" dirty="0" err="1"/>
              <a:t>вищими</a:t>
            </a:r>
            <a:r>
              <a:rPr lang="ru-RU" sz="2000" dirty="0"/>
              <a:t> </a:t>
            </a:r>
            <a:r>
              <a:rPr lang="ru-RU" sz="2000" dirty="0" err="1"/>
              <a:t>цінами</a:t>
            </a:r>
            <a:r>
              <a:rPr lang="ru-RU" sz="2000" dirty="0"/>
              <a:t>. </a:t>
            </a:r>
          </a:p>
          <a:p>
            <a:pPr marL="0" indent="0">
              <a:buNone/>
            </a:pPr>
            <a:r>
              <a:rPr lang="ru-RU" sz="2000" dirty="0"/>
              <a:t>У </a:t>
            </a:r>
            <a:r>
              <a:rPr lang="ru-RU" sz="2000" dirty="0" err="1"/>
              <a:t>міжнародній</a:t>
            </a:r>
            <a:r>
              <a:rPr lang="ru-RU" sz="2000" dirty="0"/>
              <a:t> </a:t>
            </a:r>
            <a:r>
              <a:rPr lang="ru-RU" sz="2000" dirty="0" err="1"/>
              <a:t>торговій</a:t>
            </a:r>
            <a:r>
              <a:rPr lang="ru-RU" sz="2000" dirty="0"/>
              <a:t> </a:t>
            </a:r>
            <a:r>
              <a:rPr lang="ru-RU" sz="2000" dirty="0" err="1"/>
              <a:t>практиці</a:t>
            </a:r>
            <a:r>
              <a:rPr lang="ru-RU" sz="2000" dirty="0"/>
              <a:t> </a:t>
            </a:r>
            <a:r>
              <a:rPr lang="ru-RU" sz="2000" dirty="0" err="1" smtClean="0"/>
              <a:t>розрізняють</a:t>
            </a:r>
            <a:r>
              <a:rPr lang="ru-RU" sz="2000" dirty="0" smtClean="0"/>
              <a:t>:</a:t>
            </a:r>
          </a:p>
          <a:p>
            <a:r>
              <a:rPr lang="ru-RU" sz="2000" dirty="0" smtClean="0"/>
              <a:t> </a:t>
            </a:r>
            <a:r>
              <a:rPr lang="ru-RU" sz="2000" dirty="0" err="1"/>
              <a:t>спорадичний</a:t>
            </a:r>
            <a:r>
              <a:rPr lang="ru-RU" sz="2000" dirty="0"/>
              <a:t>, </a:t>
            </a:r>
            <a:endParaRPr lang="ru-RU" sz="2000" dirty="0" smtClean="0"/>
          </a:p>
          <a:p>
            <a:r>
              <a:rPr lang="ru-RU" sz="2000" dirty="0" err="1" smtClean="0"/>
              <a:t>постійний</a:t>
            </a:r>
            <a:r>
              <a:rPr lang="ru-RU" sz="2000" dirty="0" smtClean="0"/>
              <a:t> </a:t>
            </a:r>
            <a:endParaRPr lang="ru-RU" sz="2000" dirty="0"/>
          </a:p>
          <a:p>
            <a:r>
              <a:rPr lang="ru-RU" sz="2000" dirty="0" err="1" smtClean="0"/>
              <a:t>хижацький</a:t>
            </a:r>
            <a:r>
              <a:rPr lang="ru-RU" sz="2000" dirty="0" smtClean="0"/>
              <a:t> </a:t>
            </a:r>
            <a:r>
              <a:rPr lang="ru-RU" sz="2000" dirty="0" err="1"/>
              <a:t>демпінг</a:t>
            </a:r>
            <a:r>
              <a:rPr lang="ru-RU" sz="2000" dirty="0"/>
              <a:t>. </a:t>
            </a:r>
          </a:p>
          <a:p>
            <a:endParaRPr lang="ru-RU" dirty="0"/>
          </a:p>
        </p:txBody>
      </p:sp>
    </p:spTree>
    <p:extLst>
      <p:ext uri="{BB962C8B-B14F-4D97-AF65-F5344CB8AC3E}">
        <p14:creationId xmlns:p14="http://schemas.microsoft.com/office/powerpoint/2010/main" val="1572886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4025" y="368491"/>
            <a:ext cx="8993874" cy="5882184"/>
          </a:xfrm>
        </p:spPr>
        <p:txBody>
          <a:bodyPr/>
          <a:lstStyle/>
          <a:p>
            <a:r>
              <a:rPr lang="ru-RU" sz="2400" b="1" dirty="0" err="1"/>
              <a:t>Спорадичний</a:t>
            </a:r>
            <a:r>
              <a:rPr lang="ru-RU" sz="2400" b="1" dirty="0"/>
              <a:t> </a:t>
            </a:r>
            <a:r>
              <a:rPr lang="ru-RU" sz="2400" b="1" dirty="0" err="1"/>
              <a:t>демпінг</a:t>
            </a:r>
            <a:r>
              <a:rPr lang="ru-RU" sz="2400" dirty="0"/>
              <a:t> — </a:t>
            </a:r>
            <a:r>
              <a:rPr lang="ru-RU" sz="2400" dirty="0" err="1"/>
              <a:t>це</a:t>
            </a:r>
            <a:r>
              <a:rPr lang="ru-RU" sz="2400" dirty="0"/>
              <a:t> </a:t>
            </a:r>
            <a:r>
              <a:rPr lang="ru-RU" sz="2400" dirty="0" err="1"/>
              <a:t>епізодичний</a:t>
            </a:r>
            <a:r>
              <a:rPr lang="ru-RU" sz="2400" dirty="0"/>
              <a:t> продаж </a:t>
            </a:r>
            <a:r>
              <a:rPr lang="ru-RU" sz="2400" dirty="0" err="1"/>
              <a:t>несподіваних</a:t>
            </a:r>
            <a:r>
              <a:rPr lang="ru-RU" sz="2400" dirty="0"/>
              <a:t> </a:t>
            </a:r>
            <a:r>
              <a:rPr lang="ru-RU" sz="2400" dirty="0" err="1"/>
              <a:t>надлишків</a:t>
            </a:r>
            <a:r>
              <a:rPr lang="ru-RU" sz="2400" dirty="0"/>
              <a:t> товару на </a:t>
            </a:r>
            <a:r>
              <a:rPr lang="ru-RU" sz="2400" dirty="0" err="1"/>
              <a:t>світовому</a:t>
            </a:r>
            <a:r>
              <a:rPr lang="ru-RU" sz="2400" dirty="0"/>
              <a:t> ринку за </a:t>
            </a:r>
            <a:r>
              <a:rPr lang="ru-RU" sz="2400" dirty="0" err="1"/>
              <a:t>нижчими</a:t>
            </a:r>
            <a:r>
              <a:rPr lang="ru-RU" sz="2400" dirty="0"/>
              <a:t> </a:t>
            </a:r>
            <a:r>
              <a:rPr lang="ru-RU" sz="2400" dirty="0" err="1"/>
              <a:t>цінами</a:t>
            </a:r>
            <a:r>
              <a:rPr lang="ru-RU" sz="2400" dirty="0"/>
              <a:t>, </a:t>
            </a:r>
            <a:r>
              <a:rPr lang="ru-RU" sz="2400" dirty="0" err="1"/>
              <a:t>ніж</a:t>
            </a:r>
            <a:r>
              <a:rPr lang="ru-RU" sz="2400" dirty="0"/>
              <a:t> на </a:t>
            </a:r>
            <a:r>
              <a:rPr lang="ru-RU" sz="2400" dirty="0" err="1"/>
              <a:t>внутрішньому</a:t>
            </a:r>
            <a:r>
              <a:rPr lang="ru-RU" sz="2400" dirty="0"/>
              <a:t> ринку. </a:t>
            </a:r>
            <a:r>
              <a:rPr lang="ru-RU" sz="2400" dirty="0" err="1"/>
              <a:t>Цей</a:t>
            </a:r>
            <a:r>
              <a:rPr lang="ru-RU" sz="2400" dirty="0"/>
              <a:t> вид </a:t>
            </a:r>
            <a:r>
              <a:rPr lang="ru-RU" sz="2400" dirty="0" err="1"/>
              <a:t>демпінгу</a:t>
            </a:r>
            <a:r>
              <a:rPr lang="ru-RU" sz="2400" dirty="0"/>
              <a:t> </a:t>
            </a:r>
            <a:r>
              <a:rPr lang="ru-RU" sz="2400" dirty="0" err="1"/>
              <a:t>використовується</a:t>
            </a:r>
            <a:r>
              <a:rPr lang="ru-RU" sz="2400" dirty="0"/>
              <a:t> у </a:t>
            </a:r>
            <a:r>
              <a:rPr lang="ru-RU" sz="2400" dirty="0" err="1"/>
              <a:t>випадку</a:t>
            </a:r>
            <a:r>
              <a:rPr lang="ru-RU" sz="2400" dirty="0"/>
              <a:t> </a:t>
            </a:r>
            <a:r>
              <a:rPr lang="ru-RU" sz="2400" dirty="0" err="1"/>
              <a:t>виникнення</a:t>
            </a:r>
            <a:r>
              <a:rPr lang="ru-RU" sz="2400" dirty="0"/>
              <a:t> у </a:t>
            </a:r>
            <a:r>
              <a:rPr lang="ru-RU" sz="2400" dirty="0" err="1"/>
              <a:t>фірми</a:t>
            </a:r>
            <a:r>
              <a:rPr lang="ru-RU" sz="2400" dirty="0"/>
              <a:t> </a:t>
            </a:r>
            <a:r>
              <a:rPr lang="ru-RU" sz="2400" dirty="0" err="1"/>
              <a:t>надвиробництва</a:t>
            </a:r>
            <a:r>
              <a:rPr lang="ru-RU" sz="2400" dirty="0"/>
              <a:t> </a:t>
            </a:r>
            <a:r>
              <a:rPr lang="ru-RU" sz="2400" dirty="0" err="1"/>
              <a:t>товарів</a:t>
            </a:r>
            <a:r>
              <a:rPr lang="ru-RU" sz="2400" dirty="0"/>
              <a:t>. Не </a:t>
            </a:r>
            <a:r>
              <a:rPr lang="ru-RU" sz="2400" dirty="0" err="1"/>
              <a:t>маючи</a:t>
            </a:r>
            <a:r>
              <a:rPr lang="ru-RU" sz="2400" dirty="0"/>
              <a:t> </a:t>
            </a:r>
            <a:r>
              <a:rPr lang="ru-RU" sz="2400" dirty="0" err="1"/>
              <a:t>можливості</a:t>
            </a:r>
            <a:r>
              <a:rPr lang="ru-RU" sz="2400" dirty="0"/>
              <a:t> </a:t>
            </a:r>
            <a:r>
              <a:rPr lang="ru-RU" sz="2400" dirty="0" err="1"/>
              <a:t>реалізувати</a:t>
            </a:r>
            <a:r>
              <a:rPr lang="ru-RU" sz="2400" dirty="0"/>
              <a:t> товар у себе в </a:t>
            </a:r>
            <a:r>
              <a:rPr lang="ru-RU" sz="2400" dirty="0" err="1"/>
              <a:t>країні</a:t>
            </a:r>
            <a:r>
              <a:rPr lang="ru-RU" sz="2400" dirty="0"/>
              <a:t> і не </a:t>
            </a:r>
            <a:r>
              <a:rPr lang="ru-RU" sz="2400" dirty="0" err="1"/>
              <a:t>бажаючи</a:t>
            </a:r>
            <a:r>
              <a:rPr lang="ru-RU" sz="2400" dirty="0"/>
              <a:t> </a:t>
            </a:r>
            <a:r>
              <a:rPr lang="ru-RU" sz="2400" dirty="0" err="1"/>
              <a:t>зупиняти</a:t>
            </a:r>
            <a:r>
              <a:rPr lang="ru-RU" sz="2400" dirty="0"/>
              <a:t> </a:t>
            </a:r>
            <a:r>
              <a:rPr lang="ru-RU" sz="2400" dirty="0" err="1"/>
              <a:t>своє</a:t>
            </a:r>
            <a:r>
              <a:rPr lang="ru-RU" sz="2400" dirty="0"/>
              <a:t> </a:t>
            </a:r>
            <a:r>
              <a:rPr lang="ru-RU" sz="2400" dirty="0" err="1"/>
              <a:t>виробництво</a:t>
            </a:r>
            <a:r>
              <a:rPr lang="ru-RU" sz="2400" dirty="0"/>
              <a:t>, </a:t>
            </a:r>
            <a:r>
              <a:rPr lang="ru-RU" sz="2400" dirty="0" err="1"/>
              <a:t>фірма</a:t>
            </a:r>
            <a:r>
              <a:rPr lang="ru-RU" sz="2400" dirty="0"/>
              <a:t> </a:t>
            </a:r>
            <a:r>
              <a:rPr lang="ru-RU" sz="2400" dirty="0" err="1"/>
              <a:t>продає</a:t>
            </a:r>
            <a:r>
              <a:rPr lang="ru-RU" sz="2400" dirty="0"/>
              <a:t> товар на </a:t>
            </a:r>
            <a:r>
              <a:rPr lang="ru-RU" sz="2400" dirty="0" err="1"/>
              <a:t>зовнішньому</a:t>
            </a:r>
            <a:r>
              <a:rPr lang="ru-RU" sz="2400" dirty="0"/>
              <a:t> ринку за </a:t>
            </a:r>
            <a:r>
              <a:rPr lang="ru-RU" sz="2400" dirty="0" err="1"/>
              <a:t>нижчою</a:t>
            </a:r>
            <a:r>
              <a:rPr lang="ru-RU" sz="2400" dirty="0"/>
              <a:t> </a:t>
            </a:r>
            <a:r>
              <a:rPr lang="ru-RU" sz="2400" dirty="0" err="1"/>
              <a:t>ціною</a:t>
            </a:r>
            <a:r>
              <a:rPr lang="ru-RU" sz="2400" dirty="0"/>
              <a:t> </a:t>
            </a:r>
            <a:r>
              <a:rPr lang="ru-RU" sz="2400" dirty="0" err="1"/>
              <a:t>порівняно</a:t>
            </a:r>
            <a:r>
              <a:rPr lang="ru-RU" sz="2400" dirty="0"/>
              <a:t> з </a:t>
            </a:r>
            <a:r>
              <a:rPr lang="ru-RU" sz="2400" dirty="0" err="1"/>
              <a:t>внутрішньою</a:t>
            </a:r>
            <a:r>
              <a:rPr lang="ru-RU" sz="2400" dirty="0"/>
              <a:t> </a:t>
            </a:r>
            <a:r>
              <a:rPr lang="ru-RU" sz="2400" dirty="0" err="1"/>
              <a:t>ціною</a:t>
            </a:r>
            <a:r>
              <a:rPr lang="ru-RU" sz="2400" dirty="0"/>
              <a:t>. </a:t>
            </a:r>
          </a:p>
          <a:p>
            <a:r>
              <a:rPr lang="ru-RU" sz="2400" b="1" dirty="0" err="1"/>
              <a:t>Постійний</a:t>
            </a:r>
            <a:r>
              <a:rPr lang="ru-RU" sz="2400" b="1" dirty="0"/>
              <a:t> </a:t>
            </a:r>
            <a:r>
              <a:rPr lang="ru-RU" sz="2400" b="1" dirty="0" err="1"/>
              <a:t>демпінг</a:t>
            </a:r>
            <a:r>
              <a:rPr lang="ru-RU" sz="2400" dirty="0"/>
              <a:t> — </a:t>
            </a:r>
            <a:r>
              <a:rPr lang="ru-RU" sz="2400" dirty="0" err="1"/>
              <a:t>це</a:t>
            </a:r>
            <a:r>
              <a:rPr lang="ru-RU" sz="2400" dirty="0"/>
              <a:t> </a:t>
            </a:r>
            <a:r>
              <a:rPr lang="ru-RU" sz="2400" dirty="0" err="1"/>
              <a:t>довгостроковий</a:t>
            </a:r>
            <a:r>
              <a:rPr lang="ru-RU" sz="2400" dirty="0"/>
              <a:t> продаж товару на </a:t>
            </a:r>
            <a:r>
              <a:rPr lang="ru-RU" sz="2400" dirty="0" err="1"/>
              <a:t>світовому</a:t>
            </a:r>
            <a:r>
              <a:rPr lang="ru-RU" sz="2400" dirty="0"/>
              <a:t> ринку за </a:t>
            </a:r>
            <a:r>
              <a:rPr lang="ru-RU" sz="2400" dirty="0" err="1"/>
              <a:t>нижчою</a:t>
            </a:r>
            <a:r>
              <a:rPr lang="ru-RU" sz="2400" dirty="0"/>
              <a:t> </a:t>
            </a:r>
            <a:r>
              <a:rPr lang="ru-RU" sz="2400" dirty="0" err="1"/>
              <a:t>ціною</a:t>
            </a:r>
            <a:r>
              <a:rPr lang="ru-RU" sz="2400" dirty="0"/>
              <a:t>, </a:t>
            </a:r>
            <a:r>
              <a:rPr lang="ru-RU" sz="2400" dirty="0" err="1"/>
              <a:t>ніж</a:t>
            </a:r>
            <a:r>
              <a:rPr lang="ru-RU" sz="2400" dirty="0"/>
              <a:t> на </a:t>
            </a:r>
            <a:r>
              <a:rPr lang="ru-RU" sz="2400" dirty="0" err="1"/>
              <a:t>внутрішньому</a:t>
            </a:r>
            <a:r>
              <a:rPr lang="ru-RU" sz="2400" dirty="0"/>
              <a:t> ринку. </a:t>
            </a:r>
          </a:p>
          <a:p>
            <a:r>
              <a:rPr lang="ru-RU" sz="2400" b="1" dirty="0" err="1"/>
              <a:t>Хижацький</a:t>
            </a:r>
            <a:r>
              <a:rPr lang="ru-RU" sz="2400" b="1" dirty="0"/>
              <a:t> (</a:t>
            </a:r>
            <a:r>
              <a:rPr lang="ru-RU" sz="2400" b="1" dirty="0" err="1"/>
              <a:t>навмисний</a:t>
            </a:r>
            <a:r>
              <a:rPr lang="ru-RU" sz="2400" b="1" dirty="0"/>
              <a:t>) </a:t>
            </a:r>
            <a:r>
              <a:rPr lang="ru-RU" sz="2400" b="1" dirty="0" err="1"/>
              <a:t>демпінг</a:t>
            </a:r>
            <a:r>
              <a:rPr lang="ru-RU" sz="2400" dirty="0"/>
              <a:t> — </a:t>
            </a:r>
            <a:r>
              <a:rPr lang="ru-RU" sz="2400" dirty="0" err="1"/>
              <a:t>це</a:t>
            </a:r>
            <a:r>
              <a:rPr lang="ru-RU" sz="2400" dirty="0"/>
              <a:t> </a:t>
            </a:r>
            <a:r>
              <a:rPr lang="ru-RU" sz="2400" dirty="0" err="1"/>
              <a:t>тимчасове</a:t>
            </a:r>
            <a:r>
              <a:rPr lang="ru-RU" sz="2400" dirty="0"/>
              <a:t> </a:t>
            </a:r>
            <a:r>
              <a:rPr lang="ru-RU" sz="2400" dirty="0" err="1"/>
              <a:t>навмисне</a:t>
            </a:r>
            <a:r>
              <a:rPr lang="ru-RU" sz="2400" dirty="0"/>
              <a:t> </a:t>
            </a:r>
            <a:r>
              <a:rPr lang="ru-RU" sz="2400" dirty="0" err="1"/>
              <a:t>зниження</a:t>
            </a:r>
            <a:r>
              <a:rPr lang="ru-RU" sz="2400" dirty="0"/>
              <a:t> </a:t>
            </a:r>
            <a:r>
              <a:rPr lang="ru-RU" sz="2400" dirty="0" err="1"/>
              <a:t>експортних</a:t>
            </a:r>
            <a:r>
              <a:rPr lang="ru-RU" sz="2400" dirty="0"/>
              <a:t> </a:t>
            </a:r>
            <a:r>
              <a:rPr lang="ru-RU" sz="2400" dirty="0" err="1"/>
              <a:t>цін</a:t>
            </a:r>
            <a:r>
              <a:rPr lang="ru-RU" sz="2400" dirty="0"/>
              <a:t> з метою </a:t>
            </a:r>
            <a:r>
              <a:rPr lang="ru-RU" sz="2400" dirty="0" err="1"/>
              <a:t>витиснення</a:t>
            </a:r>
            <a:r>
              <a:rPr lang="ru-RU" sz="2400" dirty="0"/>
              <a:t> </a:t>
            </a:r>
            <a:r>
              <a:rPr lang="ru-RU" sz="2400" dirty="0" err="1"/>
              <a:t>конкурентів</a:t>
            </a:r>
            <a:r>
              <a:rPr lang="ru-RU" sz="2400" dirty="0"/>
              <a:t> з ринку і </a:t>
            </a:r>
            <a:r>
              <a:rPr lang="ru-RU" sz="2400" dirty="0" err="1"/>
              <a:t>наступного</a:t>
            </a:r>
            <a:r>
              <a:rPr lang="ru-RU" sz="2400" dirty="0"/>
              <a:t> </a:t>
            </a:r>
            <a:r>
              <a:rPr lang="ru-RU" sz="2400" dirty="0" err="1"/>
              <a:t>встановлення</a:t>
            </a:r>
            <a:r>
              <a:rPr lang="ru-RU" sz="2400" dirty="0"/>
              <a:t> </a:t>
            </a:r>
            <a:r>
              <a:rPr lang="ru-RU" sz="2400" dirty="0" err="1"/>
              <a:t>монопольних</a:t>
            </a:r>
            <a:r>
              <a:rPr lang="ru-RU" sz="2400" dirty="0"/>
              <a:t> </a:t>
            </a:r>
            <a:r>
              <a:rPr lang="ru-RU" sz="2400" dirty="0" err="1"/>
              <a:t>цін</a:t>
            </a:r>
            <a:r>
              <a:rPr lang="ru-RU" sz="2400" dirty="0"/>
              <a:t>. </a:t>
            </a:r>
          </a:p>
          <a:p>
            <a:endParaRPr lang="ru-RU" dirty="0"/>
          </a:p>
        </p:txBody>
      </p:sp>
    </p:spTree>
    <p:extLst>
      <p:ext uri="{BB962C8B-B14F-4D97-AF65-F5344CB8AC3E}">
        <p14:creationId xmlns:p14="http://schemas.microsoft.com/office/powerpoint/2010/main" val="222206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9433" y="327546"/>
            <a:ext cx="9062113" cy="6045957"/>
          </a:xfrm>
        </p:spPr>
        <p:txBody>
          <a:bodyPr/>
          <a:lstStyle/>
          <a:p>
            <a:pPr marL="0" indent="0">
              <a:buNone/>
            </a:pPr>
            <a:r>
              <a:rPr lang="uk-UA" dirty="0"/>
              <a:t>4.1. Сутність нетарифного регулювання </a:t>
            </a:r>
            <a:r>
              <a:rPr lang="uk-UA" dirty="0" smtClean="0"/>
              <a:t>ЗЕД</a:t>
            </a:r>
          </a:p>
          <a:p>
            <a:pPr marL="0" indent="0">
              <a:buNone/>
            </a:pPr>
            <a:r>
              <a:rPr lang="uk-UA" b="1" i="1" dirty="0"/>
              <a:t>Нетарифні методи регулювання експортно-імпортних операцій є</a:t>
            </a:r>
            <a:r>
              <a:rPr lang="ru-RU" b="1" i="1" dirty="0"/>
              <a:t> </a:t>
            </a:r>
            <a:r>
              <a:rPr lang="uk-UA" b="1" i="1" dirty="0"/>
              <a:t>засобом формування зовнішньоекономічної діяльності і</a:t>
            </a:r>
            <a:r>
              <a:rPr lang="ru-RU" b="1" i="1" dirty="0"/>
              <a:t> </a:t>
            </a:r>
            <a:r>
              <a:rPr lang="uk-UA" b="1" i="1" dirty="0"/>
              <a:t>за</a:t>
            </a:r>
            <a:r>
              <a:rPr lang="ru-RU" b="1" i="1" dirty="0"/>
              <a:t> </a:t>
            </a:r>
            <a:r>
              <a:rPr lang="uk-UA" b="1" i="1" dirty="0"/>
              <a:t>своєю суттю </a:t>
            </a:r>
            <a:r>
              <a:rPr lang="ru-RU" b="1" i="1" dirty="0"/>
              <a:t> — комплексом </a:t>
            </a:r>
            <a:r>
              <a:rPr lang="ru-RU" b="1" i="1" dirty="0" err="1"/>
              <a:t>заходів</a:t>
            </a:r>
            <a:r>
              <a:rPr lang="ru-RU" b="1" i="1" dirty="0"/>
              <a:t> </a:t>
            </a:r>
            <a:r>
              <a:rPr lang="ru-RU" b="1" i="1" dirty="0" err="1"/>
              <a:t>обмежувально-заборонного</a:t>
            </a:r>
            <a:r>
              <a:rPr lang="ru-RU" b="1" i="1" dirty="0"/>
              <a:t> характеру, </a:t>
            </a:r>
            <a:r>
              <a:rPr lang="ru-RU" b="1" i="1" dirty="0" err="1"/>
              <a:t>що</a:t>
            </a:r>
            <a:r>
              <a:rPr lang="ru-RU" b="1" i="1" dirty="0"/>
              <a:t> </a:t>
            </a:r>
            <a:r>
              <a:rPr lang="ru-RU" b="1" i="1" dirty="0" err="1"/>
              <a:t>застосовуються</a:t>
            </a:r>
            <a:r>
              <a:rPr lang="ru-RU" b="1" i="1" dirty="0"/>
              <a:t> з метою </a:t>
            </a:r>
            <a:r>
              <a:rPr lang="ru-RU" b="1" i="1" dirty="0" err="1"/>
              <a:t>захисту</a:t>
            </a:r>
            <a:r>
              <a:rPr lang="ru-RU" b="1" i="1" dirty="0"/>
              <a:t> </a:t>
            </a:r>
            <a:r>
              <a:rPr lang="ru-RU" b="1" i="1" dirty="0" err="1"/>
              <a:t>вітчизняних</a:t>
            </a:r>
            <a:r>
              <a:rPr lang="ru-RU" b="1" i="1" dirty="0"/>
              <a:t> </a:t>
            </a:r>
            <a:r>
              <a:rPr lang="ru-RU" b="1" i="1" dirty="0" err="1"/>
              <a:t>виробників</a:t>
            </a:r>
            <a:r>
              <a:rPr lang="ru-RU" b="1" i="1" dirty="0"/>
              <a:t> і </a:t>
            </a:r>
            <a:r>
              <a:rPr lang="ru-RU" b="1" i="1" dirty="0" err="1"/>
              <a:t>споживачів</a:t>
            </a:r>
            <a:r>
              <a:rPr lang="ru-RU" b="1" i="1" dirty="0"/>
              <a:t>, а </a:t>
            </a:r>
            <a:r>
              <a:rPr lang="ru-RU" b="1" i="1" dirty="0" err="1"/>
              <a:t>також</a:t>
            </a:r>
            <a:r>
              <a:rPr lang="ru-RU" b="1" i="1" dirty="0"/>
              <a:t> </a:t>
            </a:r>
            <a:r>
              <a:rPr lang="ru-RU" b="1" i="1" dirty="0" err="1"/>
              <a:t>проведення</a:t>
            </a:r>
            <a:r>
              <a:rPr lang="ru-RU" b="1" i="1" dirty="0"/>
              <a:t> </a:t>
            </a:r>
            <a:r>
              <a:rPr lang="ru-RU" b="1" i="1" dirty="0" err="1"/>
              <a:t>ефективної</a:t>
            </a:r>
            <a:r>
              <a:rPr lang="ru-RU" b="1" i="1" dirty="0"/>
              <a:t> </a:t>
            </a:r>
            <a:r>
              <a:rPr lang="ru-RU" b="1" i="1" dirty="0" err="1"/>
              <a:t>політики</a:t>
            </a:r>
            <a:r>
              <a:rPr lang="ru-RU" b="1" i="1" dirty="0"/>
              <a:t> в </a:t>
            </a:r>
            <a:r>
              <a:rPr lang="ru-RU" b="1" i="1" dirty="0" err="1"/>
              <a:t>інтересах</a:t>
            </a:r>
            <a:r>
              <a:rPr lang="ru-RU" b="1" i="1" dirty="0"/>
              <a:t> </a:t>
            </a:r>
            <a:r>
              <a:rPr lang="ru-RU" b="1" i="1" dirty="0" err="1"/>
              <a:t>власної</a:t>
            </a:r>
            <a:r>
              <a:rPr lang="ru-RU" b="1" i="1" dirty="0"/>
              <a:t> </a:t>
            </a:r>
            <a:r>
              <a:rPr lang="ru-RU" b="1" i="1" dirty="0" err="1"/>
              <a:t>економіки</a:t>
            </a:r>
            <a:r>
              <a:rPr lang="ru-RU" b="1" i="1" dirty="0"/>
              <a:t>.</a:t>
            </a:r>
            <a:endParaRPr lang="ru-RU" dirty="0"/>
          </a:p>
          <a:p>
            <a:r>
              <a:rPr lang="ru-RU" dirty="0"/>
              <a:t>В </a:t>
            </a:r>
            <a:r>
              <a:rPr lang="ru-RU" dirty="0" err="1"/>
              <a:t>умовах</a:t>
            </a:r>
            <a:r>
              <a:rPr lang="ru-RU" dirty="0"/>
              <a:t> </a:t>
            </a:r>
            <a:r>
              <a:rPr lang="ru-RU" dirty="0" err="1"/>
              <a:t>глобалізації</a:t>
            </a:r>
            <a:r>
              <a:rPr lang="ru-RU" dirty="0"/>
              <a:t> </a:t>
            </a:r>
            <a:r>
              <a:rPr lang="ru-RU" dirty="0" err="1"/>
              <a:t>світової</a:t>
            </a:r>
            <a:r>
              <a:rPr lang="ru-RU" dirty="0"/>
              <a:t> </a:t>
            </a:r>
            <a:r>
              <a:rPr lang="ru-RU" dirty="0" err="1"/>
              <a:t>економіки</a:t>
            </a:r>
            <a:r>
              <a:rPr lang="ru-RU" dirty="0"/>
              <a:t> </a:t>
            </a:r>
            <a:r>
              <a:rPr lang="ru-RU" dirty="0" err="1"/>
              <a:t>значну</a:t>
            </a:r>
            <a:r>
              <a:rPr lang="ru-RU" dirty="0"/>
              <a:t> роль у </a:t>
            </a:r>
            <a:r>
              <a:rPr lang="ru-RU" dirty="0" err="1"/>
              <a:t>регулюванні</a:t>
            </a:r>
            <a:r>
              <a:rPr lang="ru-RU" dirty="0"/>
              <a:t> </a:t>
            </a:r>
            <a:r>
              <a:rPr lang="ru-RU" dirty="0" err="1"/>
              <a:t>нетарифних</a:t>
            </a:r>
            <a:r>
              <a:rPr lang="ru-RU" dirty="0"/>
              <a:t> </a:t>
            </a:r>
            <a:r>
              <a:rPr lang="ru-RU" dirty="0" err="1"/>
              <a:t>інструментів</a:t>
            </a:r>
            <a:r>
              <a:rPr lang="ru-RU" dirty="0"/>
              <a:t> </a:t>
            </a:r>
            <a:r>
              <a:rPr lang="ru-RU" dirty="0" err="1"/>
              <a:t>торговельної</a:t>
            </a:r>
            <a:r>
              <a:rPr lang="ru-RU" dirty="0"/>
              <a:t> </a:t>
            </a:r>
            <a:r>
              <a:rPr lang="ru-RU" dirty="0" err="1"/>
              <a:t>діяльності</a:t>
            </a:r>
            <a:r>
              <a:rPr lang="ru-RU" dirty="0"/>
              <a:t> </a:t>
            </a:r>
            <a:r>
              <a:rPr lang="ru-RU" dirty="0" err="1"/>
              <a:t>відіграє</a:t>
            </a:r>
            <a:r>
              <a:rPr lang="ru-RU" dirty="0"/>
              <a:t> СОТ.</a:t>
            </a:r>
          </a:p>
          <a:p>
            <a:r>
              <a:rPr lang="ru-RU" dirty="0" err="1"/>
              <a:t>Головним</a:t>
            </a:r>
            <a:r>
              <a:rPr lang="ru-RU" dirty="0"/>
              <a:t> принципом СОТ є </a:t>
            </a:r>
            <a:r>
              <a:rPr lang="ru-RU" dirty="0" err="1"/>
              <a:t>передбачуваність</a:t>
            </a:r>
            <a:r>
              <a:rPr lang="ru-RU" dirty="0"/>
              <a:t> </a:t>
            </a:r>
            <a:r>
              <a:rPr lang="ru-RU" dirty="0" err="1"/>
              <a:t>або</a:t>
            </a:r>
            <a:r>
              <a:rPr lang="ru-RU" dirty="0"/>
              <a:t> </a:t>
            </a:r>
            <a:r>
              <a:rPr lang="ru-RU" dirty="0" err="1"/>
              <a:t>відсутність</a:t>
            </a:r>
            <a:r>
              <a:rPr lang="ru-RU" dirty="0"/>
              <a:t> </a:t>
            </a:r>
            <a:r>
              <a:rPr lang="ru-RU" dirty="0" err="1"/>
              <a:t>довільного</a:t>
            </a:r>
            <a:r>
              <a:rPr lang="ru-RU" dirty="0"/>
              <a:t> </a:t>
            </a:r>
            <a:r>
              <a:rPr lang="ru-RU" dirty="0" err="1"/>
              <a:t>застосування</a:t>
            </a:r>
            <a:r>
              <a:rPr lang="ru-RU" dirty="0"/>
              <a:t> </a:t>
            </a:r>
            <a:r>
              <a:rPr lang="ru-RU" dirty="0" err="1"/>
              <a:t>країнами</a:t>
            </a:r>
            <a:r>
              <a:rPr lang="ru-RU" dirty="0"/>
              <a:t> </a:t>
            </a:r>
            <a:r>
              <a:rPr lang="ru-RU" dirty="0" err="1"/>
              <a:t>торговельних</a:t>
            </a:r>
            <a:r>
              <a:rPr lang="ru-RU" dirty="0"/>
              <a:t> </a:t>
            </a:r>
            <a:r>
              <a:rPr lang="ru-RU" dirty="0" err="1"/>
              <a:t>заходів</a:t>
            </a:r>
            <a:r>
              <a:rPr lang="ru-RU" dirty="0"/>
              <a:t>. </a:t>
            </a:r>
            <a:r>
              <a:rPr lang="ru-RU" dirty="0" err="1"/>
              <a:t>Рішення</a:t>
            </a:r>
            <a:r>
              <a:rPr lang="ru-RU" dirty="0"/>
              <a:t> про </a:t>
            </a:r>
            <a:r>
              <a:rPr lang="ru-RU" dirty="0" err="1"/>
              <a:t>захист</a:t>
            </a:r>
            <a:r>
              <a:rPr lang="ru-RU" dirty="0"/>
              <a:t> </a:t>
            </a:r>
            <a:r>
              <a:rPr lang="ru-RU" dirty="0" err="1"/>
              <a:t>національного</a:t>
            </a:r>
            <a:r>
              <a:rPr lang="ru-RU" dirty="0"/>
              <a:t> ринку </a:t>
            </a:r>
            <a:r>
              <a:rPr lang="ru-RU" dirty="0" err="1"/>
              <a:t>повинні</a:t>
            </a:r>
            <a:r>
              <a:rPr lang="ru-RU" dirty="0"/>
              <a:t> </a:t>
            </a:r>
            <a:r>
              <a:rPr lang="ru-RU" dirty="0" err="1"/>
              <a:t>прийматися</a:t>
            </a:r>
            <a:r>
              <a:rPr lang="ru-RU" dirty="0"/>
              <a:t> </a:t>
            </a:r>
            <a:r>
              <a:rPr lang="ru-RU" dirty="0" err="1"/>
              <a:t>після</a:t>
            </a:r>
            <a:r>
              <a:rPr lang="ru-RU" dirty="0"/>
              <a:t> </a:t>
            </a:r>
            <a:r>
              <a:rPr lang="ru-RU" dirty="0" err="1"/>
              <a:t>багатосторонніх</a:t>
            </a:r>
            <a:r>
              <a:rPr lang="ru-RU" dirty="0"/>
              <a:t> </a:t>
            </a:r>
            <a:r>
              <a:rPr lang="ru-RU" dirty="0" err="1"/>
              <a:t>консультацій</a:t>
            </a:r>
            <a:r>
              <a:rPr lang="ru-RU" dirty="0"/>
              <a:t>.</a:t>
            </a:r>
          </a:p>
          <a:p>
            <a:r>
              <a:rPr lang="ru-RU" dirty="0" err="1"/>
              <a:t>Цей</a:t>
            </a:r>
            <a:r>
              <a:rPr lang="ru-RU" dirty="0"/>
              <a:t> принцип </a:t>
            </a:r>
            <a:r>
              <a:rPr lang="ru-RU" dirty="0" err="1"/>
              <a:t>лежить</a:t>
            </a:r>
            <a:r>
              <a:rPr lang="ru-RU" dirty="0"/>
              <a:t> в </a:t>
            </a:r>
            <a:r>
              <a:rPr lang="ru-RU" dirty="0" err="1"/>
              <a:t>основі</a:t>
            </a:r>
            <a:r>
              <a:rPr lang="ru-RU" dirty="0"/>
              <a:t> нетарифного </a:t>
            </a:r>
            <a:r>
              <a:rPr lang="ru-RU" dirty="0" err="1"/>
              <a:t>регулювання</a:t>
            </a:r>
            <a:r>
              <a:rPr lang="ru-RU" dirty="0"/>
              <a:t> </a:t>
            </a:r>
            <a:r>
              <a:rPr lang="ru-RU" dirty="0" err="1"/>
              <a:t>світової</a:t>
            </a:r>
            <a:r>
              <a:rPr lang="ru-RU" dirty="0"/>
              <a:t> </a:t>
            </a:r>
            <a:r>
              <a:rPr lang="ru-RU" dirty="0" err="1"/>
              <a:t>зовнішньоекономічної</a:t>
            </a:r>
            <a:r>
              <a:rPr lang="ru-RU" dirty="0"/>
              <a:t> </a:t>
            </a:r>
            <a:r>
              <a:rPr lang="ru-RU" dirty="0" err="1"/>
              <a:t>діяльності</a:t>
            </a:r>
            <a:r>
              <a:rPr lang="ru-RU" dirty="0"/>
              <a:t>.</a:t>
            </a:r>
          </a:p>
          <a:p>
            <a:endParaRPr lang="ru-RU" dirty="0"/>
          </a:p>
        </p:txBody>
      </p:sp>
    </p:spTree>
    <p:extLst>
      <p:ext uri="{BB962C8B-B14F-4D97-AF65-F5344CB8AC3E}">
        <p14:creationId xmlns:p14="http://schemas.microsoft.com/office/powerpoint/2010/main" val="2847212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8596668" cy="6073253"/>
          </a:xfrm>
        </p:spPr>
        <p:txBody>
          <a:bodyPr>
            <a:normAutofit/>
          </a:bodyPr>
          <a:lstStyle/>
          <a:p>
            <a:r>
              <a:rPr lang="ru-RU" sz="2400" dirty="0" err="1"/>
              <a:t>Демпінг</a:t>
            </a:r>
            <a:r>
              <a:rPr lang="ru-RU" sz="2400" dirty="0"/>
              <a:t> </a:t>
            </a:r>
            <a:r>
              <a:rPr lang="ru-RU" sz="2400" dirty="0" err="1"/>
              <a:t>може</a:t>
            </a:r>
            <a:r>
              <a:rPr lang="ru-RU" sz="2400" dirty="0"/>
              <a:t> </a:t>
            </a:r>
            <a:r>
              <a:rPr lang="ru-RU" sz="2400" dirty="0" err="1"/>
              <a:t>здійснюватися</a:t>
            </a:r>
            <a:r>
              <a:rPr lang="ru-RU" sz="2400" dirty="0"/>
              <a:t> за </a:t>
            </a:r>
            <a:r>
              <a:rPr lang="ru-RU" sz="2400" dirty="0" err="1"/>
              <a:t>рахунок</a:t>
            </a:r>
            <a:r>
              <a:rPr lang="ru-RU" sz="2400" dirty="0"/>
              <a:t> </a:t>
            </a:r>
            <a:r>
              <a:rPr lang="ru-RU" sz="2400" dirty="0" err="1"/>
              <a:t>коштів</a:t>
            </a:r>
            <a:r>
              <a:rPr lang="ru-RU" sz="2400" dirty="0"/>
              <a:t> </a:t>
            </a:r>
            <a:r>
              <a:rPr lang="ru-RU" sz="2400" dirty="0" err="1"/>
              <a:t>окремих</a:t>
            </a:r>
            <a:r>
              <a:rPr lang="ru-RU" sz="2400" dirty="0"/>
              <a:t> </a:t>
            </a:r>
            <a:r>
              <a:rPr lang="ru-RU" sz="2400" dirty="0" err="1"/>
              <a:t>фірм</a:t>
            </a:r>
            <a:r>
              <a:rPr lang="ru-RU" sz="2400" dirty="0"/>
              <a:t>, </a:t>
            </a:r>
            <a:r>
              <a:rPr lang="ru-RU" sz="2400" dirty="0" err="1"/>
              <a:t>що</a:t>
            </a:r>
            <a:r>
              <a:rPr lang="ru-RU" sz="2400" dirty="0"/>
              <a:t> </a:t>
            </a:r>
            <a:r>
              <a:rPr lang="ru-RU" sz="2400" dirty="0" err="1"/>
              <a:t>прагнуть</a:t>
            </a:r>
            <a:r>
              <a:rPr lang="ru-RU" sz="2400" dirty="0"/>
              <a:t> </a:t>
            </a:r>
            <a:r>
              <a:rPr lang="ru-RU" sz="2400" dirty="0" err="1"/>
              <a:t>заволодіти</a:t>
            </a:r>
            <a:r>
              <a:rPr lang="ru-RU" sz="2400" dirty="0"/>
              <a:t> </a:t>
            </a:r>
            <a:r>
              <a:rPr lang="ru-RU" sz="2400" dirty="0" err="1"/>
              <a:t>зовнішнім</a:t>
            </a:r>
            <a:r>
              <a:rPr lang="ru-RU" sz="2400" dirty="0"/>
              <a:t> ринком </a:t>
            </a:r>
            <a:r>
              <a:rPr lang="ru-RU" sz="2400" dirty="0" err="1"/>
              <a:t>своєї</a:t>
            </a:r>
            <a:r>
              <a:rPr lang="ru-RU" sz="2400" dirty="0"/>
              <a:t> </a:t>
            </a:r>
            <a:r>
              <a:rPr lang="ru-RU" sz="2400" dirty="0" err="1"/>
              <a:t>продукції</a:t>
            </a:r>
            <a:r>
              <a:rPr lang="ru-RU" sz="2400" dirty="0"/>
              <a:t>, і за </a:t>
            </a:r>
            <a:r>
              <a:rPr lang="ru-RU" sz="2400" dirty="0" err="1"/>
              <a:t>рахунок</a:t>
            </a:r>
            <a:r>
              <a:rPr lang="ru-RU" sz="2400" dirty="0"/>
              <a:t> </a:t>
            </a:r>
            <a:r>
              <a:rPr lang="ru-RU" sz="2400" dirty="0" err="1"/>
              <a:t>державних</a:t>
            </a:r>
            <a:r>
              <a:rPr lang="ru-RU" sz="2400" dirty="0"/>
              <a:t> </a:t>
            </a:r>
            <a:r>
              <a:rPr lang="ru-RU" sz="2400" dirty="0" err="1"/>
              <a:t>субсидій</a:t>
            </a:r>
            <a:r>
              <a:rPr lang="ru-RU" sz="2400" dirty="0"/>
              <a:t> </a:t>
            </a:r>
            <a:r>
              <a:rPr lang="ru-RU" sz="2400" dirty="0" err="1"/>
              <a:t>експортерам</a:t>
            </a:r>
            <a:r>
              <a:rPr lang="ru-RU" sz="2400" dirty="0"/>
              <a:t>. </a:t>
            </a:r>
            <a:r>
              <a:rPr lang="ru-RU" sz="2400" dirty="0" err="1"/>
              <a:t>Незважаючи</a:t>
            </a:r>
            <a:r>
              <a:rPr lang="ru-RU" sz="2400" dirty="0"/>
              <a:t> на те, </a:t>
            </a:r>
            <a:r>
              <a:rPr lang="ru-RU" sz="2400" dirty="0" err="1"/>
              <a:t>що</a:t>
            </a:r>
            <a:r>
              <a:rPr lang="ru-RU" sz="2400" dirty="0"/>
              <a:t> </a:t>
            </a:r>
            <a:r>
              <a:rPr lang="ru-RU" sz="2400" dirty="0" err="1"/>
              <a:t>демпінг</a:t>
            </a:r>
            <a:r>
              <a:rPr lang="ru-RU" sz="2400" dirty="0"/>
              <a:t> приносить </a:t>
            </a:r>
            <a:r>
              <a:rPr lang="ru-RU" sz="2400" dirty="0" err="1"/>
              <a:t>країні-імпортеру</a:t>
            </a:r>
            <a:r>
              <a:rPr lang="ru-RU" sz="2400" dirty="0"/>
              <a:t> </a:t>
            </a:r>
            <a:r>
              <a:rPr lang="ru-RU" sz="2400" dirty="0" err="1"/>
              <a:t>певну</a:t>
            </a:r>
            <a:r>
              <a:rPr lang="ru-RU" sz="2400" dirty="0"/>
              <a:t> </a:t>
            </a:r>
            <a:r>
              <a:rPr lang="ru-RU" sz="2400" dirty="0" err="1"/>
              <a:t>вигоду</a:t>
            </a:r>
            <a:r>
              <a:rPr lang="ru-RU" sz="2400" dirty="0"/>
              <a:t>, </a:t>
            </a:r>
            <a:r>
              <a:rPr lang="ru-RU" sz="2400" dirty="0" err="1"/>
              <a:t>поліпшуючи</a:t>
            </a:r>
            <a:r>
              <a:rPr lang="ru-RU" sz="2400" dirty="0"/>
              <a:t> </a:t>
            </a:r>
            <a:r>
              <a:rPr lang="ru-RU" sz="2400" dirty="0" err="1"/>
              <a:t>її</a:t>
            </a:r>
            <a:r>
              <a:rPr lang="ru-RU" sz="2400" dirty="0"/>
              <a:t> </a:t>
            </a:r>
            <a:r>
              <a:rPr lang="ru-RU" sz="2400" dirty="0" err="1"/>
              <a:t>умови</a:t>
            </a:r>
            <a:r>
              <a:rPr lang="ru-RU" sz="2400" dirty="0"/>
              <a:t> </a:t>
            </a:r>
            <a:r>
              <a:rPr lang="ru-RU" sz="2400" dirty="0" err="1"/>
              <a:t>торгівлі</a:t>
            </a:r>
            <a:r>
              <a:rPr lang="ru-RU" sz="2400" dirty="0"/>
              <a:t>, уряди </a:t>
            </a:r>
            <a:r>
              <a:rPr lang="ru-RU" sz="2400" dirty="0" err="1"/>
              <a:t>вважають</a:t>
            </a:r>
            <a:r>
              <a:rPr lang="ru-RU" sz="2400" dirty="0"/>
              <a:t> </a:t>
            </a:r>
            <a:r>
              <a:rPr lang="ru-RU" sz="2400" dirty="0" err="1"/>
              <a:t>усі</a:t>
            </a:r>
            <a:r>
              <a:rPr lang="ru-RU" sz="2400" dirty="0"/>
              <a:t> </a:t>
            </a:r>
            <a:r>
              <a:rPr lang="ru-RU" sz="2400" dirty="0" err="1"/>
              <a:t>види</a:t>
            </a:r>
            <a:r>
              <a:rPr lang="ru-RU" sz="2400" dirty="0"/>
              <a:t> </a:t>
            </a:r>
            <a:r>
              <a:rPr lang="ru-RU" sz="2400" dirty="0" err="1"/>
              <a:t>демпінгу</a:t>
            </a:r>
            <a:r>
              <a:rPr lang="ru-RU" sz="2400" dirty="0"/>
              <a:t> </a:t>
            </a:r>
            <a:r>
              <a:rPr lang="ru-RU" sz="2400" dirty="0" err="1"/>
              <a:t>іноземних</a:t>
            </a:r>
            <a:r>
              <a:rPr lang="ru-RU" sz="2400" dirty="0"/>
              <a:t> </a:t>
            </a:r>
            <a:r>
              <a:rPr lang="ru-RU" sz="2400" dirty="0" err="1"/>
              <a:t>виробників</a:t>
            </a:r>
            <a:r>
              <a:rPr lang="ru-RU" sz="2400" dirty="0"/>
              <a:t> формами </a:t>
            </a:r>
            <a:r>
              <a:rPr lang="ru-RU" sz="2400" dirty="0" err="1"/>
              <a:t>несумлінної</a:t>
            </a:r>
            <a:r>
              <a:rPr lang="ru-RU" sz="2400" dirty="0"/>
              <a:t> </a:t>
            </a:r>
            <a:r>
              <a:rPr lang="ru-RU" sz="2400" dirty="0" err="1"/>
              <a:t>конкуренції</a:t>
            </a:r>
            <a:r>
              <a:rPr lang="ru-RU" sz="2400" dirty="0"/>
              <a:t>. Тому </a:t>
            </a:r>
            <a:r>
              <a:rPr lang="ru-RU" sz="2400" dirty="0" err="1"/>
              <a:t>він</a:t>
            </a:r>
            <a:r>
              <a:rPr lang="ru-RU" sz="2400" dirty="0"/>
              <a:t> </a:t>
            </a:r>
            <a:r>
              <a:rPr lang="ru-RU" sz="2400" dirty="0" err="1"/>
              <a:t>заборонений</a:t>
            </a:r>
            <a:r>
              <a:rPr lang="ru-RU" sz="2400" dirty="0"/>
              <a:t> як </a:t>
            </a:r>
            <a:r>
              <a:rPr lang="ru-RU" sz="2400" dirty="0" err="1"/>
              <a:t>міжнародними</a:t>
            </a:r>
            <a:r>
              <a:rPr lang="ru-RU" sz="2400" dirty="0"/>
              <a:t> правилами СОТ, так і </a:t>
            </a:r>
            <a:r>
              <a:rPr lang="ru-RU" sz="2400" dirty="0" err="1"/>
              <a:t>національним</a:t>
            </a:r>
            <a:r>
              <a:rPr lang="ru-RU" sz="2400" dirty="0"/>
              <a:t> </a:t>
            </a:r>
            <a:r>
              <a:rPr lang="ru-RU" sz="2400" dirty="0" err="1"/>
              <a:t>законодавством</a:t>
            </a:r>
            <a:r>
              <a:rPr lang="ru-RU" sz="2400" dirty="0"/>
              <a:t> ряду </a:t>
            </a:r>
            <a:r>
              <a:rPr lang="ru-RU" sz="2400" dirty="0" err="1"/>
              <a:t>країн</a:t>
            </a:r>
            <a:r>
              <a:rPr lang="ru-RU" sz="2400" dirty="0"/>
              <a:t>. </a:t>
            </a:r>
          </a:p>
          <a:p>
            <a:r>
              <a:rPr lang="ru-RU" sz="2400" dirty="0" err="1"/>
              <a:t>Якщо</a:t>
            </a:r>
            <a:r>
              <a:rPr lang="ru-RU" sz="2400" dirty="0"/>
              <a:t> факт </a:t>
            </a:r>
            <a:r>
              <a:rPr lang="ru-RU" sz="2400" dirty="0" err="1"/>
              <a:t>демпінгу</a:t>
            </a:r>
            <a:r>
              <a:rPr lang="ru-RU" sz="2400" dirty="0"/>
              <a:t> доведений, то </a:t>
            </a:r>
            <a:r>
              <a:rPr lang="ru-RU" sz="2400" dirty="0" err="1"/>
              <a:t>країна</a:t>
            </a:r>
            <a:r>
              <a:rPr lang="ru-RU" sz="2400" dirty="0"/>
              <a:t> </a:t>
            </a:r>
            <a:r>
              <a:rPr lang="ru-RU" sz="2400" dirty="0" err="1"/>
              <a:t>вправі</a:t>
            </a:r>
            <a:r>
              <a:rPr lang="ru-RU" sz="2400" dirty="0"/>
              <a:t> </a:t>
            </a:r>
            <a:r>
              <a:rPr lang="ru-RU" sz="2400" dirty="0" err="1"/>
              <a:t>вводити</a:t>
            </a:r>
            <a:r>
              <a:rPr lang="ru-RU" sz="2400" dirty="0"/>
              <a:t> </a:t>
            </a:r>
            <a:r>
              <a:rPr lang="ru-RU" sz="2400" dirty="0" err="1"/>
              <a:t>торгові</a:t>
            </a:r>
            <a:r>
              <a:rPr lang="ru-RU" sz="2400" dirty="0"/>
              <a:t> </a:t>
            </a:r>
            <a:r>
              <a:rPr lang="ru-RU" sz="2400" dirty="0" err="1"/>
              <a:t>обмеження</a:t>
            </a:r>
            <a:r>
              <a:rPr lang="ru-RU" sz="2400" dirty="0"/>
              <a:t> у </a:t>
            </a:r>
            <a:r>
              <a:rPr lang="ru-RU" sz="2400" dirty="0" err="1"/>
              <a:t>вигляді</a:t>
            </a:r>
            <a:r>
              <a:rPr lang="ru-RU" sz="2400" dirty="0"/>
              <a:t> </a:t>
            </a:r>
            <a:r>
              <a:rPr lang="ru-RU" sz="2400" dirty="0" err="1"/>
              <a:t>антидемпінгових</a:t>
            </a:r>
            <a:r>
              <a:rPr lang="ru-RU" sz="2400" dirty="0"/>
              <a:t> </a:t>
            </a:r>
            <a:r>
              <a:rPr lang="ru-RU" sz="2400" dirty="0" err="1"/>
              <a:t>мит</a:t>
            </a:r>
            <a:r>
              <a:rPr lang="ru-RU" sz="2400" dirty="0"/>
              <a:t>. Для законного </a:t>
            </a:r>
            <a:r>
              <a:rPr lang="ru-RU" sz="2400" dirty="0" err="1"/>
              <a:t>введення</a:t>
            </a:r>
            <a:r>
              <a:rPr lang="ru-RU" sz="2400" dirty="0"/>
              <a:t> </a:t>
            </a:r>
            <a:r>
              <a:rPr lang="ru-RU" sz="2400" dirty="0" err="1"/>
              <a:t>антидемпінгових</a:t>
            </a:r>
            <a:r>
              <a:rPr lang="ru-RU" sz="2400" dirty="0"/>
              <a:t> </a:t>
            </a:r>
            <a:r>
              <a:rPr lang="ru-RU" sz="2400" dirty="0" err="1"/>
              <a:t>мит</a:t>
            </a:r>
            <a:r>
              <a:rPr lang="ru-RU" sz="2400" dirty="0"/>
              <a:t> </a:t>
            </a:r>
            <a:r>
              <a:rPr lang="ru-RU" sz="2400" dirty="0" err="1"/>
              <a:t>необхідна</a:t>
            </a:r>
            <a:r>
              <a:rPr lang="ru-RU" sz="2400" dirty="0"/>
              <a:t> </a:t>
            </a:r>
            <a:r>
              <a:rPr lang="ru-RU" sz="2400" dirty="0" err="1"/>
              <a:t>наявність</a:t>
            </a:r>
            <a:r>
              <a:rPr lang="ru-RU" sz="2400" dirty="0"/>
              <a:t> </a:t>
            </a:r>
            <a:r>
              <a:rPr lang="ru-RU" sz="2400" dirty="0" err="1"/>
              <a:t>двох</a:t>
            </a:r>
            <a:r>
              <a:rPr lang="ru-RU" sz="2400" dirty="0"/>
              <a:t> </a:t>
            </a:r>
            <a:r>
              <a:rPr lang="ru-RU" sz="2400" dirty="0" err="1"/>
              <a:t>критеріїв</a:t>
            </a:r>
            <a:r>
              <a:rPr lang="ru-RU" sz="2400" dirty="0"/>
              <a:t>: продаж товару за кордон за </a:t>
            </a:r>
            <a:r>
              <a:rPr lang="ru-RU" sz="2400" dirty="0" err="1"/>
              <a:t>ціною</a:t>
            </a:r>
            <a:r>
              <a:rPr lang="ru-RU" sz="2400" dirty="0"/>
              <a:t> </a:t>
            </a:r>
            <a:r>
              <a:rPr lang="ru-RU" sz="2400" dirty="0" err="1"/>
              <a:t>нижчою</a:t>
            </a:r>
            <a:r>
              <a:rPr lang="ru-RU" sz="2400" dirty="0"/>
              <a:t>, </a:t>
            </a:r>
            <a:r>
              <a:rPr lang="ru-RU" sz="2400" dirty="0" err="1"/>
              <a:t>ніж</a:t>
            </a:r>
            <a:r>
              <a:rPr lang="ru-RU" sz="2400" dirty="0"/>
              <a:t> у </a:t>
            </a:r>
            <a:r>
              <a:rPr lang="ru-RU" sz="2400" dirty="0" err="1"/>
              <a:t>країні</a:t>
            </a:r>
            <a:r>
              <a:rPr lang="ru-RU" sz="2400" dirty="0"/>
              <a:t> </a:t>
            </a:r>
            <a:r>
              <a:rPr lang="ru-RU" sz="2400" dirty="0" err="1"/>
              <a:t>походження</a:t>
            </a:r>
            <a:r>
              <a:rPr lang="ru-RU" sz="2400" dirty="0"/>
              <a:t>, і </a:t>
            </a:r>
            <a:r>
              <a:rPr lang="ru-RU" sz="2400" dirty="0" err="1"/>
              <a:t>нанесення</a:t>
            </a:r>
            <a:r>
              <a:rPr lang="ru-RU" sz="2400" dirty="0"/>
              <a:t> </a:t>
            </a:r>
            <a:r>
              <a:rPr lang="ru-RU" sz="2400" dirty="0" err="1"/>
              <a:t>матеріальних</a:t>
            </a:r>
            <a:r>
              <a:rPr lang="ru-RU" sz="2400" dirty="0"/>
              <a:t> </a:t>
            </a:r>
            <a:r>
              <a:rPr lang="ru-RU" sz="2400" dirty="0" err="1"/>
              <a:t>збитків</a:t>
            </a:r>
            <a:r>
              <a:rPr lang="ru-RU" sz="2400" dirty="0"/>
              <a:t> </a:t>
            </a:r>
            <a:r>
              <a:rPr lang="ru-RU" sz="2400" dirty="0" err="1"/>
              <a:t>галузі</a:t>
            </a:r>
            <a:r>
              <a:rPr lang="ru-RU" sz="2400" dirty="0"/>
              <a:t> </a:t>
            </a:r>
            <a:r>
              <a:rPr lang="ru-RU" sz="2400" dirty="0" err="1"/>
              <a:t>вітчизняної</a:t>
            </a:r>
            <a:r>
              <a:rPr lang="ru-RU" sz="2400" dirty="0"/>
              <a:t> </a:t>
            </a:r>
            <a:r>
              <a:rPr lang="ru-RU" sz="2400" dirty="0" err="1"/>
              <a:t>промисловості</a:t>
            </a:r>
            <a:r>
              <a:rPr lang="ru-RU" sz="2400" dirty="0"/>
              <a:t>. </a:t>
            </a:r>
          </a:p>
        </p:txBody>
      </p:sp>
    </p:spTree>
    <p:extLst>
      <p:ext uri="{BB962C8B-B14F-4D97-AF65-F5344CB8AC3E}">
        <p14:creationId xmlns:p14="http://schemas.microsoft.com/office/powerpoint/2010/main" val="1142430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00251"/>
            <a:ext cx="8596668" cy="5741111"/>
          </a:xfrm>
        </p:spPr>
        <p:txBody>
          <a:bodyPr/>
          <a:lstStyle/>
          <a:p>
            <a:pPr marL="0" indent="0">
              <a:buNone/>
            </a:pPr>
            <a:r>
              <a:rPr lang="ru-RU" dirty="0"/>
              <a:t>До </a:t>
            </a:r>
            <a:r>
              <a:rPr lang="ru-RU" dirty="0" err="1"/>
              <a:t>факторів</a:t>
            </a:r>
            <a:r>
              <a:rPr lang="ru-RU" dirty="0"/>
              <a:t>, </a:t>
            </a:r>
            <a:r>
              <a:rPr lang="ru-RU" dirty="0" err="1"/>
              <a:t>що</a:t>
            </a:r>
            <a:r>
              <a:rPr lang="ru-RU" dirty="0"/>
              <a:t> негативно </a:t>
            </a:r>
            <a:r>
              <a:rPr lang="ru-RU" dirty="0" err="1"/>
              <a:t>впливають</a:t>
            </a:r>
            <a:r>
              <a:rPr lang="ru-RU" dirty="0"/>
              <a:t> на стан </a:t>
            </a:r>
            <a:r>
              <a:rPr lang="ru-RU" dirty="0" err="1"/>
              <a:t>галузі</a:t>
            </a:r>
            <a:r>
              <a:rPr lang="ru-RU" dirty="0"/>
              <a:t> </a:t>
            </a:r>
            <a:r>
              <a:rPr lang="ru-RU" dirty="0" err="1"/>
              <a:t>вітчизняної</a:t>
            </a:r>
            <a:r>
              <a:rPr lang="ru-RU" dirty="0"/>
              <a:t> </a:t>
            </a:r>
            <a:r>
              <a:rPr lang="ru-RU" dirty="0" err="1"/>
              <a:t>промисловості</a:t>
            </a:r>
            <a:r>
              <a:rPr lang="ru-RU" dirty="0"/>
              <a:t> </a:t>
            </a:r>
            <a:r>
              <a:rPr lang="ru-RU" dirty="0" err="1"/>
              <a:t>відносяться</a:t>
            </a:r>
            <a:r>
              <a:rPr lang="ru-RU" dirty="0"/>
              <a:t>: </a:t>
            </a:r>
          </a:p>
          <a:p>
            <a:r>
              <a:rPr lang="ru-RU" dirty="0"/>
              <a:t>- </a:t>
            </a:r>
            <a:r>
              <a:rPr lang="ru-RU" dirty="0" err="1"/>
              <a:t>фактичне</a:t>
            </a:r>
            <a:r>
              <a:rPr lang="ru-RU" dirty="0"/>
              <a:t> </a:t>
            </a:r>
            <a:r>
              <a:rPr lang="ru-RU" dirty="0" err="1"/>
              <a:t>чи</a:t>
            </a:r>
            <a:r>
              <a:rPr lang="ru-RU" dirty="0"/>
              <a:t> </a:t>
            </a:r>
            <a:r>
              <a:rPr lang="ru-RU" dirty="0" err="1"/>
              <a:t>потенційне</a:t>
            </a:r>
            <a:r>
              <a:rPr lang="ru-RU" dirty="0"/>
              <a:t> </a:t>
            </a:r>
            <a:r>
              <a:rPr lang="ru-RU" dirty="0" err="1"/>
              <a:t>падіння</a:t>
            </a:r>
            <a:r>
              <a:rPr lang="ru-RU" dirty="0"/>
              <a:t> </a:t>
            </a:r>
            <a:r>
              <a:rPr lang="ru-RU" dirty="0" err="1"/>
              <a:t>виробництва</a:t>
            </a:r>
            <a:r>
              <a:rPr lang="ru-RU" dirty="0"/>
              <a:t>, </a:t>
            </a:r>
            <a:r>
              <a:rPr lang="ru-RU" dirty="0" err="1"/>
              <a:t>продажів</a:t>
            </a:r>
            <a:r>
              <a:rPr lang="ru-RU" dirty="0"/>
              <a:t>, </a:t>
            </a:r>
            <a:r>
              <a:rPr lang="ru-RU" dirty="0" err="1"/>
              <a:t>втрата</a:t>
            </a:r>
            <a:r>
              <a:rPr lang="ru-RU" dirty="0"/>
              <a:t> </a:t>
            </a:r>
            <a:r>
              <a:rPr lang="ru-RU" dirty="0" err="1"/>
              <a:t>частини</a:t>
            </a:r>
            <a:r>
              <a:rPr lang="ru-RU" dirty="0"/>
              <a:t> ринку, </a:t>
            </a:r>
            <a:r>
              <a:rPr lang="ru-RU" dirty="0" err="1"/>
              <a:t>прибутків</a:t>
            </a:r>
            <a:r>
              <a:rPr lang="ru-RU" dirty="0"/>
              <a:t>, </a:t>
            </a:r>
            <a:r>
              <a:rPr lang="ru-RU" dirty="0" err="1"/>
              <a:t>продуктивності</a:t>
            </a:r>
            <a:r>
              <a:rPr lang="ru-RU" dirty="0"/>
              <a:t>, </a:t>
            </a:r>
            <a:r>
              <a:rPr lang="ru-RU" dirty="0" err="1"/>
              <a:t>доходів</a:t>
            </a:r>
            <a:r>
              <a:rPr lang="ru-RU" dirty="0"/>
              <a:t> </a:t>
            </a:r>
            <a:r>
              <a:rPr lang="ru-RU" dirty="0" err="1"/>
              <a:t>від</a:t>
            </a:r>
            <a:r>
              <a:rPr lang="ru-RU" dirty="0"/>
              <a:t> </a:t>
            </a:r>
            <a:r>
              <a:rPr lang="ru-RU" dirty="0" err="1"/>
              <a:t>Інвестицій</a:t>
            </a:r>
            <a:r>
              <a:rPr lang="ru-RU" dirty="0"/>
              <a:t> </a:t>
            </a:r>
            <a:r>
              <a:rPr lang="ru-RU" dirty="0" err="1"/>
              <a:t>чи</a:t>
            </a:r>
            <a:r>
              <a:rPr lang="ru-RU" dirty="0"/>
              <a:t> </a:t>
            </a:r>
            <a:r>
              <a:rPr lang="ru-RU" dirty="0" err="1"/>
              <a:t>використання</a:t>
            </a:r>
            <a:r>
              <a:rPr lang="ru-RU" dirty="0"/>
              <a:t> </a:t>
            </a:r>
            <a:r>
              <a:rPr lang="ru-RU" dirty="0" err="1"/>
              <a:t>потужностей</a:t>
            </a:r>
            <a:r>
              <a:rPr lang="ru-RU" dirty="0"/>
              <a:t>; - </a:t>
            </a:r>
            <a:r>
              <a:rPr lang="ru-RU" dirty="0" err="1"/>
              <a:t>вплив</a:t>
            </a:r>
            <a:r>
              <a:rPr lang="ru-RU" dirty="0"/>
              <a:t> на </a:t>
            </a:r>
            <a:r>
              <a:rPr lang="ru-RU" dirty="0" err="1"/>
              <a:t>внутрішні</a:t>
            </a:r>
            <a:r>
              <a:rPr lang="ru-RU" dirty="0"/>
              <a:t> </a:t>
            </a:r>
            <a:r>
              <a:rPr lang="ru-RU" dirty="0" err="1"/>
              <a:t>ціни</a:t>
            </a:r>
            <a:r>
              <a:rPr lang="ru-RU" dirty="0"/>
              <a:t>; </a:t>
            </a:r>
          </a:p>
          <a:p>
            <a:r>
              <a:rPr lang="ru-RU" dirty="0"/>
              <a:t>- </a:t>
            </a:r>
            <a:r>
              <a:rPr lang="ru-RU" dirty="0" err="1"/>
              <a:t>фактичний</a:t>
            </a:r>
            <a:r>
              <a:rPr lang="ru-RU" dirty="0"/>
              <a:t> </a:t>
            </a:r>
            <a:r>
              <a:rPr lang="ru-RU" dirty="0" err="1"/>
              <a:t>чи</a:t>
            </a:r>
            <a:r>
              <a:rPr lang="ru-RU" dirty="0"/>
              <a:t> </a:t>
            </a:r>
            <a:r>
              <a:rPr lang="ru-RU" dirty="0" err="1"/>
              <a:t>потенційний</a:t>
            </a:r>
            <a:r>
              <a:rPr lang="ru-RU" dirty="0"/>
              <a:t> </a:t>
            </a:r>
            <a:r>
              <a:rPr lang="ru-RU" dirty="0" err="1"/>
              <a:t>вплив</a:t>
            </a:r>
            <a:r>
              <a:rPr lang="ru-RU" dirty="0"/>
              <a:t> на </a:t>
            </a:r>
            <a:r>
              <a:rPr lang="ru-RU" dirty="0" err="1"/>
              <a:t>грошові</a:t>
            </a:r>
            <a:r>
              <a:rPr lang="ru-RU" dirty="0"/>
              <a:t> </a:t>
            </a:r>
            <a:r>
              <a:rPr lang="ru-RU" dirty="0" err="1"/>
              <a:t>обіги</a:t>
            </a:r>
            <a:r>
              <a:rPr lang="ru-RU" dirty="0"/>
              <a:t>, </a:t>
            </a:r>
            <a:r>
              <a:rPr lang="ru-RU" dirty="0" err="1"/>
              <a:t>товарноматеріальні</a:t>
            </a:r>
            <a:r>
              <a:rPr lang="ru-RU" dirty="0"/>
              <a:t> запаси, </a:t>
            </a:r>
            <a:r>
              <a:rPr lang="ru-RU" dirty="0" err="1"/>
              <a:t>зайнятість</a:t>
            </a:r>
            <a:r>
              <a:rPr lang="ru-RU" dirty="0"/>
              <a:t>, </a:t>
            </a:r>
            <a:r>
              <a:rPr lang="ru-RU" dirty="0" err="1"/>
              <a:t>заробітну</a:t>
            </a:r>
            <a:r>
              <a:rPr lang="ru-RU" dirty="0"/>
              <a:t> плату, </a:t>
            </a:r>
            <a:r>
              <a:rPr lang="ru-RU" dirty="0" err="1"/>
              <a:t>темпи</a:t>
            </a:r>
            <a:r>
              <a:rPr lang="ru-RU" dirty="0"/>
              <a:t> </a:t>
            </a:r>
            <a:r>
              <a:rPr lang="ru-RU" dirty="0" err="1"/>
              <a:t>зростання</a:t>
            </a:r>
            <a:r>
              <a:rPr lang="ru-RU" dirty="0"/>
              <a:t>, </a:t>
            </a:r>
            <a:r>
              <a:rPr lang="ru-RU" dirty="0" err="1"/>
              <a:t>здатність</a:t>
            </a:r>
            <a:r>
              <a:rPr lang="ru-RU" dirty="0"/>
              <a:t> </a:t>
            </a:r>
            <a:r>
              <a:rPr lang="ru-RU" dirty="0" err="1"/>
              <a:t>залучати</a:t>
            </a:r>
            <a:r>
              <a:rPr lang="ru-RU" dirty="0"/>
              <a:t> </a:t>
            </a:r>
            <a:r>
              <a:rPr lang="ru-RU" dirty="0" err="1"/>
              <a:t>капітал</a:t>
            </a:r>
            <a:r>
              <a:rPr lang="ru-RU" dirty="0"/>
              <a:t> </a:t>
            </a:r>
            <a:r>
              <a:rPr lang="ru-RU" dirty="0" err="1"/>
              <a:t>чи</a:t>
            </a:r>
            <a:r>
              <a:rPr lang="ru-RU" dirty="0"/>
              <a:t> </a:t>
            </a:r>
            <a:r>
              <a:rPr lang="ru-RU" dirty="0" err="1"/>
              <a:t>інвестиції</a:t>
            </a:r>
            <a:r>
              <a:rPr lang="ru-RU" dirty="0"/>
              <a:t>. </a:t>
            </a:r>
          </a:p>
          <a:p>
            <a:pPr marL="0" indent="0">
              <a:buNone/>
            </a:pPr>
            <a:r>
              <a:rPr lang="ru-RU" b="1" dirty="0" err="1"/>
              <a:t>Субсидії</a:t>
            </a:r>
            <a:r>
              <a:rPr lang="ru-RU" b="1" dirty="0"/>
              <a:t>.</a:t>
            </a:r>
            <a:r>
              <a:rPr lang="ru-RU" dirty="0"/>
              <a:t> Уряди </a:t>
            </a:r>
            <a:r>
              <a:rPr lang="ru-RU" dirty="0" err="1"/>
              <a:t>багатьох</a:t>
            </a:r>
            <a:r>
              <a:rPr lang="ru-RU" dirty="0"/>
              <a:t> </a:t>
            </a:r>
            <a:r>
              <a:rPr lang="ru-RU" dirty="0" err="1"/>
              <a:t>країн</a:t>
            </a:r>
            <a:r>
              <a:rPr lang="ru-RU" dirty="0"/>
              <a:t> для </a:t>
            </a:r>
            <a:r>
              <a:rPr lang="ru-RU" dirty="0" err="1"/>
              <a:t>розвитку</a:t>
            </a:r>
            <a:r>
              <a:rPr lang="ru-RU" dirty="0"/>
              <a:t> </a:t>
            </a:r>
            <a:r>
              <a:rPr lang="ru-RU" dirty="0" err="1"/>
              <a:t>певних</a:t>
            </a:r>
            <a:r>
              <a:rPr lang="ru-RU" dirty="0"/>
              <a:t> </a:t>
            </a:r>
            <a:r>
              <a:rPr lang="ru-RU" dirty="0" err="1"/>
              <a:t>галузей</a:t>
            </a:r>
            <a:r>
              <a:rPr lang="ru-RU" dirty="0"/>
              <a:t> і </a:t>
            </a:r>
            <a:r>
              <a:rPr lang="ru-RU" dirty="0" err="1"/>
              <a:t>проведення</a:t>
            </a:r>
            <a:r>
              <a:rPr lang="ru-RU" dirty="0"/>
              <a:t> </a:t>
            </a:r>
            <a:r>
              <a:rPr lang="ru-RU" dirty="0" err="1"/>
              <a:t>необхідної</a:t>
            </a:r>
            <a:r>
              <a:rPr lang="ru-RU" dirty="0"/>
              <a:t> </a:t>
            </a:r>
            <a:r>
              <a:rPr lang="ru-RU" dirty="0" err="1"/>
              <a:t>експортної</a:t>
            </a:r>
            <a:r>
              <a:rPr lang="ru-RU" dirty="0"/>
              <a:t> </a:t>
            </a:r>
            <a:r>
              <a:rPr lang="ru-RU" dirty="0" err="1"/>
              <a:t>політики</a:t>
            </a:r>
            <a:r>
              <a:rPr lang="ru-RU" dirty="0"/>
              <a:t> </a:t>
            </a:r>
            <a:r>
              <a:rPr lang="ru-RU" dirty="0" err="1"/>
              <a:t>використовують</a:t>
            </a:r>
            <a:r>
              <a:rPr lang="ru-RU" dirty="0"/>
              <a:t> </a:t>
            </a:r>
            <a:r>
              <a:rPr lang="ru-RU" dirty="0" err="1"/>
              <a:t>субсидування</a:t>
            </a:r>
            <a:r>
              <a:rPr lang="ru-RU" dirty="0"/>
              <a:t>, </a:t>
            </a:r>
            <a:r>
              <a:rPr lang="ru-RU" dirty="0" err="1"/>
              <a:t>тобто</a:t>
            </a:r>
            <a:r>
              <a:rPr lang="ru-RU" dirty="0"/>
              <a:t> </a:t>
            </a:r>
            <a:r>
              <a:rPr lang="ru-RU" dirty="0" err="1"/>
              <a:t>здійснюють</a:t>
            </a:r>
            <a:r>
              <a:rPr lang="ru-RU" dirty="0"/>
              <a:t> </a:t>
            </a:r>
            <a:r>
              <a:rPr lang="ru-RU" dirty="0" err="1"/>
              <a:t>державні</a:t>
            </a:r>
            <a:r>
              <a:rPr lang="ru-RU" dirty="0"/>
              <a:t> </a:t>
            </a:r>
            <a:r>
              <a:rPr lang="ru-RU" dirty="0" err="1"/>
              <a:t>дотації</a:t>
            </a:r>
            <a:r>
              <a:rPr lang="ru-RU" dirty="0"/>
              <a:t> </a:t>
            </a:r>
            <a:r>
              <a:rPr lang="ru-RU" dirty="0" err="1"/>
              <a:t>виробникам</a:t>
            </a:r>
            <a:r>
              <a:rPr lang="ru-RU" dirty="0"/>
              <a:t> при </a:t>
            </a:r>
            <a:r>
              <a:rPr lang="ru-RU" dirty="0" err="1"/>
              <a:t>їхньому</a:t>
            </a:r>
            <a:r>
              <a:rPr lang="ru-RU" dirty="0"/>
              <a:t> </a:t>
            </a:r>
            <a:r>
              <a:rPr lang="ru-RU" dirty="0" err="1"/>
              <a:t>виході</a:t>
            </a:r>
            <a:r>
              <a:rPr lang="ru-RU" dirty="0"/>
              <a:t> на </a:t>
            </a:r>
            <a:r>
              <a:rPr lang="ru-RU" dirty="0" err="1"/>
              <a:t>світовий</a:t>
            </a:r>
            <a:r>
              <a:rPr lang="ru-RU" dirty="0"/>
              <a:t> </a:t>
            </a:r>
            <a:r>
              <a:rPr lang="ru-RU" dirty="0" err="1"/>
              <a:t>ринок</a:t>
            </a:r>
            <a:r>
              <a:rPr lang="ru-RU" dirty="0"/>
              <a:t>. </a:t>
            </a:r>
            <a:endParaRPr lang="ru-RU" dirty="0" smtClean="0"/>
          </a:p>
          <a:p>
            <a:pPr marL="0" indent="0">
              <a:buNone/>
            </a:pPr>
            <a:r>
              <a:rPr lang="ru-RU" dirty="0" err="1" smtClean="0"/>
              <a:t>Інакше</a:t>
            </a:r>
            <a:r>
              <a:rPr lang="ru-RU" dirty="0" smtClean="0"/>
              <a:t> </a:t>
            </a:r>
            <a:r>
              <a:rPr lang="ru-RU" dirty="0" err="1"/>
              <a:t>кажучи</a:t>
            </a:r>
            <a:r>
              <a:rPr lang="ru-RU" i="1" dirty="0"/>
              <a:t>, </a:t>
            </a:r>
            <a:r>
              <a:rPr lang="ru-RU" b="1" i="1" dirty="0" err="1"/>
              <a:t>субсидія</a:t>
            </a:r>
            <a:r>
              <a:rPr lang="ru-RU" i="1" dirty="0"/>
              <a:t> </a:t>
            </a:r>
            <a:r>
              <a:rPr lang="ru-RU" dirty="0"/>
              <a:t>— </a:t>
            </a:r>
            <a:r>
              <a:rPr lang="ru-RU" dirty="0" err="1"/>
              <a:t>це</a:t>
            </a:r>
            <a:r>
              <a:rPr lang="ru-RU" dirty="0"/>
              <a:t> </a:t>
            </a:r>
            <a:r>
              <a:rPr lang="ru-RU" dirty="0" err="1"/>
              <a:t>фінансова</a:t>
            </a:r>
            <a:r>
              <a:rPr lang="ru-RU" dirty="0"/>
              <a:t> </a:t>
            </a:r>
            <a:r>
              <a:rPr lang="ru-RU" dirty="0" err="1"/>
              <a:t>чи</a:t>
            </a:r>
            <a:r>
              <a:rPr lang="ru-RU" dirty="0"/>
              <a:t> </a:t>
            </a:r>
            <a:r>
              <a:rPr lang="ru-RU" dirty="0" err="1"/>
              <a:t>інша</a:t>
            </a:r>
            <a:r>
              <a:rPr lang="ru-RU" dirty="0"/>
              <a:t> </a:t>
            </a:r>
            <a:r>
              <a:rPr lang="ru-RU" dirty="0" err="1"/>
              <a:t>підтримка</a:t>
            </a:r>
            <a:r>
              <a:rPr lang="ru-RU" dirty="0"/>
              <a:t> </a:t>
            </a:r>
            <a:r>
              <a:rPr lang="ru-RU" dirty="0" err="1"/>
              <a:t>державними</a:t>
            </a:r>
            <a:r>
              <a:rPr lang="ru-RU" dirty="0"/>
              <a:t> органами </a:t>
            </a:r>
            <a:r>
              <a:rPr lang="ru-RU" dirty="0" err="1"/>
              <a:t>виробництва</a:t>
            </a:r>
            <a:r>
              <a:rPr lang="ru-RU" dirty="0"/>
              <a:t>, </a:t>
            </a:r>
            <a:r>
              <a:rPr lang="ru-RU" dirty="0" err="1"/>
              <a:t>переробки</a:t>
            </a:r>
            <a:r>
              <a:rPr lang="ru-RU" dirty="0"/>
              <a:t>, продажу, </a:t>
            </a:r>
            <a:r>
              <a:rPr lang="ru-RU" dirty="0" err="1"/>
              <a:t>транспортування</a:t>
            </a:r>
            <a:r>
              <a:rPr lang="ru-RU" dirty="0"/>
              <a:t>, </a:t>
            </a:r>
            <a:r>
              <a:rPr lang="ru-RU" dirty="0" err="1"/>
              <a:t>експорту</a:t>
            </a:r>
            <a:r>
              <a:rPr lang="ru-RU" dirty="0"/>
              <a:t> товару, в </a:t>
            </a:r>
            <a:r>
              <a:rPr lang="ru-RU" dirty="0" err="1"/>
              <a:t>результаті</a:t>
            </a:r>
            <a:r>
              <a:rPr lang="ru-RU" dirty="0"/>
              <a:t> </a:t>
            </a:r>
            <a:r>
              <a:rPr lang="ru-RU" dirty="0" err="1"/>
              <a:t>якої</a:t>
            </a:r>
            <a:r>
              <a:rPr lang="ru-RU" dirty="0"/>
              <a:t> </a:t>
            </a:r>
            <a:r>
              <a:rPr lang="ru-RU" dirty="0" err="1"/>
              <a:t>суб'єкт</a:t>
            </a:r>
            <a:r>
              <a:rPr lang="ru-RU" dirty="0"/>
              <a:t> </a:t>
            </a:r>
            <a:r>
              <a:rPr lang="ru-RU" dirty="0" err="1"/>
              <a:t>господарсько-правових</a:t>
            </a:r>
            <a:r>
              <a:rPr lang="ru-RU" dirty="0"/>
              <a:t> </a:t>
            </a:r>
            <a:r>
              <a:rPr lang="ru-RU" dirty="0" err="1"/>
              <a:t>відносин</a:t>
            </a:r>
            <a:r>
              <a:rPr lang="ru-RU" dirty="0"/>
              <a:t> </a:t>
            </a:r>
            <a:r>
              <a:rPr lang="ru-RU" dirty="0" err="1"/>
              <a:t>країни</a:t>
            </a:r>
            <a:r>
              <a:rPr lang="ru-RU" dirty="0"/>
              <a:t> </a:t>
            </a:r>
            <a:r>
              <a:rPr lang="ru-RU" dirty="0" err="1"/>
              <a:t>експорту</a:t>
            </a:r>
            <a:r>
              <a:rPr lang="ru-RU" dirty="0"/>
              <a:t> </a:t>
            </a:r>
            <a:r>
              <a:rPr lang="ru-RU" dirty="0" err="1"/>
              <a:t>одержує</a:t>
            </a:r>
            <a:r>
              <a:rPr lang="ru-RU" dirty="0"/>
              <a:t> </a:t>
            </a:r>
            <a:r>
              <a:rPr lang="ru-RU" dirty="0" err="1"/>
              <a:t>пільги</a:t>
            </a:r>
            <a:r>
              <a:rPr lang="ru-RU" dirty="0"/>
              <a:t> (</a:t>
            </a:r>
            <a:r>
              <a:rPr lang="ru-RU" dirty="0" err="1"/>
              <a:t>прибутки</a:t>
            </a:r>
            <a:r>
              <a:rPr lang="ru-RU" dirty="0"/>
              <a:t>). </a:t>
            </a:r>
            <a:r>
              <a:rPr lang="ru-RU" dirty="0" err="1"/>
              <a:t>Така</a:t>
            </a:r>
            <a:r>
              <a:rPr lang="ru-RU" dirty="0"/>
              <a:t> </a:t>
            </a:r>
            <a:r>
              <a:rPr lang="ru-RU" dirty="0" err="1"/>
              <a:t>підтримка</a:t>
            </a:r>
            <a:r>
              <a:rPr lang="ru-RU" dirty="0"/>
              <a:t> </a:t>
            </a:r>
            <a:r>
              <a:rPr lang="ru-RU" dirty="0" err="1"/>
              <a:t>національних</a:t>
            </a:r>
            <a:r>
              <a:rPr lang="ru-RU" dirty="0"/>
              <a:t> </a:t>
            </a:r>
            <a:r>
              <a:rPr lang="ru-RU" dirty="0" err="1"/>
              <a:t>товаровиробників</a:t>
            </a:r>
            <a:r>
              <a:rPr lang="ru-RU" dirty="0"/>
              <a:t> у той же час </a:t>
            </a:r>
            <a:r>
              <a:rPr lang="ru-RU" dirty="0" err="1"/>
              <a:t>дискримінує</a:t>
            </a:r>
            <a:r>
              <a:rPr lang="ru-RU" dirty="0"/>
              <a:t> </a:t>
            </a:r>
            <a:r>
              <a:rPr lang="ru-RU" dirty="0" err="1"/>
              <a:t>імпортерів</a:t>
            </a:r>
            <a:r>
              <a:rPr lang="ru-RU" dirty="0"/>
              <a:t>. </a:t>
            </a:r>
          </a:p>
          <a:p>
            <a:endParaRPr lang="ru-RU" dirty="0"/>
          </a:p>
        </p:txBody>
      </p:sp>
    </p:spTree>
    <p:extLst>
      <p:ext uri="{BB962C8B-B14F-4D97-AF65-F5344CB8AC3E}">
        <p14:creationId xmlns:p14="http://schemas.microsoft.com/office/powerpoint/2010/main" val="1142549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59307"/>
            <a:ext cx="8596668" cy="6059606"/>
          </a:xfrm>
        </p:spPr>
        <p:txBody>
          <a:bodyPr>
            <a:normAutofit/>
          </a:bodyPr>
          <a:lstStyle/>
          <a:p>
            <a:pPr marL="0" indent="0">
              <a:buNone/>
            </a:pPr>
            <a:r>
              <a:rPr lang="ru-RU" sz="2000" dirty="0" err="1"/>
              <a:t>Залежно</a:t>
            </a:r>
            <a:r>
              <a:rPr lang="ru-RU" sz="2000" dirty="0"/>
              <a:t> </a:t>
            </a:r>
            <a:r>
              <a:rPr lang="ru-RU" sz="2000" dirty="0" err="1"/>
              <a:t>від</a:t>
            </a:r>
            <a:r>
              <a:rPr lang="ru-RU" sz="2000" dirty="0"/>
              <a:t> характеру </a:t>
            </a:r>
            <a:r>
              <a:rPr lang="ru-RU" sz="2000" dirty="0" err="1"/>
              <a:t>виплат</a:t>
            </a:r>
            <a:r>
              <a:rPr lang="ru-RU" sz="2000" dirty="0"/>
              <a:t> </a:t>
            </a:r>
            <a:r>
              <a:rPr lang="ru-RU" sz="2000" dirty="0" err="1"/>
              <a:t>розрізняють</a:t>
            </a:r>
            <a:r>
              <a:rPr lang="ru-RU" sz="2000" dirty="0"/>
              <a:t> </a:t>
            </a:r>
            <a:r>
              <a:rPr lang="ru-RU" sz="2000" dirty="0" err="1"/>
              <a:t>пряме</a:t>
            </a:r>
            <a:r>
              <a:rPr lang="ru-RU" sz="2000" dirty="0"/>
              <a:t> і </a:t>
            </a:r>
            <a:r>
              <a:rPr lang="ru-RU" sz="2000" dirty="0" err="1"/>
              <a:t>непряме</a:t>
            </a:r>
            <a:r>
              <a:rPr lang="ru-RU" sz="2000" dirty="0"/>
              <a:t> </a:t>
            </a:r>
            <a:r>
              <a:rPr lang="ru-RU" sz="2000" dirty="0" err="1"/>
              <a:t>субсидування</a:t>
            </a:r>
            <a:r>
              <a:rPr lang="ru-RU" sz="2000" dirty="0"/>
              <a:t>. </a:t>
            </a:r>
          </a:p>
          <a:p>
            <a:r>
              <a:rPr lang="ru-RU" sz="2000" b="1" dirty="0" err="1"/>
              <a:t>Прямі</a:t>
            </a:r>
            <a:r>
              <a:rPr lang="ru-RU" sz="2000" b="1" dirty="0"/>
              <a:t> </a:t>
            </a:r>
            <a:r>
              <a:rPr lang="ru-RU" sz="2000" b="1" dirty="0" err="1"/>
              <a:t>субсидії</a:t>
            </a:r>
            <a:r>
              <a:rPr lang="ru-RU" sz="2000" dirty="0"/>
              <a:t> — </a:t>
            </a:r>
            <a:r>
              <a:rPr lang="ru-RU" sz="2000" dirty="0" err="1"/>
              <a:t>це</a:t>
            </a:r>
            <a:r>
              <a:rPr lang="ru-RU" sz="2000" dirty="0"/>
              <a:t> </a:t>
            </a:r>
            <a:r>
              <a:rPr lang="ru-RU" sz="2000" dirty="0" err="1"/>
              <a:t>безпосередні</a:t>
            </a:r>
            <a:r>
              <a:rPr lang="ru-RU" sz="2000" dirty="0"/>
              <a:t> </a:t>
            </a:r>
            <a:r>
              <a:rPr lang="ru-RU" sz="2000" dirty="0" err="1"/>
              <a:t>виплати</a:t>
            </a:r>
            <a:r>
              <a:rPr lang="ru-RU" sz="2000" dirty="0"/>
              <a:t> </a:t>
            </a:r>
            <a:r>
              <a:rPr lang="ru-RU" sz="2000" dirty="0" err="1"/>
              <a:t>експортеру</a:t>
            </a:r>
            <a:r>
              <a:rPr lang="ru-RU" sz="2000" dirty="0"/>
              <a:t> </a:t>
            </a:r>
            <a:r>
              <a:rPr lang="ru-RU" sz="2000" dirty="0" err="1"/>
              <a:t>після</a:t>
            </a:r>
            <a:r>
              <a:rPr lang="ru-RU" sz="2000" dirty="0"/>
              <a:t> </a:t>
            </a:r>
            <a:r>
              <a:rPr lang="ru-RU" sz="2000" dirty="0" err="1"/>
              <a:t>здійснення</a:t>
            </a:r>
            <a:r>
              <a:rPr lang="ru-RU" sz="2000" dirty="0"/>
              <a:t> ним </a:t>
            </a:r>
            <a:r>
              <a:rPr lang="ru-RU" sz="2000" dirty="0" err="1"/>
              <a:t>експортної</a:t>
            </a:r>
            <a:r>
              <a:rPr lang="ru-RU" sz="2000" dirty="0"/>
              <a:t> </a:t>
            </a:r>
            <a:r>
              <a:rPr lang="ru-RU" sz="2000" dirty="0" err="1"/>
              <a:t>операції</a:t>
            </a:r>
            <a:r>
              <a:rPr lang="ru-RU" sz="2000" dirty="0"/>
              <a:t>, </a:t>
            </a:r>
            <a:r>
              <a:rPr lang="ru-RU" sz="2000" dirty="0" err="1"/>
              <a:t>що</a:t>
            </a:r>
            <a:r>
              <a:rPr lang="ru-RU" sz="2000" dirty="0"/>
              <a:t> </a:t>
            </a:r>
            <a:r>
              <a:rPr lang="ru-RU" sz="2000" dirty="0" err="1"/>
              <a:t>дорівнюють</a:t>
            </a:r>
            <a:r>
              <a:rPr lang="ru-RU" sz="2000" dirty="0"/>
              <a:t> </a:t>
            </a:r>
            <a:r>
              <a:rPr lang="ru-RU" sz="2000" dirty="0" err="1"/>
              <a:t>різниці</a:t>
            </a:r>
            <a:r>
              <a:rPr lang="ru-RU" sz="2000" dirty="0"/>
              <a:t> </a:t>
            </a:r>
            <a:r>
              <a:rPr lang="ru-RU" sz="2000" dirty="0" err="1"/>
              <a:t>між</a:t>
            </a:r>
            <a:r>
              <a:rPr lang="ru-RU" sz="2000" dirty="0"/>
              <a:t> </a:t>
            </a:r>
            <a:r>
              <a:rPr lang="ru-RU" sz="2000" dirty="0" err="1"/>
              <a:t>його</a:t>
            </a:r>
            <a:r>
              <a:rPr lang="ru-RU" sz="2000" dirty="0"/>
              <a:t> </a:t>
            </a:r>
            <a:r>
              <a:rPr lang="ru-RU" sz="2000" dirty="0" err="1"/>
              <a:t>витратами</a:t>
            </a:r>
            <a:r>
              <a:rPr lang="ru-RU" sz="2000" dirty="0"/>
              <a:t> й </a:t>
            </a:r>
            <a:r>
              <a:rPr lang="ru-RU" sz="2000" dirty="0" err="1"/>
              <a:t>отриманим</a:t>
            </a:r>
            <a:r>
              <a:rPr lang="ru-RU" sz="2000" dirty="0"/>
              <a:t> доходом. </a:t>
            </a:r>
            <a:r>
              <a:rPr lang="ru-RU" sz="2000" dirty="0" err="1"/>
              <a:t>Прямі</a:t>
            </a:r>
            <a:r>
              <a:rPr lang="ru-RU" sz="2000" dirty="0"/>
              <a:t> </a:t>
            </a:r>
            <a:r>
              <a:rPr lang="ru-RU" sz="2000" dirty="0" err="1"/>
              <a:t>субсидії</a:t>
            </a:r>
            <a:r>
              <a:rPr lang="ru-RU" sz="2000" dirty="0"/>
              <a:t> </a:t>
            </a:r>
            <a:r>
              <a:rPr lang="ru-RU" sz="2000" dirty="0" err="1"/>
              <a:t>суперечать</a:t>
            </a:r>
            <a:r>
              <a:rPr lang="ru-RU" sz="2000" dirty="0"/>
              <a:t> </a:t>
            </a:r>
            <a:r>
              <a:rPr lang="ru-RU" sz="2000" dirty="0" err="1"/>
              <a:t>міжнародним</a:t>
            </a:r>
            <a:r>
              <a:rPr lang="ru-RU" sz="2000" dirty="0"/>
              <a:t> </a:t>
            </a:r>
            <a:r>
              <a:rPr lang="ru-RU" sz="2000" dirty="0" err="1"/>
              <a:t>угодам</a:t>
            </a:r>
            <a:r>
              <a:rPr lang="ru-RU" sz="2000" dirty="0"/>
              <a:t> і </a:t>
            </a:r>
            <a:r>
              <a:rPr lang="ru-RU" sz="2000" dirty="0" err="1"/>
              <a:t>заборонені</a:t>
            </a:r>
            <a:r>
              <a:rPr lang="ru-RU" sz="2000" dirty="0"/>
              <a:t> СОТ. </a:t>
            </a:r>
          </a:p>
          <a:p>
            <a:r>
              <a:rPr lang="ru-RU" sz="2000" b="1" dirty="0" err="1"/>
              <a:t>Непрямі</a:t>
            </a:r>
            <a:r>
              <a:rPr lang="ru-RU" sz="2000" b="1" dirty="0"/>
              <a:t> </a:t>
            </a:r>
            <a:r>
              <a:rPr lang="ru-RU" sz="2000" b="1" dirty="0" err="1"/>
              <a:t>субсидії</a:t>
            </a:r>
            <a:r>
              <a:rPr lang="ru-RU" sz="2000" dirty="0"/>
              <a:t> — </a:t>
            </a:r>
            <a:r>
              <a:rPr lang="ru-RU" sz="2000" dirty="0" err="1"/>
              <a:t>це</a:t>
            </a:r>
            <a:r>
              <a:rPr lang="ru-RU" sz="2000" dirty="0"/>
              <a:t> </a:t>
            </a:r>
            <a:r>
              <a:rPr lang="ru-RU" sz="2000" dirty="0" err="1"/>
              <a:t>приховане</a:t>
            </a:r>
            <a:r>
              <a:rPr lang="ru-RU" sz="2000" dirty="0"/>
              <a:t> </a:t>
            </a:r>
            <a:r>
              <a:rPr lang="ru-RU" sz="2000" dirty="0" err="1"/>
              <a:t>дотування</a:t>
            </a:r>
            <a:r>
              <a:rPr lang="ru-RU" sz="2000" dirty="0"/>
              <a:t> </a:t>
            </a:r>
            <a:r>
              <a:rPr lang="ru-RU" sz="2000" dirty="0" err="1"/>
              <a:t>експортерів</a:t>
            </a:r>
            <a:r>
              <a:rPr lang="ru-RU" sz="2000" dirty="0"/>
              <a:t> через </a:t>
            </a:r>
            <a:r>
              <a:rPr lang="ru-RU" sz="2000" dirty="0" err="1"/>
              <a:t>надання</a:t>
            </a:r>
            <a:r>
              <a:rPr lang="ru-RU" sz="2000" dirty="0"/>
              <a:t> </a:t>
            </a:r>
            <a:r>
              <a:rPr lang="ru-RU" sz="2000" dirty="0" err="1"/>
              <a:t>пільг</a:t>
            </a:r>
            <a:r>
              <a:rPr lang="ru-RU" sz="2000" dirty="0"/>
              <a:t> </a:t>
            </a:r>
            <a:r>
              <a:rPr lang="ru-RU" sz="2000" dirty="0" err="1"/>
              <a:t>щодо</a:t>
            </a:r>
            <a:r>
              <a:rPr lang="ru-RU" sz="2000" dirty="0"/>
              <a:t> </a:t>
            </a:r>
            <a:r>
              <a:rPr lang="ru-RU" sz="2000" dirty="0" err="1"/>
              <a:t>сплати</a:t>
            </a:r>
            <a:r>
              <a:rPr lang="ru-RU" sz="2000" dirty="0"/>
              <a:t> </a:t>
            </a:r>
            <a:r>
              <a:rPr lang="ru-RU" sz="2000" dirty="0" err="1"/>
              <a:t>податків</a:t>
            </a:r>
            <a:r>
              <a:rPr lang="ru-RU" sz="2000" dirty="0"/>
              <a:t>, </a:t>
            </a:r>
            <a:r>
              <a:rPr lang="ru-RU" sz="2000" dirty="0" err="1"/>
              <a:t>пільгові</a:t>
            </a:r>
            <a:r>
              <a:rPr lang="ru-RU" sz="2000" dirty="0"/>
              <a:t> </a:t>
            </a:r>
            <a:r>
              <a:rPr lang="ru-RU" sz="2000" dirty="0" err="1"/>
              <a:t>умови</a:t>
            </a:r>
            <a:r>
              <a:rPr lang="ru-RU" sz="2000" dirty="0"/>
              <a:t> </a:t>
            </a:r>
            <a:r>
              <a:rPr lang="ru-RU" sz="2000" dirty="0" err="1"/>
              <a:t>страхування</a:t>
            </a:r>
            <a:r>
              <a:rPr lang="ru-RU" sz="2000" dirty="0"/>
              <a:t>, </a:t>
            </a:r>
            <a:r>
              <a:rPr lang="ru-RU" sz="2000" dirty="0" err="1"/>
              <a:t>повернення</a:t>
            </a:r>
            <a:r>
              <a:rPr lang="ru-RU" sz="2000" dirty="0"/>
              <a:t> </a:t>
            </a:r>
            <a:r>
              <a:rPr lang="ru-RU" sz="2000" dirty="0" err="1"/>
              <a:t>імпортних</a:t>
            </a:r>
            <a:r>
              <a:rPr lang="ru-RU" sz="2000" dirty="0"/>
              <a:t> </a:t>
            </a:r>
            <a:r>
              <a:rPr lang="ru-RU" sz="2000" dirty="0" err="1"/>
              <a:t>мит</a:t>
            </a:r>
            <a:r>
              <a:rPr lang="ru-RU" sz="2000" dirty="0"/>
              <a:t> і т.п. </a:t>
            </a:r>
          </a:p>
          <a:p>
            <a:pPr marL="0" indent="0">
              <a:buNone/>
            </a:pPr>
            <a:r>
              <a:rPr lang="ru-RU" sz="2000" dirty="0"/>
              <a:t>За </a:t>
            </a:r>
            <a:r>
              <a:rPr lang="ru-RU" sz="2000" dirty="0" err="1"/>
              <a:t>ознакою</a:t>
            </a:r>
            <a:r>
              <a:rPr lang="ru-RU" sz="2000" dirty="0"/>
              <a:t> </a:t>
            </a:r>
            <a:r>
              <a:rPr lang="ru-RU" sz="2000" dirty="0" err="1"/>
              <a:t>специфічності</a:t>
            </a:r>
            <a:r>
              <a:rPr lang="ru-RU" sz="2000" dirty="0"/>
              <a:t> </a:t>
            </a:r>
            <a:r>
              <a:rPr lang="ru-RU" sz="2000" dirty="0" err="1" smtClean="0"/>
              <a:t>розрізняють</a:t>
            </a:r>
            <a:r>
              <a:rPr lang="ru-RU" sz="2000" dirty="0" smtClean="0"/>
              <a:t>:</a:t>
            </a:r>
          </a:p>
          <a:p>
            <a:r>
              <a:rPr lang="ru-RU" sz="2000" dirty="0" smtClean="0"/>
              <a:t> </a:t>
            </a:r>
            <a:r>
              <a:rPr lang="ru-RU" sz="2000" dirty="0" err="1"/>
              <a:t>легітимні</a:t>
            </a:r>
            <a:r>
              <a:rPr lang="ru-RU" sz="2000" dirty="0"/>
              <a:t> </a:t>
            </a:r>
            <a:r>
              <a:rPr lang="ru-RU" sz="2000" dirty="0" err="1"/>
              <a:t>субсидії</a:t>
            </a:r>
            <a:r>
              <a:rPr lang="ru-RU" sz="2000" dirty="0"/>
              <a:t> ( не </a:t>
            </a:r>
            <a:r>
              <a:rPr lang="ru-RU" sz="2000" dirty="0" err="1"/>
              <a:t>дають</a:t>
            </a:r>
            <a:r>
              <a:rPr lang="ru-RU" sz="2000" dirty="0"/>
              <a:t> </a:t>
            </a:r>
            <a:r>
              <a:rPr lang="ru-RU" sz="2000" dirty="0" err="1"/>
              <a:t>підстав</a:t>
            </a:r>
            <a:r>
              <a:rPr lang="ru-RU" sz="2000" dirty="0"/>
              <a:t> для </a:t>
            </a:r>
            <a:r>
              <a:rPr lang="ru-RU" sz="2000" dirty="0" err="1"/>
              <a:t>застосування</a:t>
            </a:r>
            <a:r>
              <a:rPr lang="ru-RU" sz="2000" dirty="0"/>
              <a:t> </a:t>
            </a:r>
            <a:r>
              <a:rPr lang="ru-RU" sz="2000" dirty="0" err="1"/>
              <a:t>компенсаційних</a:t>
            </a:r>
            <a:r>
              <a:rPr lang="ru-RU" sz="2000" dirty="0"/>
              <a:t> </a:t>
            </a:r>
            <a:r>
              <a:rPr lang="ru-RU" sz="2000" dirty="0" err="1" smtClean="0"/>
              <a:t>заходів</a:t>
            </a:r>
            <a:r>
              <a:rPr lang="ru-RU" sz="2000" dirty="0" smtClean="0"/>
              <a:t>),</a:t>
            </a:r>
          </a:p>
          <a:p>
            <a:r>
              <a:rPr lang="ru-RU" sz="2000" dirty="0" err="1" smtClean="0"/>
              <a:t>нелегітимні</a:t>
            </a:r>
            <a:r>
              <a:rPr lang="ru-RU" sz="2000" dirty="0" smtClean="0"/>
              <a:t> </a:t>
            </a:r>
            <a:r>
              <a:rPr lang="ru-RU" sz="2000" dirty="0"/>
              <a:t>(</a:t>
            </a:r>
            <a:r>
              <a:rPr lang="ru-RU" sz="2000" dirty="0" err="1"/>
              <a:t>дають</a:t>
            </a:r>
            <a:r>
              <a:rPr lang="ru-RU" sz="2000" dirty="0"/>
              <a:t> </a:t>
            </a:r>
            <a:r>
              <a:rPr lang="ru-RU" sz="2000" dirty="0" err="1"/>
              <a:t>підстави</a:t>
            </a:r>
            <a:r>
              <a:rPr lang="ru-RU" sz="2000" dirty="0"/>
              <a:t> для </a:t>
            </a:r>
            <a:r>
              <a:rPr lang="ru-RU" sz="2000" dirty="0" err="1"/>
              <a:t>застосування</a:t>
            </a:r>
            <a:r>
              <a:rPr lang="ru-RU" sz="2000" dirty="0"/>
              <a:t> </a:t>
            </a:r>
            <a:r>
              <a:rPr lang="ru-RU" sz="2000" dirty="0" err="1"/>
              <a:t>компенсаційних</a:t>
            </a:r>
            <a:r>
              <a:rPr lang="ru-RU" sz="2000" dirty="0"/>
              <a:t> </a:t>
            </a:r>
            <a:r>
              <a:rPr lang="ru-RU" sz="2000" dirty="0" err="1"/>
              <a:t>заходів</a:t>
            </a:r>
            <a:r>
              <a:rPr lang="ru-RU" sz="2000" dirty="0"/>
              <a:t>). </a:t>
            </a:r>
          </a:p>
          <a:p>
            <a:endParaRPr lang="ru-RU" sz="2000" dirty="0"/>
          </a:p>
        </p:txBody>
      </p:sp>
    </p:spTree>
    <p:extLst>
      <p:ext uri="{BB962C8B-B14F-4D97-AF65-F5344CB8AC3E}">
        <p14:creationId xmlns:p14="http://schemas.microsoft.com/office/powerpoint/2010/main" val="3676359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04717"/>
            <a:ext cx="8596668" cy="6346208"/>
          </a:xfrm>
        </p:spPr>
        <p:txBody>
          <a:bodyPr/>
          <a:lstStyle/>
          <a:p>
            <a:pPr marL="0" indent="0">
              <a:buNone/>
            </a:pPr>
            <a:r>
              <a:rPr lang="ru-RU" sz="2000" dirty="0" err="1"/>
              <a:t>Залежно</a:t>
            </a:r>
            <a:r>
              <a:rPr lang="ru-RU" sz="2000" dirty="0"/>
              <a:t> </a:t>
            </a:r>
            <a:r>
              <a:rPr lang="ru-RU" sz="2000" dirty="0" err="1"/>
              <a:t>від</a:t>
            </a:r>
            <a:r>
              <a:rPr lang="ru-RU" sz="2000" dirty="0"/>
              <a:t> </a:t>
            </a:r>
            <a:r>
              <a:rPr lang="ru-RU" sz="2000" dirty="0" err="1"/>
              <a:t>суб’єкта</a:t>
            </a:r>
            <a:r>
              <a:rPr lang="ru-RU" sz="2000" dirty="0"/>
              <a:t>, </a:t>
            </a:r>
            <a:r>
              <a:rPr lang="ru-RU" sz="2000" dirty="0" err="1"/>
              <a:t>якому</a:t>
            </a:r>
            <a:r>
              <a:rPr lang="ru-RU" sz="2000" dirty="0"/>
              <a:t> </a:t>
            </a:r>
            <a:r>
              <a:rPr lang="ru-RU" sz="2000" dirty="0" err="1"/>
              <a:t>надається</a:t>
            </a:r>
            <a:r>
              <a:rPr lang="ru-RU" sz="2000" dirty="0"/>
              <a:t> </a:t>
            </a:r>
            <a:r>
              <a:rPr lang="ru-RU" sz="2000" dirty="0" err="1"/>
              <a:t>субсидія</a:t>
            </a:r>
            <a:r>
              <a:rPr lang="ru-RU" sz="2000" dirty="0"/>
              <a:t>, </a:t>
            </a:r>
            <a:r>
              <a:rPr lang="ru-RU" sz="2000" dirty="0" err="1"/>
              <a:t>розрізняють</a:t>
            </a:r>
            <a:r>
              <a:rPr lang="ru-RU" sz="2000" dirty="0"/>
              <a:t> </a:t>
            </a:r>
            <a:r>
              <a:rPr lang="ru-RU" sz="2000" dirty="0" err="1"/>
              <a:t>внутрішні</a:t>
            </a:r>
            <a:r>
              <a:rPr lang="ru-RU" sz="2000" dirty="0"/>
              <a:t> і </a:t>
            </a:r>
            <a:r>
              <a:rPr lang="ru-RU" sz="2000" dirty="0" err="1"/>
              <a:t>зовнішні</a:t>
            </a:r>
            <a:r>
              <a:rPr lang="ru-RU" sz="2000" dirty="0"/>
              <a:t> (</a:t>
            </a:r>
            <a:r>
              <a:rPr lang="ru-RU" sz="2000" dirty="0" err="1"/>
              <a:t>експортні</a:t>
            </a:r>
            <a:r>
              <a:rPr lang="ru-RU" sz="2000" dirty="0"/>
              <a:t>) </a:t>
            </a:r>
            <a:r>
              <a:rPr lang="ru-RU" sz="2000" dirty="0" err="1"/>
              <a:t>субсидії</a:t>
            </a:r>
            <a:r>
              <a:rPr lang="ru-RU" sz="2000" dirty="0"/>
              <a:t>. </a:t>
            </a:r>
          </a:p>
          <a:p>
            <a:r>
              <a:rPr lang="ru-RU" sz="2000" b="1" dirty="0" err="1"/>
              <a:t>Внутрішні</a:t>
            </a:r>
            <a:r>
              <a:rPr lang="ru-RU" sz="2000" b="1" dirty="0"/>
              <a:t> </a:t>
            </a:r>
            <a:r>
              <a:rPr lang="ru-RU" sz="2000" b="1" dirty="0" err="1"/>
              <a:t>субсидії</a:t>
            </a:r>
            <a:r>
              <a:rPr lang="ru-RU" sz="2000" dirty="0"/>
              <a:t> — </a:t>
            </a:r>
            <a:r>
              <a:rPr lang="ru-RU" sz="2000" dirty="0" err="1"/>
              <a:t>це</a:t>
            </a:r>
            <a:r>
              <a:rPr lang="ru-RU" sz="2000" dirty="0"/>
              <a:t> </a:t>
            </a:r>
            <a:r>
              <a:rPr lang="ru-RU" sz="2000" dirty="0" err="1"/>
              <a:t>бюджетне</a:t>
            </a:r>
            <a:r>
              <a:rPr lang="ru-RU" sz="2000" dirty="0"/>
              <a:t> </a:t>
            </a:r>
            <a:r>
              <a:rPr lang="ru-RU" sz="2000" dirty="0" err="1"/>
              <a:t>фінансування</a:t>
            </a:r>
            <a:r>
              <a:rPr lang="ru-RU" sz="2000" dirty="0"/>
              <a:t> </a:t>
            </a:r>
            <a:r>
              <a:rPr lang="ru-RU" sz="2000" dirty="0" err="1"/>
              <a:t>внутрішнього</a:t>
            </a:r>
            <a:r>
              <a:rPr lang="ru-RU" sz="2000" dirty="0"/>
              <a:t> </a:t>
            </a:r>
            <a:r>
              <a:rPr lang="ru-RU" sz="2000" dirty="0" err="1"/>
              <a:t>виробництва</a:t>
            </a:r>
            <a:r>
              <a:rPr lang="ru-RU" sz="2000" dirty="0"/>
              <a:t> </a:t>
            </a:r>
            <a:r>
              <a:rPr lang="ru-RU" sz="2000" dirty="0" err="1"/>
              <a:t>товарів</a:t>
            </a:r>
            <a:r>
              <a:rPr lang="ru-RU" sz="2000" dirty="0"/>
              <a:t>, </a:t>
            </a:r>
            <a:r>
              <a:rPr lang="ru-RU" sz="2000" dirty="0" err="1"/>
              <a:t>що</a:t>
            </a:r>
            <a:r>
              <a:rPr lang="ru-RU" sz="2000" dirty="0"/>
              <a:t> </a:t>
            </a:r>
            <a:r>
              <a:rPr lang="ru-RU" sz="2000" dirty="0" err="1"/>
              <a:t>конкурують</a:t>
            </a:r>
            <a:r>
              <a:rPr lang="ru-RU" sz="2000" dirty="0"/>
              <a:t> з </a:t>
            </a:r>
            <a:r>
              <a:rPr lang="ru-RU" sz="2000" dirty="0" err="1"/>
              <a:t>імпортними</a:t>
            </a:r>
            <a:r>
              <a:rPr lang="ru-RU" sz="2000" dirty="0"/>
              <a:t>. Вони </a:t>
            </a:r>
            <a:r>
              <a:rPr lang="ru-RU" sz="2000" dirty="0" err="1"/>
              <a:t>вважаються</a:t>
            </a:r>
            <a:r>
              <a:rPr lang="ru-RU" sz="2000" dirty="0"/>
              <a:t> одним з </a:t>
            </a:r>
            <a:r>
              <a:rPr lang="ru-RU" sz="2000" dirty="0" err="1"/>
              <a:t>найбільше</a:t>
            </a:r>
            <a:r>
              <a:rPr lang="ru-RU" sz="2000" dirty="0"/>
              <a:t> </a:t>
            </a:r>
            <a:r>
              <a:rPr lang="ru-RU" sz="2000" dirty="0" err="1"/>
              <a:t>замаскованих</a:t>
            </a:r>
            <a:r>
              <a:rPr lang="ru-RU" sz="2000" dirty="0"/>
              <a:t> </a:t>
            </a:r>
            <a:r>
              <a:rPr lang="ru-RU" sz="2000" dirty="0" err="1"/>
              <a:t>фінансових</a:t>
            </a:r>
            <a:r>
              <a:rPr lang="ru-RU" sz="2000" dirty="0"/>
              <a:t> </a:t>
            </a:r>
            <a:r>
              <a:rPr lang="ru-RU" sz="2000" dirty="0" err="1"/>
              <a:t>інструментів</a:t>
            </a:r>
            <a:r>
              <a:rPr lang="ru-RU" sz="2000" dirty="0"/>
              <a:t> </a:t>
            </a:r>
            <a:r>
              <a:rPr lang="ru-RU" sz="2000" dirty="0" err="1"/>
              <a:t>торгової</a:t>
            </a:r>
            <a:r>
              <a:rPr lang="ru-RU" sz="2000" dirty="0"/>
              <a:t> </a:t>
            </a:r>
            <a:r>
              <a:rPr lang="ru-RU" sz="2000" dirty="0" err="1"/>
              <a:t>політики</a:t>
            </a:r>
            <a:r>
              <a:rPr lang="ru-RU" sz="2000" dirty="0"/>
              <a:t>, а </a:t>
            </a:r>
            <a:r>
              <a:rPr lang="ru-RU" sz="2000" dirty="0" err="1"/>
              <a:t>також</a:t>
            </a:r>
            <a:r>
              <a:rPr lang="ru-RU" sz="2000" dirty="0"/>
              <a:t> </a:t>
            </a:r>
            <a:r>
              <a:rPr lang="ru-RU" sz="2000" dirty="0" err="1"/>
              <a:t>кращим</a:t>
            </a:r>
            <a:r>
              <a:rPr lang="ru-RU" sz="2000" dirty="0"/>
              <a:t> методом </a:t>
            </a:r>
            <a:r>
              <a:rPr lang="ru-RU" sz="2000" dirty="0" err="1"/>
              <a:t>обмеження</a:t>
            </a:r>
            <a:r>
              <a:rPr lang="ru-RU" sz="2000" dirty="0"/>
              <a:t> </a:t>
            </a:r>
            <a:r>
              <a:rPr lang="ru-RU" sz="2000" dirty="0" err="1"/>
              <a:t>імпорту</a:t>
            </a:r>
            <a:r>
              <a:rPr lang="ru-RU" sz="2000" dirty="0"/>
              <a:t> </a:t>
            </a:r>
            <a:r>
              <a:rPr lang="ru-RU" sz="2000" dirty="0" err="1"/>
              <a:t>порівняно</a:t>
            </a:r>
            <a:r>
              <a:rPr lang="ru-RU" sz="2000" dirty="0"/>
              <a:t> з </a:t>
            </a:r>
            <a:r>
              <a:rPr lang="ru-RU" sz="2000" dirty="0" err="1"/>
              <a:t>імпортним</a:t>
            </a:r>
            <a:r>
              <a:rPr lang="ru-RU" sz="2000" dirty="0"/>
              <a:t> тарифом і квотою, тому </a:t>
            </a:r>
            <a:r>
              <a:rPr lang="ru-RU" sz="2000" dirty="0" err="1"/>
              <a:t>що</a:t>
            </a:r>
            <a:r>
              <a:rPr lang="ru-RU" sz="2000" dirty="0"/>
              <a:t> не </a:t>
            </a:r>
            <a:r>
              <a:rPr lang="ru-RU" sz="2000" dirty="0" err="1"/>
              <a:t>спотворюють</a:t>
            </a:r>
            <a:r>
              <a:rPr lang="ru-RU" sz="2000" dirty="0"/>
              <a:t> </a:t>
            </a:r>
            <a:r>
              <a:rPr lang="ru-RU" sz="2000" dirty="0" err="1"/>
              <a:t>внутрішніх</a:t>
            </a:r>
            <a:r>
              <a:rPr lang="ru-RU" sz="2000" dirty="0"/>
              <a:t> </a:t>
            </a:r>
            <a:r>
              <a:rPr lang="ru-RU" sz="2000" dirty="0" err="1"/>
              <a:t>цін</a:t>
            </a:r>
            <a:r>
              <a:rPr lang="ru-RU" sz="2000" dirty="0"/>
              <a:t> і </a:t>
            </a:r>
            <a:r>
              <a:rPr lang="ru-RU" sz="2000" dirty="0" err="1"/>
              <a:t>забезпечують</a:t>
            </a:r>
            <a:r>
              <a:rPr lang="ru-RU" sz="2000" dirty="0"/>
              <a:t> </a:t>
            </a:r>
            <a:r>
              <a:rPr lang="ru-RU" sz="2000" dirty="0" err="1"/>
              <a:t>менші</a:t>
            </a:r>
            <a:r>
              <a:rPr lang="ru-RU" sz="2000" dirty="0"/>
              <a:t> </a:t>
            </a:r>
            <a:r>
              <a:rPr lang="ru-RU" sz="2000" dirty="0" err="1"/>
              <a:t>втрати</a:t>
            </a:r>
            <a:r>
              <a:rPr lang="ru-RU" sz="2000" dirty="0"/>
              <a:t> для </a:t>
            </a:r>
            <a:r>
              <a:rPr lang="ru-RU" sz="2000" dirty="0" err="1"/>
              <a:t>країни</a:t>
            </a:r>
            <a:r>
              <a:rPr lang="ru-RU" sz="2000" dirty="0"/>
              <a:t> (</a:t>
            </a:r>
            <a:r>
              <a:rPr lang="ru-RU" sz="2000" dirty="0" err="1"/>
              <a:t>втрати</a:t>
            </a:r>
            <a:r>
              <a:rPr lang="ru-RU" sz="2000" dirty="0"/>
              <a:t> для </a:t>
            </a:r>
            <a:r>
              <a:rPr lang="ru-RU" sz="2000" dirty="0" err="1"/>
              <a:t>національної</a:t>
            </a:r>
            <a:r>
              <a:rPr lang="ru-RU" sz="2000" dirty="0"/>
              <a:t> </a:t>
            </a:r>
            <a:r>
              <a:rPr lang="ru-RU" sz="2000" dirty="0" err="1"/>
              <a:t>економіки</a:t>
            </a:r>
            <a:r>
              <a:rPr lang="ru-RU" sz="2000" dirty="0"/>
              <a:t> </a:t>
            </a:r>
            <a:r>
              <a:rPr lang="ru-RU" sz="2000" dirty="0" err="1"/>
              <a:t>виникають</a:t>
            </a:r>
            <a:r>
              <a:rPr lang="ru-RU" sz="2000" dirty="0"/>
              <a:t> через те, </a:t>
            </a:r>
            <a:r>
              <a:rPr lang="ru-RU" sz="2000" dirty="0" err="1"/>
              <a:t>що</a:t>
            </a:r>
            <a:r>
              <a:rPr lang="ru-RU" sz="2000" dirty="0"/>
              <a:t>: а) </a:t>
            </a:r>
            <a:r>
              <a:rPr lang="ru-RU" sz="2000" dirty="0" err="1"/>
              <a:t>внаслідок</a:t>
            </a:r>
            <a:r>
              <a:rPr lang="ru-RU" sz="2000" dirty="0"/>
              <a:t> </a:t>
            </a:r>
            <a:r>
              <a:rPr lang="ru-RU" sz="2000" dirty="0" err="1"/>
              <a:t>одержання</a:t>
            </a:r>
            <a:r>
              <a:rPr lang="ru-RU" sz="2000" dirty="0"/>
              <a:t> </a:t>
            </a:r>
            <a:r>
              <a:rPr lang="ru-RU" sz="2000" dirty="0" err="1"/>
              <a:t>субсидії</a:t>
            </a:r>
            <a:r>
              <a:rPr lang="ru-RU" sz="2000" dirty="0"/>
              <a:t> </a:t>
            </a:r>
            <a:r>
              <a:rPr lang="ru-RU" sz="2000" dirty="0" err="1"/>
              <a:t>неефективні</a:t>
            </a:r>
            <a:r>
              <a:rPr lang="ru-RU" sz="2000" dirty="0"/>
              <a:t> </a:t>
            </a:r>
            <a:r>
              <a:rPr lang="ru-RU" sz="2000" dirty="0" err="1"/>
              <a:t>місцеві</a:t>
            </a:r>
            <a:r>
              <a:rPr lang="ru-RU" sz="2000" dirty="0"/>
              <a:t> </a:t>
            </a:r>
            <a:r>
              <a:rPr lang="ru-RU" sz="2000" dirty="0" err="1"/>
              <a:t>товаровиробники</a:t>
            </a:r>
            <a:r>
              <a:rPr lang="ru-RU" sz="2000" dirty="0"/>
              <a:t> </a:t>
            </a:r>
            <a:r>
              <a:rPr lang="ru-RU" sz="2000" dirty="0" err="1"/>
              <a:t>мають</a:t>
            </a:r>
            <a:r>
              <a:rPr lang="ru-RU" sz="2000" dirty="0"/>
              <a:t> </a:t>
            </a:r>
            <a:r>
              <a:rPr lang="ru-RU" sz="2000" dirty="0" err="1"/>
              <a:t>можливість</a:t>
            </a:r>
            <a:r>
              <a:rPr lang="ru-RU" sz="2000" dirty="0"/>
              <a:t> </a:t>
            </a:r>
            <a:r>
              <a:rPr lang="ru-RU" sz="2000" dirty="0" err="1"/>
              <a:t>продавати</a:t>
            </a:r>
            <a:r>
              <a:rPr lang="ru-RU" sz="2000" dirty="0"/>
              <a:t> </a:t>
            </a:r>
            <a:r>
              <a:rPr lang="ru-RU" sz="2000" dirty="0" err="1"/>
              <a:t>свій</a:t>
            </a:r>
            <a:r>
              <a:rPr lang="ru-RU" sz="2000" dirty="0"/>
              <a:t> товар; б) </a:t>
            </a:r>
            <a:r>
              <a:rPr lang="ru-RU" sz="2000" dirty="0" err="1"/>
              <a:t>субсидії</a:t>
            </a:r>
            <a:r>
              <a:rPr lang="ru-RU" sz="2000" dirty="0"/>
              <a:t> </a:t>
            </a:r>
            <a:r>
              <a:rPr lang="ru-RU" sz="2000" dirty="0" err="1"/>
              <a:t>фінансуються</a:t>
            </a:r>
            <a:r>
              <a:rPr lang="ru-RU" sz="2000" dirty="0"/>
              <a:t> за </a:t>
            </a:r>
            <a:r>
              <a:rPr lang="ru-RU" sz="2000" dirty="0" err="1"/>
              <a:t>рахунок</a:t>
            </a:r>
            <a:r>
              <a:rPr lang="ru-RU" sz="2000" dirty="0"/>
              <a:t> бюджету, </a:t>
            </a:r>
            <a:r>
              <a:rPr lang="ru-RU" sz="2000" dirty="0" err="1"/>
              <a:t>тобто</a:t>
            </a:r>
            <a:r>
              <a:rPr lang="ru-RU" sz="2000" dirty="0"/>
              <a:t> за </a:t>
            </a:r>
            <a:r>
              <a:rPr lang="ru-RU" sz="2000" dirty="0" err="1"/>
              <a:t>рахунок</a:t>
            </a:r>
            <a:r>
              <a:rPr lang="ru-RU" sz="2000" dirty="0"/>
              <a:t> </a:t>
            </a:r>
            <a:r>
              <a:rPr lang="ru-RU" sz="2000" dirty="0" err="1"/>
              <a:t>податків</a:t>
            </a:r>
            <a:r>
              <a:rPr lang="ru-RU" sz="2000" dirty="0"/>
              <a:t>). </a:t>
            </a:r>
          </a:p>
          <a:p>
            <a:r>
              <a:rPr lang="ru-RU" sz="2000" b="1" dirty="0" err="1"/>
              <a:t>Експортні</a:t>
            </a:r>
            <a:r>
              <a:rPr lang="ru-RU" sz="2000" b="1" dirty="0"/>
              <a:t> </a:t>
            </a:r>
            <a:r>
              <a:rPr lang="ru-RU" sz="2000" b="1" dirty="0" err="1"/>
              <a:t>субсидії</a:t>
            </a:r>
            <a:r>
              <a:rPr lang="ru-RU" sz="2000" dirty="0"/>
              <a:t> — </a:t>
            </a:r>
            <a:r>
              <a:rPr lang="ru-RU" sz="2000" dirty="0" err="1"/>
              <a:t>це</a:t>
            </a:r>
            <a:r>
              <a:rPr lang="ru-RU" sz="2000" dirty="0"/>
              <a:t> </a:t>
            </a:r>
            <a:r>
              <a:rPr lang="ru-RU" sz="2000" dirty="0" err="1"/>
              <a:t>бюджетне</a:t>
            </a:r>
            <a:r>
              <a:rPr lang="ru-RU" sz="2000" dirty="0"/>
              <a:t> </a:t>
            </a:r>
            <a:r>
              <a:rPr lang="ru-RU" sz="2000" dirty="0" err="1"/>
              <a:t>фінансування</a:t>
            </a:r>
            <a:r>
              <a:rPr lang="ru-RU" sz="2000" dirty="0"/>
              <a:t> </a:t>
            </a:r>
            <a:r>
              <a:rPr lang="ru-RU" sz="2000" dirty="0" err="1"/>
              <a:t>національних</a:t>
            </a:r>
            <a:r>
              <a:rPr lang="ru-RU" sz="2000" dirty="0"/>
              <a:t> </a:t>
            </a:r>
            <a:r>
              <a:rPr lang="ru-RU" sz="2000" dirty="0" err="1"/>
              <a:t>експортерів</a:t>
            </a:r>
            <a:r>
              <a:rPr lang="ru-RU" sz="2000" dirty="0"/>
              <a:t>, </a:t>
            </a:r>
            <a:r>
              <a:rPr lang="ru-RU" sz="2000" dirty="0" err="1"/>
              <a:t>що</a:t>
            </a:r>
            <a:r>
              <a:rPr lang="ru-RU" sz="2000" dirty="0"/>
              <a:t> </a:t>
            </a:r>
            <a:r>
              <a:rPr lang="ru-RU" sz="2000" dirty="0" err="1"/>
              <a:t>дозволяє</a:t>
            </a:r>
            <a:r>
              <a:rPr lang="ru-RU" sz="2000" dirty="0"/>
              <a:t> </a:t>
            </a:r>
            <a:r>
              <a:rPr lang="ru-RU" sz="2000" dirty="0" err="1"/>
              <a:t>їм</a:t>
            </a:r>
            <a:r>
              <a:rPr lang="ru-RU" sz="2000" dirty="0"/>
              <a:t> </a:t>
            </a:r>
            <a:r>
              <a:rPr lang="ru-RU" sz="2000" dirty="0" err="1"/>
              <a:t>продавати</a:t>
            </a:r>
            <a:r>
              <a:rPr lang="ru-RU" sz="2000" dirty="0"/>
              <a:t> товар </a:t>
            </a:r>
            <a:r>
              <a:rPr lang="ru-RU" sz="2000" dirty="0" err="1"/>
              <a:t>іноземним</a:t>
            </a:r>
            <a:r>
              <a:rPr lang="ru-RU" sz="2000" dirty="0"/>
              <a:t> </a:t>
            </a:r>
            <a:r>
              <a:rPr lang="ru-RU" sz="2000" dirty="0" err="1"/>
              <a:t>покупцям</a:t>
            </a:r>
            <a:r>
              <a:rPr lang="ru-RU" sz="2000" dirty="0"/>
              <a:t> за </a:t>
            </a:r>
            <a:r>
              <a:rPr lang="ru-RU" sz="2000" dirty="0" err="1"/>
              <a:t>нижчою</a:t>
            </a:r>
            <a:r>
              <a:rPr lang="ru-RU" sz="2000" dirty="0"/>
              <a:t> </a:t>
            </a:r>
            <a:r>
              <a:rPr lang="ru-RU" sz="2000" dirty="0" err="1"/>
              <a:t>ціною</a:t>
            </a:r>
            <a:r>
              <a:rPr lang="ru-RU" sz="2000" dirty="0"/>
              <a:t>, </a:t>
            </a:r>
            <a:r>
              <a:rPr lang="ru-RU" sz="2000" dirty="0" err="1"/>
              <a:t>ніж</a:t>
            </a:r>
            <a:r>
              <a:rPr lang="ru-RU" sz="2000" dirty="0"/>
              <a:t> на </a:t>
            </a:r>
            <a:r>
              <a:rPr lang="ru-RU" sz="2000" dirty="0" err="1"/>
              <a:t>внутрішньому</a:t>
            </a:r>
            <a:r>
              <a:rPr lang="ru-RU" sz="2000" dirty="0"/>
              <a:t> ринку, і </a:t>
            </a:r>
            <a:r>
              <a:rPr lang="ru-RU" sz="2000" dirty="0" err="1"/>
              <a:t>тим</a:t>
            </a:r>
            <a:r>
              <a:rPr lang="ru-RU" sz="2000" dirty="0"/>
              <a:t> самим </a:t>
            </a:r>
            <a:r>
              <a:rPr lang="ru-RU" sz="2000" dirty="0" err="1"/>
              <a:t>стимулювати</a:t>
            </a:r>
            <a:r>
              <a:rPr lang="ru-RU" sz="2000" dirty="0"/>
              <a:t> </a:t>
            </a:r>
            <a:r>
              <a:rPr lang="ru-RU" sz="2000" dirty="0" err="1"/>
              <a:t>експорт</a:t>
            </a:r>
            <a:r>
              <a:rPr lang="ru-RU" sz="2000" dirty="0"/>
              <a:t>. </a:t>
            </a:r>
          </a:p>
          <a:p>
            <a:endParaRPr lang="ru-RU" dirty="0"/>
          </a:p>
        </p:txBody>
      </p:sp>
    </p:spTree>
    <p:extLst>
      <p:ext uri="{BB962C8B-B14F-4D97-AF65-F5344CB8AC3E}">
        <p14:creationId xmlns:p14="http://schemas.microsoft.com/office/powerpoint/2010/main" val="28127342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54843"/>
            <a:ext cx="8596668" cy="5686520"/>
          </a:xfrm>
        </p:spPr>
        <p:txBody>
          <a:bodyPr/>
          <a:lstStyle/>
          <a:p>
            <a:pPr marL="0" indent="0">
              <a:buNone/>
            </a:pPr>
            <a:r>
              <a:rPr lang="ru-RU" sz="2000" dirty="0" err="1"/>
              <a:t>Експортні</a:t>
            </a:r>
            <a:r>
              <a:rPr lang="ru-RU" sz="2000" dirty="0"/>
              <a:t> </a:t>
            </a:r>
            <a:r>
              <a:rPr lang="ru-RU" sz="2000" dirty="0" err="1"/>
              <a:t>субсидії</a:t>
            </a:r>
            <a:r>
              <a:rPr lang="ru-RU" sz="2000" dirty="0"/>
              <a:t> </a:t>
            </a:r>
            <a:r>
              <a:rPr lang="ru-RU" sz="2000" dirty="0" err="1"/>
              <a:t>можуть</a:t>
            </a:r>
            <a:r>
              <a:rPr lang="ru-RU" sz="2000" dirty="0"/>
              <a:t> </a:t>
            </a:r>
            <a:r>
              <a:rPr lang="ru-RU" sz="2000" dirty="0" err="1"/>
              <a:t>надаватися</a:t>
            </a:r>
            <a:r>
              <a:rPr lang="ru-RU" sz="2000" dirty="0"/>
              <a:t> в таких </a:t>
            </a:r>
            <a:r>
              <a:rPr lang="ru-RU" sz="2000" dirty="0" err="1"/>
              <a:t>основних</a:t>
            </a:r>
            <a:r>
              <a:rPr lang="ru-RU" sz="2000" dirty="0"/>
              <a:t> формах: </a:t>
            </a:r>
          </a:p>
          <a:p>
            <a:r>
              <a:rPr lang="ru-RU" sz="2000" dirty="0"/>
              <a:t>- </a:t>
            </a:r>
            <a:r>
              <a:rPr lang="ru-RU" sz="2000" dirty="0" err="1"/>
              <a:t>надання</a:t>
            </a:r>
            <a:r>
              <a:rPr lang="ru-RU" sz="2000" dirty="0"/>
              <a:t> </a:t>
            </a:r>
            <a:r>
              <a:rPr lang="ru-RU" sz="2000" dirty="0" err="1"/>
              <a:t>підприємству</a:t>
            </a:r>
            <a:r>
              <a:rPr lang="ru-RU" sz="2000" dirty="0"/>
              <a:t> </a:t>
            </a:r>
            <a:r>
              <a:rPr lang="ru-RU" sz="2000" dirty="0" err="1"/>
              <a:t>прямих</a:t>
            </a:r>
            <a:r>
              <a:rPr lang="ru-RU" sz="2000" dirty="0"/>
              <a:t> </a:t>
            </a:r>
            <a:r>
              <a:rPr lang="ru-RU" sz="2000" dirty="0" err="1"/>
              <a:t>субсидій</a:t>
            </a:r>
            <a:r>
              <a:rPr lang="ru-RU" sz="2000" dirty="0"/>
              <a:t>;</a:t>
            </a:r>
          </a:p>
          <a:p>
            <a:r>
              <a:rPr lang="ru-RU" sz="2000" dirty="0"/>
              <a:t>- </a:t>
            </a:r>
            <a:r>
              <a:rPr lang="ru-RU" sz="2000" dirty="0" err="1"/>
              <a:t>виплата</a:t>
            </a:r>
            <a:r>
              <a:rPr lang="ru-RU" sz="2000" dirty="0"/>
              <a:t> </a:t>
            </a:r>
            <a:r>
              <a:rPr lang="ru-RU" sz="2000" dirty="0" err="1"/>
              <a:t>премії</a:t>
            </a:r>
            <a:r>
              <a:rPr lang="ru-RU" sz="2000" dirty="0"/>
              <a:t> у </a:t>
            </a:r>
            <a:r>
              <a:rPr lang="ru-RU" sz="2000" dirty="0" err="1"/>
              <a:t>випадку</a:t>
            </a:r>
            <a:r>
              <a:rPr lang="ru-RU" sz="2000" dirty="0"/>
              <a:t> </a:t>
            </a:r>
            <a:r>
              <a:rPr lang="ru-RU" sz="2000" dirty="0" err="1"/>
              <a:t>здійснення</a:t>
            </a:r>
            <a:r>
              <a:rPr lang="ru-RU" sz="2000" dirty="0"/>
              <a:t> </a:t>
            </a:r>
            <a:r>
              <a:rPr lang="ru-RU" sz="2000" dirty="0" err="1"/>
              <a:t>експортних</a:t>
            </a:r>
            <a:r>
              <a:rPr lang="ru-RU" sz="2000" dirty="0"/>
              <a:t> </a:t>
            </a:r>
            <a:r>
              <a:rPr lang="ru-RU" sz="2000" dirty="0" err="1"/>
              <a:t>операцій</a:t>
            </a:r>
            <a:r>
              <a:rPr lang="ru-RU" sz="2000" dirty="0"/>
              <a:t>; </a:t>
            </a:r>
          </a:p>
          <a:p>
            <a:r>
              <a:rPr lang="ru-RU" sz="2000" dirty="0"/>
              <a:t>- </a:t>
            </a:r>
            <a:r>
              <a:rPr lang="ru-RU" sz="2000" dirty="0" err="1"/>
              <a:t>установлення</a:t>
            </a:r>
            <a:r>
              <a:rPr lang="ru-RU" sz="2000" dirty="0"/>
              <a:t> </a:t>
            </a:r>
            <a:r>
              <a:rPr lang="ru-RU" sz="2000" dirty="0" err="1"/>
              <a:t>пільгових</a:t>
            </a:r>
            <a:r>
              <a:rPr lang="ru-RU" sz="2000" dirty="0"/>
              <a:t> (за ставками, базою </a:t>
            </a:r>
            <a:r>
              <a:rPr lang="ru-RU" sz="2000" dirty="0" err="1"/>
              <a:t>рахування</a:t>
            </a:r>
            <a:r>
              <a:rPr lang="ru-RU" sz="2000" dirty="0"/>
              <a:t>, </a:t>
            </a:r>
            <a:r>
              <a:rPr lang="ru-RU" sz="2000" dirty="0" err="1"/>
              <a:t>механізмом</a:t>
            </a:r>
            <a:r>
              <a:rPr lang="ru-RU" sz="2000" dirty="0"/>
              <a:t> </a:t>
            </a:r>
            <a:r>
              <a:rPr lang="ru-RU" sz="2000" dirty="0" err="1"/>
              <a:t>стягування</a:t>
            </a:r>
            <a:r>
              <a:rPr lang="ru-RU" sz="2000" dirty="0"/>
              <a:t> і т.п.) </a:t>
            </a:r>
            <a:r>
              <a:rPr lang="ru-RU" sz="2000" dirty="0" err="1"/>
              <a:t>транспортних</a:t>
            </a:r>
            <a:r>
              <a:rPr lang="ru-RU" sz="2000" dirty="0"/>
              <a:t> </a:t>
            </a:r>
            <a:r>
              <a:rPr lang="ru-RU" sz="2000" dirty="0" err="1"/>
              <a:t>чи</a:t>
            </a:r>
            <a:r>
              <a:rPr lang="ru-RU" sz="2000" dirty="0"/>
              <a:t> </a:t>
            </a:r>
            <a:r>
              <a:rPr lang="ru-RU" sz="2000" dirty="0" err="1"/>
              <a:t>фрахтових</a:t>
            </a:r>
            <a:r>
              <a:rPr lang="ru-RU" sz="2000" dirty="0"/>
              <a:t> </a:t>
            </a:r>
            <a:r>
              <a:rPr lang="ru-RU" sz="2000" dirty="0" err="1"/>
              <a:t>тарифів</a:t>
            </a:r>
            <a:r>
              <a:rPr lang="ru-RU" sz="2000" dirty="0"/>
              <a:t> для </a:t>
            </a:r>
            <a:r>
              <a:rPr lang="ru-RU" sz="2000" dirty="0" err="1"/>
              <a:t>експортних</a:t>
            </a:r>
            <a:r>
              <a:rPr lang="ru-RU" sz="2000" dirty="0"/>
              <a:t> </a:t>
            </a:r>
            <a:r>
              <a:rPr lang="ru-RU" sz="2000" dirty="0" err="1"/>
              <a:t>відвантажень</a:t>
            </a:r>
            <a:r>
              <a:rPr lang="ru-RU" sz="2000" dirty="0"/>
              <a:t> </a:t>
            </a:r>
            <a:r>
              <a:rPr lang="ru-RU" sz="2000" dirty="0" err="1"/>
              <a:t>порівняно</a:t>
            </a:r>
            <a:r>
              <a:rPr lang="ru-RU" sz="2000" dirty="0"/>
              <a:t> з </a:t>
            </a:r>
            <a:r>
              <a:rPr lang="ru-RU" sz="2000" dirty="0" err="1"/>
              <a:t>перевезеннями</a:t>
            </a:r>
            <a:r>
              <a:rPr lang="ru-RU" sz="2000" dirty="0"/>
              <a:t> на </a:t>
            </a:r>
            <a:r>
              <a:rPr lang="ru-RU" sz="2000" dirty="0" err="1"/>
              <a:t>національному</a:t>
            </a:r>
            <a:r>
              <a:rPr lang="ru-RU" sz="2000" dirty="0"/>
              <a:t> ринку; </a:t>
            </a:r>
          </a:p>
          <a:p>
            <a:r>
              <a:rPr lang="ru-RU" sz="2000" dirty="0"/>
              <a:t>- </a:t>
            </a:r>
            <a:r>
              <a:rPr lang="ru-RU" sz="2000" dirty="0" err="1"/>
              <a:t>безпосереднє</a:t>
            </a:r>
            <a:r>
              <a:rPr lang="ru-RU" sz="2000" dirty="0"/>
              <a:t> </a:t>
            </a:r>
            <a:r>
              <a:rPr lang="ru-RU" sz="2000" dirty="0" err="1"/>
              <a:t>чи</a:t>
            </a:r>
            <a:r>
              <a:rPr lang="ru-RU" sz="2000" dirty="0"/>
              <a:t> </a:t>
            </a:r>
            <a:r>
              <a:rPr lang="ru-RU" sz="2000" dirty="0" err="1"/>
              <a:t>опосередковане</a:t>
            </a:r>
            <a:r>
              <a:rPr lang="ru-RU" sz="2000" dirty="0"/>
              <a:t> </a:t>
            </a:r>
            <a:r>
              <a:rPr lang="ru-RU" sz="2000" dirty="0" err="1"/>
              <a:t>постачання</a:t>
            </a:r>
            <a:r>
              <a:rPr lang="ru-RU" sz="2000" dirty="0"/>
              <a:t> </a:t>
            </a:r>
            <a:r>
              <a:rPr lang="ru-RU" sz="2000" dirty="0" err="1"/>
              <a:t>державним</a:t>
            </a:r>
            <a:r>
              <a:rPr lang="ru-RU" sz="2000" dirty="0"/>
              <a:t> органом </a:t>
            </a:r>
            <a:r>
              <a:rPr lang="ru-RU" sz="2000" dirty="0" err="1"/>
              <a:t>імпортних</a:t>
            </a:r>
            <a:r>
              <a:rPr lang="ru-RU" sz="2000" dirty="0"/>
              <a:t> </a:t>
            </a:r>
            <a:r>
              <a:rPr lang="ru-RU" sz="2000" dirty="0" err="1"/>
              <a:t>чи</a:t>
            </a:r>
            <a:r>
              <a:rPr lang="ru-RU" sz="2000" dirty="0"/>
              <a:t> </a:t>
            </a:r>
            <a:r>
              <a:rPr lang="ru-RU" sz="2000" dirty="0" err="1"/>
              <a:t>національних</a:t>
            </a:r>
            <a:r>
              <a:rPr lang="ru-RU" sz="2000" dirty="0"/>
              <a:t> </a:t>
            </a:r>
            <a:r>
              <a:rPr lang="ru-RU" sz="2000" dirty="0" err="1"/>
              <a:t>товарів</a:t>
            </a:r>
            <a:r>
              <a:rPr lang="ru-RU" sz="2000" dirty="0"/>
              <a:t> для </a:t>
            </a:r>
            <a:r>
              <a:rPr lang="ru-RU" sz="2000" dirty="0" err="1"/>
              <a:t>використання</a:t>
            </a:r>
            <a:r>
              <a:rPr lang="ru-RU" sz="2000" dirty="0"/>
              <a:t> у </a:t>
            </a:r>
            <a:r>
              <a:rPr lang="ru-RU" sz="2000" dirty="0" err="1"/>
              <a:t>виробництві</a:t>
            </a:r>
            <a:r>
              <a:rPr lang="ru-RU" sz="2000" dirty="0"/>
              <a:t> </a:t>
            </a:r>
            <a:r>
              <a:rPr lang="ru-RU" sz="2000" dirty="0" err="1"/>
              <a:t>товарів</a:t>
            </a:r>
            <a:r>
              <a:rPr lang="ru-RU" sz="2000" dirty="0"/>
              <a:t> на </a:t>
            </a:r>
            <a:r>
              <a:rPr lang="ru-RU" sz="2000" dirty="0" err="1"/>
              <a:t>експорт</a:t>
            </a:r>
            <a:r>
              <a:rPr lang="ru-RU" sz="2000" dirty="0"/>
              <a:t> на </a:t>
            </a:r>
            <a:r>
              <a:rPr lang="ru-RU" sz="2000" dirty="0" err="1"/>
              <a:t>умовах</a:t>
            </a:r>
            <a:r>
              <a:rPr lang="ru-RU" sz="2000" dirty="0"/>
              <a:t>, </a:t>
            </a:r>
            <a:r>
              <a:rPr lang="ru-RU" sz="2000" dirty="0" err="1"/>
              <a:t>більш</a:t>
            </a:r>
            <a:r>
              <a:rPr lang="ru-RU" sz="2000" dirty="0"/>
              <a:t> </a:t>
            </a:r>
            <a:r>
              <a:rPr lang="ru-RU" sz="2000" dirty="0" err="1"/>
              <a:t>сприятливих</a:t>
            </a:r>
            <a:r>
              <a:rPr lang="ru-RU" sz="2000" dirty="0"/>
              <a:t> </a:t>
            </a:r>
            <a:r>
              <a:rPr lang="ru-RU" sz="2000" dirty="0" err="1"/>
              <a:t>порівняно</a:t>
            </a:r>
            <a:r>
              <a:rPr lang="ru-RU" sz="2000" dirty="0"/>
              <a:t> з </a:t>
            </a:r>
            <a:r>
              <a:rPr lang="ru-RU" sz="2000" dirty="0" err="1"/>
              <a:t>умовами</a:t>
            </a:r>
            <a:r>
              <a:rPr lang="ru-RU" sz="2000" dirty="0"/>
              <a:t> </a:t>
            </a:r>
            <a:r>
              <a:rPr lang="ru-RU" sz="2000" dirty="0" err="1"/>
              <a:t>постачання</a:t>
            </a:r>
            <a:r>
              <a:rPr lang="ru-RU" sz="2000" dirty="0"/>
              <a:t> </a:t>
            </a:r>
            <a:r>
              <a:rPr lang="ru-RU" sz="2000" dirty="0" err="1"/>
              <a:t>конкуруючих</a:t>
            </a:r>
            <a:r>
              <a:rPr lang="ru-RU" sz="2000" dirty="0"/>
              <a:t> </a:t>
            </a:r>
            <a:r>
              <a:rPr lang="ru-RU" sz="2000" dirty="0" err="1"/>
              <a:t>товарів</a:t>
            </a:r>
            <a:r>
              <a:rPr lang="ru-RU" sz="2000" dirty="0"/>
              <a:t> для </a:t>
            </a:r>
            <a:r>
              <a:rPr lang="ru-RU" sz="2000" dirty="0" err="1"/>
              <a:t>виробництва</a:t>
            </a:r>
            <a:r>
              <a:rPr lang="ru-RU" sz="2000" dirty="0"/>
              <a:t> </a:t>
            </a:r>
            <a:r>
              <a:rPr lang="ru-RU" sz="2000" dirty="0" err="1"/>
              <a:t>товарів</a:t>
            </a:r>
            <a:r>
              <a:rPr lang="ru-RU" sz="2000" dirty="0"/>
              <a:t>, </a:t>
            </a:r>
            <a:r>
              <a:rPr lang="ru-RU" sz="2000" dirty="0" err="1"/>
              <a:t>призначених</a:t>
            </a:r>
            <a:r>
              <a:rPr lang="ru-RU" sz="2000" dirty="0"/>
              <a:t> для </a:t>
            </a:r>
            <a:r>
              <a:rPr lang="ru-RU" sz="2000" dirty="0" err="1"/>
              <a:t>споживання</a:t>
            </a:r>
            <a:r>
              <a:rPr lang="ru-RU" sz="2000" dirty="0"/>
              <a:t> на </a:t>
            </a:r>
            <a:r>
              <a:rPr lang="ru-RU" sz="2000" dirty="0" err="1"/>
              <a:t>внутрішньому</a:t>
            </a:r>
            <a:r>
              <a:rPr lang="ru-RU" sz="2000" dirty="0"/>
              <a:t> ринку, </a:t>
            </a:r>
            <a:r>
              <a:rPr lang="ru-RU" sz="2000" dirty="0" err="1"/>
              <a:t>якщо</a:t>
            </a:r>
            <a:r>
              <a:rPr lang="ru-RU" sz="2000" dirty="0"/>
              <a:t> </a:t>
            </a:r>
            <a:r>
              <a:rPr lang="ru-RU" sz="2000" dirty="0" err="1"/>
              <a:t>такі</a:t>
            </a:r>
            <a:r>
              <a:rPr lang="ru-RU" sz="2000" dirty="0"/>
              <a:t> </a:t>
            </a:r>
            <a:r>
              <a:rPr lang="ru-RU" sz="2000" dirty="0" err="1"/>
              <a:t>умови</a:t>
            </a:r>
            <a:r>
              <a:rPr lang="ru-RU" sz="2000" dirty="0"/>
              <a:t> </a:t>
            </a:r>
            <a:r>
              <a:rPr lang="ru-RU" sz="2000" dirty="0" err="1"/>
              <a:t>вигідніші</a:t>
            </a:r>
            <a:r>
              <a:rPr lang="ru-RU" sz="2000" dirty="0"/>
              <a:t>, </a:t>
            </a:r>
            <a:r>
              <a:rPr lang="ru-RU" sz="2000" dirty="0" err="1"/>
              <a:t>ніж</a:t>
            </a:r>
            <a:r>
              <a:rPr lang="ru-RU" sz="2000" dirty="0"/>
              <a:t> на </a:t>
            </a:r>
            <a:r>
              <a:rPr lang="ru-RU" sz="2000" dirty="0" err="1"/>
              <a:t>світових</a:t>
            </a:r>
            <a:r>
              <a:rPr lang="ru-RU" sz="2000" dirty="0"/>
              <a:t> ринках для </a:t>
            </a:r>
            <a:r>
              <a:rPr lang="ru-RU" sz="2000" dirty="0" err="1"/>
              <a:t>їхніх</a:t>
            </a:r>
            <a:r>
              <a:rPr lang="ru-RU" sz="2000" dirty="0"/>
              <a:t> </a:t>
            </a:r>
            <a:r>
              <a:rPr lang="ru-RU" sz="2000" dirty="0" err="1"/>
              <a:t>експортерів</a:t>
            </a:r>
            <a:r>
              <a:rPr lang="ru-RU" sz="2000" dirty="0"/>
              <a:t>; </a:t>
            </a:r>
          </a:p>
          <a:p>
            <a:r>
              <a:rPr lang="ru-RU" sz="2000" dirty="0"/>
              <a:t>- </a:t>
            </a:r>
            <a:r>
              <a:rPr lang="ru-RU" sz="2000" dirty="0" err="1"/>
              <a:t>звільнення</a:t>
            </a:r>
            <a:r>
              <a:rPr lang="ru-RU" sz="2000" dirty="0"/>
              <a:t> </a:t>
            </a:r>
            <a:r>
              <a:rPr lang="ru-RU" sz="2000" dirty="0" err="1"/>
              <a:t>чи</a:t>
            </a:r>
            <a:r>
              <a:rPr lang="ru-RU" sz="2000" dirty="0"/>
              <a:t> </a:t>
            </a:r>
            <a:r>
              <a:rPr lang="ru-RU" sz="2000" dirty="0" err="1"/>
              <a:t>відстрочка</a:t>
            </a:r>
            <a:r>
              <a:rPr lang="ru-RU" sz="2000" dirty="0"/>
              <a:t> </a:t>
            </a:r>
            <a:r>
              <a:rPr lang="ru-RU" sz="2000" dirty="0" err="1"/>
              <a:t>сплати</a:t>
            </a:r>
            <a:r>
              <a:rPr lang="ru-RU" sz="2000" dirty="0"/>
              <a:t> </a:t>
            </a:r>
            <a:r>
              <a:rPr lang="ru-RU" sz="2000" dirty="0" err="1"/>
              <a:t>прямих</a:t>
            </a:r>
            <a:r>
              <a:rPr lang="ru-RU" sz="2000" dirty="0"/>
              <a:t> </a:t>
            </a:r>
            <a:r>
              <a:rPr lang="ru-RU" sz="2000" dirty="0" err="1"/>
              <a:t>податків</a:t>
            </a:r>
            <a:r>
              <a:rPr lang="ru-RU" sz="2000" dirty="0"/>
              <a:t>, </a:t>
            </a:r>
            <a:r>
              <a:rPr lang="ru-RU" sz="2000" dirty="0" err="1"/>
              <a:t>що</a:t>
            </a:r>
            <a:r>
              <a:rPr lang="ru-RU" sz="2000" dirty="0"/>
              <a:t> </a:t>
            </a:r>
            <a:r>
              <a:rPr lang="ru-RU" sz="2000" dirty="0" err="1"/>
              <a:t>повинні</a:t>
            </a:r>
            <a:r>
              <a:rPr lang="ru-RU" sz="2000" dirty="0"/>
              <a:t> </a:t>
            </a:r>
            <a:r>
              <a:rPr lang="ru-RU" sz="2000" dirty="0" err="1"/>
              <a:t>сплачуватися</a:t>
            </a:r>
            <a:r>
              <a:rPr lang="ru-RU" sz="2000" dirty="0"/>
              <a:t> </a:t>
            </a:r>
            <a:r>
              <a:rPr lang="ru-RU" sz="2000" dirty="0" err="1"/>
              <a:t>експортерами</a:t>
            </a:r>
            <a:r>
              <a:rPr lang="ru-RU" sz="2000" dirty="0"/>
              <a:t> при </a:t>
            </a:r>
            <a:r>
              <a:rPr lang="ru-RU" sz="2000" dirty="0" err="1"/>
              <a:t>здійсненні</a:t>
            </a:r>
            <a:r>
              <a:rPr lang="ru-RU" sz="2000" dirty="0"/>
              <a:t> </a:t>
            </a:r>
            <a:r>
              <a:rPr lang="ru-RU" sz="2000" dirty="0" err="1"/>
              <a:t>експортної</a:t>
            </a:r>
            <a:r>
              <a:rPr lang="ru-RU" sz="2000" dirty="0"/>
              <a:t> </a:t>
            </a:r>
            <a:r>
              <a:rPr lang="ru-RU" sz="2000" dirty="0" err="1"/>
              <a:t>операції</a:t>
            </a:r>
            <a:r>
              <a:rPr lang="ru-RU" sz="2000" dirty="0"/>
              <a:t>, </a:t>
            </a:r>
            <a:r>
              <a:rPr lang="ru-RU" sz="2000" dirty="0" err="1"/>
              <a:t>або</a:t>
            </a:r>
            <a:r>
              <a:rPr lang="ru-RU" sz="2000" dirty="0"/>
              <a:t> </a:t>
            </a:r>
            <a:r>
              <a:rPr lang="ru-RU" sz="2000" dirty="0" err="1"/>
              <a:t>сплати</a:t>
            </a:r>
            <a:r>
              <a:rPr lang="ru-RU" sz="2000" dirty="0"/>
              <a:t> </a:t>
            </a:r>
            <a:r>
              <a:rPr lang="ru-RU" sz="2000" dirty="0" err="1"/>
              <a:t>внесків</a:t>
            </a:r>
            <a:r>
              <a:rPr lang="ru-RU" sz="2000" dirty="0"/>
              <a:t> у </a:t>
            </a:r>
            <a:r>
              <a:rPr lang="ru-RU" sz="2000" dirty="0" err="1"/>
              <a:t>фонди</a:t>
            </a:r>
            <a:r>
              <a:rPr lang="ru-RU" sz="2000" dirty="0"/>
              <a:t> </a:t>
            </a:r>
            <a:r>
              <a:rPr lang="ru-RU" sz="2000" dirty="0" err="1"/>
              <a:t>соціального</a:t>
            </a:r>
            <a:r>
              <a:rPr lang="ru-RU" sz="2000" dirty="0"/>
              <a:t> </a:t>
            </a:r>
            <a:r>
              <a:rPr lang="ru-RU" sz="2000" dirty="0" err="1"/>
              <a:t>страхування</a:t>
            </a:r>
            <a:r>
              <a:rPr lang="ru-RU" sz="2000" dirty="0"/>
              <a:t>; </a:t>
            </a:r>
          </a:p>
          <a:p>
            <a:endParaRPr lang="ru-RU" dirty="0"/>
          </a:p>
        </p:txBody>
      </p:sp>
    </p:spTree>
    <p:extLst>
      <p:ext uri="{BB962C8B-B14F-4D97-AF65-F5344CB8AC3E}">
        <p14:creationId xmlns:p14="http://schemas.microsoft.com/office/powerpoint/2010/main" val="623308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977718"/>
          </a:xfrm>
        </p:spPr>
        <p:txBody>
          <a:bodyPr>
            <a:normAutofit lnSpcReduction="10000"/>
          </a:bodyPr>
          <a:lstStyle/>
          <a:p>
            <a:pPr marL="0" indent="0">
              <a:buNone/>
            </a:pPr>
            <a:r>
              <a:rPr lang="ru-RU" sz="2400" dirty="0" err="1"/>
              <a:t>Експортні</a:t>
            </a:r>
            <a:r>
              <a:rPr lang="ru-RU" sz="2400" dirty="0"/>
              <a:t> </a:t>
            </a:r>
            <a:r>
              <a:rPr lang="ru-RU" sz="2400" dirty="0" err="1"/>
              <a:t>субсидії</a:t>
            </a:r>
            <a:r>
              <a:rPr lang="ru-RU" sz="2400" dirty="0"/>
              <a:t> </a:t>
            </a:r>
            <a:r>
              <a:rPr lang="ru-RU" sz="2400" dirty="0" err="1"/>
              <a:t>можуть</a:t>
            </a:r>
            <a:r>
              <a:rPr lang="ru-RU" sz="2400" dirty="0"/>
              <a:t> </a:t>
            </a:r>
            <a:r>
              <a:rPr lang="ru-RU" sz="2400" dirty="0" err="1"/>
              <a:t>надаватися</a:t>
            </a:r>
            <a:r>
              <a:rPr lang="ru-RU" sz="2400" dirty="0"/>
              <a:t> в таких </a:t>
            </a:r>
            <a:r>
              <a:rPr lang="ru-RU" sz="2400" dirty="0" err="1"/>
              <a:t>основних</a:t>
            </a:r>
            <a:r>
              <a:rPr lang="ru-RU" sz="2400" dirty="0"/>
              <a:t> формах: </a:t>
            </a:r>
          </a:p>
          <a:p>
            <a:r>
              <a:rPr lang="ru-RU" sz="2400" dirty="0"/>
              <a:t>- </a:t>
            </a:r>
            <a:r>
              <a:rPr lang="ru-RU" sz="2400" dirty="0" err="1"/>
              <a:t>надання</a:t>
            </a:r>
            <a:r>
              <a:rPr lang="ru-RU" sz="2400" dirty="0"/>
              <a:t> </a:t>
            </a:r>
            <a:r>
              <a:rPr lang="ru-RU" sz="2400" dirty="0" err="1"/>
              <a:t>знижок</a:t>
            </a:r>
            <a:r>
              <a:rPr lang="ru-RU" sz="2400" dirty="0"/>
              <a:t> при </a:t>
            </a:r>
            <a:r>
              <a:rPr lang="ru-RU" sz="2400" dirty="0" err="1"/>
              <a:t>сплаті</a:t>
            </a:r>
            <a:r>
              <a:rPr lang="ru-RU" sz="2400" dirty="0"/>
              <a:t> </a:t>
            </a:r>
            <a:r>
              <a:rPr lang="ru-RU" sz="2400" dirty="0" err="1"/>
              <a:t>податків</a:t>
            </a:r>
            <a:r>
              <a:rPr lang="ru-RU" sz="2400" dirty="0"/>
              <a:t>; </a:t>
            </a:r>
          </a:p>
          <a:p>
            <a:r>
              <a:rPr lang="ru-RU" sz="2400" dirty="0"/>
              <a:t>- </a:t>
            </a:r>
            <a:r>
              <a:rPr lang="ru-RU" sz="2400" dirty="0" err="1"/>
              <a:t>установлення</a:t>
            </a:r>
            <a:r>
              <a:rPr lang="ru-RU" sz="2400" dirty="0"/>
              <a:t>, у </a:t>
            </a:r>
            <a:r>
              <a:rPr lang="ru-RU" sz="2400" dirty="0" err="1"/>
              <a:t>випадку</a:t>
            </a:r>
            <a:r>
              <a:rPr lang="ru-RU" sz="2400" dirty="0"/>
              <a:t> </a:t>
            </a:r>
            <a:r>
              <a:rPr lang="ru-RU" sz="2400" dirty="0" err="1"/>
              <a:t>виробництва</a:t>
            </a:r>
            <a:r>
              <a:rPr lang="ru-RU" sz="2400" dirty="0"/>
              <a:t> і </a:t>
            </a:r>
            <a:r>
              <a:rPr lang="ru-RU" sz="2400" dirty="0" err="1"/>
              <a:t>постачання</a:t>
            </a:r>
            <a:r>
              <a:rPr lang="ru-RU" sz="2400" dirty="0"/>
              <a:t> </a:t>
            </a:r>
            <a:r>
              <a:rPr lang="ru-RU" sz="2400" dirty="0" err="1"/>
              <a:t>товарів</a:t>
            </a:r>
            <a:r>
              <a:rPr lang="ru-RU" sz="2400" dirty="0"/>
              <a:t> на </a:t>
            </a:r>
            <a:r>
              <a:rPr lang="ru-RU" sz="2400" dirty="0" err="1"/>
              <a:t>експорт</a:t>
            </a:r>
            <a:r>
              <a:rPr lang="ru-RU" sz="2400" dirty="0"/>
              <a:t>, </a:t>
            </a:r>
            <a:r>
              <a:rPr lang="ru-RU" sz="2400" dirty="0" err="1"/>
              <a:t>звільнень</a:t>
            </a:r>
            <a:r>
              <a:rPr lang="ru-RU" sz="2400" dirty="0"/>
              <a:t> по </a:t>
            </a:r>
            <a:r>
              <a:rPr lang="ru-RU" sz="2400" dirty="0" err="1"/>
              <a:t>сплаті</a:t>
            </a:r>
            <a:r>
              <a:rPr lang="ru-RU" sz="2400" dirty="0"/>
              <a:t> </a:t>
            </a:r>
            <a:r>
              <a:rPr lang="ru-RU" sz="2400" dirty="0" err="1"/>
              <a:t>чи</a:t>
            </a:r>
            <a:r>
              <a:rPr lang="ru-RU" sz="2400" dirty="0"/>
              <a:t> </a:t>
            </a:r>
            <a:r>
              <a:rPr lang="ru-RU" sz="2400" dirty="0" err="1"/>
              <a:t>поверненню</a:t>
            </a:r>
            <a:r>
              <a:rPr lang="ru-RU" sz="2400" dirty="0"/>
              <a:t> </a:t>
            </a:r>
            <a:r>
              <a:rPr lang="ru-RU" sz="2400" dirty="0" err="1"/>
              <a:t>сплачених</a:t>
            </a:r>
            <a:r>
              <a:rPr lang="ru-RU" sz="2400" dirty="0"/>
              <a:t> </a:t>
            </a:r>
            <a:r>
              <a:rPr lang="ru-RU" sz="2400" dirty="0" err="1"/>
              <a:t>сум</a:t>
            </a:r>
            <a:r>
              <a:rPr lang="ru-RU" sz="2400" dirty="0"/>
              <a:t> </a:t>
            </a:r>
            <a:r>
              <a:rPr lang="ru-RU" sz="2400" dirty="0" err="1"/>
              <a:t>непрямих</a:t>
            </a:r>
            <a:r>
              <a:rPr lang="ru-RU" sz="2400" dirty="0"/>
              <a:t> </a:t>
            </a:r>
            <a:r>
              <a:rPr lang="ru-RU" sz="2400" dirty="0" err="1"/>
              <a:t>податків</a:t>
            </a:r>
            <a:r>
              <a:rPr lang="ru-RU" sz="2400" dirty="0"/>
              <a:t>; </a:t>
            </a:r>
          </a:p>
          <a:p>
            <a:r>
              <a:rPr lang="ru-RU" sz="2400" dirty="0"/>
              <a:t>- </a:t>
            </a:r>
            <a:r>
              <a:rPr lang="ru-RU" sz="2400" dirty="0" err="1"/>
              <a:t>зменшення</a:t>
            </a:r>
            <a:r>
              <a:rPr lang="ru-RU" sz="2400" dirty="0"/>
              <a:t> ставок </a:t>
            </a:r>
            <a:r>
              <a:rPr lang="ru-RU" sz="2400" dirty="0" err="1"/>
              <a:t>чи</a:t>
            </a:r>
            <a:r>
              <a:rPr lang="ru-RU" sz="2400" dirty="0"/>
              <a:t> </a:t>
            </a:r>
            <a:r>
              <a:rPr lang="ru-RU" sz="2400" dirty="0" err="1"/>
              <a:t>повернення</a:t>
            </a:r>
            <a:r>
              <a:rPr lang="ru-RU" sz="2400" dirty="0"/>
              <a:t> </a:t>
            </a:r>
            <a:r>
              <a:rPr lang="ru-RU" sz="2400" dirty="0" err="1"/>
              <a:t>сплачених</a:t>
            </a:r>
            <a:r>
              <a:rPr lang="ru-RU" sz="2400" dirty="0"/>
              <a:t> </a:t>
            </a:r>
            <a:r>
              <a:rPr lang="ru-RU" sz="2400" dirty="0" err="1"/>
              <a:t>сум</a:t>
            </a:r>
            <a:r>
              <a:rPr lang="ru-RU" sz="2400" dirty="0"/>
              <a:t> </a:t>
            </a:r>
            <a:r>
              <a:rPr lang="ru-RU" sz="2400" dirty="0" err="1"/>
              <a:t>податків</a:t>
            </a:r>
            <a:r>
              <a:rPr lang="ru-RU" sz="2400" dirty="0"/>
              <a:t> з </a:t>
            </a:r>
            <a:r>
              <a:rPr lang="ru-RU" sz="2400" dirty="0" err="1"/>
              <a:t>імпорту</a:t>
            </a:r>
            <a:r>
              <a:rPr lang="ru-RU" sz="2400" dirty="0"/>
              <a:t> </a:t>
            </a:r>
            <a:r>
              <a:rPr lang="ru-RU" sz="2400" dirty="0" err="1"/>
              <a:t>матеріально-технічних</a:t>
            </a:r>
            <a:r>
              <a:rPr lang="ru-RU" sz="2400" dirty="0"/>
              <a:t> </a:t>
            </a:r>
            <a:r>
              <a:rPr lang="ru-RU" sz="2400" dirty="0" err="1"/>
              <a:t>ресурсів</a:t>
            </a:r>
            <a:r>
              <a:rPr lang="ru-RU" sz="2400" dirty="0"/>
              <a:t>, товару на </a:t>
            </a:r>
            <a:r>
              <a:rPr lang="ru-RU" sz="2400" dirty="0" err="1"/>
              <a:t>експорт</a:t>
            </a:r>
            <a:r>
              <a:rPr lang="ru-RU" sz="2400" dirty="0"/>
              <a:t>; </a:t>
            </a:r>
          </a:p>
          <a:p>
            <a:r>
              <a:rPr lang="ru-RU" sz="2400" dirty="0"/>
              <a:t>- </a:t>
            </a:r>
            <a:r>
              <a:rPr lang="ru-RU" sz="2400" dirty="0" err="1"/>
              <a:t>здійснення</a:t>
            </a:r>
            <a:r>
              <a:rPr lang="ru-RU" sz="2400" dirty="0"/>
              <a:t> державою </a:t>
            </a:r>
            <a:r>
              <a:rPr lang="ru-RU" sz="2400" dirty="0" err="1"/>
              <a:t>програм</a:t>
            </a:r>
            <a:r>
              <a:rPr lang="ru-RU" sz="2400" dirty="0"/>
              <a:t> </a:t>
            </a:r>
            <a:r>
              <a:rPr lang="ru-RU" sz="2400" dirty="0" err="1"/>
              <a:t>гарантування</a:t>
            </a:r>
            <a:r>
              <a:rPr lang="ru-RU" sz="2400" dirty="0"/>
              <a:t> </a:t>
            </a:r>
            <a:r>
              <a:rPr lang="ru-RU" sz="2400" dirty="0" err="1"/>
              <a:t>чи</a:t>
            </a:r>
            <a:r>
              <a:rPr lang="ru-RU" sz="2400" dirty="0"/>
              <a:t> </a:t>
            </a:r>
            <a:r>
              <a:rPr lang="ru-RU" sz="2400" dirty="0" err="1"/>
              <a:t>страхування</a:t>
            </a:r>
            <a:r>
              <a:rPr lang="ru-RU" sz="2400" dirty="0"/>
              <a:t> </a:t>
            </a:r>
            <a:r>
              <a:rPr lang="ru-RU" sz="2400" dirty="0" err="1"/>
              <a:t>експортних</a:t>
            </a:r>
            <a:r>
              <a:rPr lang="ru-RU" sz="2400" dirty="0"/>
              <a:t> </a:t>
            </a:r>
            <a:r>
              <a:rPr lang="ru-RU" sz="2400" dirty="0" err="1"/>
              <a:t>кредитів</a:t>
            </a:r>
            <a:r>
              <a:rPr lang="ru-RU" sz="2400" dirty="0"/>
              <a:t>, </a:t>
            </a:r>
            <a:r>
              <a:rPr lang="ru-RU" sz="2400" dirty="0" err="1"/>
              <a:t>програм</a:t>
            </a:r>
            <a:r>
              <a:rPr lang="ru-RU" sz="2400" dirty="0"/>
              <a:t> </a:t>
            </a:r>
            <a:r>
              <a:rPr lang="ru-RU" sz="2400" dirty="0" err="1"/>
              <a:t>страхування</a:t>
            </a:r>
            <a:r>
              <a:rPr lang="ru-RU" sz="2400" dirty="0"/>
              <a:t> </a:t>
            </a:r>
            <a:r>
              <a:rPr lang="ru-RU" sz="2400" dirty="0" err="1"/>
              <a:t>чи</a:t>
            </a:r>
            <a:r>
              <a:rPr lang="ru-RU" sz="2400" dirty="0"/>
              <a:t> </a:t>
            </a:r>
            <a:r>
              <a:rPr lang="ru-RU" sz="2400" dirty="0" err="1"/>
              <a:t>гарантування</a:t>
            </a:r>
            <a:r>
              <a:rPr lang="ru-RU" sz="2400" dirty="0"/>
              <a:t> </a:t>
            </a:r>
            <a:r>
              <a:rPr lang="ru-RU" sz="2400" dirty="0" err="1"/>
              <a:t>незбільшення</a:t>
            </a:r>
            <a:r>
              <a:rPr lang="ru-RU" sz="2400" dirty="0"/>
              <a:t> </a:t>
            </a:r>
            <a:r>
              <a:rPr lang="ru-RU" sz="2400" dirty="0" err="1"/>
              <a:t>вартості</a:t>
            </a:r>
            <a:r>
              <a:rPr lang="ru-RU" sz="2400" dirty="0"/>
              <a:t> </a:t>
            </a:r>
            <a:r>
              <a:rPr lang="ru-RU" sz="2400" dirty="0" err="1"/>
              <a:t>експортованих</a:t>
            </a:r>
            <a:r>
              <a:rPr lang="ru-RU" sz="2400" dirty="0"/>
              <a:t> </a:t>
            </a:r>
            <a:r>
              <a:rPr lang="ru-RU" sz="2400" dirty="0" err="1"/>
              <a:t>товарів</a:t>
            </a:r>
            <a:r>
              <a:rPr lang="ru-RU" sz="2400" dirty="0"/>
              <a:t> </a:t>
            </a:r>
            <a:r>
              <a:rPr lang="ru-RU" sz="2400" dirty="0" err="1"/>
              <a:t>чи</a:t>
            </a:r>
            <a:r>
              <a:rPr lang="ru-RU" sz="2400" dirty="0"/>
              <a:t> </a:t>
            </a:r>
            <a:r>
              <a:rPr lang="ru-RU" sz="2400" dirty="0" err="1"/>
              <a:t>програм</a:t>
            </a:r>
            <a:r>
              <a:rPr lang="ru-RU" sz="2400" dirty="0"/>
              <a:t>, </a:t>
            </a:r>
            <a:r>
              <a:rPr lang="ru-RU" sz="2400" dirty="0" err="1"/>
              <a:t>що</a:t>
            </a:r>
            <a:r>
              <a:rPr lang="ru-RU" sz="2400" dirty="0"/>
              <a:t> </a:t>
            </a:r>
            <a:r>
              <a:rPr lang="ru-RU" sz="2400" dirty="0" err="1"/>
              <a:t>стосуються</a:t>
            </a:r>
            <a:r>
              <a:rPr lang="ru-RU" sz="2400" dirty="0"/>
              <a:t> </a:t>
            </a:r>
            <a:r>
              <a:rPr lang="ru-RU" sz="2400" dirty="0" err="1"/>
              <a:t>валютних</a:t>
            </a:r>
            <a:r>
              <a:rPr lang="ru-RU" sz="2400" dirty="0"/>
              <a:t> </a:t>
            </a:r>
            <a:r>
              <a:rPr lang="ru-RU" sz="2400" dirty="0" err="1"/>
              <a:t>ризиків</a:t>
            </a:r>
            <a:r>
              <a:rPr lang="ru-RU" sz="2400" dirty="0"/>
              <a:t> з </a:t>
            </a:r>
            <a:r>
              <a:rPr lang="ru-RU" sz="2400" dirty="0" err="1"/>
              <a:t>використанням</a:t>
            </a:r>
            <a:r>
              <a:rPr lang="ru-RU" sz="2400" dirty="0"/>
              <a:t> ставок </a:t>
            </a:r>
            <a:r>
              <a:rPr lang="ru-RU" sz="2400" dirty="0" err="1"/>
              <a:t>премій</a:t>
            </a:r>
            <a:r>
              <a:rPr lang="ru-RU" sz="2400" dirty="0"/>
              <a:t>, </a:t>
            </a:r>
            <a:r>
              <a:rPr lang="ru-RU" sz="2400" dirty="0" err="1"/>
              <a:t>недостатніх</a:t>
            </a:r>
            <a:r>
              <a:rPr lang="ru-RU" sz="2400" dirty="0"/>
              <a:t> для </a:t>
            </a:r>
            <a:r>
              <a:rPr lang="ru-RU" sz="2400" dirty="0" err="1"/>
              <a:t>покриття</a:t>
            </a:r>
            <a:r>
              <a:rPr lang="ru-RU" sz="2400" dirty="0"/>
              <a:t> </a:t>
            </a:r>
            <a:r>
              <a:rPr lang="ru-RU" sz="2400" dirty="0" err="1"/>
              <a:t>довгострокових</a:t>
            </a:r>
            <a:r>
              <a:rPr lang="ru-RU" sz="2400" dirty="0"/>
              <a:t> </a:t>
            </a:r>
            <a:r>
              <a:rPr lang="ru-RU" sz="2400" dirty="0" err="1"/>
              <a:t>витрат</a:t>
            </a:r>
            <a:r>
              <a:rPr lang="ru-RU" sz="2400" dirty="0"/>
              <a:t> і </a:t>
            </a:r>
            <a:r>
              <a:rPr lang="ru-RU" sz="2400" dirty="0" err="1"/>
              <a:t>втрат</a:t>
            </a:r>
            <a:r>
              <a:rPr lang="ru-RU" sz="2400" dirty="0"/>
              <a:t>, </a:t>
            </a:r>
            <a:r>
              <a:rPr lang="ru-RU" sz="2400" dirty="0" err="1"/>
              <a:t>пов'язаних</a:t>
            </a:r>
            <a:r>
              <a:rPr lang="ru-RU" sz="2400" dirty="0"/>
              <a:t> з </a:t>
            </a:r>
            <a:r>
              <a:rPr lang="ru-RU" sz="2400" dirty="0" err="1"/>
              <a:t>реалізацією</a:t>
            </a:r>
            <a:r>
              <a:rPr lang="ru-RU" sz="2400" dirty="0"/>
              <a:t> </a:t>
            </a:r>
            <a:r>
              <a:rPr lang="ru-RU" sz="2400" dirty="0" err="1"/>
              <a:t>цих</a:t>
            </a:r>
            <a:r>
              <a:rPr lang="ru-RU" sz="2400" dirty="0"/>
              <a:t> </a:t>
            </a:r>
            <a:r>
              <a:rPr lang="ru-RU" sz="2400" dirty="0" err="1"/>
              <a:t>програм</a:t>
            </a:r>
            <a:r>
              <a:rPr lang="ru-RU" sz="2400" dirty="0"/>
              <a:t>. </a:t>
            </a:r>
          </a:p>
          <a:p>
            <a:endParaRPr lang="ru-RU" dirty="0"/>
          </a:p>
        </p:txBody>
      </p:sp>
    </p:spTree>
    <p:extLst>
      <p:ext uri="{BB962C8B-B14F-4D97-AF65-F5344CB8AC3E}">
        <p14:creationId xmlns:p14="http://schemas.microsoft.com/office/powerpoint/2010/main" val="3885986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45660"/>
            <a:ext cx="8596668" cy="6155139"/>
          </a:xfrm>
        </p:spPr>
        <p:txBody>
          <a:bodyPr/>
          <a:lstStyle/>
          <a:p>
            <a:r>
              <a:rPr lang="ru-RU" dirty="0" err="1"/>
              <a:t>Експортна</a:t>
            </a:r>
            <a:r>
              <a:rPr lang="ru-RU" dirty="0"/>
              <a:t> </a:t>
            </a:r>
            <a:r>
              <a:rPr lang="ru-RU" dirty="0" err="1"/>
              <a:t>субсидія</a:t>
            </a:r>
            <a:r>
              <a:rPr lang="ru-RU" dirty="0"/>
              <a:t> </a:t>
            </a:r>
            <a:r>
              <a:rPr lang="ru-RU" dirty="0" err="1"/>
              <a:t>знижує</a:t>
            </a:r>
            <a:r>
              <a:rPr lang="ru-RU" dirty="0"/>
              <a:t> </a:t>
            </a:r>
            <a:r>
              <a:rPr lang="ru-RU" dirty="0" err="1"/>
              <a:t>експортну</a:t>
            </a:r>
            <a:r>
              <a:rPr lang="ru-RU" dirty="0"/>
              <a:t> </a:t>
            </a:r>
            <a:r>
              <a:rPr lang="ru-RU" dirty="0" err="1"/>
              <a:t>ціну</a:t>
            </a:r>
            <a:r>
              <a:rPr lang="ru-RU" dirty="0"/>
              <a:t> товару і попит на товар за кордоном </a:t>
            </a:r>
            <a:r>
              <a:rPr lang="ru-RU" dirty="0" err="1"/>
              <a:t>збільшується</a:t>
            </a:r>
            <a:r>
              <a:rPr lang="ru-RU" dirty="0"/>
              <a:t>. </a:t>
            </a:r>
            <a:r>
              <a:rPr lang="ru-RU" dirty="0" err="1"/>
              <a:t>Внаслідок</a:t>
            </a:r>
            <a:r>
              <a:rPr lang="ru-RU" dirty="0"/>
              <a:t> </a:t>
            </a:r>
            <a:r>
              <a:rPr lang="ru-RU" dirty="0" err="1"/>
              <a:t>цього</a:t>
            </a:r>
            <a:r>
              <a:rPr lang="ru-RU" dirty="0"/>
              <a:t> </a:t>
            </a:r>
            <a:r>
              <a:rPr lang="ru-RU" dirty="0" err="1"/>
              <a:t>умови</a:t>
            </a:r>
            <a:r>
              <a:rPr lang="ru-RU" dirty="0"/>
              <a:t> </a:t>
            </a:r>
            <a:r>
              <a:rPr lang="ru-RU" dirty="0" err="1"/>
              <a:t>торгівлі</a:t>
            </a:r>
            <a:r>
              <a:rPr lang="ru-RU" dirty="0"/>
              <a:t> </a:t>
            </a:r>
            <a:r>
              <a:rPr lang="ru-RU" dirty="0" err="1"/>
              <a:t>країни</a:t>
            </a:r>
            <a:r>
              <a:rPr lang="ru-RU" dirty="0"/>
              <a:t>, </a:t>
            </a:r>
            <a:r>
              <a:rPr lang="ru-RU" dirty="0" err="1"/>
              <a:t>що</a:t>
            </a:r>
            <a:r>
              <a:rPr lang="ru-RU" dirty="0"/>
              <a:t> </a:t>
            </a:r>
            <a:r>
              <a:rPr lang="ru-RU" dirty="0" err="1"/>
              <a:t>експортує</a:t>
            </a:r>
            <a:r>
              <a:rPr lang="ru-RU" dirty="0"/>
              <a:t>, </a:t>
            </a:r>
            <a:r>
              <a:rPr lang="ru-RU" dirty="0" err="1"/>
              <a:t>погіршуються</a:t>
            </a:r>
            <a:r>
              <a:rPr lang="ru-RU" dirty="0"/>
              <a:t>. </a:t>
            </a:r>
            <a:r>
              <a:rPr lang="ru-RU" dirty="0" err="1"/>
              <a:t>Однак</a:t>
            </a:r>
            <a:r>
              <a:rPr lang="ru-RU" dirty="0"/>
              <a:t> через </a:t>
            </a:r>
            <a:r>
              <a:rPr lang="ru-RU" dirty="0" err="1"/>
              <a:t>зниження</a:t>
            </a:r>
            <a:r>
              <a:rPr lang="ru-RU" dirty="0"/>
              <a:t> </a:t>
            </a:r>
            <a:r>
              <a:rPr lang="ru-RU" dirty="0" err="1"/>
              <a:t>експортної</a:t>
            </a:r>
            <a:r>
              <a:rPr lang="ru-RU" dirty="0"/>
              <a:t> </a:t>
            </a:r>
            <a:r>
              <a:rPr lang="ru-RU" dirty="0" err="1"/>
              <a:t>ціни</a:t>
            </a:r>
            <a:r>
              <a:rPr lang="ru-RU" dirty="0"/>
              <a:t> </a:t>
            </a:r>
            <a:r>
              <a:rPr lang="ru-RU" dirty="0" err="1"/>
              <a:t>збільшується</a:t>
            </a:r>
            <a:r>
              <a:rPr lang="ru-RU" dirty="0"/>
              <a:t> </a:t>
            </a:r>
            <a:r>
              <a:rPr lang="ru-RU" dirty="0" err="1"/>
              <a:t>кількість</a:t>
            </a:r>
            <a:r>
              <a:rPr lang="ru-RU" dirty="0"/>
              <a:t> </a:t>
            </a:r>
            <a:r>
              <a:rPr lang="ru-RU" dirty="0" err="1"/>
              <a:t>одиниць</a:t>
            </a:r>
            <a:r>
              <a:rPr lang="ru-RU" dirty="0"/>
              <a:t> </a:t>
            </a:r>
            <a:r>
              <a:rPr lang="ru-RU" dirty="0" err="1"/>
              <a:t>експортованого</a:t>
            </a:r>
            <a:r>
              <a:rPr lang="ru-RU" dirty="0"/>
              <a:t> товару. </a:t>
            </a:r>
            <a:r>
              <a:rPr lang="ru-RU" dirty="0" err="1"/>
              <a:t>Оскільки</a:t>
            </a:r>
            <a:r>
              <a:rPr lang="ru-RU" dirty="0"/>
              <a:t> через </a:t>
            </a:r>
            <a:r>
              <a:rPr lang="ru-RU" dirty="0" err="1"/>
              <a:t>зростання</a:t>
            </a:r>
            <a:r>
              <a:rPr lang="ru-RU" dirty="0"/>
              <a:t> </a:t>
            </a:r>
            <a:r>
              <a:rPr lang="ru-RU" dirty="0" err="1"/>
              <a:t>експорту</a:t>
            </a:r>
            <a:r>
              <a:rPr lang="ru-RU" dirty="0"/>
              <a:t> </a:t>
            </a:r>
            <a:r>
              <a:rPr lang="ru-RU" dirty="0" err="1"/>
              <a:t>менше</a:t>
            </a:r>
            <a:r>
              <a:rPr lang="ru-RU" dirty="0"/>
              <a:t> товару </a:t>
            </a:r>
            <a:r>
              <a:rPr lang="ru-RU" dirty="0" err="1"/>
              <a:t>надходить</a:t>
            </a:r>
            <a:r>
              <a:rPr lang="ru-RU" dirty="0"/>
              <a:t> на </a:t>
            </a:r>
            <a:r>
              <a:rPr lang="ru-RU" dirty="0" err="1"/>
              <a:t>внутрішній</a:t>
            </a:r>
            <a:r>
              <a:rPr lang="ru-RU" dirty="0"/>
              <a:t> </a:t>
            </a:r>
            <a:r>
              <a:rPr lang="ru-RU" dirty="0" err="1"/>
              <a:t>ринок</a:t>
            </a:r>
            <a:r>
              <a:rPr lang="ru-RU" dirty="0"/>
              <a:t>, </a:t>
            </a:r>
            <a:r>
              <a:rPr lang="ru-RU" dirty="0" err="1"/>
              <a:t>внутрішня</a:t>
            </a:r>
            <a:r>
              <a:rPr lang="ru-RU" dirty="0"/>
              <a:t> </a:t>
            </a:r>
            <a:r>
              <a:rPr lang="ru-RU" dirty="0" err="1"/>
              <a:t>ціна</a:t>
            </a:r>
            <a:r>
              <a:rPr lang="ru-RU" dirty="0"/>
              <a:t> на </a:t>
            </a:r>
            <a:r>
              <a:rPr lang="ru-RU" dirty="0" err="1"/>
              <a:t>нього</a:t>
            </a:r>
            <a:r>
              <a:rPr lang="ru-RU" dirty="0"/>
              <a:t> </a:t>
            </a:r>
            <a:r>
              <a:rPr lang="ru-RU" dirty="0" err="1"/>
              <a:t>збільшується</a:t>
            </a:r>
            <a:r>
              <a:rPr lang="ru-RU" dirty="0"/>
              <a:t>. </a:t>
            </a:r>
            <a:r>
              <a:rPr lang="ru-RU" dirty="0" err="1"/>
              <a:t>Одержить</a:t>
            </a:r>
            <a:r>
              <a:rPr lang="ru-RU" dirty="0"/>
              <a:t> </a:t>
            </a:r>
            <a:r>
              <a:rPr lang="ru-RU" dirty="0" err="1"/>
              <a:t>країна</a:t>
            </a:r>
            <a:r>
              <a:rPr lang="ru-RU" dirty="0"/>
              <a:t>, </a:t>
            </a:r>
            <a:r>
              <a:rPr lang="ru-RU" dirty="0" err="1"/>
              <a:t>що</a:t>
            </a:r>
            <a:r>
              <a:rPr lang="ru-RU" dirty="0"/>
              <a:t> </a:t>
            </a:r>
            <a:r>
              <a:rPr lang="ru-RU" dirty="0" err="1"/>
              <a:t>експортує</a:t>
            </a:r>
            <a:r>
              <a:rPr lang="ru-RU" dirty="0"/>
              <a:t>, </a:t>
            </a:r>
            <a:r>
              <a:rPr lang="ru-RU" dirty="0" err="1"/>
              <a:t>виграш</a:t>
            </a:r>
            <a:r>
              <a:rPr lang="ru-RU" dirty="0"/>
              <a:t> </a:t>
            </a:r>
            <a:r>
              <a:rPr lang="ru-RU" dirty="0" err="1"/>
              <a:t>чи</a:t>
            </a:r>
            <a:r>
              <a:rPr lang="ru-RU" dirty="0"/>
              <a:t> </a:t>
            </a:r>
            <a:r>
              <a:rPr lang="ru-RU" dirty="0" err="1"/>
              <a:t>програє</a:t>
            </a:r>
            <a:r>
              <a:rPr lang="ru-RU" dirty="0"/>
              <a:t>, </a:t>
            </a:r>
            <a:r>
              <a:rPr lang="ru-RU" dirty="0" err="1"/>
              <a:t>залежить</a:t>
            </a:r>
            <a:r>
              <a:rPr lang="ru-RU" dirty="0"/>
              <a:t> </a:t>
            </a:r>
            <a:r>
              <a:rPr lang="ru-RU" dirty="0" err="1"/>
              <a:t>від</a:t>
            </a:r>
            <a:r>
              <a:rPr lang="ru-RU" dirty="0"/>
              <a:t> того, </a:t>
            </a:r>
            <a:r>
              <a:rPr lang="ru-RU" dirty="0" err="1"/>
              <a:t>чи</a:t>
            </a:r>
            <a:r>
              <a:rPr lang="ru-RU" dirty="0"/>
              <a:t> </a:t>
            </a:r>
            <a:r>
              <a:rPr lang="ru-RU" dirty="0" err="1"/>
              <a:t>удасться</a:t>
            </a:r>
            <a:r>
              <a:rPr lang="ru-RU" dirty="0"/>
              <a:t> за </a:t>
            </a:r>
            <a:r>
              <a:rPr lang="ru-RU" dirty="0" err="1"/>
              <a:t>рахунок</a:t>
            </a:r>
            <a:r>
              <a:rPr lang="ru-RU" dirty="0"/>
              <a:t> </a:t>
            </a:r>
            <a:r>
              <a:rPr lang="ru-RU" dirty="0" err="1"/>
              <a:t>збільшення</a:t>
            </a:r>
            <a:r>
              <a:rPr lang="ru-RU" dirty="0"/>
              <a:t> </a:t>
            </a:r>
            <a:r>
              <a:rPr lang="ru-RU" dirty="0" err="1"/>
              <a:t>обсягу</a:t>
            </a:r>
            <a:r>
              <a:rPr lang="ru-RU" dirty="0"/>
              <a:t> продаж </a:t>
            </a:r>
            <a:r>
              <a:rPr lang="ru-RU" dirty="0" err="1"/>
              <a:t>компенсувати</a:t>
            </a:r>
            <a:r>
              <a:rPr lang="ru-RU" dirty="0"/>
              <a:t> </a:t>
            </a:r>
            <a:r>
              <a:rPr lang="ru-RU" dirty="0" err="1"/>
              <a:t>втрати</a:t>
            </a:r>
            <a:r>
              <a:rPr lang="ru-RU" dirty="0"/>
              <a:t>, </a:t>
            </a:r>
            <a:r>
              <a:rPr lang="ru-RU" dirty="0" err="1"/>
              <a:t>пов'язані</a:t>
            </a:r>
            <a:r>
              <a:rPr lang="ru-RU" dirty="0"/>
              <a:t> з </a:t>
            </a:r>
            <a:r>
              <a:rPr lang="ru-RU" dirty="0" err="1"/>
              <a:t>погіршенням</a:t>
            </a:r>
            <a:r>
              <a:rPr lang="ru-RU" dirty="0"/>
              <a:t> умов </a:t>
            </a:r>
            <a:r>
              <a:rPr lang="ru-RU" dirty="0" err="1"/>
              <a:t>торгівлі</a:t>
            </a:r>
            <a:r>
              <a:rPr lang="ru-RU" dirty="0"/>
              <a:t>, </a:t>
            </a:r>
            <a:r>
              <a:rPr lang="ru-RU" dirty="0" err="1"/>
              <a:t>тобто</a:t>
            </a:r>
            <a:r>
              <a:rPr lang="ru-RU" dirty="0"/>
              <a:t> </a:t>
            </a:r>
            <a:r>
              <a:rPr lang="ru-RU" dirty="0" err="1"/>
              <a:t>зниженням</a:t>
            </a:r>
            <a:r>
              <a:rPr lang="ru-RU" dirty="0"/>
              <a:t> </a:t>
            </a:r>
            <a:r>
              <a:rPr lang="ru-RU" dirty="0" err="1"/>
              <a:t>експортної</a:t>
            </a:r>
            <a:r>
              <a:rPr lang="ru-RU" dirty="0"/>
              <a:t> </a:t>
            </a:r>
            <a:r>
              <a:rPr lang="ru-RU" dirty="0" err="1"/>
              <a:t>ціни</a:t>
            </a:r>
            <a:r>
              <a:rPr lang="ru-RU" dirty="0"/>
              <a:t>. </a:t>
            </a:r>
          </a:p>
          <a:p>
            <a:r>
              <a:rPr lang="ru-RU" dirty="0" err="1"/>
              <a:t>Експортна</a:t>
            </a:r>
            <a:r>
              <a:rPr lang="ru-RU" dirty="0"/>
              <a:t> </a:t>
            </a:r>
            <a:r>
              <a:rPr lang="ru-RU" dirty="0" err="1"/>
              <a:t>субсидія</a:t>
            </a:r>
            <a:r>
              <a:rPr lang="ru-RU" dirty="0"/>
              <a:t> є </a:t>
            </a:r>
            <a:r>
              <a:rPr lang="ru-RU" dirty="0" err="1"/>
              <a:t>статтею</a:t>
            </a:r>
            <a:r>
              <a:rPr lang="ru-RU" dirty="0"/>
              <a:t> </a:t>
            </a:r>
            <a:r>
              <a:rPr lang="ru-RU" dirty="0" err="1"/>
              <a:t>витрати</a:t>
            </a:r>
            <a:r>
              <a:rPr lang="ru-RU" dirty="0"/>
              <a:t> бюджету, а, значить, </a:t>
            </a:r>
            <a:r>
              <a:rPr lang="ru-RU" dirty="0" err="1"/>
              <a:t>додатковим</a:t>
            </a:r>
            <a:r>
              <a:rPr lang="ru-RU" dirty="0"/>
              <a:t> </a:t>
            </a:r>
            <a:r>
              <a:rPr lang="ru-RU" dirty="0" err="1"/>
              <a:t>податковим</a:t>
            </a:r>
            <a:r>
              <a:rPr lang="ru-RU" dirty="0"/>
              <a:t> </a:t>
            </a:r>
            <a:r>
              <a:rPr lang="ru-RU" dirty="0" err="1"/>
              <a:t>тягарем</a:t>
            </a:r>
            <a:r>
              <a:rPr lang="ru-RU" dirty="0"/>
              <a:t> для </a:t>
            </a:r>
            <a:r>
              <a:rPr lang="ru-RU" dirty="0" err="1"/>
              <a:t>платників</a:t>
            </a:r>
            <a:r>
              <a:rPr lang="ru-RU" dirty="0"/>
              <a:t> </a:t>
            </a:r>
            <a:r>
              <a:rPr lang="ru-RU" dirty="0" err="1"/>
              <a:t>податків</a:t>
            </a:r>
            <a:r>
              <a:rPr lang="ru-RU" dirty="0"/>
              <a:t> (</a:t>
            </a:r>
            <a:r>
              <a:rPr lang="ru-RU" dirty="0" err="1"/>
              <a:t>витрати</a:t>
            </a:r>
            <a:r>
              <a:rPr lang="ru-RU" dirty="0"/>
              <a:t> на </a:t>
            </a:r>
            <a:r>
              <a:rPr lang="ru-RU" dirty="0" err="1"/>
              <a:t>фінансування</a:t>
            </a:r>
            <a:r>
              <a:rPr lang="ru-RU" dirty="0"/>
              <a:t> </a:t>
            </a:r>
            <a:r>
              <a:rPr lang="ru-RU" dirty="0" err="1"/>
              <a:t>субсидій</a:t>
            </a:r>
            <a:r>
              <a:rPr lang="ru-RU" dirty="0"/>
              <a:t> </a:t>
            </a:r>
            <a:r>
              <a:rPr lang="ru-RU" dirty="0" err="1"/>
              <a:t>дорівнюють</a:t>
            </a:r>
            <a:r>
              <a:rPr lang="ru-RU" dirty="0"/>
              <a:t> </a:t>
            </a:r>
            <a:r>
              <a:rPr lang="ru-RU" dirty="0" err="1"/>
              <a:t>добутку</a:t>
            </a:r>
            <a:r>
              <a:rPr lang="ru-RU" dirty="0"/>
              <a:t> </a:t>
            </a:r>
            <a:r>
              <a:rPr lang="ru-RU" dirty="0" err="1"/>
              <a:t>кількості</a:t>
            </a:r>
            <a:r>
              <a:rPr lang="ru-RU" dirty="0"/>
              <a:t> товару, </a:t>
            </a:r>
            <a:r>
              <a:rPr lang="ru-RU" dirty="0" err="1"/>
              <a:t>експортованого</a:t>
            </a:r>
            <a:r>
              <a:rPr lang="ru-RU" dirty="0"/>
              <a:t> </a:t>
            </a:r>
            <a:r>
              <a:rPr lang="ru-RU" dirty="0" err="1"/>
              <a:t>після</a:t>
            </a:r>
            <a:r>
              <a:rPr lang="ru-RU" dirty="0"/>
              <a:t> </a:t>
            </a:r>
            <a:r>
              <a:rPr lang="ru-RU" dirty="0" err="1"/>
              <a:t>введення</a:t>
            </a:r>
            <a:r>
              <a:rPr lang="ru-RU" dirty="0"/>
              <a:t> </a:t>
            </a:r>
            <a:r>
              <a:rPr lang="ru-RU" dirty="0" err="1"/>
              <a:t>субсидії</a:t>
            </a:r>
            <a:r>
              <a:rPr lang="ru-RU" dirty="0"/>
              <a:t>, на </a:t>
            </a:r>
            <a:r>
              <a:rPr lang="ru-RU" dirty="0" err="1"/>
              <a:t>розмір</a:t>
            </a:r>
            <a:r>
              <a:rPr lang="ru-RU" dirty="0"/>
              <a:t> </a:t>
            </a:r>
            <a:r>
              <a:rPr lang="ru-RU" dirty="0" err="1"/>
              <a:t>субсидії</a:t>
            </a:r>
            <a:r>
              <a:rPr lang="ru-RU" dirty="0"/>
              <a:t>). </a:t>
            </a:r>
            <a:r>
              <a:rPr lang="ru-RU" dirty="0" err="1"/>
              <a:t>Отже</a:t>
            </a:r>
            <a:r>
              <a:rPr lang="ru-RU" dirty="0"/>
              <a:t>, </a:t>
            </a:r>
            <a:r>
              <a:rPr lang="ru-RU" dirty="0" err="1"/>
              <a:t>оскільки</a:t>
            </a:r>
            <a:r>
              <a:rPr lang="ru-RU" dirty="0"/>
              <a:t> </a:t>
            </a:r>
            <a:r>
              <a:rPr lang="ru-RU" dirty="0" err="1"/>
              <a:t>субсидії</a:t>
            </a:r>
            <a:r>
              <a:rPr lang="ru-RU" dirty="0"/>
              <a:t> </a:t>
            </a:r>
            <a:r>
              <a:rPr lang="ru-RU" dirty="0" err="1"/>
              <a:t>зменшують</a:t>
            </a:r>
            <a:r>
              <a:rPr lang="ru-RU" dirty="0"/>
              <a:t> </a:t>
            </a:r>
            <a:r>
              <a:rPr lang="ru-RU" dirty="0" err="1"/>
              <a:t>витрати</a:t>
            </a:r>
            <a:r>
              <a:rPr lang="ru-RU" dirty="0"/>
              <a:t> </a:t>
            </a:r>
            <a:r>
              <a:rPr lang="ru-RU" dirty="0" err="1"/>
              <a:t>виробників</a:t>
            </a:r>
            <a:r>
              <a:rPr lang="ru-RU" dirty="0"/>
              <a:t>, вони </a:t>
            </a:r>
            <a:r>
              <a:rPr lang="ru-RU" dirty="0" err="1"/>
              <a:t>впливають</a:t>
            </a:r>
            <a:r>
              <a:rPr lang="ru-RU" dirty="0"/>
              <a:t> на </a:t>
            </a:r>
            <a:r>
              <a:rPr lang="ru-RU" dirty="0" err="1"/>
              <a:t>міжнародну</a:t>
            </a:r>
            <a:r>
              <a:rPr lang="ru-RU" dirty="0"/>
              <a:t> </a:t>
            </a:r>
            <a:r>
              <a:rPr lang="ru-RU" dirty="0" err="1"/>
              <a:t>торгівлю</a:t>
            </a:r>
            <a:r>
              <a:rPr lang="ru-RU" dirty="0"/>
              <a:t> шляхом штучного </a:t>
            </a:r>
            <a:r>
              <a:rPr lang="ru-RU" dirty="0" err="1"/>
              <a:t>поліпшення</a:t>
            </a:r>
            <a:r>
              <a:rPr lang="ru-RU" dirty="0"/>
              <a:t> </a:t>
            </a:r>
            <a:r>
              <a:rPr lang="ru-RU" dirty="0" err="1"/>
              <a:t>конкурентоспроможності</a:t>
            </a:r>
            <a:r>
              <a:rPr lang="ru-RU" dirty="0"/>
              <a:t> </a:t>
            </a:r>
            <a:r>
              <a:rPr lang="ru-RU" dirty="0" err="1"/>
              <a:t>визначеної</a:t>
            </a:r>
            <a:r>
              <a:rPr lang="ru-RU" dirty="0"/>
              <a:t> </a:t>
            </a:r>
            <a:r>
              <a:rPr lang="ru-RU" dirty="0" err="1"/>
              <a:t>фірми</a:t>
            </a:r>
            <a:r>
              <a:rPr lang="ru-RU" dirty="0"/>
              <a:t> на </a:t>
            </a:r>
            <a:r>
              <a:rPr lang="ru-RU" dirty="0" err="1"/>
              <a:t>експортних</a:t>
            </a:r>
            <a:r>
              <a:rPr lang="ru-RU" dirty="0"/>
              <a:t> ринках, </a:t>
            </a:r>
            <a:r>
              <a:rPr lang="ru-RU" dirty="0" err="1"/>
              <a:t>чи</a:t>
            </a:r>
            <a:r>
              <a:rPr lang="ru-RU" dirty="0"/>
              <a:t> шляхом </a:t>
            </a:r>
            <a:r>
              <a:rPr lang="ru-RU" dirty="0" err="1"/>
              <a:t>надання</a:t>
            </a:r>
            <a:r>
              <a:rPr lang="ru-RU" dirty="0"/>
              <a:t> </a:t>
            </a:r>
            <a:r>
              <a:rPr lang="ru-RU" dirty="0" err="1"/>
              <a:t>переваг</a:t>
            </a:r>
            <a:r>
              <a:rPr lang="ru-RU" dirty="0"/>
              <a:t> </a:t>
            </a:r>
            <a:r>
              <a:rPr lang="ru-RU" dirty="0" err="1"/>
              <a:t>внутрішньої</a:t>
            </a:r>
            <a:r>
              <a:rPr lang="ru-RU" dirty="0"/>
              <a:t> </a:t>
            </a:r>
            <a:r>
              <a:rPr lang="ru-RU" dirty="0" err="1"/>
              <a:t>продукції</a:t>
            </a:r>
            <a:r>
              <a:rPr lang="ru-RU" dirty="0"/>
              <a:t> перед </a:t>
            </a:r>
            <a:r>
              <a:rPr lang="ru-RU" dirty="0" err="1"/>
              <a:t>імпортною</a:t>
            </a:r>
            <a:r>
              <a:rPr lang="ru-RU" dirty="0"/>
              <a:t>. </a:t>
            </a:r>
          </a:p>
          <a:p>
            <a:endParaRPr lang="ru-RU" dirty="0"/>
          </a:p>
        </p:txBody>
      </p:sp>
    </p:spTree>
    <p:extLst>
      <p:ext uri="{BB962C8B-B14F-4D97-AF65-F5344CB8AC3E}">
        <p14:creationId xmlns:p14="http://schemas.microsoft.com/office/powerpoint/2010/main" val="2662211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9433" y="286603"/>
            <a:ext cx="9157647" cy="5754759"/>
          </a:xfrm>
        </p:spPr>
        <p:txBody>
          <a:bodyPr>
            <a:normAutofit lnSpcReduction="10000"/>
          </a:bodyPr>
          <a:lstStyle/>
          <a:p>
            <a:r>
              <a:rPr lang="ru-RU" dirty="0" err="1"/>
              <a:t>Країна-імпортер</a:t>
            </a:r>
            <a:r>
              <a:rPr lang="ru-RU" dirty="0"/>
              <a:t> при </a:t>
            </a:r>
            <a:r>
              <a:rPr lang="ru-RU" dirty="0" err="1"/>
              <a:t>виявленні</a:t>
            </a:r>
            <a:r>
              <a:rPr lang="ru-RU" dirty="0"/>
              <a:t> </a:t>
            </a:r>
            <a:r>
              <a:rPr lang="ru-RU" dirty="0" err="1"/>
              <a:t>експортного</a:t>
            </a:r>
            <a:r>
              <a:rPr lang="ru-RU" dirty="0"/>
              <a:t> </a:t>
            </a:r>
            <a:r>
              <a:rPr lang="ru-RU" dirty="0" err="1"/>
              <a:t>субсидування</a:t>
            </a:r>
            <a:r>
              <a:rPr lang="ru-RU" dirty="0"/>
              <a:t> (</a:t>
            </a:r>
            <a:r>
              <a:rPr lang="ru-RU" dirty="0" err="1"/>
              <a:t>використання</a:t>
            </a:r>
            <a:r>
              <a:rPr lang="ru-RU" dirty="0"/>
              <a:t> </a:t>
            </a:r>
            <a:r>
              <a:rPr lang="ru-RU" dirty="0" err="1"/>
              <a:t>нелегітимної</a:t>
            </a:r>
            <a:r>
              <a:rPr lang="ru-RU" dirty="0"/>
              <a:t> </a:t>
            </a:r>
            <a:r>
              <a:rPr lang="ru-RU" dirty="0" err="1"/>
              <a:t>субсидії</a:t>
            </a:r>
            <a:r>
              <a:rPr lang="ru-RU" dirty="0"/>
              <a:t>) </a:t>
            </a:r>
            <a:r>
              <a:rPr lang="ru-RU" dirty="0" err="1"/>
              <a:t>може</a:t>
            </a:r>
            <a:r>
              <a:rPr lang="ru-RU" dirty="0"/>
              <a:t> </a:t>
            </a:r>
            <a:r>
              <a:rPr lang="ru-RU" dirty="0" err="1"/>
              <a:t>вводити</a:t>
            </a:r>
            <a:r>
              <a:rPr lang="ru-RU" dirty="0"/>
              <a:t> </a:t>
            </a:r>
            <a:r>
              <a:rPr lang="ru-RU" dirty="0" err="1"/>
              <a:t>компенсаційне</a:t>
            </a:r>
            <a:r>
              <a:rPr lang="ru-RU" dirty="0"/>
              <a:t> </a:t>
            </a:r>
            <a:r>
              <a:rPr lang="ru-RU" dirty="0" err="1"/>
              <a:t>мито</a:t>
            </a:r>
            <a:r>
              <a:rPr lang="ru-RU" dirty="0"/>
              <a:t>, </a:t>
            </a:r>
            <a:r>
              <a:rPr lang="ru-RU" dirty="0" err="1"/>
              <a:t>що</a:t>
            </a:r>
            <a:r>
              <a:rPr lang="ru-RU" dirty="0"/>
              <a:t> </a:t>
            </a:r>
            <a:r>
              <a:rPr lang="ru-RU" dirty="0" err="1"/>
              <a:t>стягується</a:t>
            </a:r>
            <a:r>
              <a:rPr lang="ru-RU" dirty="0"/>
              <a:t> з </a:t>
            </a:r>
            <a:r>
              <a:rPr lang="ru-RU" dirty="0" err="1"/>
              <a:t>товарів</a:t>
            </a:r>
            <a:r>
              <a:rPr lang="ru-RU" dirty="0"/>
              <a:t>, </a:t>
            </a:r>
            <a:r>
              <a:rPr lang="ru-RU" dirty="0" err="1"/>
              <a:t>які</a:t>
            </a:r>
            <a:r>
              <a:rPr lang="ru-RU" dirty="0"/>
              <a:t> є </a:t>
            </a:r>
            <a:r>
              <a:rPr lang="ru-RU" dirty="0" err="1"/>
              <a:t>об'єктом</a:t>
            </a:r>
            <a:r>
              <a:rPr lang="ru-RU" dirty="0"/>
              <a:t> </a:t>
            </a:r>
            <a:r>
              <a:rPr lang="ru-RU" dirty="0" err="1"/>
              <a:t>застосування</a:t>
            </a:r>
            <a:r>
              <a:rPr lang="ru-RU" dirty="0"/>
              <a:t> </a:t>
            </a:r>
            <a:r>
              <a:rPr lang="ru-RU" dirty="0" err="1"/>
              <a:t>компенсаційних</a:t>
            </a:r>
            <a:r>
              <a:rPr lang="ru-RU" dirty="0"/>
              <a:t> </a:t>
            </a:r>
            <a:r>
              <a:rPr lang="ru-RU" dirty="0" err="1"/>
              <a:t>заходів</a:t>
            </a:r>
            <a:r>
              <a:rPr lang="ru-RU" dirty="0"/>
              <a:t>. </a:t>
            </a:r>
            <a:r>
              <a:rPr lang="ru-RU" dirty="0" err="1"/>
              <a:t>Ці</a:t>
            </a:r>
            <a:r>
              <a:rPr lang="ru-RU" dirty="0"/>
              <a:t> заходи, </a:t>
            </a:r>
            <a:r>
              <a:rPr lang="ru-RU" dirty="0" err="1"/>
              <a:t>можна</a:t>
            </a:r>
            <a:r>
              <a:rPr lang="ru-RU" dirty="0"/>
              <a:t> </a:t>
            </a:r>
            <a:r>
              <a:rPr lang="ru-RU" dirty="0" err="1"/>
              <a:t>застосовувати</a:t>
            </a:r>
            <a:r>
              <a:rPr lang="ru-RU" dirty="0"/>
              <a:t> у </a:t>
            </a:r>
            <a:r>
              <a:rPr lang="ru-RU" dirty="0" err="1"/>
              <a:t>випадку</a:t>
            </a:r>
            <a:r>
              <a:rPr lang="ru-RU" dirty="0"/>
              <a:t> </a:t>
            </a:r>
            <a:r>
              <a:rPr lang="ru-RU" dirty="0" err="1"/>
              <a:t>серйозного</a:t>
            </a:r>
            <a:r>
              <a:rPr lang="ru-RU" dirty="0"/>
              <a:t> </a:t>
            </a:r>
            <a:r>
              <a:rPr lang="ru-RU" dirty="0" err="1"/>
              <a:t>збитку</a:t>
            </a:r>
            <a:r>
              <a:rPr lang="ru-RU" dirty="0"/>
              <a:t>, </a:t>
            </a:r>
            <a:r>
              <a:rPr lang="ru-RU" dirty="0" err="1"/>
              <a:t>заподіяного</a:t>
            </a:r>
            <a:r>
              <a:rPr lang="ru-RU" dirty="0"/>
              <a:t> </a:t>
            </a:r>
            <a:r>
              <a:rPr lang="ru-RU" dirty="0" err="1"/>
              <a:t>інтересам</a:t>
            </a:r>
            <a:r>
              <a:rPr lang="ru-RU" dirty="0"/>
              <a:t> </a:t>
            </a:r>
            <a:r>
              <a:rPr lang="ru-RU" dirty="0" err="1"/>
              <a:t>іншої</a:t>
            </a:r>
            <a:r>
              <a:rPr lang="ru-RU" dirty="0"/>
              <a:t> </a:t>
            </a:r>
            <a:r>
              <a:rPr lang="ru-RU" dirty="0" err="1"/>
              <a:t>країни</a:t>
            </a:r>
            <a:r>
              <a:rPr lang="ru-RU" dirty="0"/>
              <a:t>, </a:t>
            </a:r>
            <a:r>
              <a:rPr lang="ru-RU" dirty="0" err="1"/>
              <a:t>зокрема</a:t>
            </a:r>
            <a:r>
              <a:rPr lang="ru-RU" dirty="0"/>
              <a:t> в таких </a:t>
            </a:r>
            <a:r>
              <a:rPr lang="ru-RU" dirty="0" err="1"/>
              <a:t>випадках</a:t>
            </a:r>
            <a:r>
              <a:rPr lang="ru-RU" dirty="0"/>
              <a:t>: </a:t>
            </a:r>
          </a:p>
          <a:p>
            <a:r>
              <a:rPr lang="ru-RU" dirty="0">
                <a:sym typeface="Symbol" panose="05050102010706020507" pitchFamily="18" charset="2"/>
              </a:rPr>
              <a:t></a:t>
            </a:r>
            <a:r>
              <a:rPr lang="ru-RU" dirty="0"/>
              <a:t> </a:t>
            </a:r>
            <a:r>
              <a:rPr lang="ru-RU" dirty="0" err="1"/>
              <a:t>загальний</a:t>
            </a:r>
            <a:r>
              <a:rPr lang="ru-RU" dirty="0"/>
              <a:t> </a:t>
            </a:r>
            <a:r>
              <a:rPr lang="ru-RU" dirty="0" err="1"/>
              <a:t>обсяг</a:t>
            </a:r>
            <a:r>
              <a:rPr lang="ru-RU" dirty="0"/>
              <a:t> </a:t>
            </a:r>
            <a:r>
              <a:rPr lang="ru-RU" dirty="0" err="1"/>
              <a:t>субсидування</a:t>
            </a:r>
            <a:r>
              <a:rPr lang="ru-RU" dirty="0"/>
              <a:t> </a:t>
            </a:r>
            <a:r>
              <a:rPr lang="ru-RU" dirty="0" err="1"/>
              <a:t>щодо</a:t>
            </a:r>
            <a:r>
              <a:rPr lang="ru-RU" dirty="0"/>
              <a:t> </a:t>
            </a:r>
            <a:r>
              <a:rPr lang="ru-RU" dirty="0" err="1"/>
              <a:t>вартості</a:t>
            </a:r>
            <a:r>
              <a:rPr lang="ru-RU" dirty="0"/>
              <a:t> продукту </a:t>
            </a:r>
            <a:r>
              <a:rPr lang="ru-RU" dirty="0" err="1"/>
              <a:t>перевищує</a:t>
            </a:r>
            <a:r>
              <a:rPr lang="ru-RU" dirty="0"/>
              <a:t> 5%; </a:t>
            </a:r>
          </a:p>
          <a:p>
            <a:r>
              <a:rPr lang="ru-RU" dirty="0">
                <a:sym typeface="Symbol" panose="05050102010706020507" pitchFamily="18" charset="2"/>
              </a:rPr>
              <a:t></a:t>
            </a:r>
            <a:r>
              <a:rPr lang="ru-RU" dirty="0"/>
              <a:t> </a:t>
            </a:r>
            <a:r>
              <a:rPr lang="ru-RU" dirty="0" err="1"/>
              <a:t>субсидії</a:t>
            </a:r>
            <a:r>
              <a:rPr lang="ru-RU" dirty="0"/>
              <a:t> </a:t>
            </a:r>
            <a:r>
              <a:rPr lang="ru-RU" dirty="0" err="1"/>
              <a:t>покривають</a:t>
            </a:r>
            <a:r>
              <a:rPr lang="ru-RU" dirty="0"/>
              <a:t> </a:t>
            </a:r>
            <a:r>
              <a:rPr lang="ru-RU" dirty="0" err="1"/>
              <a:t>виробничі</a:t>
            </a:r>
            <a:r>
              <a:rPr lang="ru-RU" dirty="0"/>
              <a:t> </a:t>
            </a:r>
            <a:r>
              <a:rPr lang="ru-RU" dirty="0" err="1"/>
              <a:t>витрати</a:t>
            </a:r>
            <a:r>
              <a:rPr lang="ru-RU" dirty="0"/>
              <a:t> </a:t>
            </a:r>
            <a:r>
              <a:rPr lang="ru-RU" dirty="0" err="1"/>
              <a:t>галузі</a:t>
            </a:r>
            <a:r>
              <a:rPr lang="ru-RU" dirty="0"/>
              <a:t> </a:t>
            </a:r>
            <a:r>
              <a:rPr lang="ru-RU" dirty="0" err="1"/>
              <a:t>промисловості</a:t>
            </a:r>
            <a:r>
              <a:rPr lang="ru-RU" dirty="0"/>
              <a:t>; </a:t>
            </a:r>
          </a:p>
          <a:p>
            <a:r>
              <a:rPr lang="ru-RU" dirty="0">
                <a:sym typeface="Symbol" panose="05050102010706020507" pitchFamily="18" charset="2"/>
              </a:rPr>
              <a:t></a:t>
            </a:r>
            <a:r>
              <a:rPr lang="ru-RU" dirty="0"/>
              <a:t> </a:t>
            </a:r>
            <a:r>
              <a:rPr lang="ru-RU" dirty="0" err="1"/>
              <a:t>субсидії</a:t>
            </a:r>
            <a:r>
              <a:rPr lang="ru-RU" dirty="0"/>
              <a:t>, </a:t>
            </a:r>
            <a:r>
              <a:rPr lang="ru-RU" dirty="0" err="1"/>
              <a:t>що</a:t>
            </a:r>
            <a:r>
              <a:rPr lang="ru-RU" dirty="0"/>
              <a:t> не є </a:t>
            </a:r>
            <a:r>
              <a:rPr lang="ru-RU" dirty="0" err="1"/>
              <a:t>одноразовим</a:t>
            </a:r>
            <a:r>
              <a:rPr lang="ru-RU" dirty="0"/>
              <a:t> заходом, </a:t>
            </a:r>
            <a:r>
              <a:rPr lang="ru-RU" dirty="0" err="1"/>
              <a:t>покривають</a:t>
            </a:r>
            <a:r>
              <a:rPr lang="ru-RU" dirty="0"/>
              <a:t> </a:t>
            </a:r>
            <a:r>
              <a:rPr lang="ru-RU" dirty="0" err="1"/>
              <a:t>виробничі</a:t>
            </a:r>
            <a:r>
              <a:rPr lang="ru-RU" dirty="0"/>
              <a:t> </a:t>
            </a:r>
            <a:r>
              <a:rPr lang="ru-RU" dirty="0" err="1"/>
              <a:t>витрати</a:t>
            </a:r>
            <a:r>
              <a:rPr lang="ru-RU" dirty="0"/>
              <a:t> </a:t>
            </a:r>
            <a:r>
              <a:rPr lang="ru-RU" dirty="0" err="1"/>
              <a:t>підприємства</a:t>
            </a:r>
            <a:r>
              <a:rPr lang="ru-RU" dirty="0"/>
              <a:t>; </a:t>
            </a:r>
          </a:p>
          <a:p>
            <a:r>
              <a:rPr lang="ru-RU" dirty="0">
                <a:sym typeface="Symbol" panose="05050102010706020507" pitchFamily="18" charset="2"/>
              </a:rPr>
              <a:t></a:t>
            </a:r>
            <a:r>
              <a:rPr lang="ru-RU" dirty="0"/>
              <a:t> </a:t>
            </a:r>
            <a:r>
              <a:rPr lang="ru-RU" dirty="0" err="1"/>
              <a:t>відбувається</a:t>
            </a:r>
            <a:r>
              <a:rPr lang="ru-RU" dirty="0"/>
              <a:t> </a:t>
            </a:r>
            <a:r>
              <a:rPr lang="ru-RU" dirty="0" err="1"/>
              <a:t>пряме</a:t>
            </a:r>
            <a:r>
              <a:rPr lang="ru-RU" dirty="0"/>
              <a:t> </a:t>
            </a:r>
            <a:r>
              <a:rPr lang="ru-RU" dirty="0" err="1"/>
              <a:t>списання</a:t>
            </a:r>
            <a:r>
              <a:rPr lang="ru-RU" dirty="0"/>
              <a:t> </a:t>
            </a:r>
            <a:r>
              <a:rPr lang="ru-RU" dirty="0" err="1"/>
              <a:t>заборгованості</a:t>
            </a:r>
            <a:r>
              <a:rPr lang="ru-RU" dirty="0"/>
              <a:t> урядом. </a:t>
            </a:r>
            <a:r>
              <a:rPr lang="ru-RU" dirty="0" err="1"/>
              <a:t>Експортні</a:t>
            </a:r>
            <a:r>
              <a:rPr lang="ru-RU" dirty="0"/>
              <a:t> </a:t>
            </a:r>
            <a:r>
              <a:rPr lang="ru-RU" dirty="0" err="1"/>
              <a:t>кредити</a:t>
            </a:r>
            <a:r>
              <a:rPr lang="ru-RU" dirty="0"/>
              <a:t>. Для </a:t>
            </a:r>
            <a:r>
              <a:rPr lang="ru-RU" dirty="0" err="1"/>
              <a:t>приховання</a:t>
            </a:r>
            <a:r>
              <a:rPr lang="ru-RU" dirty="0"/>
              <a:t> </a:t>
            </a:r>
            <a:r>
              <a:rPr lang="ru-RU" dirty="0" err="1"/>
              <a:t>експортних</a:t>
            </a:r>
            <a:r>
              <a:rPr lang="ru-RU" dirty="0"/>
              <a:t> </a:t>
            </a:r>
            <a:r>
              <a:rPr lang="ru-RU" dirty="0" err="1"/>
              <a:t>субсидій</a:t>
            </a:r>
            <a:r>
              <a:rPr lang="ru-RU" dirty="0"/>
              <a:t> уряди </a:t>
            </a:r>
            <a:r>
              <a:rPr lang="ru-RU" dirty="0" err="1"/>
              <a:t>використовують</a:t>
            </a:r>
            <a:r>
              <a:rPr lang="ru-RU" dirty="0"/>
              <a:t> </a:t>
            </a:r>
            <a:r>
              <a:rPr lang="ru-RU" dirty="0" err="1"/>
              <a:t>експортне</a:t>
            </a:r>
            <a:r>
              <a:rPr lang="ru-RU" dirty="0"/>
              <a:t> </a:t>
            </a:r>
            <a:r>
              <a:rPr lang="ru-RU" dirty="0" err="1"/>
              <a:t>кредитування</a:t>
            </a:r>
            <a:r>
              <a:rPr lang="ru-RU" dirty="0"/>
              <a:t>, </a:t>
            </a:r>
            <a:r>
              <a:rPr lang="ru-RU" dirty="0" err="1"/>
              <a:t>що</a:t>
            </a:r>
            <a:r>
              <a:rPr lang="ru-RU" dirty="0"/>
              <a:t> </a:t>
            </a:r>
            <a:r>
              <a:rPr lang="ru-RU" dirty="0" err="1"/>
              <a:t>передбачає</a:t>
            </a:r>
            <a:r>
              <a:rPr lang="ru-RU" dirty="0"/>
              <a:t> </a:t>
            </a:r>
            <a:r>
              <a:rPr lang="ru-RU" dirty="0" err="1"/>
              <a:t>фінансове</a:t>
            </a:r>
            <a:r>
              <a:rPr lang="ru-RU" dirty="0"/>
              <a:t> </a:t>
            </a:r>
            <a:r>
              <a:rPr lang="ru-RU" dirty="0" err="1"/>
              <a:t>стимулювання</a:t>
            </a:r>
            <a:r>
              <a:rPr lang="ru-RU" dirty="0"/>
              <a:t> державою </a:t>
            </a:r>
            <a:r>
              <a:rPr lang="ru-RU" dirty="0" err="1"/>
              <a:t>розвитку</a:t>
            </a:r>
            <a:r>
              <a:rPr lang="ru-RU" dirty="0"/>
              <a:t> </a:t>
            </a:r>
            <a:r>
              <a:rPr lang="ru-RU" dirty="0" err="1"/>
              <a:t>експорту</a:t>
            </a:r>
            <a:r>
              <a:rPr lang="ru-RU" dirty="0"/>
              <a:t> </a:t>
            </a:r>
            <a:r>
              <a:rPr lang="ru-RU" dirty="0" err="1"/>
              <a:t>вітчизняними</a:t>
            </a:r>
            <a:r>
              <a:rPr lang="ru-RU" dirty="0"/>
              <a:t> </a:t>
            </a:r>
            <a:r>
              <a:rPr lang="ru-RU" dirty="0" err="1"/>
              <a:t>товаровиробниками</a:t>
            </a:r>
            <a:r>
              <a:rPr lang="ru-RU" dirty="0"/>
              <a:t>. </a:t>
            </a:r>
            <a:r>
              <a:rPr lang="ru-RU" dirty="0" err="1"/>
              <a:t>Надання</a:t>
            </a:r>
            <a:r>
              <a:rPr lang="ru-RU" dirty="0"/>
              <a:t> </a:t>
            </a:r>
            <a:r>
              <a:rPr lang="ru-RU" dirty="0" err="1"/>
              <a:t>експортних</a:t>
            </a:r>
            <a:r>
              <a:rPr lang="ru-RU" dirty="0"/>
              <a:t> </a:t>
            </a:r>
            <a:r>
              <a:rPr lang="ru-RU" dirty="0" err="1"/>
              <a:t>кредитів</a:t>
            </a:r>
            <a:r>
              <a:rPr lang="ru-RU" dirty="0"/>
              <a:t> </a:t>
            </a:r>
            <a:r>
              <a:rPr lang="ru-RU" dirty="0" err="1"/>
              <a:t>здійснюється</a:t>
            </a:r>
            <a:r>
              <a:rPr lang="ru-RU" dirty="0"/>
              <a:t> у </a:t>
            </a:r>
            <a:r>
              <a:rPr lang="ru-RU" dirty="0" err="1"/>
              <a:t>вигляді</a:t>
            </a:r>
            <a:r>
              <a:rPr lang="ru-RU" dirty="0"/>
              <a:t>: </a:t>
            </a:r>
          </a:p>
          <a:p>
            <a:r>
              <a:rPr lang="ru-RU" dirty="0">
                <a:sym typeface="Symbol" panose="05050102010706020507" pitchFamily="18" charset="2"/>
              </a:rPr>
              <a:t></a:t>
            </a:r>
            <a:r>
              <a:rPr lang="ru-RU" dirty="0"/>
              <a:t> </a:t>
            </a:r>
            <a:r>
              <a:rPr lang="ru-RU" dirty="0" err="1"/>
              <a:t>субсидованих</a:t>
            </a:r>
            <a:r>
              <a:rPr lang="ru-RU" dirty="0"/>
              <a:t> </a:t>
            </a:r>
            <a:r>
              <a:rPr lang="ru-RU" dirty="0" err="1"/>
              <a:t>кредитів</a:t>
            </a:r>
            <a:r>
              <a:rPr lang="ru-RU" dirty="0"/>
              <a:t> </a:t>
            </a:r>
            <a:r>
              <a:rPr lang="ru-RU" dirty="0" err="1"/>
              <a:t>вітчизняним</a:t>
            </a:r>
            <a:r>
              <a:rPr lang="ru-RU" dirty="0"/>
              <a:t> </a:t>
            </a:r>
            <a:r>
              <a:rPr lang="ru-RU" dirty="0" err="1"/>
              <a:t>експортерам</a:t>
            </a:r>
            <a:r>
              <a:rPr lang="ru-RU" dirty="0"/>
              <a:t>. </a:t>
            </a:r>
            <a:r>
              <a:rPr lang="ru-RU" dirty="0" err="1"/>
              <a:t>Такі</a:t>
            </a:r>
            <a:r>
              <a:rPr lang="ru-RU" dirty="0"/>
              <a:t> </a:t>
            </a:r>
            <a:r>
              <a:rPr lang="ru-RU" dirty="0" err="1"/>
              <a:t>кредити</a:t>
            </a:r>
            <a:r>
              <a:rPr lang="ru-RU" dirty="0"/>
              <a:t> </a:t>
            </a:r>
            <a:r>
              <a:rPr lang="ru-RU" dirty="0" err="1"/>
              <a:t>видаються</a:t>
            </a:r>
            <a:r>
              <a:rPr lang="ru-RU" dirty="0"/>
              <a:t> </a:t>
            </a:r>
            <a:r>
              <a:rPr lang="ru-RU" dirty="0" err="1"/>
              <a:t>державними</a:t>
            </a:r>
            <a:r>
              <a:rPr lang="ru-RU" dirty="0"/>
              <a:t> банками </a:t>
            </a:r>
            <a:r>
              <a:rPr lang="ru-RU" dirty="0" err="1"/>
              <a:t>під</a:t>
            </a:r>
            <a:r>
              <a:rPr lang="ru-RU" dirty="0"/>
              <a:t> </a:t>
            </a:r>
            <a:r>
              <a:rPr lang="ru-RU" dirty="0" err="1"/>
              <a:t>відсоткову</a:t>
            </a:r>
            <a:r>
              <a:rPr lang="ru-RU" dirty="0"/>
              <a:t> ставку </a:t>
            </a:r>
            <a:r>
              <a:rPr lang="ru-RU" dirty="0" err="1"/>
              <a:t>нижчу</a:t>
            </a:r>
            <a:r>
              <a:rPr lang="ru-RU" dirty="0"/>
              <a:t> </a:t>
            </a:r>
            <a:r>
              <a:rPr lang="ru-RU" dirty="0" err="1"/>
              <a:t>від</a:t>
            </a:r>
            <a:r>
              <a:rPr lang="ru-RU" dirty="0"/>
              <a:t> </a:t>
            </a:r>
            <a:r>
              <a:rPr lang="ru-RU" dirty="0" err="1"/>
              <a:t>ринкової</a:t>
            </a:r>
            <a:r>
              <a:rPr lang="ru-RU" dirty="0"/>
              <a:t>; </a:t>
            </a:r>
          </a:p>
          <a:p>
            <a:r>
              <a:rPr lang="ru-RU" dirty="0">
                <a:sym typeface="Symbol" panose="05050102010706020507" pitchFamily="18" charset="2"/>
              </a:rPr>
              <a:t></a:t>
            </a:r>
            <a:r>
              <a:rPr lang="ru-RU" dirty="0"/>
              <a:t> </a:t>
            </a:r>
            <a:r>
              <a:rPr lang="ru-RU" dirty="0" err="1"/>
              <a:t>державних</a:t>
            </a:r>
            <a:r>
              <a:rPr lang="ru-RU" dirty="0"/>
              <a:t> </a:t>
            </a:r>
            <a:r>
              <a:rPr lang="ru-RU" dirty="0" err="1"/>
              <a:t>кредитів</a:t>
            </a:r>
            <a:r>
              <a:rPr lang="ru-RU" dirty="0"/>
              <a:t> </a:t>
            </a:r>
            <a:r>
              <a:rPr lang="ru-RU" dirty="0" err="1"/>
              <a:t>іноземним</a:t>
            </a:r>
            <a:r>
              <a:rPr lang="ru-RU" dirty="0"/>
              <a:t> </a:t>
            </a:r>
            <a:r>
              <a:rPr lang="ru-RU" dirty="0" err="1"/>
              <a:t>імпортерам</a:t>
            </a:r>
            <a:r>
              <a:rPr lang="ru-RU" dirty="0"/>
              <a:t> при </a:t>
            </a:r>
            <a:r>
              <a:rPr lang="ru-RU" dirty="0" err="1"/>
              <a:t>обов'язковій</a:t>
            </a:r>
            <a:r>
              <a:rPr lang="ru-RU" dirty="0"/>
              <a:t> </a:t>
            </a:r>
            <a:r>
              <a:rPr lang="ru-RU" dirty="0" err="1"/>
              <a:t>умові</a:t>
            </a:r>
            <a:r>
              <a:rPr lang="ru-RU" dirty="0"/>
              <a:t> </a:t>
            </a:r>
            <a:r>
              <a:rPr lang="ru-RU" dirty="0" err="1"/>
              <a:t>закупівлі</a:t>
            </a:r>
            <a:r>
              <a:rPr lang="ru-RU" dirty="0"/>
              <a:t> </a:t>
            </a:r>
            <a:r>
              <a:rPr lang="ru-RU" dirty="0" err="1"/>
              <a:t>товарів</a:t>
            </a:r>
            <a:r>
              <a:rPr lang="ru-RU" dirty="0"/>
              <a:t> </a:t>
            </a:r>
            <a:r>
              <a:rPr lang="ru-RU" dirty="0" err="1"/>
              <a:t>тільки</a:t>
            </a:r>
            <a:r>
              <a:rPr lang="ru-RU" dirty="0"/>
              <a:t> у </a:t>
            </a:r>
            <a:r>
              <a:rPr lang="ru-RU" dirty="0" err="1"/>
              <a:t>фірм</a:t>
            </a:r>
            <a:r>
              <a:rPr lang="ru-RU" dirty="0"/>
              <a:t> </a:t>
            </a:r>
            <a:r>
              <a:rPr lang="ru-RU" dirty="0" err="1"/>
              <a:t>країни</a:t>
            </a:r>
            <a:r>
              <a:rPr lang="ru-RU" dirty="0"/>
              <a:t>, </a:t>
            </a:r>
            <a:r>
              <a:rPr lang="ru-RU" dirty="0" err="1"/>
              <a:t>що</a:t>
            </a:r>
            <a:r>
              <a:rPr lang="ru-RU" dirty="0"/>
              <a:t> </a:t>
            </a:r>
            <a:r>
              <a:rPr lang="ru-RU" dirty="0" err="1"/>
              <a:t>надала</a:t>
            </a:r>
            <a:r>
              <a:rPr lang="ru-RU" dirty="0"/>
              <a:t> </a:t>
            </a:r>
            <a:r>
              <a:rPr lang="ru-RU" dirty="0" err="1"/>
              <a:t>такий</a:t>
            </a:r>
            <a:r>
              <a:rPr lang="ru-RU" dirty="0"/>
              <a:t> кредит. </a:t>
            </a:r>
          </a:p>
        </p:txBody>
      </p:sp>
    </p:spTree>
    <p:extLst>
      <p:ext uri="{BB962C8B-B14F-4D97-AF65-F5344CB8AC3E}">
        <p14:creationId xmlns:p14="http://schemas.microsoft.com/office/powerpoint/2010/main" val="1019835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44444"/>
            <a:ext cx="8596668" cy="6319317"/>
          </a:xfrm>
        </p:spPr>
        <p:txBody>
          <a:bodyPr>
            <a:normAutofit lnSpcReduction="10000"/>
          </a:bodyPr>
          <a:lstStyle/>
          <a:p>
            <a:r>
              <a:rPr lang="uk-UA" dirty="0"/>
              <a:t>4.7. Заборона окремих видів експорту та імпорту в </a:t>
            </a:r>
            <a:r>
              <a:rPr lang="uk-UA" dirty="0" smtClean="0"/>
              <a:t>Україні</a:t>
            </a:r>
          </a:p>
          <a:p>
            <a:endParaRPr lang="uk-UA" dirty="0"/>
          </a:p>
          <a:p>
            <a:r>
              <a:rPr lang="ru-RU" b="1" dirty="0" err="1"/>
              <a:t>Товари</a:t>
            </a:r>
            <a:r>
              <a:rPr lang="ru-RU" b="1" dirty="0"/>
              <a:t>  </a:t>
            </a:r>
            <a:r>
              <a:rPr lang="ru-RU" b="1" dirty="0" err="1"/>
              <a:t>заборонені</a:t>
            </a:r>
            <a:r>
              <a:rPr lang="ru-RU" b="1" dirty="0"/>
              <a:t>  для </a:t>
            </a:r>
            <a:r>
              <a:rPr lang="ru-RU" b="1" dirty="0" err="1"/>
              <a:t>переміщення</a:t>
            </a:r>
            <a:endParaRPr lang="ru-RU" b="1" dirty="0"/>
          </a:p>
          <a:p>
            <a:r>
              <a:rPr lang="ru-RU" b="1" dirty="0" err="1"/>
              <a:t>Товари</a:t>
            </a:r>
            <a:r>
              <a:rPr lang="ru-RU" b="1" dirty="0"/>
              <a:t>, </a:t>
            </a:r>
            <a:r>
              <a:rPr lang="ru-RU" b="1" dirty="0" err="1"/>
              <a:t>щодо</a:t>
            </a:r>
            <a:r>
              <a:rPr lang="ru-RU" b="1" dirty="0"/>
              <a:t> </a:t>
            </a:r>
            <a:r>
              <a:rPr lang="ru-RU" b="1" dirty="0" err="1"/>
              <a:t>яких</a:t>
            </a:r>
            <a:r>
              <a:rPr lang="ru-RU" b="1" dirty="0"/>
              <a:t> </a:t>
            </a:r>
            <a:r>
              <a:rPr lang="ru-RU" b="1" dirty="0" err="1"/>
              <a:t>діють</a:t>
            </a:r>
            <a:r>
              <a:rPr lang="ru-RU" b="1" dirty="0"/>
              <a:t> заборони</a:t>
            </a:r>
            <a:r>
              <a:rPr lang="ru-RU" dirty="0"/>
              <a:t> - </a:t>
            </a:r>
            <a:r>
              <a:rPr lang="ru-RU" dirty="0" err="1"/>
              <a:t>це</a:t>
            </a:r>
            <a:r>
              <a:rPr lang="ru-RU" dirty="0"/>
              <a:t> </a:t>
            </a:r>
            <a:r>
              <a:rPr lang="ru-RU" dirty="0" err="1"/>
              <a:t>товари</a:t>
            </a:r>
            <a:r>
              <a:rPr lang="ru-RU" dirty="0"/>
              <a:t>, </a:t>
            </a:r>
            <a:r>
              <a:rPr lang="ru-RU" dirty="0" err="1"/>
              <a:t>переміщення</a:t>
            </a:r>
            <a:r>
              <a:rPr lang="ru-RU" dirty="0"/>
              <a:t> </a:t>
            </a:r>
            <a:r>
              <a:rPr lang="ru-RU" dirty="0" err="1"/>
              <a:t>яких</a:t>
            </a:r>
            <a:r>
              <a:rPr lang="ru-RU" dirty="0"/>
              <a:t> через </a:t>
            </a:r>
            <a:r>
              <a:rPr lang="ru-RU" dirty="0" err="1"/>
              <a:t>митний</a:t>
            </a:r>
            <a:r>
              <a:rPr lang="ru-RU" dirty="0"/>
              <a:t> кордон </a:t>
            </a:r>
            <a:r>
              <a:rPr lang="ru-RU" dirty="0" err="1"/>
              <a:t>України</a:t>
            </a:r>
            <a:r>
              <a:rPr lang="ru-RU" dirty="0"/>
              <a:t> заборонено законом </a:t>
            </a:r>
            <a:r>
              <a:rPr lang="ru-RU" dirty="0" err="1"/>
              <a:t>або</a:t>
            </a:r>
            <a:r>
              <a:rPr lang="ru-RU" dirty="0"/>
              <a:t> </a:t>
            </a:r>
            <a:r>
              <a:rPr lang="ru-RU" dirty="0" err="1"/>
              <a:t>міжнародним</a:t>
            </a:r>
            <a:r>
              <a:rPr lang="ru-RU" dirty="0"/>
              <a:t> договором </a:t>
            </a:r>
            <a:r>
              <a:rPr lang="ru-RU" dirty="0" err="1"/>
              <a:t>України</a:t>
            </a:r>
            <a:r>
              <a:rPr lang="ru-RU" dirty="0"/>
              <a:t>. </a:t>
            </a:r>
          </a:p>
          <a:p>
            <a:r>
              <a:rPr lang="ru-RU" u="sng" dirty="0"/>
              <a:t>Так до </a:t>
            </a:r>
            <a:r>
              <a:rPr lang="ru-RU" u="sng" dirty="0" err="1"/>
              <a:t>ввезення</a:t>
            </a:r>
            <a:r>
              <a:rPr lang="ru-RU" u="sng" dirty="0"/>
              <a:t> на </a:t>
            </a:r>
            <a:r>
              <a:rPr lang="ru-RU" u="sng" dirty="0" err="1"/>
              <a:t>митну</a:t>
            </a:r>
            <a:r>
              <a:rPr lang="ru-RU" u="sng" dirty="0"/>
              <a:t> </a:t>
            </a:r>
            <a:r>
              <a:rPr lang="ru-RU" u="sng" dirty="0" err="1"/>
              <a:t>територію</a:t>
            </a:r>
            <a:r>
              <a:rPr lang="ru-RU" u="sng" dirty="0"/>
              <a:t> </a:t>
            </a:r>
            <a:r>
              <a:rPr lang="ru-RU" u="sng" dirty="0" err="1"/>
              <a:t>Україну</a:t>
            </a:r>
            <a:r>
              <a:rPr lang="ru-RU" u="sng" dirty="0"/>
              <a:t> заборонено:</a:t>
            </a:r>
            <a:endParaRPr lang="ru-RU" dirty="0"/>
          </a:p>
          <a:p>
            <a:r>
              <a:rPr lang="ru-RU" dirty="0" err="1"/>
              <a:t>зброю</a:t>
            </a:r>
            <a:r>
              <a:rPr lang="ru-RU" dirty="0"/>
              <a:t> </a:t>
            </a:r>
            <a:r>
              <a:rPr lang="ru-RU" dirty="0" err="1"/>
              <a:t>військових</a:t>
            </a:r>
            <a:r>
              <a:rPr lang="ru-RU" dirty="0"/>
              <a:t> </a:t>
            </a:r>
            <a:r>
              <a:rPr lang="ru-RU" dirty="0" err="1"/>
              <a:t>зразків</a:t>
            </a:r>
            <a:r>
              <a:rPr lang="ru-RU" dirty="0"/>
              <a:t> всякого роду та </a:t>
            </a:r>
            <a:r>
              <a:rPr lang="ru-RU" dirty="0" err="1"/>
              <a:t>боєприпаси</a:t>
            </a:r>
            <a:r>
              <a:rPr lang="ru-RU" dirty="0"/>
              <a:t> до </a:t>
            </a:r>
            <a:r>
              <a:rPr lang="ru-RU" dirty="0" err="1"/>
              <a:t>неї</a:t>
            </a:r>
            <a:r>
              <a:rPr lang="ru-RU" dirty="0"/>
              <a:t>;</a:t>
            </a:r>
          </a:p>
          <a:p>
            <a:r>
              <a:rPr lang="ru-RU" dirty="0" err="1"/>
              <a:t>наркотичні</a:t>
            </a:r>
            <a:r>
              <a:rPr lang="ru-RU" dirty="0"/>
              <a:t> та </a:t>
            </a:r>
            <a:r>
              <a:rPr lang="ru-RU" dirty="0" err="1"/>
              <a:t>психотропні</a:t>
            </a:r>
            <a:r>
              <a:rPr lang="ru-RU" dirty="0"/>
              <a:t> </a:t>
            </a:r>
            <a:r>
              <a:rPr lang="ru-RU" dirty="0" err="1"/>
              <a:t>речовини</a:t>
            </a:r>
            <a:r>
              <a:rPr lang="ru-RU" dirty="0"/>
              <a:t>;</a:t>
            </a:r>
          </a:p>
          <a:p>
            <a:r>
              <a:rPr lang="ru-RU" dirty="0" err="1"/>
              <a:t>сильнодіючі</a:t>
            </a:r>
            <a:r>
              <a:rPr lang="ru-RU" dirty="0"/>
              <a:t> </a:t>
            </a:r>
            <a:r>
              <a:rPr lang="ru-RU" dirty="0" err="1"/>
              <a:t>отруйні</a:t>
            </a:r>
            <a:r>
              <a:rPr lang="ru-RU" dirty="0"/>
              <a:t>, </a:t>
            </a:r>
            <a:r>
              <a:rPr lang="ru-RU" dirty="0" err="1"/>
              <a:t>радіоактивні</a:t>
            </a:r>
            <a:r>
              <a:rPr lang="ru-RU" dirty="0"/>
              <a:t>, </a:t>
            </a:r>
            <a:r>
              <a:rPr lang="ru-RU" dirty="0" err="1"/>
              <a:t>вибухові</a:t>
            </a:r>
            <a:r>
              <a:rPr lang="ru-RU" dirty="0"/>
              <a:t> </a:t>
            </a:r>
            <a:r>
              <a:rPr lang="ru-RU" dirty="0" err="1"/>
              <a:t>речовини</a:t>
            </a:r>
            <a:r>
              <a:rPr lang="ru-RU" dirty="0"/>
              <a:t>;</a:t>
            </a:r>
          </a:p>
          <a:p>
            <a:r>
              <a:rPr lang="ru-RU" dirty="0" err="1"/>
              <a:t>друковані</a:t>
            </a:r>
            <a:r>
              <a:rPr lang="ru-RU" dirty="0"/>
              <a:t> </a:t>
            </a:r>
            <a:r>
              <a:rPr lang="ru-RU" dirty="0" err="1"/>
              <a:t>матеріали</a:t>
            </a:r>
            <a:r>
              <a:rPr lang="ru-RU" dirty="0"/>
              <a:t>, </a:t>
            </a:r>
            <a:r>
              <a:rPr lang="ru-RU" dirty="0" err="1"/>
              <a:t>кліше</a:t>
            </a:r>
            <a:r>
              <a:rPr lang="ru-RU" dirty="0"/>
              <a:t>, </a:t>
            </a:r>
            <a:r>
              <a:rPr lang="ru-RU" dirty="0" err="1"/>
              <a:t>негативи</a:t>
            </a:r>
            <a:r>
              <a:rPr lang="ru-RU" dirty="0"/>
              <a:t>, </a:t>
            </a:r>
            <a:r>
              <a:rPr lang="ru-RU" dirty="0" err="1"/>
              <a:t>відзняті</a:t>
            </a:r>
            <a:r>
              <a:rPr lang="ru-RU" dirty="0"/>
              <a:t> </a:t>
            </a:r>
            <a:r>
              <a:rPr lang="ru-RU" dirty="0" err="1"/>
              <a:t>плівки</a:t>
            </a:r>
            <a:r>
              <a:rPr lang="ru-RU" dirty="0"/>
              <a:t>, </a:t>
            </a:r>
            <a:r>
              <a:rPr lang="ru-RU" dirty="0" err="1"/>
              <a:t>фотографічні</a:t>
            </a:r>
            <a:r>
              <a:rPr lang="ru-RU" dirty="0"/>
              <a:t> </a:t>
            </a:r>
            <a:r>
              <a:rPr lang="ru-RU" dirty="0" err="1"/>
              <a:t>знімки</a:t>
            </a:r>
            <a:r>
              <a:rPr lang="ru-RU" dirty="0"/>
              <a:t>, </a:t>
            </a:r>
            <a:r>
              <a:rPr lang="ru-RU" dirty="0" err="1"/>
              <a:t>кінострічки</a:t>
            </a:r>
            <a:r>
              <a:rPr lang="ru-RU" dirty="0"/>
              <a:t>, </a:t>
            </a:r>
            <a:r>
              <a:rPr lang="ru-RU" dirty="0" err="1"/>
              <a:t>відеозаписи</a:t>
            </a:r>
            <a:r>
              <a:rPr lang="ru-RU" dirty="0"/>
              <a:t>, </a:t>
            </a:r>
            <a:r>
              <a:rPr lang="ru-RU" dirty="0" err="1"/>
              <a:t>копії</a:t>
            </a:r>
            <a:r>
              <a:rPr lang="ru-RU" dirty="0"/>
              <a:t> </a:t>
            </a:r>
            <a:r>
              <a:rPr lang="ru-RU" dirty="0" err="1"/>
              <a:t>магнітної</a:t>
            </a:r>
            <a:r>
              <a:rPr lang="ru-RU" dirty="0"/>
              <a:t> </a:t>
            </a:r>
            <a:r>
              <a:rPr lang="ru-RU" dirty="0" err="1"/>
              <a:t>інформації</a:t>
            </a:r>
            <a:r>
              <a:rPr lang="ru-RU" dirty="0"/>
              <a:t> для ЕОМ, рукописи, </a:t>
            </a:r>
            <a:r>
              <a:rPr lang="ru-RU" dirty="0" err="1"/>
              <a:t>платівки</a:t>
            </a:r>
            <a:r>
              <a:rPr lang="ru-RU" dirty="0"/>
              <a:t> та </a:t>
            </a:r>
            <a:r>
              <a:rPr lang="ru-RU" dirty="0" err="1"/>
              <a:t>інші</a:t>
            </a:r>
            <a:r>
              <a:rPr lang="ru-RU" dirty="0"/>
              <a:t> звукозаписи, </a:t>
            </a:r>
            <a:r>
              <a:rPr lang="ru-RU" dirty="0" err="1"/>
              <a:t>малюнки</a:t>
            </a:r>
            <a:r>
              <a:rPr lang="ru-RU" dirty="0"/>
              <a:t> та </a:t>
            </a:r>
            <a:r>
              <a:rPr lang="ru-RU" dirty="0" err="1"/>
              <a:t>інші</a:t>
            </a:r>
            <a:r>
              <a:rPr lang="ru-RU" dirty="0"/>
              <a:t> </a:t>
            </a:r>
            <a:r>
              <a:rPr lang="ru-RU" dirty="0" err="1"/>
              <a:t>друковані</a:t>
            </a:r>
            <a:r>
              <a:rPr lang="ru-RU" dirty="0"/>
              <a:t> </a:t>
            </a:r>
            <a:r>
              <a:rPr lang="ru-RU" dirty="0" err="1"/>
              <a:t>образотворчі</a:t>
            </a:r>
            <a:r>
              <a:rPr lang="ru-RU" dirty="0"/>
              <a:t> </a:t>
            </a:r>
            <a:r>
              <a:rPr lang="ru-RU" dirty="0" err="1"/>
              <a:t>матеріали</a:t>
            </a:r>
            <a:r>
              <a:rPr lang="ru-RU" dirty="0"/>
              <a:t>, </a:t>
            </a:r>
            <a:r>
              <a:rPr lang="ru-RU" dirty="0" err="1"/>
              <a:t>що</a:t>
            </a:r>
            <a:r>
              <a:rPr lang="ru-RU" dirty="0"/>
              <a:t> </a:t>
            </a:r>
            <a:r>
              <a:rPr lang="ru-RU" dirty="0" err="1"/>
              <a:t>містять</a:t>
            </a:r>
            <a:r>
              <a:rPr lang="ru-RU" dirty="0"/>
              <a:t> пропаганду </a:t>
            </a:r>
            <a:r>
              <a:rPr lang="ru-RU" dirty="0" err="1"/>
              <a:t>ідей</a:t>
            </a:r>
            <a:r>
              <a:rPr lang="ru-RU" dirty="0"/>
              <a:t> </a:t>
            </a:r>
            <a:r>
              <a:rPr lang="ru-RU" dirty="0" err="1"/>
              <a:t>війни</a:t>
            </a:r>
            <a:r>
              <a:rPr lang="ru-RU" dirty="0"/>
              <a:t>, расизму, </a:t>
            </a:r>
            <a:r>
              <a:rPr lang="ru-RU" dirty="0" err="1"/>
              <a:t>расової</a:t>
            </a:r>
            <a:r>
              <a:rPr lang="ru-RU" dirty="0"/>
              <a:t> </a:t>
            </a:r>
            <a:r>
              <a:rPr lang="ru-RU" dirty="0" err="1"/>
              <a:t>дискримінації</a:t>
            </a:r>
            <a:r>
              <a:rPr lang="ru-RU" dirty="0"/>
              <a:t> та геноциду, а </a:t>
            </a:r>
            <a:r>
              <a:rPr lang="ru-RU" dirty="0" err="1"/>
              <a:t>також</a:t>
            </a:r>
            <a:r>
              <a:rPr lang="ru-RU" dirty="0"/>
              <a:t> </a:t>
            </a:r>
            <a:r>
              <a:rPr lang="ru-RU" dirty="0" err="1"/>
              <a:t>спрямовані</a:t>
            </a:r>
            <a:r>
              <a:rPr lang="ru-RU" dirty="0"/>
              <a:t> на </a:t>
            </a:r>
            <a:r>
              <a:rPr lang="ru-RU" dirty="0" err="1"/>
              <a:t>підрив</a:t>
            </a:r>
            <a:r>
              <a:rPr lang="ru-RU" dirty="0"/>
              <a:t> </a:t>
            </a:r>
            <a:r>
              <a:rPr lang="ru-RU" dirty="0" err="1"/>
              <a:t>територіальної</a:t>
            </a:r>
            <a:r>
              <a:rPr lang="ru-RU" dirty="0"/>
              <a:t> </a:t>
            </a:r>
            <a:r>
              <a:rPr lang="ru-RU" dirty="0" err="1"/>
              <a:t>цілісності</a:t>
            </a:r>
            <a:r>
              <a:rPr lang="ru-RU" dirty="0"/>
              <a:t> </a:t>
            </a:r>
            <a:r>
              <a:rPr lang="ru-RU" dirty="0" err="1"/>
              <a:t>України</a:t>
            </a:r>
            <a:r>
              <a:rPr lang="ru-RU" dirty="0"/>
              <a:t>, </a:t>
            </a:r>
            <a:r>
              <a:rPr lang="ru-RU" dirty="0" err="1"/>
              <a:t>її</a:t>
            </a:r>
            <a:r>
              <a:rPr lang="ru-RU" dirty="0"/>
              <a:t> </a:t>
            </a:r>
            <a:r>
              <a:rPr lang="ru-RU" dirty="0" err="1"/>
              <a:t>політичної</a:t>
            </a:r>
            <a:r>
              <a:rPr lang="ru-RU" dirty="0"/>
              <a:t> </a:t>
            </a:r>
            <a:r>
              <a:rPr lang="ru-RU" dirty="0" err="1"/>
              <a:t>незалежності</a:t>
            </a:r>
            <a:r>
              <a:rPr lang="ru-RU" dirty="0"/>
              <a:t>, державного </a:t>
            </a:r>
            <a:r>
              <a:rPr lang="ru-RU" dirty="0" err="1"/>
              <a:t>суверенітету</a:t>
            </a:r>
            <a:r>
              <a:rPr lang="ru-RU" dirty="0"/>
              <a:t>; </a:t>
            </a:r>
            <a:r>
              <a:rPr lang="ru-RU" dirty="0" err="1"/>
              <a:t>продукція</a:t>
            </a:r>
            <a:r>
              <a:rPr lang="ru-RU" dirty="0"/>
              <a:t> </a:t>
            </a:r>
            <a:r>
              <a:rPr lang="ru-RU" dirty="0" err="1"/>
              <a:t>порнографічного</a:t>
            </a:r>
            <a:r>
              <a:rPr lang="ru-RU" dirty="0"/>
              <a:t> характеру;</a:t>
            </a:r>
          </a:p>
          <a:p>
            <a:r>
              <a:rPr lang="ru-RU" dirty="0" err="1"/>
              <a:t>товари</a:t>
            </a:r>
            <a:r>
              <a:rPr lang="ru-RU" dirty="0"/>
              <a:t> </a:t>
            </a:r>
            <a:r>
              <a:rPr lang="ru-RU" dirty="0" err="1"/>
              <a:t>імпорт</a:t>
            </a:r>
            <a:r>
              <a:rPr lang="ru-RU" dirty="0"/>
              <a:t> </a:t>
            </a:r>
            <a:r>
              <a:rPr lang="ru-RU" dirty="0" err="1"/>
              <a:t>яких</a:t>
            </a:r>
            <a:r>
              <a:rPr lang="ru-RU" dirty="0"/>
              <a:t> </a:t>
            </a:r>
            <a:r>
              <a:rPr lang="ru-RU" dirty="0" err="1"/>
              <a:t>здійснюється</a:t>
            </a:r>
            <a:r>
              <a:rPr lang="ru-RU" dirty="0"/>
              <a:t> з </a:t>
            </a:r>
            <a:r>
              <a:rPr lang="ru-RU" dirty="0" err="1"/>
              <a:t>порушенням</a:t>
            </a:r>
            <a:r>
              <a:rPr lang="ru-RU" dirty="0"/>
              <a:t> прав </a:t>
            </a:r>
            <a:r>
              <a:rPr lang="ru-RU" dirty="0" err="1"/>
              <a:t>інтелектуальної</a:t>
            </a:r>
            <a:r>
              <a:rPr lang="ru-RU" dirty="0"/>
              <a:t> </a:t>
            </a:r>
            <a:r>
              <a:rPr lang="ru-RU" dirty="0" err="1"/>
              <a:t>власності</a:t>
            </a:r>
            <a:r>
              <a:rPr lang="ru-RU" dirty="0"/>
              <a:t>;</a:t>
            </a:r>
          </a:p>
          <a:p>
            <a:endParaRPr lang="ru-RU" dirty="0"/>
          </a:p>
        </p:txBody>
      </p:sp>
    </p:spTree>
    <p:extLst>
      <p:ext uri="{BB962C8B-B14F-4D97-AF65-F5344CB8AC3E}">
        <p14:creationId xmlns:p14="http://schemas.microsoft.com/office/powerpoint/2010/main" val="320307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26337"/>
            <a:ext cx="8596668" cy="5815025"/>
          </a:xfrm>
        </p:spPr>
        <p:txBody>
          <a:bodyPr/>
          <a:lstStyle/>
          <a:p>
            <a:r>
              <a:rPr lang="ru-RU" u="sng" dirty="0"/>
              <a:t>Заборонено до </a:t>
            </a:r>
            <a:r>
              <a:rPr lang="ru-RU" u="sng" dirty="0" err="1"/>
              <a:t>вивезення</a:t>
            </a:r>
            <a:r>
              <a:rPr lang="ru-RU" u="sng" dirty="0"/>
              <a:t> з </a:t>
            </a:r>
            <a:r>
              <a:rPr lang="ru-RU" u="sng" dirty="0" err="1"/>
              <a:t>України</a:t>
            </a:r>
            <a:r>
              <a:rPr lang="ru-RU" u="sng" dirty="0"/>
              <a:t>:</a:t>
            </a:r>
            <a:endParaRPr lang="ru-RU" dirty="0"/>
          </a:p>
          <a:p>
            <a:r>
              <a:rPr lang="ru-RU" dirty="0" err="1"/>
              <a:t>зброю</a:t>
            </a:r>
            <a:r>
              <a:rPr lang="ru-RU" dirty="0"/>
              <a:t> </a:t>
            </a:r>
            <a:r>
              <a:rPr lang="ru-RU" dirty="0" err="1"/>
              <a:t>військових</a:t>
            </a:r>
            <a:r>
              <a:rPr lang="ru-RU" dirty="0"/>
              <a:t> </a:t>
            </a:r>
            <a:r>
              <a:rPr lang="ru-RU" dirty="0" err="1"/>
              <a:t>зразків</a:t>
            </a:r>
            <a:r>
              <a:rPr lang="ru-RU" dirty="0"/>
              <a:t> всякого роду, </a:t>
            </a:r>
            <a:r>
              <a:rPr lang="ru-RU" dirty="0" err="1"/>
              <a:t>боєприпаси</a:t>
            </a:r>
            <a:r>
              <a:rPr lang="ru-RU" dirty="0"/>
              <a:t> до </a:t>
            </a:r>
            <a:r>
              <a:rPr lang="ru-RU" dirty="0" err="1"/>
              <a:t>неї</a:t>
            </a:r>
            <a:r>
              <a:rPr lang="ru-RU" dirty="0"/>
              <a:t> та </a:t>
            </a:r>
            <a:r>
              <a:rPr lang="ru-RU" dirty="0" err="1"/>
              <a:t>військове</a:t>
            </a:r>
            <a:r>
              <a:rPr lang="ru-RU" dirty="0"/>
              <a:t> </a:t>
            </a:r>
            <a:r>
              <a:rPr lang="ru-RU" dirty="0" err="1"/>
              <a:t>спорядження</a:t>
            </a:r>
            <a:r>
              <a:rPr lang="ru-RU" dirty="0"/>
              <a:t>;</a:t>
            </a:r>
          </a:p>
          <a:p>
            <a:r>
              <a:rPr lang="ru-RU" dirty="0" err="1"/>
              <a:t>наркотичні</a:t>
            </a:r>
            <a:r>
              <a:rPr lang="ru-RU" dirty="0"/>
              <a:t> та </a:t>
            </a:r>
            <a:r>
              <a:rPr lang="ru-RU" dirty="0" err="1"/>
              <a:t>психотропні</a:t>
            </a:r>
            <a:r>
              <a:rPr lang="ru-RU" dirty="0"/>
              <a:t> </a:t>
            </a:r>
            <a:r>
              <a:rPr lang="ru-RU" dirty="0" err="1"/>
              <a:t>речовини</a:t>
            </a:r>
            <a:r>
              <a:rPr lang="ru-RU" dirty="0"/>
              <a:t>;</a:t>
            </a:r>
          </a:p>
          <a:p>
            <a:r>
              <a:rPr lang="ru-RU" dirty="0" err="1"/>
              <a:t>сильнодіючі</a:t>
            </a:r>
            <a:r>
              <a:rPr lang="ru-RU" dirty="0"/>
              <a:t> </a:t>
            </a:r>
            <a:r>
              <a:rPr lang="ru-RU" dirty="0" err="1"/>
              <a:t>отруйні</a:t>
            </a:r>
            <a:r>
              <a:rPr lang="ru-RU" dirty="0"/>
              <a:t>, </a:t>
            </a:r>
            <a:r>
              <a:rPr lang="ru-RU" dirty="0" err="1"/>
              <a:t>радіоактивні</a:t>
            </a:r>
            <a:r>
              <a:rPr lang="ru-RU" dirty="0"/>
              <a:t>, </a:t>
            </a:r>
            <a:r>
              <a:rPr lang="ru-RU" dirty="0" err="1"/>
              <a:t>вибухові</a:t>
            </a:r>
            <a:r>
              <a:rPr lang="ru-RU" dirty="0"/>
              <a:t> </a:t>
            </a:r>
            <a:r>
              <a:rPr lang="ru-RU" dirty="0" err="1"/>
              <a:t>речовини</a:t>
            </a:r>
            <a:r>
              <a:rPr lang="ru-RU" dirty="0"/>
              <a:t>;</a:t>
            </a:r>
          </a:p>
          <a:p>
            <a:r>
              <a:rPr lang="ru-RU" dirty="0" err="1"/>
              <a:t>витвори</a:t>
            </a:r>
            <a:r>
              <a:rPr lang="ru-RU" dirty="0"/>
              <a:t> </a:t>
            </a:r>
            <a:r>
              <a:rPr lang="ru-RU" dirty="0" err="1"/>
              <a:t>мистецтва</a:t>
            </a:r>
            <a:r>
              <a:rPr lang="ru-RU" dirty="0"/>
              <a:t>, </a:t>
            </a:r>
            <a:r>
              <a:rPr lang="ru-RU" dirty="0" err="1"/>
              <a:t>культурні</a:t>
            </a:r>
            <a:r>
              <a:rPr lang="ru-RU" dirty="0"/>
              <a:t> та </a:t>
            </a:r>
            <a:r>
              <a:rPr lang="ru-RU" dirty="0" err="1"/>
              <a:t>історичні</a:t>
            </a:r>
            <a:r>
              <a:rPr lang="ru-RU" dirty="0"/>
              <a:t> </a:t>
            </a:r>
            <a:r>
              <a:rPr lang="ru-RU" dirty="0" err="1"/>
              <a:t>цінності</a:t>
            </a:r>
            <a:r>
              <a:rPr lang="ru-RU" dirty="0"/>
              <a:t> (</a:t>
            </a:r>
            <a:r>
              <a:rPr lang="ru-RU" dirty="0" err="1"/>
              <a:t>картини</a:t>
            </a:r>
            <a:r>
              <a:rPr lang="ru-RU" dirty="0"/>
              <a:t>, </a:t>
            </a:r>
            <a:r>
              <a:rPr lang="ru-RU" dirty="0" err="1"/>
              <a:t>скульптури</a:t>
            </a:r>
            <a:r>
              <a:rPr lang="ru-RU" dirty="0"/>
              <a:t>, </a:t>
            </a:r>
            <a:r>
              <a:rPr lang="ru-RU" dirty="0" err="1"/>
              <a:t>малюнки</a:t>
            </a:r>
            <a:r>
              <a:rPr lang="ru-RU" dirty="0"/>
              <a:t>, </a:t>
            </a:r>
            <a:r>
              <a:rPr lang="ru-RU" dirty="0" err="1"/>
              <a:t>акварелі</a:t>
            </a:r>
            <a:r>
              <a:rPr lang="ru-RU" dirty="0"/>
              <a:t>, </a:t>
            </a:r>
            <a:r>
              <a:rPr lang="ru-RU" dirty="0" err="1"/>
              <a:t>різноманітні</a:t>
            </a:r>
            <a:r>
              <a:rPr lang="ru-RU" dirty="0"/>
              <a:t> </a:t>
            </a:r>
            <a:r>
              <a:rPr lang="ru-RU" dirty="0" err="1"/>
              <a:t>види</a:t>
            </a:r>
            <a:r>
              <a:rPr lang="ru-RU" dirty="0"/>
              <a:t> гравюр, </a:t>
            </a:r>
            <a:r>
              <a:rPr lang="ru-RU" dirty="0" err="1"/>
              <a:t>мініатюри</a:t>
            </a:r>
            <a:r>
              <a:rPr lang="ru-RU" dirty="0"/>
              <a:t>, </a:t>
            </a:r>
            <a:r>
              <a:rPr lang="ru-RU" dirty="0" err="1"/>
              <a:t>вироби</a:t>
            </a:r>
            <a:r>
              <a:rPr lang="ru-RU" dirty="0"/>
              <a:t> з фарфору, </a:t>
            </a:r>
            <a:r>
              <a:rPr lang="ru-RU" dirty="0" err="1"/>
              <a:t>кришталю</a:t>
            </a:r>
            <a:r>
              <a:rPr lang="ru-RU" dirty="0"/>
              <a:t>, </a:t>
            </a:r>
            <a:r>
              <a:rPr lang="ru-RU" dirty="0" err="1"/>
              <a:t>кераміки</a:t>
            </a:r>
            <a:r>
              <a:rPr lang="ru-RU" dirty="0"/>
              <a:t>, дерева, </a:t>
            </a:r>
            <a:r>
              <a:rPr lang="ru-RU" dirty="0" err="1"/>
              <a:t>шкіри</a:t>
            </a:r>
            <a:r>
              <a:rPr lang="ru-RU" dirty="0"/>
              <a:t>, </a:t>
            </a:r>
            <a:r>
              <a:rPr lang="ru-RU" dirty="0" err="1"/>
              <a:t>коштовного</a:t>
            </a:r>
            <a:r>
              <a:rPr lang="ru-RU" dirty="0"/>
              <a:t> та не </a:t>
            </a:r>
            <a:r>
              <a:rPr lang="ru-RU" dirty="0" err="1"/>
              <a:t>коштовного</a:t>
            </a:r>
            <a:r>
              <a:rPr lang="ru-RU" dirty="0"/>
              <a:t> </a:t>
            </a:r>
            <a:r>
              <a:rPr lang="ru-RU" dirty="0" err="1"/>
              <a:t>каміння</a:t>
            </a:r>
            <a:r>
              <a:rPr lang="ru-RU" dirty="0"/>
              <a:t>, </a:t>
            </a:r>
            <a:r>
              <a:rPr lang="ru-RU" dirty="0" err="1"/>
              <a:t>дорогоцінних</a:t>
            </a:r>
            <a:r>
              <a:rPr lang="ru-RU" dirty="0"/>
              <a:t> та </a:t>
            </a:r>
            <a:r>
              <a:rPr lang="ru-RU" dirty="0" err="1"/>
              <a:t>недорогоцінних</a:t>
            </a:r>
            <a:r>
              <a:rPr lang="ru-RU" dirty="0"/>
              <a:t> </a:t>
            </a:r>
            <a:r>
              <a:rPr lang="ru-RU" dirty="0" err="1"/>
              <a:t>металів</a:t>
            </a:r>
            <a:r>
              <a:rPr lang="ru-RU" dirty="0"/>
              <a:t>, </a:t>
            </a:r>
            <a:r>
              <a:rPr lang="ru-RU" dirty="0" err="1"/>
              <a:t>кістки</a:t>
            </a:r>
            <a:r>
              <a:rPr lang="ru-RU" dirty="0"/>
              <a:t>, </a:t>
            </a:r>
            <a:r>
              <a:rPr lang="ru-RU" dirty="0" err="1"/>
              <a:t>предмети</a:t>
            </a:r>
            <a:r>
              <a:rPr lang="ru-RU" dirty="0"/>
              <a:t> </a:t>
            </a:r>
            <a:r>
              <a:rPr lang="ru-RU" dirty="0" err="1"/>
              <a:t>народних</a:t>
            </a:r>
            <a:r>
              <a:rPr lang="ru-RU" dirty="0"/>
              <a:t> </a:t>
            </a:r>
            <a:r>
              <a:rPr lang="ru-RU" dirty="0" err="1"/>
              <a:t>художніх</a:t>
            </a:r>
            <a:r>
              <a:rPr lang="ru-RU" dirty="0"/>
              <a:t> </a:t>
            </a:r>
            <a:r>
              <a:rPr lang="ru-RU" dirty="0" err="1"/>
              <a:t>промислів</a:t>
            </a:r>
            <a:r>
              <a:rPr lang="ru-RU" dirty="0"/>
              <a:t>, </a:t>
            </a:r>
            <a:r>
              <a:rPr lang="ru-RU" dirty="0" err="1"/>
              <a:t>гобелени</a:t>
            </a:r>
            <a:r>
              <a:rPr lang="ru-RU" dirty="0"/>
              <a:t>, </a:t>
            </a:r>
            <a:r>
              <a:rPr lang="ru-RU" dirty="0" err="1"/>
              <a:t>меблі</a:t>
            </a:r>
            <a:r>
              <a:rPr lang="ru-RU" dirty="0"/>
              <a:t>, </a:t>
            </a:r>
            <a:r>
              <a:rPr lang="ru-RU" dirty="0" err="1"/>
              <a:t>художній</a:t>
            </a:r>
            <a:r>
              <a:rPr lang="ru-RU" dirty="0"/>
              <a:t> </a:t>
            </a:r>
            <a:r>
              <a:rPr lang="ru-RU" dirty="0" err="1"/>
              <a:t>одяг</a:t>
            </a:r>
            <a:r>
              <a:rPr lang="ru-RU" dirty="0"/>
              <a:t> та </a:t>
            </a:r>
            <a:r>
              <a:rPr lang="ru-RU" dirty="0" err="1"/>
              <a:t>взуття</a:t>
            </a:r>
            <a:r>
              <a:rPr lang="ru-RU" dirty="0"/>
              <a:t>, </a:t>
            </a:r>
            <a:r>
              <a:rPr lang="ru-RU" dirty="0" err="1"/>
              <a:t>нумізматика</a:t>
            </a:r>
            <a:r>
              <a:rPr lang="ru-RU" dirty="0"/>
              <a:t>, </a:t>
            </a:r>
            <a:r>
              <a:rPr lang="ru-RU" dirty="0" err="1"/>
              <a:t>художня</a:t>
            </a:r>
            <a:r>
              <a:rPr lang="ru-RU" dirty="0"/>
              <a:t> </a:t>
            </a:r>
            <a:r>
              <a:rPr lang="ru-RU" dirty="0" err="1"/>
              <a:t>зброя</a:t>
            </a:r>
            <a:r>
              <a:rPr lang="ru-RU" dirty="0"/>
              <a:t>, книги, рукописи, </a:t>
            </a:r>
            <a:r>
              <a:rPr lang="ru-RU" dirty="0" err="1"/>
              <a:t>платівки</a:t>
            </a:r>
            <a:r>
              <a:rPr lang="ru-RU" dirty="0"/>
              <a:t>, </a:t>
            </a:r>
            <a:r>
              <a:rPr lang="ru-RU" dirty="0" err="1"/>
              <a:t>музичні</a:t>
            </a:r>
            <a:r>
              <a:rPr lang="ru-RU" dirty="0"/>
              <a:t> </a:t>
            </a:r>
            <a:r>
              <a:rPr lang="ru-RU" dirty="0" err="1"/>
              <a:t>інструменти</a:t>
            </a:r>
            <a:r>
              <a:rPr lang="ru-RU" dirty="0"/>
              <a:t>, </a:t>
            </a:r>
            <a:r>
              <a:rPr lang="ru-RU" dirty="0" err="1"/>
              <a:t>поштові</a:t>
            </a:r>
            <a:r>
              <a:rPr lang="ru-RU" dirty="0"/>
              <a:t> марки </a:t>
            </a:r>
            <a:r>
              <a:rPr lang="ru-RU" dirty="0" err="1"/>
              <a:t>тощо</a:t>
            </a:r>
            <a:r>
              <a:rPr lang="ru-RU" dirty="0"/>
              <a:t>) та </a:t>
            </a:r>
            <a:r>
              <a:rPr lang="ru-RU" dirty="0" err="1"/>
              <a:t>інші</a:t>
            </a:r>
            <a:r>
              <a:rPr lang="ru-RU" dirty="0"/>
              <a:t> </a:t>
            </a:r>
            <a:r>
              <a:rPr lang="ru-RU" dirty="0" err="1"/>
              <a:t>предмети</a:t>
            </a:r>
            <a:r>
              <a:rPr lang="ru-RU" dirty="0"/>
              <a:t>, </a:t>
            </a:r>
            <a:r>
              <a:rPr lang="ru-RU" dirty="0" err="1"/>
              <a:t>що</a:t>
            </a:r>
            <a:r>
              <a:rPr lang="ru-RU" dirty="0"/>
              <a:t> </a:t>
            </a:r>
            <a:r>
              <a:rPr lang="ru-RU" dirty="0" err="1"/>
              <a:t>складають</a:t>
            </a:r>
            <a:r>
              <a:rPr lang="ru-RU" dirty="0"/>
              <a:t> </a:t>
            </a:r>
            <a:r>
              <a:rPr lang="ru-RU" dirty="0" err="1"/>
              <a:t>значну</a:t>
            </a:r>
            <a:r>
              <a:rPr lang="ru-RU" dirty="0"/>
              <a:t> </a:t>
            </a:r>
            <a:r>
              <a:rPr lang="ru-RU" dirty="0" err="1"/>
              <a:t>художню</a:t>
            </a:r>
            <a:r>
              <a:rPr lang="ru-RU" dirty="0"/>
              <a:t>, </a:t>
            </a:r>
            <a:r>
              <a:rPr lang="ru-RU" dirty="0" err="1"/>
              <a:t>історичну</a:t>
            </a:r>
            <a:r>
              <a:rPr lang="ru-RU" dirty="0"/>
              <a:t>, </a:t>
            </a:r>
            <a:r>
              <a:rPr lang="ru-RU" dirty="0" err="1"/>
              <a:t>наукову</a:t>
            </a:r>
            <a:r>
              <a:rPr lang="ru-RU" dirty="0"/>
              <a:t> та </a:t>
            </a:r>
            <a:r>
              <a:rPr lang="ru-RU" dirty="0" err="1"/>
              <a:t>іншу</a:t>
            </a:r>
            <a:r>
              <a:rPr lang="ru-RU" dirty="0"/>
              <a:t> </a:t>
            </a:r>
            <a:r>
              <a:rPr lang="ru-RU" dirty="0" err="1"/>
              <a:t>культурну</a:t>
            </a:r>
            <a:r>
              <a:rPr lang="ru-RU" dirty="0"/>
              <a:t> </a:t>
            </a:r>
            <a:r>
              <a:rPr lang="ru-RU" dirty="0" err="1"/>
              <a:t>цінність</a:t>
            </a:r>
            <a:r>
              <a:rPr lang="ru-RU" dirty="0"/>
              <a:t>;</a:t>
            </a:r>
          </a:p>
          <a:p>
            <a:r>
              <a:rPr lang="ru-RU" dirty="0" err="1"/>
              <a:t>анульовані</a:t>
            </a:r>
            <a:r>
              <a:rPr lang="ru-RU" dirty="0"/>
              <a:t> </a:t>
            </a:r>
            <a:r>
              <a:rPr lang="ru-RU" dirty="0" err="1"/>
              <a:t>цінні</a:t>
            </a:r>
            <a:r>
              <a:rPr lang="ru-RU" dirty="0"/>
              <a:t> </a:t>
            </a:r>
            <a:r>
              <a:rPr lang="ru-RU" dirty="0" err="1"/>
              <a:t>папери</a:t>
            </a:r>
            <a:r>
              <a:rPr lang="ru-RU" dirty="0"/>
              <a:t>;</a:t>
            </a:r>
          </a:p>
          <a:p>
            <a:r>
              <a:rPr lang="ru-RU" dirty="0" err="1"/>
              <a:t>товари</a:t>
            </a:r>
            <a:r>
              <a:rPr lang="ru-RU" dirty="0"/>
              <a:t>, </a:t>
            </a:r>
            <a:r>
              <a:rPr lang="ru-RU" dirty="0" err="1"/>
              <a:t>експорт</a:t>
            </a:r>
            <a:r>
              <a:rPr lang="ru-RU" dirty="0"/>
              <a:t> </a:t>
            </a:r>
            <a:r>
              <a:rPr lang="ru-RU" dirty="0" err="1"/>
              <a:t>яких</a:t>
            </a:r>
            <a:r>
              <a:rPr lang="ru-RU" dirty="0"/>
              <a:t> </a:t>
            </a:r>
            <a:r>
              <a:rPr lang="ru-RU" dirty="0" err="1"/>
              <a:t>здійснюється</a:t>
            </a:r>
            <a:r>
              <a:rPr lang="ru-RU" dirty="0"/>
              <a:t> з </a:t>
            </a:r>
            <a:r>
              <a:rPr lang="ru-RU" dirty="0" err="1"/>
              <a:t>порушенням</a:t>
            </a:r>
            <a:r>
              <a:rPr lang="ru-RU" dirty="0"/>
              <a:t> прав </a:t>
            </a:r>
            <a:r>
              <a:rPr lang="ru-RU" dirty="0" err="1"/>
              <a:t>інтелектуальної</a:t>
            </a:r>
            <a:r>
              <a:rPr lang="ru-RU" dirty="0"/>
              <a:t> </a:t>
            </a:r>
            <a:r>
              <a:rPr lang="ru-RU" dirty="0" err="1"/>
              <a:t>власності</a:t>
            </a:r>
            <a:r>
              <a:rPr lang="ru-RU" dirty="0"/>
              <a:t>;</a:t>
            </a:r>
          </a:p>
        </p:txBody>
      </p:sp>
    </p:spTree>
    <p:extLst>
      <p:ext uri="{BB962C8B-B14F-4D97-AF65-F5344CB8AC3E}">
        <p14:creationId xmlns:p14="http://schemas.microsoft.com/office/powerpoint/2010/main" val="3233206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843" y="218364"/>
            <a:ext cx="9280476" cy="5540991"/>
          </a:xfrm>
        </p:spPr>
        <p:txBody>
          <a:bodyPr/>
          <a:lstStyle/>
          <a:p>
            <a:pPr marL="0" indent="0">
              <a:buNone/>
            </a:pPr>
            <a:r>
              <a:rPr lang="ru-RU" b="1" dirty="0"/>
              <a:t>До </a:t>
            </a:r>
            <a:r>
              <a:rPr lang="ru-RU" b="1" dirty="0" err="1"/>
              <a:t>кількісних</a:t>
            </a:r>
            <a:r>
              <a:rPr lang="ru-RU" b="1" dirty="0"/>
              <a:t> та </a:t>
            </a:r>
            <a:r>
              <a:rPr lang="ru-RU" b="1" dirty="0" err="1"/>
              <a:t>інших</a:t>
            </a:r>
            <a:r>
              <a:rPr lang="ru-RU" b="1" dirty="0"/>
              <a:t> </a:t>
            </a:r>
            <a:r>
              <a:rPr lang="ru-RU" b="1" dirty="0" err="1"/>
              <a:t>обмежень</a:t>
            </a:r>
            <a:r>
              <a:rPr lang="ru-RU" b="1" dirty="0"/>
              <a:t>, </a:t>
            </a:r>
            <a:r>
              <a:rPr lang="ru-RU" b="1" dirty="0" err="1"/>
              <a:t>дозволених</a:t>
            </a:r>
            <a:r>
              <a:rPr lang="ru-RU" b="1" dirty="0"/>
              <a:t> у рамках СОТ, належать </a:t>
            </a:r>
            <a:r>
              <a:rPr lang="ru-RU" b="1" dirty="0" err="1"/>
              <a:t>такі</a:t>
            </a:r>
            <a:r>
              <a:rPr lang="ru-RU" b="1" dirty="0"/>
              <a:t>:</a:t>
            </a:r>
            <a:endParaRPr lang="ru-RU" dirty="0"/>
          </a:p>
          <a:p>
            <a:pPr lvl="0"/>
            <a:r>
              <a:rPr lang="ru-RU" dirty="0" err="1"/>
              <a:t>обмеження</a:t>
            </a:r>
            <a:r>
              <a:rPr lang="ru-RU" dirty="0"/>
              <a:t>, </a:t>
            </a:r>
            <a:r>
              <a:rPr lang="ru-RU" dirty="0" err="1"/>
              <a:t>що</a:t>
            </a:r>
            <a:r>
              <a:rPr lang="ru-RU" dirty="0"/>
              <a:t> </a:t>
            </a:r>
            <a:r>
              <a:rPr lang="ru-RU" dirty="0" err="1"/>
              <a:t>накладаються</a:t>
            </a:r>
            <a:r>
              <a:rPr lang="ru-RU" dirty="0"/>
              <a:t> </a:t>
            </a:r>
            <a:r>
              <a:rPr lang="ru-RU" dirty="0" err="1"/>
              <a:t>країнами</a:t>
            </a:r>
            <a:r>
              <a:rPr lang="ru-RU" dirty="0"/>
              <a:t>, </a:t>
            </a:r>
            <a:r>
              <a:rPr lang="ru-RU" dirty="0" err="1"/>
              <a:t>які</a:t>
            </a:r>
            <a:r>
              <a:rPr lang="ru-RU" dirty="0"/>
              <a:t> </a:t>
            </a:r>
            <a:r>
              <a:rPr lang="ru-RU" dirty="0" err="1"/>
              <a:t>мають</a:t>
            </a:r>
            <a:r>
              <a:rPr lang="ru-RU" dirty="0"/>
              <a:t> </a:t>
            </a:r>
            <a:r>
              <a:rPr lang="ru-RU" dirty="0" err="1"/>
              <a:t>проблеми</a:t>
            </a:r>
            <a:r>
              <a:rPr lang="ru-RU" dirty="0"/>
              <a:t> з </a:t>
            </a:r>
            <a:r>
              <a:rPr lang="ru-RU" dirty="0" err="1"/>
              <a:t>платіжним</a:t>
            </a:r>
            <a:r>
              <a:rPr lang="ru-RU" dirty="0"/>
              <a:t> балансом;</a:t>
            </a:r>
          </a:p>
          <a:p>
            <a:pPr lvl="0"/>
            <a:r>
              <a:rPr lang="ru-RU" dirty="0" err="1"/>
              <a:t>обмеження</a:t>
            </a:r>
            <a:r>
              <a:rPr lang="ru-RU" dirty="0"/>
              <a:t>, </a:t>
            </a:r>
            <a:r>
              <a:rPr lang="ru-RU" dirty="0" err="1"/>
              <a:t>що</a:t>
            </a:r>
            <a:r>
              <a:rPr lang="ru-RU" dirty="0"/>
              <a:t> </a:t>
            </a:r>
            <a:r>
              <a:rPr lang="ru-RU" dirty="0" err="1"/>
              <a:t>накладаються</a:t>
            </a:r>
            <a:r>
              <a:rPr lang="ru-RU" dirty="0"/>
              <a:t> для </a:t>
            </a:r>
            <a:r>
              <a:rPr lang="ru-RU" dirty="0" err="1"/>
              <a:t>захисту</a:t>
            </a:r>
            <a:r>
              <a:rPr lang="ru-RU" dirty="0"/>
              <a:t> </a:t>
            </a:r>
            <a:r>
              <a:rPr lang="ru-RU" dirty="0" err="1"/>
              <a:t>суспільної</a:t>
            </a:r>
            <a:r>
              <a:rPr lang="ru-RU" dirty="0"/>
              <a:t> </a:t>
            </a:r>
            <a:r>
              <a:rPr lang="ru-RU" dirty="0" err="1"/>
              <a:t>моралі</a:t>
            </a:r>
            <a:r>
              <a:rPr lang="ru-RU" dirty="0"/>
              <a:t>, </a:t>
            </a:r>
            <a:r>
              <a:rPr lang="ru-RU" dirty="0" err="1"/>
              <a:t>життя</a:t>
            </a:r>
            <a:r>
              <a:rPr lang="ru-RU" dirty="0"/>
              <a:t> </a:t>
            </a:r>
            <a:r>
              <a:rPr lang="ru-RU" dirty="0" err="1"/>
              <a:t>чи</a:t>
            </a:r>
            <a:r>
              <a:rPr lang="ru-RU" dirty="0"/>
              <a:t> </a:t>
            </a:r>
            <a:r>
              <a:rPr lang="ru-RU" dirty="0" err="1"/>
              <a:t>здоров’я</a:t>
            </a:r>
            <a:r>
              <a:rPr lang="ru-RU" dirty="0"/>
              <a:t> людей, </a:t>
            </a:r>
            <a:r>
              <a:rPr lang="ru-RU" dirty="0" err="1"/>
              <a:t>тварин</a:t>
            </a:r>
            <a:r>
              <a:rPr lang="ru-RU" dirty="0"/>
              <a:t> та </a:t>
            </a:r>
            <a:r>
              <a:rPr lang="ru-RU" dirty="0" err="1"/>
              <a:t>рослин</a:t>
            </a:r>
            <a:r>
              <a:rPr lang="ru-RU" dirty="0"/>
              <a:t>, для </a:t>
            </a:r>
            <a:r>
              <a:rPr lang="ru-RU" dirty="0" err="1"/>
              <a:t>забезпечення</a:t>
            </a:r>
            <a:r>
              <a:rPr lang="ru-RU" dirty="0"/>
              <a:t> </a:t>
            </a:r>
            <a:r>
              <a:rPr lang="ru-RU" dirty="0" err="1"/>
              <a:t>дотримання</a:t>
            </a:r>
            <a:r>
              <a:rPr lang="ru-RU" dirty="0"/>
              <a:t> </a:t>
            </a:r>
            <a:r>
              <a:rPr lang="ru-RU" dirty="0" err="1"/>
              <a:t>законів</a:t>
            </a:r>
            <a:r>
              <a:rPr lang="ru-RU" dirty="0"/>
              <a:t> </a:t>
            </a:r>
            <a:r>
              <a:rPr lang="ru-RU" dirty="0" err="1"/>
              <a:t>чи</a:t>
            </a:r>
            <a:r>
              <a:rPr lang="ru-RU" dirty="0"/>
              <a:t> </a:t>
            </a:r>
            <a:r>
              <a:rPr lang="ru-RU" dirty="0" err="1"/>
              <a:t>нормативних</a:t>
            </a:r>
            <a:r>
              <a:rPr lang="ru-RU" dirty="0"/>
              <a:t> </a:t>
            </a:r>
            <a:r>
              <a:rPr lang="ru-RU" dirty="0" err="1"/>
              <a:t>актів</a:t>
            </a:r>
            <a:r>
              <a:rPr lang="ru-RU" dirty="0"/>
              <a:t>;</a:t>
            </a:r>
          </a:p>
          <a:p>
            <a:pPr lvl="0"/>
            <a:r>
              <a:rPr lang="ru-RU" dirty="0" err="1"/>
              <a:t>захисні</a:t>
            </a:r>
            <a:r>
              <a:rPr lang="ru-RU" dirty="0"/>
              <a:t> заходи з </a:t>
            </a:r>
            <a:r>
              <a:rPr lang="ru-RU" dirty="0" err="1"/>
              <a:t>обмеження</a:t>
            </a:r>
            <a:r>
              <a:rPr lang="ru-RU" dirty="0"/>
              <a:t> </a:t>
            </a:r>
            <a:r>
              <a:rPr lang="ru-RU" dirty="0" err="1"/>
              <a:t>імпорту</a:t>
            </a:r>
            <a:r>
              <a:rPr lang="ru-RU" dirty="0"/>
              <a:t> у </a:t>
            </a:r>
            <a:r>
              <a:rPr lang="ru-RU" dirty="0" err="1"/>
              <a:t>формі</a:t>
            </a:r>
            <a:r>
              <a:rPr lang="ru-RU" dirty="0"/>
              <a:t> </a:t>
            </a:r>
            <a:r>
              <a:rPr lang="ru-RU" dirty="0" err="1"/>
              <a:t>імпортного</a:t>
            </a:r>
            <a:r>
              <a:rPr lang="ru-RU" dirty="0"/>
              <a:t> </a:t>
            </a:r>
            <a:r>
              <a:rPr lang="ru-RU" dirty="0" err="1"/>
              <a:t>мита</a:t>
            </a:r>
            <a:r>
              <a:rPr lang="ru-RU" dirty="0"/>
              <a:t> </a:t>
            </a:r>
            <a:r>
              <a:rPr lang="ru-RU" dirty="0" err="1"/>
              <a:t>або</a:t>
            </a:r>
            <a:r>
              <a:rPr lang="ru-RU" dirty="0"/>
              <a:t> </a:t>
            </a:r>
            <a:r>
              <a:rPr lang="ru-RU" dirty="0" err="1"/>
              <a:t>кількісних</a:t>
            </a:r>
            <a:r>
              <a:rPr lang="ru-RU" dirty="0"/>
              <a:t> </a:t>
            </a:r>
            <a:r>
              <a:rPr lang="ru-RU" dirty="0" err="1"/>
              <a:t>обмежень</a:t>
            </a:r>
            <a:r>
              <a:rPr lang="ru-RU" dirty="0"/>
              <a:t> </a:t>
            </a:r>
            <a:r>
              <a:rPr lang="ru-RU" dirty="0" err="1"/>
              <a:t>імпорту</a:t>
            </a:r>
            <a:r>
              <a:rPr lang="ru-RU" dirty="0"/>
              <a:t> в </a:t>
            </a:r>
            <a:r>
              <a:rPr lang="ru-RU" dirty="0" err="1"/>
              <a:t>разі</a:t>
            </a:r>
            <a:r>
              <a:rPr lang="ru-RU" dirty="0"/>
              <a:t>, коли </a:t>
            </a:r>
            <a:r>
              <a:rPr lang="ru-RU" dirty="0" err="1"/>
              <a:t>його</a:t>
            </a:r>
            <a:r>
              <a:rPr lang="ru-RU" dirty="0"/>
              <a:t> </a:t>
            </a:r>
            <a:r>
              <a:rPr lang="ru-RU" dirty="0" err="1"/>
              <a:t>збільшення</a:t>
            </a:r>
            <a:r>
              <a:rPr lang="ru-RU" dirty="0"/>
              <a:t> </a:t>
            </a:r>
            <a:r>
              <a:rPr lang="ru-RU" dirty="0" err="1"/>
              <a:t>завдає</a:t>
            </a:r>
            <a:r>
              <a:rPr lang="ru-RU" dirty="0"/>
              <a:t> </a:t>
            </a:r>
            <a:r>
              <a:rPr lang="ru-RU" dirty="0" err="1"/>
              <a:t>значної</a:t>
            </a:r>
            <a:r>
              <a:rPr lang="ru-RU" dirty="0"/>
              <a:t> </a:t>
            </a:r>
            <a:r>
              <a:rPr lang="ru-RU" dirty="0" err="1"/>
              <a:t>шкоди</a:t>
            </a:r>
            <a:r>
              <a:rPr lang="ru-RU" dirty="0"/>
              <a:t> </a:t>
            </a:r>
            <a:r>
              <a:rPr lang="ru-RU" dirty="0" err="1"/>
              <a:t>національним</a:t>
            </a:r>
            <a:r>
              <a:rPr lang="ru-RU" dirty="0"/>
              <a:t> </a:t>
            </a:r>
            <a:r>
              <a:rPr lang="ru-RU" dirty="0" err="1"/>
              <a:t>виробникам</a:t>
            </a:r>
            <a:r>
              <a:rPr lang="ru-RU" dirty="0"/>
              <a:t> </a:t>
            </a:r>
            <a:r>
              <a:rPr lang="ru-RU" dirty="0" err="1"/>
              <a:t>супутньої</a:t>
            </a:r>
            <a:r>
              <a:rPr lang="ru-RU" dirty="0"/>
              <a:t> </a:t>
            </a:r>
            <a:r>
              <a:rPr lang="ru-RU" dirty="0" err="1"/>
              <a:t>або</a:t>
            </a:r>
            <a:r>
              <a:rPr lang="ru-RU" dirty="0"/>
              <a:t> </a:t>
            </a:r>
            <a:r>
              <a:rPr lang="ru-RU" dirty="0" err="1"/>
              <a:t>конкурентної</a:t>
            </a:r>
            <a:r>
              <a:rPr lang="ru-RU" dirty="0"/>
              <a:t> </a:t>
            </a:r>
            <a:r>
              <a:rPr lang="ru-RU" dirty="0" err="1"/>
              <a:t>продукції</a:t>
            </a:r>
            <a:r>
              <a:rPr lang="ru-RU" dirty="0"/>
              <a:t>;</a:t>
            </a:r>
          </a:p>
          <a:p>
            <a:pPr lvl="0"/>
            <a:r>
              <a:rPr lang="ru-RU" dirty="0" err="1"/>
              <a:t>накладання</a:t>
            </a:r>
            <a:r>
              <a:rPr lang="ru-RU" dirty="0"/>
              <a:t> </a:t>
            </a:r>
            <a:r>
              <a:rPr lang="ru-RU" dirty="0" err="1"/>
              <a:t>антидемпінгового</a:t>
            </a:r>
            <a:r>
              <a:rPr lang="ru-RU" dirty="0"/>
              <a:t> </a:t>
            </a:r>
            <a:r>
              <a:rPr lang="ru-RU" dirty="0" err="1"/>
              <a:t>мита</a:t>
            </a:r>
            <a:r>
              <a:rPr lang="ru-RU" dirty="0"/>
              <a:t> на </a:t>
            </a:r>
            <a:r>
              <a:rPr lang="ru-RU" dirty="0" err="1"/>
              <a:t>відповідну</a:t>
            </a:r>
            <a:r>
              <a:rPr lang="ru-RU" dirty="0"/>
              <a:t> </a:t>
            </a:r>
            <a:r>
              <a:rPr lang="ru-RU" dirty="0" err="1"/>
              <a:t>продукцію</a:t>
            </a:r>
            <a:r>
              <a:rPr lang="ru-RU" dirty="0"/>
              <a:t> та </a:t>
            </a:r>
            <a:r>
              <a:rPr lang="ru-RU" dirty="0" err="1"/>
              <a:t>компенсаційного</a:t>
            </a:r>
            <a:r>
              <a:rPr lang="ru-RU" dirty="0"/>
              <a:t> </a:t>
            </a:r>
            <a:r>
              <a:rPr lang="ru-RU" dirty="0" err="1"/>
              <a:t>мита</a:t>
            </a:r>
            <a:r>
              <a:rPr lang="ru-RU" dirty="0"/>
              <a:t> на </a:t>
            </a:r>
            <a:r>
              <a:rPr lang="ru-RU" dirty="0" err="1"/>
              <a:t>субсидовану</a:t>
            </a:r>
            <a:r>
              <a:rPr lang="ru-RU" dirty="0"/>
              <a:t> </a:t>
            </a:r>
            <a:r>
              <a:rPr lang="ru-RU" dirty="0" err="1"/>
              <a:t>імпортну</a:t>
            </a:r>
            <a:r>
              <a:rPr lang="ru-RU" dirty="0"/>
              <a:t> </a:t>
            </a:r>
            <a:r>
              <a:rPr lang="ru-RU" dirty="0" err="1"/>
              <a:t>продукцію</a:t>
            </a:r>
            <a:r>
              <a:rPr lang="ru-RU" dirty="0"/>
              <a:t>, </a:t>
            </a:r>
            <a:r>
              <a:rPr lang="ru-RU" dirty="0" err="1"/>
              <a:t>якщо</a:t>
            </a:r>
            <a:r>
              <a:rPr lang="ru-RU" dirty="0"/>
              <a:t> </a:t>
            </a:r>
            <a:r>
              <a:rPr lang="ru-RU" dirty="0" err="1"/>
              <a:t>збільшення</a:t>
            </a:r>
            <a:r>
              <a:rPr lang="ru-RU" dirty="0"/>
              <a:t> такого </a:t>
            </a:r>
            <a:r>
              <a:rPr lang="ru-RU" dirty="0" err="1"/>
              <a:t>імпорту</a:t>
            </a:r>
            <a:r>
              <a:rPr lang="ru-RU" dirty="0"/>
              <a:t> </a:t>
            </a:r>
            <a:r>
              <a:rPr lang="ru-RU" dirty="0" err="1"/>
              <a:t>завдає</a:t>
            </a:r>
            <a:r>
              <a:rPr lang="ru-RU" dirty="0"/>
              <a:t> </a:t>
            </a:r>
            <a:r>
              <a:rPr lang="ru-RU" dirty="0" err="1"/>
              <a:t>значної</a:t>
            </a:r>
            <a:r>
              <a:rPr lang="ru-RU" dirty="0"/>
              <a:t> </a:t>
            </a:r>
            <a:r>
              <a:rPr lang="ru-RU" dirty="0" err="1"/>
              <a:t>шкоди</a:t>
            </a:r>
            <a:r>
              <a:rPr lang="ru-RU" dirty="0"/>
              <a:t> </a:t>
            </a:r>
            <a:r>
              <a:rPr lang="ru-RU" dirty="0" err="1"/>
              <a:t>національній</a:t>
            </a:r>
            <a:r>
              <a:rPr lang="ru-RU" dirty="0"/>
              <a:t> </a:t>
            </a:r>
            <a:r>
              <a:rPr lang="ru-RU" dirty="0" err="1"/>
              <a:t>промисловості</a:t>
            </a:r>
            <a:r>
              <a:rPr lang="ru-RU" dirty="0"/>
              <a:t>;</a:t>
            </a:r>
          </a:p>
          <a:p>
            <a:pPr lvl="0"/>
            <a:r>
              <a:rPr lang="ru-RU" dirty="0" err="1"/>
              <a:t>технічні</a:t>
            </a:r>
            <a:r>
              <a:rPr lang="ru-RU" dirty="0"/>
              <a:t> </a:t>
            </a:r>
            <a:r>
              <a:rPr lang="ru-RU" dirty="0" err="1"/>
              <a:t>бар’єри</a:t>
            </a:r>
            <a:r>
              <a:rPr lang="ru-RU" dirty="0"/>
              <a:t>;</a:t>
            </a:r>
          </a:p>
          <a:p>
            <a:pPr lvl="0"/>
            <a:r>
              <a:rPr lang="ru-RU" dirty="0" err="1"/>
              <a:t>недискримінаційне</a:t>
            </a:r>
            <a:r>
              <a:rPr lang="ru-RU" dirty="0"/>
              <a:t> </a:t>
            </a:r>
            <a:r>
              <a:rPr lang="ru-RU" dirty="0" err="1"/>
              <a:t>застосування</a:t>
            </a:r>
            <a:r>
              <a:rPr lang="ru-RU" dirty="0"/>
              <a:t> </a:t>
            </a:r>
            <a:r>
              <a:rPr lang="ru-RU" dirty="0" err="1"/>
              <a:t>кількісних</a:t>
            </a:r>
            <a:r>
              <a:rPr lang="ru-RU" dirty="0"/>
              <a:t> </a:t>
            </a:r>
            <a:r>
              <a:rPr lang="ru-RU" dirty="0" err="1"/>
              <a:t>обмежень</a:t>
            </a:r>
            <a:r>
              <a:rPr lang="ru-RU" dirty="0"/>
              <a:t> (</a:t>
            </a:r>
            <a:r>
              <a:rPr lang="ru-RU" dirty="0" err="1"/>
              <a:t>ліцензування</a:t>
            </a:r>
            <a:r>
              <a:rPr lang="ru-RU" dirty="0"/>
              <a:t>, </a:t>
            </a:r>
            <a:r>
              <a:rPr lang="ru-RU" dirty="0" err="1"/>
              <a:t>квотування</a:t>
            </a:r>
            <a:r>
              <a:rPr lang="ru-RU" dirty="0"/>
              <a:t>).</a:t>
            </a:r>
          </a:p>
          <a:p>
            <a:endParaRPr lang="ru-RU" dirty="0"/>
          </a:p>
        </p:txBody>
      </p:sp>
    </p:spTree>
    <p:extLst>
      <p:ext uri="{BB962C8B-B14F-4D97-AF65-F5344CB8AC3E}">
        <p14:creationId xmlns:p14="http://schemas.microsoft.com/office/powerpoint/2010/main" val="22034243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44855"/>
            <a:ext cx="8596668" cy="5896507"/>
          </a:xfrm>
        </p:spPr>
        <p:txBody>
          <a:bodyPr/>
          <a:lstStyle/>
          <a:p>
            <a:r>
              <a:rPr lang="ru-RU" u="sng" dirty="0" err="1"/>
              <a:t>Товари</a:t>
            </a:r>
            <a:r>
              <a:rPr lang="ru-RU" u="sng" dirty="0"/>
              <a:t> </a:t>
            </a:r>
            <a:r>
              <a:rPr lang="ru-RU" u="sng" dirty="0" err="1"/>
              <a:t>заборонені</a:t>
            </a:r>
            <a:r>
              <a:rPr lang="ru-RU" u="sng" dirty="0"/>
              <a:t> для транзиту через </a:t>
            </a:r>
            <a:r>
              <a:rPr lang="ru-RU" u="sng" dirty="0" err="1"/>
              <a:t>територію</a:t>
            </a:r>
            <a:r>
              <a:rPr lang="ru-RU" u="sng" dirty="0"/>
              <a:t> </a:t>
            </a:r>
            <a:r>
              <a:rPr lang="ru-RU" u="sng" dirty="0" err="1"/>
              <a:t>України</a:t>
            </a:r>
            <a:r>
              <a:rPr lang="ru-RU" u="sng" dirty="0"/>
              <a:t>:</a:t>
            </a:r>
            <a:endParaRPr lang="ru-RU" dirty="0"/>
          </a:p>
          <a:p>
            <a:r>
              <a:rPr lang="ru-RU" dirty="0" err="1"/>
              <a:t>зброя</a:t>
            </a:r>
            <a:r>
              <a:rPr lang="ru-RU" dirty="0"/>
              <a:t> та </a:t>
            </a:r>
            <a:r>
              <a:rPr lang="ru-RU" dirty="0" err="1"/>
              <a:t>боєприпаси</a:t>
            </a:r>
            <a:r>
              <a:rPr lang="ru-RU" dirty="0"/>
              <a:t> </a:t>
            </a:r>
            <a:r>
              <a:rPr lang="ru-RU" dirty="0" err="1"/>
              <a:t>всіх</a:t>
            </a:r>
            <a:r>
              <a:rPr lang="ru-RU" dirty="0"/>
              <a:t> </a:t>
            </a:r>
            <a:r>
              <a:rPr lang="ru-RU" dirty="0" err="1"/>
              <a:t>видів</a:t>
            </a:r>
            <a:r>
              <a:rPr lang="ru-RU" dirty="0"/>
              <a:t> та </a:t>
            </a:r>
            <a:r>
              <a:rPr lang="ru-RU" dirty="0" err="1"/>
              <a:t>військове</a:t>
            </a:r>
            <a:r>
              <a:rPr lang="ru-RU" dirty="0"/>
              <a:t> </a:t>
            </a:r>
            <a:r>
              <a:rPr lang="ru-RU" dirty="0" err="1"/>
              <a:t>спорядження</a:t>
            </a:r>
            <a:r>
              <a:rPr lang="ru-RU" dirty="0"/>
              <a:t>;</a:t>
            </a:r>
          </a:p>
          <a:p>
            <a:r>
              <a:rPr lang="ru-RU" dirty="0" err="1"/>
              <a:t>літальні</a:t>
            </a:r>
            <a:r>
              <a:rPr lang="ru-RU" dirty="0"/>
              <a:t> </a:t>
            </a:r>
            <a:r>
              <a:rPr lang="ru-RU" dirty="0" err="1"/>
              <a:t>апарати</a:t>
            </a:r>
            <a:r>
              <a:rPr lang="ru-RU" dirty="0"/>
              <a:t>, </a:t>
            </a:r>
            <a:r>
              <a:rPr lang="ru-RU" dirty="0" err="1"/>
              <a:t>їх</a:t>
            </a:r>
            <a:r>
              <a:rPr lang="ru-RU" dirty="0"/>
              <a:t> </a:t>
            </a:r>
            <a:r>
              <a:rPr lang="ru-RU" dirty="0" err="1"/>
              <a:t>частини</a:t>
            </a:r>
            <a:r>
              <a:rPr lang="ru-RU" dirty="0"/>
              <a:t>, </a:t>
            </a:r>
            <a:r>
              <a:rPr lang="ru-RU" dirty="0" err="1"/>
              <a:t>приладдя</a:t>
            </a:r>
            <a:r>
              <a:rPr lang="ru-RU" dirty="0"/>
              <a:t> та </a:t>
            </a:r>
            <a:r>
              <a:rPr lang="ru-RU" dirty="0" err="1"/>
              <a:t>спорядження</a:t>
            </a:r>
            <a:r>
              <a:rPr lang="ru-RU" dirty="0"/>
              <a:t> до них;</a:t>
            </a:r>
          </a:p>
          <a:p>
            <a:r>
              <a:rPr lang="ru-RU" dirty="0" err="1"/>
              <a:t>верстати</a:t>
            </a:r>
            <a:r>
              <a:rPr lang="ru-RU" dirty="0"/>
              <a:t> та </a:t>
            </a:r>
            <a:r>
              <a:rPr lang="ru-RU" dirty="0" err="1"/>
              <a:t>машини</a:t>
            </a:r>
            <a:r>
              <a:rPr lang="ru-RU" dirty="0"/>
              <a:t>, </a:t>
            </a:r>
            <a:r>
              <a:rPr lang="ru-RU" dirty="0" err="1"/>
              <a:t>призначені</a:t>
            </a:r>
            <a:r>
              <a:rPr lang="ru-RU" dirty="0"/>
              <a:t> для </a:t>
            </a:r>
            <a:r>
              <a:rPr lang="ru-RU" dirty="0" err="1"/>
              <a:t>виготовлення</a:t>
            </a:r>
            <a:r>
              <a:rPr lang="ru-RU" dirty="0"/>
              <a:t> </a:t>
            </a:r>
            <a:r>
              <a:rPr lang="ru-RU" dirty="0" err="1"/>
              <a:t>озброєння</a:t>
            </a:r>
            <a:r>
              <a:rPr lang="ru-RU" dirty="0"/>
              <a:t> й </a:t>
            </a:r>
            <a:r>
              <a:rPr lang="ru-RU" dirty="0" err="1"/>
              <a:t>боєприпасів</a:t>
            </a:r>
            <a:r>
              <a:rPr lang="ru-RU" dirty="0"/>
              <a:t> </a:t>
            </a:r>
            <a:r>
              <a:rPr lang="ru-RU" dirty="0" err="1"/>
              <a:t>усіх</a:t>
            </a:r>
            <a:r>
              <a:rPr lang="ru-RU" dirty="0"/>
              <a:t> </a:t>
            </a:r>
            <a:r>
              <a:rPr lang="ru-RU" dirty="0" err="1"/>
              <a:t>видів</a:t>
            </a:r>
            <a:r>
              <a:rPr lang="ru-RU" dirty="0"/>
              <a:t> та </a:t>
            </a:r>
            <a:r>
              <a:rPr lang="ru-RU" dirty="0" err="1"/>
              <a:t>літальних</a:t>
            </a:r>
            <a:r>
              <a:rPr lang="ru-RU" dirty="0"/>
              <a:t> </a:t>
            </a:r>
            <a:r>
              <a:rPr lang="ru-RU" dirty="0" err="1"/>
              <a:t>апаратів</a:t>
            </a:r>
            <a:r>
              <a:rPr lang="ru-RU" dirty="0"/>
              <a:t>, </a:t>
            </a:r>
            <a:r>
              <a:rPr lang="ru-RU" dirty="0" err="1"/>
              <a:t>запасні</a:t>
            </a:r>
            <a:r>
              <a:rPr lang="ru-RU" dirty="0"/>
              <a:t> </a:t>
            </a:r>
            <a:r>
              <a:rPr lang="ru-RU" dirty="0" err="1"/>
              <a:t>частини</a:t>
            </a:r>
            <a:r>
              <a:rPr lang="ru-RU" dirty="0"/>
              <a:t> до них;</a:t>
            </a:r>
          </a:p>
          <a:p>
            <a:r>
              <a:rPr lang="ru-RU" dirty="0" err="1"/>
              <a:t>наркотичні</a:t>
            </a:r>
            <a:r>
              <a:rPr lang="ru-RU" dirty="0"/>
              <a:t> </a:t>
            </a:r>
            <a:r>
              <a:rPr lang="ru-RU" dirty="0" err="1"/>
              <a:t>засоби</a:t>
            </a:r>
            <a:r>
              <a:rPr lang="ru-RU" dirty="0"/>
              <a:t>;</a:t>
            </a:r>
          </a:p>
          <a:p>
            <a:r>
              <a:rPr lang="ru-RU" dirty="0" err="1"/>
              <a:t>радіоактивні</a:t>
            </a:r>
            <a:r>
              <a:rPr lang="ru-RU" dirty="0"/>
              <a:t> </a:t>
            </a:r>
            <a:r>
              <a:rPr lang="ru-RU" dirty="0" err="1"/>
              <a:t>предмети</a:t>
            </a:r>
            <a:r>
              <a:rPr lang="ru-RU" dirty="0"/>
              <a:t> та </a:t>
            </a:r>
            <a:r>
              <a:rPr lang="ru-RU" dirty="0" err="1"/>
              <a:t>речовини</a:t>
            </a:r>
            <a:r>
              <a:rPr lang="ru-RU" dirty="0"/>
              <a:t>;</a:t>
            </a:r>
          </a:p>
          <a:p>
            <a:r>
              <a:rPr lang="ru-RU" dirty="0" err="1"/>
              <a:t>сильнодіючі</a:t>
            </a:r>
            <a:r>
              <a:rPr lang="ru-RU" dirty="0"/>
              <a:t> </a:t>
            </a:r>
            <a:r>
              <a:rPr lang="ru-RU" dirty="0" err="1"/>
              <a:t>отруйні</a:t>
            </a:r>
            <a:r>
              <a:rPr lang="ru-RU" dirty="0"/>
              <a:t> та </a:t>
            </a:r>
            <a:r>
              <a:rPr lang="ru-RU" dirty="0" err="1"/>
              <a:t>вибухові</a:t>
            </a:r>
            <a:r>
              <a:rPr lang="ru-RU" dirty="0"/>
              <a:t> </a:t>
            </a:r>
            <a:r>
              <a:rPr lang="ru-RU" dirty="0" err="1"/>
              <a:t>речовини</a:t>
            </a:r>
            <a:r>
              <a:rPr lang="ru-RU" dirty="0"/>
              <a:t>, </a:t>
            </a:r>
            <a:r>
              <a:rPr lang="ru-RU" dirty="0" err="1"/>
              <a:t>інші</a:t>
            </a:r>
            <a:r>
              <a:rPr lang="ru-RU" dirty="0"/>
              <a:t> </a:t>
            </a:r>
            <a:r>
              <a:rPr lang="ru-RU" dirty="0" err="1"/>
              <a:t>предмети</a:t>
            </a:r>
            <a:r>
              <a:rPr lang="ru-RU" dirty="0"/>
              <a:t>, </a:t>
            </a:r>
            <a:r>
              <a:rPr lang="ru-RU" dirty="0" err="1"/>
              <a:t>що</a:t>
            </a:r>
            <a:r>
              <a:rPr lang="ru-RU" dirty="0"/>
              <a:t> </a:t>
            </a:r>
            <a:r>
              <a:rPr lang="ru-RU" dirty="0" err="1"/>
              <a:t>можуть</a:t>
            </a:r>
            <a:r>
              <a:rPr lang="ru-RU" dirty="0"/>
              <a:t> </a:t>
            </a:r>
            <a:r>
              <a:rPr lang="ru-RU" dirty="0" err="1"/>
              <a:t>завдати</a:t>
            </a:r>
            <a:r>
              <a:rPr lang="ru-RU" dirty="0"/>
              <a:t> </a:t>
            </a:r>
            <a:r>
              <a:rPr lang="ru-RU" dirty="0" err="1"/>
              <a:t>шкоди</a:t>
            </a:r>
            <a:r>
              <a:rPr lang="ru-RU" dirty="0"/>
              <a:t> </a:t>
            </a:r>
            <a:r>
              <a:rPr lang="ru-RU" dirty="0" err="1"/>
              <a:t>здоров'ю</a:t>
            </a:r>
            <a:r>
              <a:rPr lang="ru-RU" dirty="0"/>
              <a:t> </a:t>
            </a:r>
            <a:r>
              <a:rPr lang="ru-RU" dirty="0" err="1"/>
              <a:t>або</a:t>
            </a:r>
            <a:r>
              <a:rPr lang="ru-RU" dirty="0"/>
              <a:t> </a:t>
            </a:r>
            <a:r>
              <a:rPr lang="ru-RU" dirty="0" err="1"/>
              <a:t>загрожувати</a:t>
            </a:r>
            <a:r>
              <a:rPr lang="ru-RU" dirty="0"/>
              <a:t> </a:t>
            </a:r>
            <a:r>
              <a:rPr lang="ru-RU" dirty="0" err="1"/>
              <a:t>життю</a:t>
            </a:r>
            <a:r>
              <a:rPr lang="ru-RU" dirty="0"/>
              <a:t> </a:t>
            </a:r>
            <a:r>
              <a:rPr lang="ru-RU" dirty="0" err="1"/>
              <a:t>населення</a:t>
            </a:r>
            <a:r>
              <a:rPr lang="ru-RU" dirty="0"/>
              <a:t> та </a:t>
            </a:r>
            <a:r>
              <a:rPr lang="ru-RU" dirty="0" err="1"/>
              <a:t>тваринного</a:t>
            </a:r>
            <a:r>
              <a:rPr lang="ru-RU" dirty="0"/>
              <a:t> </a:t>
            </a:r>
            <a:r>
              <a:rPr lang="ru-RU" dirty="0" err="1"/>
              <a:t>світу</a:t>
            </a:r>
            <a:r>
              <a:rPr lang="ru-RU" dirty="0"/>
              <a:t> </a:t>
            </a:r>
            <a:r>
              <a:rPr lang="ru-RU" dirty="0" err="1"/>
              <a:t>або</a:t>
            </a:r>
            <a:r>
              <a:rPr lang="ru-RU" dirty="0"/>
              <a:t> </a:t>
            </a:r>
            <a:r>
              <a:rPr lang="ru-RU" dirty="0" err="1"/>
              <a:t>призвести</a:t>
            </a:r>
            <a:r>
              <a:rPr lang="ru-RU" dirty="0"/>
              <a:t> до </a:t>
            </a:r>
            <a:r>
              <a:rPr lang="ru-RU" dirty="0" err="1"/>
              <a:t>руйнування</a:t>
            </a:r>
            <a:r>
              <a:rPr lang="ru-RU" dirty="0"/>
              <a:t> </a:t>
            </a:r>
            <a:r>
              <a:rPr lang="ru-RU" dirty="0" err="1"/>
              <a:t>навколишнього</a:t>
            </a:r>
            <a:r>
              <a:rPr lang="ru-RU" dirty="0"/>
              <a:t> </a:t>
            </a:r>
            <a:r>
              <a:rPr lang="ru-RU" dirty="0" err="1"/>
              <a:t>середовища</a:t>
            </a:r>
            <a:r>
              <a:rPr lang="ru-RU" dirty="0"/>
              <a:t>.</a:t>
            </a:r>
          </a:p>
        </p:txBody>
      </p:sp>
    </p:spTree>
    <p:extLst>
      <p:ext uri="{BB962C8B-B14F-4D97-AF65-F5344CB8AC3E}">
        <p14:creationId xmlns:p14="http://schemas.microsoft.com/office/powerpoint/2010/main" val="1198578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07407"/>
            <a:ext cx="8596668" cy="5633956"/>
          </a:xfrm>
        </p:spPr>
        <p:txBody>
          <a:bodyPr/>
          <a:lstStyle/>
          <a:p>
            <a:r>
              <a:rPr lang="ru-RU" b="1" dirty="0" err="1"/>
              <a:t>Товари</a:t>
            </a:r>
            <a:r>
              <a:rPr lang="ru-RU" b="1" dirty="0"/>
              <a:t> </a:t>
            </a:r>
            <a:r>
              <a:rPr lang="ru-RU" b="1" dirty="0" err="1"/>
              <a:t>обмежені</a:t>
            </a:r>
            <a:r>
              <a:rPr lang="ru-RU" b="1" dirty="0"/>
              <a:t> до </a:t>
            </a:r>
            <a:r>
              <a:rPr lang="ru-RU" b="1" dirty="0" err="1"/>
              <a:t>переміщення</a:t>
            </a:r>
            <a:endParaRPr lang="ru-RU" b="1" dirty="0"/>
          </a:p>
          <a:p>
            <a:r>
              <a:rPr lang="ru-RU" b="1" dirty="0" err="1"/>
              <a:t>Товари</a:t>
            </a:r>
            <a:r>
              <a:rPr lang="ru-RU" b="1" dirty="0"/>
              <a:t>, </a:t>
            </a:r>
            <a:r>
              <a:rPr lang="ru-RU" b="1" dirty="0" err="1"/>
              <a:t>щодо</a:t>
            </a:r>
            <a:r>
              <a:rPr lang="ru-RU" b="1" dirty="0"/>
              <a:t> </a:t>
            </a:r>
            <a:r>
              <a:rPr lang="ru-RU" b="1" dirty="0" err="1"/>
              <a:t>яких</a:t>
            </a:r>
            <a:r>
              <a:rPr lang="ru-RU" b="1" dirty="0"/>
              <a:t> </a:t>
            </a:r>
            <a:r>
              <a:rPr lang="ru-RU" b="1" dirty="0" err="1"/>
              <a:t>діють</a:t>
            </a:r>
            <a:r>
              <a:rPr lang="ru-RU" b="1" dirty="0"/>
              <a:t> </a:t>
            </a:r>
            <a:r>
              <a:rPr lang="ru-RU" b="1" dirty="0" err="1"/>
              <a:t>обмеження</a:t>
            </a:r>
            <a:r>
              <a:rPr lang="ru-RU" dirty="0"/>
              <a:t> - </a:t>
            </a:r>
            <a:r>
              <a:rPr lang="ru-RU" dirty="0" err="1"/>
              <a:t>це</a:t>
            </a:r>
            <a:r>
              <a:rPr lang="ru-RU" dirty="0"/>
              <a:t> </a:t>
            </a:r>
            <a:r>
              <a:rPr lang="ru-RU" dirty="0" err="1"/>
              <a:t>товари</a:t>
            </a:r>
            <a:r>
              <a:rPr lang="ru-RU" dirty="0"/>
              <a:t>, </a:t>
            </a:r>
            <a:r>
              <a:rPr lang="ru-RU" dirty="0" err="1"/>
              <a:t>які</a:t>
            </a:r>
            <a:r>
              <a:rPr lang="ru-RU" dirty="0"/>
              <a:t> </a:t>
            </a:r>
            <a:r>
              <a:rPr lang="ru-RU" dirty="0" err="1"/>
              <a:t>можна</a:t>
            </a:r>
            <a:r>
              <a:rPr lang="ru-RU" dirty="0"/>
              <a:t> </a:t>
            </a:r>
            <a:r>
              <a:rPr lang="ru-RU" dirty="0" err="1"/>
              <a:t>перевозити</a:t>
            </a:r>
            <a:r>
              <a:rPr lang="ru-RU" dirty="0"/>
              <a:t> </a:t>
            </a:r>
            <a:r>
              <a:rPr lang="ru-RU" dirty="0" err="1"/>
              <a:t>тільки</a:t>
            </a:r>
            <a:r>
              <a:rPr lang="ru-RU" dirty="0"/>
              <a:t> за </a:t>
            </a:r>
            <a:r>
              <a:rPr lang="ru-RU" dirty="0" err="1"/>
              <a:t>наявності</a:t>
            </a:r>
            <a:r>
              <a:rPr lang="ru-RU" dirty="0"/>
              <a:t> </a:t>
            </a:r>
            <a:r>
              <a:rPr lang="ru-RU" dirty="0" err="1"/>
              <a:t>відповідних</a:t>
            </a:r>
            <a:r>
              <a:rPr lang="ru-RU" dirty="0"/>
              <a:t> </a:t>
            </a:r>
            <a:r>
              <a:rPr lang="ru-RU" dirty="0" err="1"/>
              <a:t>дозвільних</a:t>
            </a:r>
            <a:r>
              <a:rPr lang="ru-RU" dirty="0"/>
              <a:t> </a:t>
            </a:r>
            <a:r>
              <a:rPr lang="ru-RU" dirty="0" err="1"/>
              <a:t>документів.Функції</a:t>
            </a:r>
            <a:r>
              <a:rPr lang="ru-RU" dirty="0"/>
              <a:t> </a:t>
            </a:r>
            <a:r>
              <a:rPr lang="ru-RU" dirty="0" err="1"/>
              <a:t>регулювання</a:t>
            </a:r>
            <a:r>
              <a:rPr lang="ru-RU" dirty="0"/>
              <a:t> </a:t>
            </a:r>
            <a:r>
              <a:rPr lang="ru-RU" dirty="0" err="1"/>
              <a:t>експорту</a:t>
            </a:r>
            <a:r>
              <a:rPr lang="ru-RU" dirty="0"/>
              <a:t>, </a:t>
            </a:r>
            <a:r>
              <a:rPr lang="ru-RU" dirty="0" err="1"/>
              <a:t>імпорту</a:t>
            </a:r>
            <a:r>
              <a:rPr lang="ru-RU" dirty="0"/>
              <a:t> та транзиту таких </a:t>
            </a:r>
            <a:r>
              <a:rPr lang="ru-RU" dirty="0" err="1"/>
              <a:t>видів</a:t>
            </a:r>
            <a:r>
              <a:rPr lang="ru-RU" dirty="0"/>
              <a:t> </a:t>
            </a:r>
            <a:r>
              <a:rPr lang="ru-RU" dirty="0" err="1"/>
              <a:t>товарів</a:t>
            </a:r>
            <a:r>
              <a:rPr lang="ru-RU" dirty="0"/>
              <a:t> </a:t>
            </a:r>
            <a:r>
              <a:rPr lang="ru-RU" dirty="0" err="1"/>
              <a:t>здійснюються</a:t>
            </a:r>
            <a:r>
              <a:rPr lang="ru-RU" dirty="0"/>
              <a:t> </a:t>
            </a:r>
            <a:r>
              <a:rPr lang="ru-RU" dirty="0" err="1"/>
              <a:t>відповідною</a:t>
            </a:r>
            <a:r>
              <a:rPr lang="ru-RU" dirty="0"/>
              <a:t> </a:t>
            </a:r>
            <a:r>
              <a:rPr lang="ru-RU" dirty="0" err="1"/>
              <a:t>урядовою</a:t>
            </a:r>
            <a:r>
              <a:rPr lang="ru-RU" dirty="0"/>
              <a:t> </a:t>
            </a:r>
            <a:r>
              <a:rPr lang="ru-RU" dirty="0" err="1"/>
              <a:t>комісією</a:t>
            </a:r>
            <a:r>
              <a:rPr lang="ru-RU" dirty="0"/>
              <a:t>, а </a:t>
            </a:r>
            <a:r>
              <a:rPr lang="ru-RU" dirty="0" err="1"/>
              <a:t>безпосередня</a:t>
            </a:r>
            <a:r>
              <a:rPr lang="ru-RU" dirty="0"/>
              <a:t> </a:t>
            </a:r>
            <a:r>
              <a:rPr lang="ru-RU" dirty="0" err="1"/>
              <a:t>видача</a:t>
            </a:r>
            <a:r>
              <a:rPr lang="ru-RU" dirty="0"/>
              <a:t> </a:t>
            </a:r>
            <a:r>
              <a:rPr lang="ru-RU" dirty="0" err="1"/>
              <a:t>дозволів</a:t>
            </a:r>
            <a:r>
              <a:rPr lang="ru-RU" dirty="0"/>
              <a:t> на </a:t>
            </a:r>
            <a:r>
              <a:rPr lang="ru-RU" dirty="0" err="1"/>
              <a:t>переміщення</a:t>
            </a:r>
            <a:r>
              <a:rPr lang="ru-RU" dirty="0"/>
              <a:t> </a:t>
            </a:r>
            <a:r>
              <a:rPr lang="ru-RU" dirty="0" err="1"/>
              <a:t>цих</a:t>
            </a:r>
            <a:r>
              <a:rPr lang="ru-RU" dirty="0"/>
              <a:t> </a:t>
            </a:r>
            <a:r>
              <a:rPr lang="ru-RU" dirty="0" err="1"/>
              <a:t>товарів</a:t>
            </a:r>
            <a:r>
              <a:rPr lang="ru-RU" dirty="0"/>
              <a:t> через </a:t>
            </a:r>
            <a:r>
              <a:rPr lang="ru-RU" dirty="0" err="1"/>
              <a:t>митний</a:t>
            </a:r>
            <a:r>
              <a:rPr lang="ru-RU" dirty="0"/>
              <a:t> кордон </a:t>
            </a:r>
            <a:r>
              <a:rPr lang="ru-RU" dirty="0" err="1"/>
              <a:t>України</a:t>
            </a:r>
            <a:r>
              <a:rPr lang="ru-RU" dirty="0"/>
              <a:t> </a:t>
            </a:r>
            <a:r>
              <a:rPr lang="ru-RU" dirty="0" err="1"/>
              <a:t>покладена</a:t>
            </a:r>
            <a:r>
              <a:rPr lang="ru-RU" dirty="0"/>
              <a:t> на </a:t>
            </a:r>
            <a:r>
              <a:rPr lang="ru-RU" dirty="0" err="1"/>
              <a:t>Міністерство</a:t>
            </a:r>
            <a:r>
              <a:rPr lang="ru-RU" dirty="0"/>
              <a:t> </a:t>
            </a:r>
            <a:r>
              <a:rPr lang="ru-RU" dirty="0" err="1"/>
              <a:t>економіки</a:t>
            </a:r>
            <a:r>
              <a:rPr lang="ru-RU" dirty="0"/>
              <a:t> </a:t>
            </a:r>
            <a:r>
              <a:rPr lang="ru-RU" dirty="0" err="1"/>
              <a:t>України</a:t>
            </a:r>
            <a:r>
              <a:rPr lang="ru-RU" dirty="0"/>
              <a:t>.</a:t>
            </a:r>
          </a:p>
          <a:p>
            <a:r>
              <a:rPr lang="ru-RU" dirty="0"/>
              <a:t>Для </a:t>
            </a:r>
            <a:r>
              <a:rPr lang="ru-RU" dirty="0" err="1"/>
              <a:t>зручного</a:t>
            </a:r>
            <a:r>
              <a:rPr lang="ru-RU" dirty="0"/>
              <a:t> </a:t>
            </a:r>
            <a:r>
              <a:rPr lang="ru-RU" dirty="0" err="1"/>
              <a:t>користування</a:t>
            </a:r>
            <a:r>
              <a:rPr lang="ru-RU" dirty="0"/>
              <a:t> </a:t>
            </a:r>
            <a:r>
              <a:rPr lang="ru-RU" dirty="0" err="1"/>
              <a:t>Державна</a:t>
            </a:r>
            <a:r>
              <a:rPr lang="ru-RU" dirty="0"/>
              <a:t> </a:t>
            </a:r>
            <a:r>
              <a:rPr lang="ru-RU" dirty="0" err="1"/>
              <a:t>митна</a:t>
            </a:r>
            <a:r>
              <a:rPr lang="ru-RU" dirty="0"/>
              <a:t> служба </a:t>
            </a:r>
            <a:r>
              <a:rPr lang="ru-RU" dirty="0" err="1"/>
              <a:t>України</a:t>
            </a:r>
            <a:r>
              <a:rPr lang="ru-RU" dirty="0"/>
              <a:t> </a:t>
            </a:r>
            <a:r>
              <a:rPr lang="ru-RU" dirty="0" err="1"/>
              <a:t>зібрала</a:t>
            </a:r>
            <a:r>
              <a:rPr lang="ru-RU" dirty="0"/>
              <a:t> в</a:t>
            </a:r>
            <a:r>
              <a:rPr lang="ru-RU" b="1" dirty="0"/>
              <a:t> одному </a:t>
            </a:r>
            <a:r>
              <a:rPr lang="ru-RU" b="1" dirty="0" err="1"/>
              <a:t>місці</a:t>
            </a:r>
            <a:r>
              <a:rPr lang="ru-RU" b="1" dirty="0"/>
              <a:t> весь </a:t>
            </a:r>
            <a:r>
              <a:rPr lang="ru-RU" b="1" dirty="0" err="1"/>
              <a:t>перелік</a:t>
            </a:r>
            <a:r>
              <a:rPr lang="ru-RU" b="1" dirty="0"/>
              <a:t> </a:t>
            </a:r>
            <a:r>
              <a:rPr lang="ru-RU" b="1" dirty="0" err="1"/>
              <a:t>товарів</a:t>
            </a:r>
            <a:r>
              <a:rPr lang="ru-RU" b="1" dirty="0"/>
              <a:t>, </a:t>
            </a:r>
            <a:r>
              <a:rPr lang="ru-RU" b="1" dirty="0" err="1"/>
              <a:t>щодо</a:t>
            </a:r>
            <a:r>
              <a:rPr lang="ru-RU" b="1" dirty="0"/>
              <a:t> </a:t>
            </a:r>
            <a:r>
              <a:rPr lang="ru-RU" b="1" dirty="0" err="1"/>
              <a:t>яких</a:t>
            </a:r>
            <a:r>
              <a:rPr lang="ru-RU" b="1" dirty="0"/>
              <a:t> </a:t>
            </a:r>
            <a:r>
              <a:rPr lang="ru-RU" b="1" dirty="0" err="1"/>
              <a:t>діють</a:t>
            </a:r>
            <a:r>
              <a:rPr lang="ru-RU" b="1" dirty="0"/>
              <a:t> </a:t>
            </a:r>
            <a:r>
              <a:rPr lang="ru-RU" b="1" dirty="0" err="1"/>
              <a:t>обмеження</a:t>
            </a:r>
            <a:r>
              <a:rPr lang="ru-RU" b="1" dirty="0"/>
              <a:t> та заборони</a:t>
            </a:r>
            <a:r>
              <a:rPr lang="ru-RU" dirty="0"/>
              <a:t>. </a:t>
            </a:r>
          </a:p>
        </p:txBody>
      </p:sp>
    </p:spTree>
    <p:extLst>
      <p:ext uri="{BB962C8B-B14F-4D97-AF65-F5344CB8AC3E}">
        <p14:creationId xmlns:p14="http://schemas.microsoft.com/office/powerpoint/2010/main" val="1264996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9683" y="1091821"/>
            <a:ext cx="8175009" cy="4749421"/>
          </a:xfrm>
        </p:spPr>
        <p:txBody>
          <a:bodyPr/>
          <a:lstStyle/>
          <a:p>
            <a:r>
              <a:rPr lang="ru-RU" dirty="0" err="1"/>
              <a:t>Відповідно</a:t>
            </a:r>
            <a:r>
              <a:rPr lang="ru-RU" dirty="0"/>
              <a:t> до ст. 4 </a:t>
            </a:r>
            <a:r>
              <a:rPr lang="ru-RU" dirty="0" err="1"/>
              <a:t>Митного</a:t>
            </a:r>
            <a:r>
              <a:rPr lang="ru-RU" dirty="0"/>
              <a:t> кодексу </a:t>
            </a:r>
            <a:r>
              <a:rPr lang="ru-RU" b="1" dirty="0" err="1"/>
              <a:t>під</a:t>
            </a:r>
            <a:r>
              <a:rPr lang="ru-RU" b="1" dirty="0"/>
              <a:t> заходами нетарифного </a:t>
            </a:r>
            <a:r>
              <a:rPr lang="ru-RU" b="1" dirty="0" err="1"/>
              <a:t>регулювання</a:t>
            </a:r>
            <a:r>
              <a:rPr lang="ru-RU" b="1" dirty="0"/>
              <a:t> </a:t>
            </a:r>
            <a:r>
              <a:rPr lang="ru-RU" b="1" dirty="0" err="1"/>
              <a:t>зовнішньо-економічної</a:t>
            </a:r>
            <a:r>
              <a:rPr lang="ru-RU" b="1" dirty="0"/>
              <a:t> </a:t>
            </a:r>
            <a:r>
              <a:rPr lang="ru-RU" b="1" dirty="0" err="1"/>
              <a:t>діяльності</a:t>
            </a:r>
            <a:r>
              <a:rPr lang="ru-RU" b="1" dirty="0"/>
              <a:t> </a:t>
            </a:r>
            <a:r>
              <a:rPr lang="ru-RU" b="1" dirty="0" err="1"/>
              <a:t>слід</a:t>
            </a:r>
            <a:r>
              <a:rPr lang="ru-RU" b="1" dirty="0"/>
              <a:t> </a:t>
            </a:r>
            <a:r>
              <a:rPr lang="ru-RU" b="1" dirty="0" err="1"/>
              <a:t>розуміти</a:t>
            </a:r>
            <a:r>
              <a:rPr lang="ru-RU" b="1" dirty="0"/>
              <a:t> не </a:t>
            </a:r>
            <a:r>
              <a:rPr lang="ru-RU" b="1" dirty="0" err="1"/>
              <a:t>пов’язані</a:t>
            </a:r>
            <a:r>
              <a:rPr lang="ru-RU" b="1" dirty="0"/>
              <a:t> </a:t>
            </a:r>
            <a:r>
              <a:rPr lang="ru-RU" b="1" dirty="0" err="1"/>
              <a:t>із</a:t>
            </a:r>
            <a:r>
              <a:rPr lang="ru-RU" b="1" dirty="0"/>
              <a:t> </a:t>
            </a:r>
            <a:r>
              <a:rPr lang="ru-RU" b="1" dirty="0" err="1"/>
              <a:t>застосуванням</a:t>
            </a:r>
            <a:r>
              <a:rPr lang="ru-RU" b="1" dirty="0"/>
              <a:t> </a:t>
            </a:r>
            <a:r>
              <a:rPr lang="ru-RU" b="1" dirty="0" err="1"/>
              <a:t>мита</a:t>
            </a:r>
            <a:r>
              <a:rPr lang="ru-RU" b="1" dirty="0"/>
              <a:t> до </a:t>
            </a:r>
            <a:r>
              <a:rPr lang="ru-RU" b="1" dirty="0" err="1"/>
              <a:t>товарів</a:t>
            </a:r>
            <a:r>
              <a:rPr lang="ru-RU" b="1" dirty="0"/>
              <a:t>, </a:t>
            </a:r>
            <a:r>
              <a:rPr lang="ru-RU" b="1" dirty="0" err="1"/>
              <a:t>що</a:t>
            </a:r>
            <a:r>
              <a:rPr lang="ru-RU" b="1" dirty="0"/>
              <a:t> </a:t>
            </a:r>
            <a:r>
              <a:rPr lang="ru-RU" b="1" dirty="0" err="1"/>
              <a:t>переміщуються</a:t>
            </a:r>
            <a:r>
              <a:rPr lang="ru-RU" b="1" dirty="0"/>
              <a:t> через </a:t>
            </a:r>
            <a:r>
              <a:rPr lang="ru-RU" b="1" dirty="0" err="1"/>
              <a:t>митний</a:t>
            </a:r>
            <a:r>
              <a:rPr lang="ru-RU" b="1" dirty="0"/>
              <a:t> кордон </a:t>
            </a:r>
            <a:r>
              <a:rPr lang="ru-RU" b="1" dirty="0" err="1"/>
              <a:t>України</a:t>
            </a:r>
            <a:r>
              <a:rPr lang="ru-RU" b="1" dirty="0"/>
              <a:t>, </a:t>
            </a:r>
            <a:r>
              <a:rPr lang="ru-RU" b="1" dirty="0" err="1"/>
              <a:t>встановлені</a:t>
            </a:r>
            <a:r>
              <a:rPr lang="ru-RU" b="1" dirty="0"/>
              <a:t> </a:t>
            </a:r>
            <a:r>
              <a:rPr lang="ru-RU" b="1" dirty="0" err="1"/>
              <a:t>відповідно</a:t>
            </a:r>
            <a:r>
              <a:rPr lang="ru-RU" b="1" dirty="0"/>
              <a:t> до закону заборони та/</a:t>
            </a:r>
            <a:r>
              <a:rPr lang="ru-RU" b="1" dirty="0" err="1"/>
              <a:t>або</a:t>
            </a:r>
            <a:r>
              <a:rPr lang="ru-RU" b="1" dirty="0"/>
              <a:t> </a:t>
            </a:r>
            <a:r>
              <a:rPr lang="ru-RU" b="1" dirty="0" err="1"/>
              <a:t>обмеження</a:t>
            </a:r>
            <a:r>
              <a:rPr lang="ru-RU" b="1" dirty="0"/>
              <a:t>, </a:t>
            </a:r>
            <a:r>
              <a:rPr lang="ru-RU" b="1" dirty="0" err="1"/>
              <a:t>спрямовані</a:t>
            </a:r>
            <a:r>
              <a:rPr lang="ru-RU" b="1" dirty="0"/>
              <a:t> на </a:t>
            </a:r>
            <a:r>
              <a:rPr lang="ru-RU" b="1" dirty="0" err="1"/>
              <a:t>захист</a:t>
            </a:r>
            <a:r>
              <a:rPr lang="ru-RU" b="1" dirty="0"/>
              <a:t> </a:t>
            </a:r>
            <a:r>
              <a:rPr lang="ru-RU" b="1" dirty="0" err="1"/>
              <a:t>внутрішнього</a:t>
            </a:r>
            <a:r>
              <a:rPr lang="ru-RU" b="1" dirty="0"/>
              <a:t> ринку, </a:t>
            </a:r>
            <a:r>
              <a:rPr lang="ru-RU" b="1" dirty="0" err="1"/>
              <a:t>громадського</a:t>
            </a:r>
            <a:r>
              <a:rPr lang="ru-RU" b="1" dirty="0"/>
              <a:t> порядку та </a:t>
            </a:r>
            <a:r>
              <a:rPr lang="ru-RU" b="1" dirty="0" err="1"/>
              <a:t>безпеки</a:t>
            </a:r>
            <a:r>
              <a:rPr lang="ru-RU" b="1" dirty="0"/>
              <a:t>, </a:t>
            </a:r>
            <a:r>
              <a:rPr lang="ru-RU" b="1" dirty="0" err="1"/>
              <a:t>суспільної</a:t>
            </a:r>
            <a:r>
              <a:rPr lang="ru-RU" b="1" dirty="0"/>
              <a:t> </a:t>
            </a:r>
            <a:r>
              <a:rPr lang="ru-RU" b="1" dirty="0" err="1"/>
              <a:t>моралі</a:t>
            </a:r>
            <a:r>
              <a:rPr lang="ru-RU" b="1" dirty="0"/>
              <a:t>, на </a:t>
            </a:r>
            <a:r>
              <a:rPr lang="ru-RU" b="1" dirty="0" err="1"/>
              <a:t>охорону</a:t>
            </a:r>
            <a:r>
              <a:rPr lang="ru-RU" b="1" dirty="0"/>
              <a:t> </a:t>
            </a:r>
            <a:r>
              <a:rPr lang="ru-RU" b="1" dirty="0" err="1"/>
              <a:t>здоров’я</a:t>
            </a:r>
            <a:r>
              <a:rPr lang="ru-RU" b="1" dirty="0"/>
              <a:t> та </a:t>
            </a:r>
            <a:r>
              <a:rPr lang="ru-RU" b="1" dirty="0" err="1"/>
              <a:t>життя</a:t>
            </a:r>
            <a:r>
              <a:rPr lang="ru-RU" b="1" dirty="0"/>
              <a:t> людей і </a:t>
            </a:r>
            <a:r>
              <a:rPr lang="ru-RU" b="1" dirty="0" err="1"/>
              <a:t>тварин</a:t>
            </a:r>
            <a:r>
              <a:rPr lang="ru-RU" b="1" dirty="0"/>
              <a:t>, </a:t>
            </a:r>
            <a:r>
              <a:rPr lang="ru-RU" b="1" dirty="0" err="1"/>
              <a:t>охорону</a:t>
            </a:r>
            <a:r>
              <a:rPr lang="ru-RU" b="1" dirty="0"/>
              <a:t> </a:t>
            </a:r>
            <a:r>
              <a:rPr lang="ru-RU" b="1" dirty="0" err="1"/>
              <a:t>навколишнього</a:t>
            </a:r>
            <a:r>
              <a:rPr lang="ru-RU" b="1" dirty="0"/>
              <a:t> природного </a:t>
            </a:r>
            <a:r>
              <a:rPr lang="ru-RU" b="1" dirty="0" err="1"/>
              <a:t>середовища</a:t>
            </a:r>
            <a:r>
              <a:rPr lang="ru-RU" b="1" dirty="0"/>
              <a:t>, </a:t>
            </a:r>
            <a:r>
              <a:rPr lang="ru-RU" b="1" dirty="0" err="1"/>
              <a:t>захист</a:t>
            </a:r>
            <a:r>
              <a:rPr lang="ru-RU" b="1" dirty="0"/>
              <a:t> прав </a:t>
            </a:r>
            <a:r>
              <a:rPr lang="ru-RU" b="1" dirty="0" err="1"/>
              <a:t>споживачів</a:t>
            </a:r>
            <a:r>
              <a:rPr lang="ru-RU" b="1" dirty="0"/>
              <a:t> </a:t>
            </a:r>
            <a:r>
              <a:rPr lang="ru-RU" b="1" dirty="0" err="1"/>
              <a:t>товарів</a:t>
            </a:r>
            <a:r>
              <a:rPr lang="ru-RU" b="1" dirty="0"/>
              <a:t>, </a:t>
            </a:r>
            <a:r>
              <a:rPr lang="ru-RU" b="1" dirty="0" err="1"/>
              <a:t>що</a:t>
            </a:r>
            <a:r>
              <a:rPr lang="ru-RU" b="1" dirty="0"/>
              <a:t> </a:t>
            </a:r>
            <a:r>
              <a:rPr lang="ru-RU" b="1" dirty="0" err="1"/>
              <a:t>ввозяться</a:t>
            </a:r>
            <a:r>
              <a:rPr lang="ru-RU" b="1" dirty="0"/>
              <a:t> в </a:t>
            </a:r>
            <a:r>
              <a:rPr lang="ru-RU" b="1" dirty="0" err="1"/>
              <a:t>Україну</a:t>
            </a:r>
            <a:r>
              <a:rPr lang="ru-RU" b="1" dirty="0"/>
              <a:t>, а </a:t>
            </a:r>
            <a:r>
              <a:rPr lang="ru-RU" b="1" dirty="0" err="1"/>
              <a:t>також</a:t>
            </a:r>
            <a:r>
              <a:rPr lang="ru-RU" b="1" dirty="0"/>
              <a:t> на </a:t>
            </a:r>
            <a:r>
              <a:rPr lang="ru-RU" b="1" dirty="0" err="1"/>
              <a:t>охорону</a:t>
            </a:r>
            <a:r>
              <a:rPr lang="ru-RU" b="1" dirty="0"/>
              <a:t> </a:t>
            </a:r>
            <a:r>
              <a:rPr lang="ru-RU" b="1" dirty="0" err="1"/>
              <a:t>національної</a:t>
            </a:r>
            <a:r>
              <a:rPr lang="ru-RU" b="1" dirty="0"/>
              <a:t> </a:t>
            </a:r>
            <a:r>
              <a:rPr lang="ru-RU" b="1" dirty="0" err="1"/>
              <a:t>культурної</a:t>
            </a:r>
            <a:r>
              <a:rPr lang="ru-RU" b="1" dirty="0"/>
              <a:t> та </a:t>
            </a:r>
            <a:r>
              <a:rPr lang="ru-RU" b="1" dirty="0" err="1"/>
              <a:t>історичної</a:t>
            </a:r>
            <a:r>
              <a:rPr lang="ru-RU" b="1" dirty="0"/>
              <a:t> </a:t>
            </a:r>
            <a:r>
              <a:rPr lang="ru-RU" b="1" dirty="0" err="1"/>
              <a:t>спадщини</a:t>
            </a:r>
            <a:r>
              <a:rPr lang="ru-RU" b="1" dirty="0"/>
              <a:t>.</a:t>
            </a:r>
            <a:endParaRPr lang="ru-RU" dirty="0"/>
          </a:p>
          <a:p>
            <a:endParaRPr lang="ru-RU" dirty="0" smtClean="0"/>
          </a:p>
          <a:p>
            <a:endParaRPr lang="ru-RU" dirty="0"/>
          </a:p>
        </p:txBody>
      </p:sp>
    </p:spTree>
    <p:extLst>
      <p:ext uri="{BB962C8B-B14F-4D97-AF65-F5344CB8AC3E}">
        <p14:creationId xmlns:p14="http://schemas.microsoft.com/office/powerpoint/2010/main" val="2755117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9433" y="368490"/>
            <a:ext cx="9103057" cy="6032309"/>
          </a:xfrm>
        </p:spPr>
        <p:txBody>
          <a:bodyPr>
            <a:normAutofit lnSpcReduction="10000"/>
          </a:bodyPr>
          <a:lstStyle/>
          <a:p>
            <a:pPr marL="0" indent="0">
              <a:buNone/>
            </a:pPr>
            <a:r>
              <a:rPr lang="uk-UA" dirty="0"/>
              <a:t>4.2. Класифікація методів нетарифного регулювання.</a:t>
            </a:r>
            <a:endParaRPr lang="ru-RU" dirty="0"/>
          </a:p>
          <a:p>
            <a:endParaRPr lang="ru-RU" dirty="0" smtClean="0"/>
          </a:p>
          <a:p>
            <a:pPr marL="0" indent="0">
              <a:buNone/>
            </a:pPr>
            <a:r>
              <a:rPr lang="ru-RU" dirty="0" err="1" smtClean="0"/>
              <a:t>Класифікація</a:t>
            </a:r>
            <a:r>
              <a:rPr lang="ru-RU" dirty="0"/>
              <a:t>, </a:t>
            </a:r>
            <a:r>
              <a:rPr lang="ru-RU" dirty="0" err="1"/>
              <a:t>розроблена</a:t>
            </a:r>
            <a:r>
              <a:rPr lang="ru-RU" dirty="0"/>
              <a:t> СОТ </a:t>
            </a:r>
            <a:r>
              <a:rPr lang="ru-RU" dirty="0" err="1"/>
              <a:t>розподіляє</a:t>
            </a:r>
            <a:r>
              <a:rPr lang="ru-RU" dirty="0"/>
              <a:t> </a:t>
            </a:r>
            <a:r>
              <a:rPr lang="ru-RU" dirty="0" err="1"/>
              <a:t>всі</a:t>
            </a:r>
            <a:r>
              <a:rPr lang="ru-RU" dirty="0"/>
              <a:t> </a:t>
            </a:r>
            <a:r>
              <a:rPr lang="ru-RU" dirty="0" err="1"/>
              <a:t>інструменти</a:t>
            </a:r>
            <a:r>
              <a:rPr lang="ru-RU" dirty="0"/>
              <a:t> нетарифного </a:t>
            </a:r>
            <a:r>
              <a:rPr lang="ru-RU" dirty="0" err="1"/>
              <a:t>регулювання</a:t>
            </a:r>
            <a:r>
              <a:rPr lang="ru-RU" dirty="0"/>
              <a:t> на </a:t>
            </a:r>
            <a:r>
              <a:rPr lang="ru-RU" dirty="0" err="1"/>
              <a:t>такі</a:t>
            </a:r>
            <a:r>
              <a:rPr lang="ru-RU" dirty="0"/>
              <a:t> 5 </a:t>
            </a:r>
            <a:r>
              <a:rPr lang="ru-RU" dirty="0" err="1"/>
              <a:t>груп</a:t>
            </a:r>
            <a:r>
              <a:rPr lang="ru-RU" dirty="0"/>
              <a:t>: </a:t>
            </a:r>
          </a:p>
          <a:p>
            <a:r>
              <a:rPr lang="ru-RU" dirty="0"/>
              <a:t>1. Заходи </a:t>
            </a:r>
            <a:r>
              <a:rPr lang="ru-RU" dirty="0" err="1"/>
              <a:t>втручання</a:t>
            </a:r>
            <a:r>
              <a:rPr lang="ru-RU" dirty="0"/>
              <a:t> </a:t>
            </a:r>
            <a:r>
              <a:rPr lang="ru-RU" dirty="0" err="1"/>
              <a:t>держави</a:t>
            </a:r>
            <a:r>
              <a:rPr lang="ru-RU" dirty="0"/>
              <a:t> в </a:t>
            </a:r>
            <a:r>
              <a:rPr lang="ru-RU" dirty="0" err="1"/>
              <a:t>економіку</a:t>
            </a:r>
            <a:r>
              <a:rPr lang="ru-RU" dirty="0"/>
              <a:t> (</a:t>
            </a:r>
            <a:r>
              <a:rPr lang="ru-RU" dirty="0" err="1"/>
              <a:t>пільги</a:t>
            </a:r>
            <a:r>
              <a:rPr lang="ru-RU" dirty="0"/>
              <a:t> </a:t>
            </a:r>
            <a:r>
              <a:rPr lang="ru-RU" dirty="0" err="1"/>
              <a:t>виробникам</a:t>
            </a:r>
            <a:r>
              <a:rPr lang="ru-RU" dirty="0"/>
              <a:t> та </a:t>
            </a:r>
            <a:r>
              <a:rPr lang="ru-RU" dirty="0" err="1"/>
              <a:t>споживачам</a:t>
            </a:r>
            <a:r>
              <a:rPr lang="ru-RU" dirty="0"/>
              <a:t> </a:t>
            </a:r>
            <a:r>
              <a:rPr lang="ru-RU" dirty="0" err="1"/>
              <a:t>місцевої</a:t>
            </a:r>
            <a:r>
              <a:rPr lang="ru-RU" dirty="0"/>
              <a:t> </a:t>
            </a:r>
            <a:r>
              <a:rPr lang="ru-RU" dirty="0" err="1"/>
              <a:t>продукції</a:t>
            </a:r>
            <a:r>
              <a:rPr lang="ru-RU" dirty="0"/>
              <a:t>; </a:t>
            </a:r>
            <a:r>
              <a:rPr lang="ru-RU" dirty="0" err="1"/>
              <a:t>експортні</a:t>
            </a:r>
            <a:r>
              <a:rPr lang="ru-RU" dirty="0"/>
              <a:t> </a:t>
            </a:r>
            <a:r>
              <a:rPr lang="ru-RU" dirty="0" err="1"/>
              <a:t>субсидії</a:t>
            </a:r>
            <a:r>
              <a:rPr lang="ru-RU" dirty="0"/>
              <a:t>; </a:t>
            </a:r>
            <a:r>
              <a:rPr lang="ru-RU" dirty="0" err="1"/>
              <a:t>компенсаційні</a:t>
            </a:r>
            <a:r>
              <a:rPr lang="ru-RU" dirty="0"/>
              <a:t> </a:t>
            </a:r>
            <a:r>
              <a:rPr lang="ru-RU" dirty="0" err="1"/>
              <a:t>мита</a:t>
            </a:r>
            <a:r>
              <a:rPr lang="ru-RU" dirty="0"/>
              <a:t>; </a:t>
            </a:r>
            <a:r>
              <a:rPr lang="ru-RU" dirty="0" err="1"/>
              <a:t>державні</a:t>
            </a:r>
            <a:r>
              <a:rPr lang="ru-RU" dirty="0"/>
              <a:t> закупки; </a:t>
            </a:r>
            <a:r>
              <a:rPr lang="ru-RU" dirty="0" err="1"/>
              <a:t>торгові</a:t>
            </a:r>
            <a:r>
              <a:rPr lang="ru-RU" dirty="0"/>
              <a:t> </a:t>
            </a:r>
            <a:r>
              <a:rPr lang="ru-RU" dirty="0" err="1"/>
              <a:t>операції</a:t>
            </a:r>
            <a:r>
              <a:rPr lang="ru-RU" dirty="0"/>
              <a:t> </a:t>
            </a:r>
            <a:r>
              <a:rPr lang="ru-RU" dirty="0" err="1"/>
              <a:t>державних</a:t>
            </a:r>
            <a:r>
              <a:rPr lang="ru-RU" dirty="0"/>
              <a:t> </a:t>
            </a:r>
            <a:r>
              <a:rPr lang="ru-RU" dirty="0" err="1"/>
              <a:t>підприємств</a:t>
            </a:r>
            <a:r>
              <a:rPr lang="ru-RU" dirty="0"/>
              <a:t> </a:t>
            </a:r>
            <a:r>
              <a:rPr lang="ru-RU" dirty="0" err="1"/>
              <a:t>інші</a:t>
            </a:r>
            <a:r>
              <a:rPr lang="ru-RU" dirty="0"/>
              <a:t> заходи з </a:t>
            </a:r>
            <a:r>
              <a:rPr lang="ru-RU" dirty="0" err="1"/>
              <a:t>обмеження</a:t>
            </a:r>
            <a:r>
              <a:rPr lang="ru-RU" dirty="0"/>
              <a:t> </a:t>
            </a:r>
            <a:r>
              <a:rPr lang="ru-RU" dirty="0" err="1"/>
              <a:t>торгівлі</a:t>
            </a:r>
            <a:r>
              <a:rPr lang="ru-RU" dirty="0"/>
              <a:t>). </a:t>
            </a:r>
          </a:p>
          <a:p>
            <a:r>
              <a:rPr lang="ru-RU" dirty="0"/>
              <a:t>2. </a:t>
            </a:r>
            <a:r>
              <a:rPr lang="ru-RU" dirty="0" err="1"/>
              <a:t>Особливості</a:t>
            </a:r>
            <a:r>
              <a:rPr lang="ru-RU" dirty="0"/>
              <a:t> </a:t>
            </a:r>
            <a:r>
              <a:rPr lang="ru-RU" dirty="0" err="1"/>
              <a:t>митних</a:t>
            </a:r>
            <a:r>
              <a:rPr lang="ru-RU" dirty="0"/>
              <a:t> та </a:t>
            </a:r>
            <a:r>
              <a:rPr lang="ru-RU" dirty="0" err="1"/>
              <a:t>адміністративних</a:t>
            </a:r>
            <a:r>
              <a:rPr lang="ru-RU" dirty="0"/>
              <a:t> процедур (заходи </a:t>
            </a:r>
            <a:r>
              <a:rPr lang="ru-RU" dirty="0" err="1"/>
              <a:t>митної</a:t>
            </a:r>
            <a:r>
              <a:rPr lang="ru-RU" dirty="0"/>
              <a:t> </a:t>
            </a:r>
            <a:r>
              <a:rPr lang="ru-RU" dirty="0" err="1"/>
              <a:t>оцінки</a:t>
            </a:r>
            <a:r>
              <a:rPr lang="ru-RU" dirty="0"/>
              <a:t>; </a:t>
            </a:r>
            <a:r>
              <a:rPr lang="ru-RU" dirty="0" err="1"/>
              <a:t>антидемпінгові</a:t>
            </a:r>
            <a:r>
              <a:rPr lang="ru-RU" dirty="0"/>
              <a:t> </a:t>
            </a:r>
            <a:r>
              <a:rPr lang="ru-RU" dirty="0" err="1"/>
              <a:t>мита</a:t>
            </a:r>
            <a:r>
              <a:rPr lang="ru-RU" dirty="0"/>
              <a:t>; структура </a:t>
            </a:r>
            <a:r>
              <a:rPr lang="ru-RU" dirty="0" err="1"/>
              <a:t>тарифів</a:t>
            </a:r>
            <a:r>
              <a:rPr lang="ru-RU" dirty="0"/>
              <a:t>; </a:t>
            </a:r>
            <a:r>
              <a:rPr lang="ru-RU" dirty="0" err="1"/>
              <a:t>консульські</a:t>
            </a:r>
            <a:r>
              <a:rPr lang="ru-RU" dirty="0"/>
              <a:t> та </a:t>
            </a:r>
            <a:r>
              <a:rPr lang="ru-RU" dirty="0" err="1"/>
              <a:t>митні</a:t>
            </a:r>
            <a:r>
              <a:rPr lang="ru-RU" dirty="0"/>
              <a:t> </a:t>
            </a:r>
            <a:r>
              <a:rPr lang="ru-RU" dirty="0" err="1"/>
              <a:t>формальності</a:t>
            </a:r>
            <a:r>
              <a:rPr lang="ru-RU" dirty="0"/>
              <a:t> та </a:t>
            </a:r>
            <a:r>
              <a:rPr lang="ru-RU" dirty="0" err="1"/>
              <a:t>документи</a:t>
            </a:r>
            <a:r>
              <a:rPr lang="ru-RU" dirty="0"/>
              <a:t>; </a:t>
            </a:r>
            <a:r>
              <a:rPr lang="ru-RU" dirty="0" err="1"/>
              <a:t>вимоги</a:t>
            </a:r>
            <a:r>
              <a:rPr lang="ru-RU" dirty="0"/>
              <a:t> </a:t>
            </a:r>
            <a:r>
              <a:rPr lang="ru-RU" dirty="0" err="1"/>
              <a:t>відносно</a:t>
            </a:r>
            <a:r>
              <a:rPr lang="ru-RU" dirty="0"/>
              <a:t> </a:t>
            </a:r>
            <a:r>
              <a:rPr lang="ru-RU" dirty="0" err="1"/>
              <a:t>зразків</a:t>
            </a:r>
            <a:r>
              <a:rPr lang="ru-RU" dirty="0"/>
              <a:t> </a:t>
            </a:r>
            <a:r>
              <a:rPr lang="ru-RU" dirty="0" err="1"/>
              <a:t>товарі</a:t>
            </a:r>
            <a:r>
              <a:rPr lang="ru-RU" dirty="0"/>
              <a:t>). </a:t>
            </a:r>
          </a:p>
          <a:p>
            <a:r>
              <a:rPr lang="ru-RU" dirty="0"/>
              <a:t>3. </a:t>
            </a:r>
            <a:r>
              <a:rPr lang="ru-RU" dirty="0" err="1"/>
              <a:t>Стандарти</a:t>
            </a:r>
            <a:r>
              <a:rPr lang="ru-RU" dirty="0"/>
              <a:t> та </a:t>
            </a:r>
            <a:r>
              <a:rPr lang="ru-RU" dirty="0" err="1"/>
              <a:t>інші</a:t>
            </a:r>
            <a:r>
              <a:rPr lang="ru-RU" dirty="0"/>
              <a:t> </a:t>
            </a:r>
            <a:r>
              <a:rPr lang="ru-RU" dirty="0" err="1"/>
              <a:t>спеціальні</a:t>
            </a:r>
            <a:r>
              <a:rPr lang="ru-RU" dirty="0"/>
              <a:t> </a:t>
            </a:r>
            <a:r>
              <a:rPr lang="ru-RU" dirty="0" err="1"/>
              <a:t>вимоги</a:t>
            </a:r>
            <a:r>
              <a:rPr lang="ru-RU" dirty="0"/>
              <a:t> до </a:t>
            </a:r>
            <a:r>
              <a:rPr lang="ru-RU" dirty="0" err="1"/>
              <a:t>товарів</a:t>
            </a:r>
            <a:r>
              <a:rPr lang="ru-RU" dirty="0"/>
              <a:t> (</a:t>
            </a:r>
            <a:r>
              <a:rPr lang="ru-RU" dirty="0" err="1"/>
              <a:t>технічні</a:t>
            </a:r>
            <a:r>
              <a:rPr lang="ru-RU" dirty="0"/>
              <a:t> </a:t>
            </a:r>
            <a:r>
              <a:rPr lang="ru-RU" dirty="0" err="1"/>
              <a:t>стандарти</a:t>
            </a:r>
            <a:r>
              <a:rPr lang="ru-RU" dirty="0"/>
              <a:t>; </a:t>
            </a:r>
            <a:r>
              <a:rPr lang="ru-RU" dirty="0" err="1"/>
              <a:t>вимоги</a:t>
            </a:r>
            <a:r>
              <a:rPr lang="ru-RU" dirty="0"/>
              <a:t> до </a:t>
            </a:r>
            <a:r>
              <a:rPr lang="ru-RU" dirty="0" err="1"/>
              <a:t>упакування</a:t>
            </a:r>
            <a:r>
              <a:rPr lang="ru-RU" dirty="0"/>
              <a:t> </a:t>
            </a:r>
            <a:r>
              <a:rPr lang="ru-RU" dirty="0" err="1"/>
              <a:t>товарів</a:t>
            </a:r>
            <a:r>
              <a:rPr lang="ru-RU" dirty="0"/>
              <a:t> та </a:t>
            </a:r>
            <a:r>
              <a:rPr lang="ru-RU" dirty="0" err="1"/>
              <a:t>маркування</a:t>
            </a:r>
            <a:r>
              <a:rPr lang="ru-RU" dirty="0"/>
              <a:t>); </a:t>
            </a:r>
          </a:p>
          <a:p>
            <a:r>
              <a:rPr lang="ru-RU" dirty="0"/>
              <a:t>4. </a:t>
            </a:r>
            <a:r>
              <a:rPr lang="ru-RU" dirty="0" err="1"/>
              <a:t>Специфічні</a:t>
            </a:r>
            <a:r>
              <a:rPr lang="ru-RU" dirty="0"/>
              <a:t> </a:t>
            </a:r>
            <a:r>
              <a:rPr lang="ru-RU" dirty="0" err="1"/>
              <a:t>торгові</a:t>
            </a:r>
            <a:r>
              <a:rPr lang="ru-RU" dirty="0"/>
              <a:t> </a:t>
            </a:r>
            <a:r>
              <a:rPr lang="ru-RU" dirty="0" err="1"/>
              <a:t>бар’єри</a:t>
            </a:r>
            <a:r>
              <a:rPr lang="ru-RU" dirty="0"/>
              <a:t> ( </a:t>
            </a:r>
            <a:r>
              <a:rPr lang="ru-RU" dirty="0" err="1"/>
              <a:t>кількісні</a:t>
            </a:r>
            <a:r>
              <a:rPr lang="ru-RU" dirty="0"/>
              <a:t> </a:t>
            </a:r>
            <a:r>
              <a:rPr lang="ru-RU" dirty="0" err="1"/>
              <a:t>обмеження</a:t>
            </a:r>
            <a:r>
              <a:rPr lang="ru-RU" dirty="0"/>
              <a:t> </a:t>
            </a:r>
            <a:r>
              <a:rPr lang="ru-RU" dirty="0" err="1"/>
              <a:t>імпорту</a:t>
            </a:r>
            <a:r>
              <a:rPr lang="ru-RU" dirty="0"/>
              <a:t>; </a:t>
            </a:r>
            <a:r>
              <a:rPr lang="ru-RU" dirty="0" err="1"/>
              <a:t>двосторонні</a:t>
            </a:r>
            <a:r>
              <a:rPr lang="ru-RU" dirty="0"/>
              <a:t> </a:t>
            </a:r>
            <a:r>
              <a:rPr lang="ru-RU" dirty="0" err="1"/>
              <a:t>дискримінаційні</a:t>
            </a:r>
            <a:r>
              <a:rPr lang="ru-RU" dirty="0"/>
              <a:t> </a:t>
            </a:r>
            <a:r>
              <a:rPr lang="ru-RU" dirty="0" err="1"/>
              <a:t>обмеження</a:t>
            </a:r>
            <a:r>
              <a:rPr lang="ru-RU" dirty="0"/>
              <a:t> </a:t>
            </a:r>
            <a:r>
              <a:rPr lang="ru-RU" dirty="0" err="1"/>
              <a:t>імпорту</a:t>
            </a:r>
            <a:r>
              <a:rPr lang="ru-RU" dirty="0"/>
              <a:t>; </a:t>
            </a:r>
            <a:r>
              <a:rPr lang="ru-RU" dirty="0" err="1"/>
              <a:t>обмеження</a:t>
            </a:r>
            <a:r>
              <a:rPr lang="ru-RU" dirty="0"/>
              <a:t> </a:t>
            </a:r>
            <a:r>
              <a:rPr lang="ru-RU" dirty="0" err="1"/>
              <a:t>експорту</a:t>
            </a:r>
            <a:r>
              <a:rPr lang="ru-RU" dirty="0"/>
              <a:t>; </a:t>
            </a:r>
            <a:r>
              <a:rPr lang="ru-RU" dirty="0" err="1"/>
              <a:t>встановлення</a:t>
            </a:r>
            <a:r>
              <a:rPr lang="ru-RU" dirty="0"/>
              <a:t> </a:t>
            </a:r>
            <a:r>
              <a:rPr lang="ru-RU" dirty="0" err="1"/>
              <a:t>мінімальних</a:t>
            </a:r>
            <a:r>
              <a:rPr lang="ru-RU" dirty="0"/>
              <a:t> </a:t>
            </a:r>
            <a:r>
              <a:rPr lang="ru-RU" dirty="0" err="1"/>
              <a:t>цін</a:t>
            </a:r>
            <a:r>
              <a:rPr lang="ru-RU" dirty="0"/>
              <a:t>; </a:t>
            </a:r>
            <a:r>
              <a:rPr lang="ru-RU" dirty="0" err="1"/>
              <a:t>ліцензування</a:t>
            </a:r>
            <a:r>
              <a:rPr lang="ru-RU" dirty="0"/>
              <a:t>; заборони </a:t>
            </a:r>
            <a:r>
              <a:rPr lang="ru-RU" dirty="0" err="1"/>
              <a:t>щодо</a:t>
            </a:r>
            <a:r>
              <a:rPr lang="ru-RU" dirty="0"/>
              <a:t> </a:t>
            </a:r>
            <a:r>
              <a:rPr lang="ru-RU" dirty="0" err="1"/>
              <a:t>кінофільмів</a:t>
            </a:r>
            <a:r>
              <a:rPr lang="ru-RU" dirty="0"/>
              <a:t>). </a:t>
            </a:r>
            <a:endParaRPr lang="ru-RU" dirty="0" smtClean="0"/>
          </a:p>
          <a:p>
            <a:r>
              <a:rPr lang="ru-RU" dirty="0"/>
              <a:t>5. </a:t>
            </a:r>
            <a:r>
              <a:rPr lang="ru-RU" dirty="0" err="1"/>
              <a:t>Імпортні</a:t>
            </a:r>
            <a:r>
              <a:rPr lang="ru-RU" dirty="0"/>
              <a:t> </a:t>
            </a:r>
            <a:r>
              <a:rPr lang="ru-RU" dirty="0" err="1"/>
              <a:t>податки</a:t>
            </a:r>
            <a:r>
              <a:rPr lang="ru-RU" dirty="0"/>
              <a:t> та </a:t>
            </a:r>
            <a:r>
              <a:rPr lang="ru-RU" dirty="0" err="1"/>
              <a:t>збори</a:t>
            </a:r>
            <a:r>
              <a:rPr lang="ru-RU" dirty="0"/>
              <a:t> (</a:t>
            </a:r>
            <a:r>
              <a:rPr lang="ru-RU" dirty="0" err="1"/>
              <a:t>внесення</a:t>
            </a:r>
            <a:r>
              <a:rPr lang="ru-RU" dirty="0"/>
              <a:t> </a:t>
            </a:r>
            <a:r>
              <a:rPr lang="ru-RU" dirty="0" err="1"/>
              <a:t>депозитів</a:t>
            </a:r>
            <a:r>
              <a:rPr lang="ru-RU" dirty="0"/>
              <a:t>; </a:t>
            </a:r>
            <a:r>
              <a:rPr lang="ru-RU" dirty="0" err="1"/>
              <a:t>кредитні</a:t>
            </a:r>
            <a:r>
              <a:rPr lang="ru-RU" dirty="0"/>
              <a:t> </a:t>
            </a:r>
            <a:r>
              <a:rPr lang="ru-RU" dirty="0" err="1"/>
              <a:t>обмеження</a:t>
            </a:r>
            <a:r>
              <a:rPr lang="ru-RU" dirty="0"/>
              <a:t> для </a:t>
            </a:r>
            <a:r>
              <a:rPr lang="ru-RU" dirty="0" err="1"/>
              <a:t>імпортерів</a:t>
            </a:r>
            <a:r>
              <a:rPr lang="ru-RU" dirty="0"/>
              <a:t>; </a:t>
            </a:r>
            <a:r>
              <a:rPr lang="ru-RU" dirty="0" err="1"/>
              <a:t>різні</a:t>
            </a:r>
            <a:r>
              <a:rPr lang="ru-RU" dirty="0"/>
              <a:t> </a:t>
            </a:r>
            <a:r>
              <a:rPr lang="ru-RU" dirty="0" err="1"/>
              <a:t>збори</a:t>
            </a:r>
            <a:r>
              <a:rPr lang="ru-RU" dirty="0"/>
              <a:t>; </a:t>
            </a:r>
            <a:r>
              <a:rPr lang="ru-RU" dirty="0" err="1"/>
              <a:t>прикордонні</a:t>
            </a:r>
            <a:r>
              <a:rPr lang="ru-RU" dirty="0"/>
              <a:t> </a:t>
            </a:r>
            <a:r>
              <a:rPr lang="ru-RU" dirty="0" err="1"/>
              <a:t>збори</a:t>
            </a:r>
            <a:r>
              <a:rPr lang="ru-RU" dirty="0"/>
              <a:t> </a:t>
            </a:r>
            <a:r>
              <a:rPr lang="ru-RU" dirty="0" err="1"/>
              <a:t>фіскального</a:t>
            </a:r>
            <a:r>
              <a:rPr lang="ru-RU" dirty="0"/>
              <a:t> характеру; </a:t>
            </a:r>
            <a:r>
              <a:rPr lang="ru-RU" dirty="0" err="1"/>
              <a:t>обмеження</a:t>
            </a:r>
            <a:r>
              <a:rPr lang="ru-RU" dirty="0"/>
              <a:t> </a:t>
            </a:r>
            <a:r>
              <a:rPr lang="ru-RU" dirty="0" err="1"/>
              <a:t>щодо</a:t>
            </a:r>
            <a:r>
              <a:rPr lang="ru-RU" dirty="0"/>
              <a:t> </a:t>
            </a:r>
            <a:r>
              <a:rPr lang="ru-RU" dirty="0" err="1"/>
              <a:t>іноземних</a:t>
            </a:r>
            <a:r>
              <a:rPr lang="ru-RU" dirty="0"/>
              <a:t> вино-</a:t>
            </a:r>
            <a:r>
              <a:rPr lang="ru-RU" dirty="0" err="1"/>
              <a:t>горілчаних</a:t>
            </a:r>
            <a:r>
              <a:rPr lang="ru-RU" dirty="0"/>
              <a:t> </a:t>
            </a:r>
            <a:r>
              <a:rPr lang="ru-RU" dirty="0" err="1"/>
              <a:t>виробів</a:t>
            </a:r>
            <a:r>
              <a:rPr lang="ru-RU" dirty="0"/>
              <a:t>; </a:t>
            </a:r>
            <a:r>
              <a:rPr lang="ru-RU" dirty="0" err="1"/>
              <a:t>дискримінаційні</a:t>
            </a:r>
            <a:r>
              <a:rPr lang="ru-RU" dirty="0"/>
              <a:t> </a:t>
            </a:r>
            <a:r>
              <a:rPr lang="ru-RU" dirty="0" err="1"/>
              <a:t>збори</a:t>
            </a:r>
            <a:r>
              <a:rPr lang="ru-RU" dirty="0"/>
              <a:t> з </a:t>
            </a:r>
            <a:r>
              <a:rPr lang="ru-RU" dirty="0" err="1"/>
              <a:t>автомобілів</a:t>
            </a:r>
            <a:r>
              <a:rPr lang="ru-RU" dirty="0"/>
              <a:t>; </a:t>
            </a:r>
            <a:r>
              <a:rPr lang="ru-RU" dirty="0" err="1"/>
              <a:t>статистичні</a:t>
            </a:r>
            <a:r>
              <a:rPr lang="ru-RU" dirty="0"/>
              <a:t> та </a:t>
            </a:r>
            <a:r>
              <a:rPr lang="ru-RU" dirty="0" err="1"/>
              <a:t>адміністративні</a:t>
            </a:r>
            <a:r>
              <a:rPr lang="ru-RU" dirty="0"/>
              <a:t> </a:t>
            </a:r>
            <a:r>
              <a:rPr lang="ru-RU" dirty="0" err="1"/>
              <a:t>збори</a:t>
            </a:r>
            <a:r>
              <a:rPr lang="ru-RU" dirty="0"/>
              <a:t>; </a:t>
            </a:r>
            <a:r>
              <a:rPr lang="ru-RU" dirty="0" err="1"/>
              <a:t>спеціальні</a:t>
            </a:r>
            <a:r>
              <a:rPr lang="ru-RU" dirty="0"/>
              <a:t> </a:t>
            </a:r>
            <a:r>
              <a:rPr lang="ru-RU" dirty="0" err="1"/>
              <a:t>збори</a:t>
            </a:r>
            <a:r>
              <a:rPr lang="ru-RU" dirty="0"/>
              <a:t> на </a:t>
            </a:r>
            <a:r>
              <a:rPr lang="ru-RU" dirty="0" err="1"/>
              <a:t>імпортні</a:t>
            </a:r>
            <a:r>
              <a:rPr lang="ru-RU" dirty="0"/>
              <a:t> </a:t>
            </a:r>
            <a:r>
              <a:rPr lang="ru-RU" dirty="0" err="1"/>
              <a:t>товари</a:t>
            </a:r>
            <a:r>
              <a:rPr lang="ru-RU" dirty="0"/>
              <a:t>). </a:t>
            </a:r>
          </a:p>
        </p:txBody>
      </p:sp>
    </p:spTree>
    <p:extLst>
      <p:ext uri="{BB962C8B-B14F-4D97-AF65-F5344CB8AC3E}">
        <p14:creationId xmlns:p14="http://schemas.microsoft.com/office/powerpoint/2010/main" val="39826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725838" y="118750"/>
            <a:ext cx="6892120" cy="6625625"/>
          </a:xfrm>
          <a:prstGeom prst="rect">
            <a:avLst/>
          </a:prstGeom>
        </p:spPr>
      </p:pic>
      <p:sp>
        <p:nvSpPr>
          <p:cNvPr id="6" name="Текст 5"/>
          <p:cNvSpPr>
            <a:spLocks noGrp="1"/>
          </p:cNvSpPr>
          <p:nvPr>
            <p:ph type="body" sz="half" idx="2"/>
          </p:nvPr>
        </p:nvSpPr>
        <p:spPr>
          <a:xfrm>
            <a:off x="172367" y="191069"/>
            <a:ext cx="3444290" cy="1433014"/>
          </a:xfrm>
        </p:spPr>
        <p:txBody>
          <a:bodyPr/>
          <a:lstStyle/>
          <a:p>
            <a:r>
              <a:rPr lang="ru-RU" dirty="0" err="1"/>
              <a:t>Всі</a:t>
            </a:r>
            <a:r>
              <a:rPr lang="ru-RU" dirty="0"/>
              <a:t> </a:t>
            </a:r>
            <a:r>
              <a:rPr lang="ru-RU" dirty="0" err="1"/>
              <a:t>види</a:t>
            </a:r>
            <a:r>
              <a:rPr lang="ru-RU" dirty="0"/>
              <a:t> </a:t>
            </a:r>
            <a:r>
              <a:rPr lang="ru-RU" dirty="0" err="1"/>
              <a:t>нетарифних</a:t>
            </a:r>
            <a:r>
              <a:rPr lang="ru-RU" dirty="0"/>
              <a:t> </a:t>
            </a:r>
            <a:r>
              <a:rPr lang="ru-RU" dirty="0" err="1"/>
              <a:t>обмежень</a:t>
            </a:r>
            <a:r>
              <a:rPr lang="ru-RU" dirty="0"/>
              <a:t> </a:t>
            </a:r>
            <a:r>
              <a:rPr lang="ru-RU" dirty="0" err="1"/>
              <a:t>можна</a:t>
            </a:r>
            <a:r>
              <a:rPr lang="ru-RU" dirty="0"/>
              <a:t> </a:t>
            </a:r>
            <a:r>
              <a:rPr lang="ru-RU" dirty="0" err="1"/>
              <a:t>умовно</a:t>
            </a:r>
            <a:r>
              <a:rPr lang="ru-RU" dirty="0"/>
              <a:t> </a:t>
            </a:r>
            <a:r>
              <a:rPr lang="ru-RU" dirty="0" err="1"/>
              <a:t>згрупувати</a:t>
            </a:r>
            <a:r>
              <a:rPr lang="ru-RU" dirty="0"/>
              <a:t> у </a:t>
            </a:r>
            <a:r>
              <a:rPr lang="ru-RU" dirty="0" err="1"/>
              <a:t>такі</a:t>
            </a:r>
            <a:r>
              <a:rPr lang="ru-RU" dirty="0"/>
              <a:t> три </a:t>
            </a:r>
            <a:r>
              <a:rPr lang="ru-RU" dirty="0" err="1"/>
              <a:t>класи</a:t>
            </a:r>
            <a:r>
              <a:rPr lang="ru-RU" dirty="0"/>
              <a:t>: </a:t>
            </a:r>
            <a:r>
              <a:rPr lang="ru-RU" dirty="0" err="1"/>
              <a:t>економічні</a:t>
            </a:r>
            <a:r>
              <a:rPr lang="ru-RU" dirty="0"/>
              <a:t>, </a:t>
            </a:r>
            <a:r>
              <a:rPr lang="ru-RU" dirty="0" err="1"/>
              <a:t>адміністративні</a:t>
            </a:r>
            <a:r>
              <a:rPr lang="ru-RU" dirty="0"/>
              <a:t> та </a:t>
            </a:r>
            <a:r>
              <a:rPr lang="ru-RU" dirty="0" err="1"/>
              <a:t>правові</a:t>
            </a:r>
            <a:r>
              <a:rPr lang="ru-RU" dirty="0"/>
              <a:t>. </a:t>
            </a:r>
            <a:r>
              <a:rPr lang="ru-RU" dirty="0" err="1"/>
              <a:t>Така</a:t>
            </a:r>
            <a:r>
              <a:rPr lang="ru-RU" dirty="0"/>
              <a:t> </a:t>
            </a:r>
            <a:r>
              <a:rPr lang="ru-RU" dirty="0" err="1"/>
              <a:t>класифікація</a:t>
            </a:r>
            <a:r>
              <a:rPr lang="ru-RU" dirty="0"/>
              <a:t> </a:t>
            </a:r>
            <a:r>
              <a:rPr lang="ru-RU" dirty="0" err="1"/>
              <a:t>нетарифних</a:t>
            </a:r>
            <a:r>
              <a:rPr lang="ru-RU" dirty="0"/>
              <a:t> </a:t>
            </a:r>
            <a:r>
              <a:rPr lang="ru-RU" dirty="0" err="1"/>
              <a:t>обмежень</a:t>
            </a:r>
            <a:r>
              <a:rPr lang="ru-RU" dirty="0"/>
              <a:t> наведена в </a:t>
            </a:r>
            <a:r>
              <a:rPr lang="ru-RU" dirty="0" err="1"/>
              <a:t>таблиці</a:t>
            </a:r>
            <a:endParaRPr lang="ru-RU" dirty="0"/>
          </a:p>
        </p:txBody>
      </p:sp>
    </p:spTree>
    <p:extLst>
      <p:ext uri="{BB962C8B-B14F-4D97-AF65-F5344CB8AC3E}">
        <p14:creationId xmlns:p14="http://schemas.microsoft.com/office/powerpoint/2010/main" val="1073644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382137" y="300251"/>
            <a:ext cx="9321421" cy="6127845"/>
          </a:xfrm>
        </p:spPr>
        <p:txBody>
          <a:bodyPr/>
          <a:lstStyle/>
          <a:p>
            <a:pPr marL="0" indent="0">
              <a:buNone/>
            </a:pPr>
            <a:r>
              <a:rPr lang="ru-RU" b="1" dirty="0" err="1"/>
              <a:t>Кількісні</a:t>
            </a:r>
            <a:r>
              <a:rPr lang="ru-RU" b="1" dirty="0"/>
              <a:t> </a:t>
            </a:r>
            <a:r>
              <a:rPr lang="ru-RU" b="1" dirty="0" err="1"/>
              <a:t>обмеження</a:t>
            </a:r>
            <a:endParaRPr lang="ru-RU" dirty="0"/>
          </a:p>
          <a:p>
            <a:pPr marL="0" indent="0">
              <a:buNone/>
            </a:pPr>
            <a:r>
              <a:rPr lang="ru-RU" dirty="0"/>
              <a:t>4.3. </a:t>
            </a:r>
            <a:r>
              <a:rPr lang="ru-RU" dirty="0" err="1"/>
              <a:t>Сутність</a:t>
            </a:r>
            <a:r>
              <a:rPr lang="ru-RU" dirty="0"/>
              <a:t> </a:t>
            </a:r>
            <a:r>
              <a:rPr lang="ru-RU" dirty="0" err="1"/>
              <a:t>ліцензування</a:t>
            </a:r>
            <a:r>
              <a:rPr lang="ru-RU" dirty="0"/>
              <a:t>. </a:t>
            </a:r>
            <a:r>
              <a:rPr lang="ru-RU" dirty="0" err="1"/>
              <a:t>Види</a:t>
            </a:r>
            <a:r>
              <a:rPr lang="ru-RU" dirty="0"/>
              <a:t> </a:t>
            </a:r>
            <a:r>
              <a:rPr lang="ru-RU" dirty="0" err="1"/>
              <a:t>ліцензій</a:t>
            </a:r>
            <a:r>
              <a:rPr lang="ru-RU" dirty="0"/>
              <a:t> та </a:t>
            </a:r>
            <a:r>
              <a:rPr lang="ru-RU" dirty="0" err="1"/>
              <a:t>механізм</a:t>
            </a:r>
            <a:r>
              <a:rPr lang="ru-RU" dirty="0"/>
              <a:t> </a:t>
            </a:r>
            <a:r>
              <a:rPr lang="ru-RU" dirty="0" err="1"/>
              <a:t>їх</a:t>
            </a:r>
            <a:r>
              <a:rPr lang="ru-RU" dirty="0"/>
              <a:t> </a:t>
            </a:r>
            <a:r>
              <a:rPr lang="ru-RU" dirty="0" err="1"/>
              <a:t>застосування</a:t>
            </a:r>
            <a:r>
              <a:rPr lang="ru-RU" dirty="0"/>
              <a:t>.</a:t>
            </a:r>
          </a:p>
          <a:p>
            <a:endParaRPr lang="ru-RU" dirty="0"/>
          </a:p>
          <a:p>
            <a:r>
              <a:rPr lang="ru-RU" dirty="0" err="1"/>
              <a:t>Ліцензія</a:t>
            </a:r>
            <a:r>
              <a:rPr lang="ru-RU" dirty="0"/>
              <a:t> — </a:t>
            </a:r>
            <a:r>
              <a:rPr lang="ru-RU" dirty="0" err="1"/>
              <a:t>це</a:t>
            </a:r>
            <a:r>
              <a:rPr lang="ru-RU" dirty="0"/>
              <a:t> </a:t>
            </a:r>
            <a:r>
              <a:rPr lang="ru-RU" dirty="0" err="1"/>
              <a:t>дозвіл</a:t>
            </a:r>
            <a:r>
              <a:rPr lang="ru-RU" dirty="0"/>
              <a:t>, </a:t>
            </a:r>
            <a:r>
              <a:rPr lang="ru-RU" dirty="0" err="1"/>
              <a:t>виданий</a:t>
            </a:r>
            <a:r>
              <a:rPr lang="ru-RU" dirty="0"/>
              <a:t> </a:t>
            </a:r>
            <a:r>
              <a:rPr lang="ru-RU" dirty="0" err="1"/>
              <a:t>державними</a:t>
            </a:r>
            <a:r>
              <a:rPr lang="ru-RU" dirty="0"/>
              <a:t> органами на </a:t>
            </a:r>
            <a:r>
              <a:rPr lang="ru-RU" dirty="0" err="1"/>
              <a:t>експорт</a:t>
            </a:r>
            <a:r>
              <a:rPr lang="ru-RU" dirty="0"/>
              <a:t> </a:t>
            </a:r>
            <a:r>
              <a:rPr lang="ru-RU" dirty="0" err="1"/>
              <a:t>чи</a:t>
            </a:r>
            <a:r>
              <a:rPr lang="ru-RU" dirty="0"/>
              <a:t> </a:t>
            </a:r>
            <a:r>
              <a:rPr lang="ru-RU" dirty="0" err="1"/>
              <a:t>імпорт</a:t>
            </a:r>
            <a:r>
              <a:rPr lang="ru-RU" dirty="0"/>
              <a:t> товару у </a:t>
            </a:r>
            <a:r>
              <a:rPr lang="ru-RU" dirty="0" err="1"/>
              <a:t>встановлених</a:t>
            </a:r>
            <a:r>
              <a:rPr lang="ru-RU" dirty="0"/>
              <a:t> </a:t>
            </a:r>
            <a:r>
              <a:rPr lang="ru-RU" dirty="0" err="1"/>
              <a:t>кількостях</a:t>
            </a:r>
            <a:r>
              <a:rPr lang="ru-RU" dirty="0"/>
              <a:t> за </a:t>
            </a:r>
            <a:r>
              <a:rPr lang="ru-RU" dirty="0" err="1"/>
              <a:t>визначений</a:t>
            </a:r>
            <a:r>
              <a:rPr lang="ru-RU" dirty="0"/>
              <a:t> </a:t>
            </a:r>
            <a:r>
              <a:rPr lang="ru-RU" dirty="0" err="1"/>
              <a:t>проміжок</a:t>
            </a:r>
            <a:r>
              <a:rPr lang="ru-RU" dirty="0"/>
              <a:t> часу. </a:t>
            </a:r>
            <a:r>
              <a:rPr lang="ru-RU" dirty="0" err="1"/>
              <a:t>Ліцензія</a:t>
            </a:r>
            <a:r>
              <a:rPr lang="ru-RU" dirty="0"/>
              <a:t> </a:t>
            </a:r>
            <a:r>
              <a:rPr lang="ru-RU" dirty="0" err="1"/>
              <a:t>видається</a:t>
            </a:r>
            <a:r>
              <a:rPr lang="ru-RU" dirty="0"/>
              <a:t> державою через </a:t>
            </a:r>
            <a:r>
              <a:rPr lang="ru-RU" dirty="0" err="1"/>
              <a:t>спеціальні</a:t>
            </a:r>
            <a:r>
              <a:rPr lang="ru-RU" dirty="0"/>
              <a:t> </a:t>
            </a:r>
            <a:r>
              <a:rPr lang="ru-RU" dirty="0" err="1"/>
              <a:t>уповноважені</a:t>
            </a:r>
            <a:r>
              <a:rPr lang="ru-RU" dirty="0"/>
              <a:t> </a:t>
            </a:r>
            <a:r>
              <a:rPr lang="ru-RU" dirty="0" err="1"/>
              <a:t>відомства</a:t>
            </a:r>
            <a:r>
              <a:rPr lang="ru-RU" dirty="0"/>
              <a:t>. </a:t>
            </a:r>
          </a:p>
          <a:p>
            <a:r>
              <a:rPr lang="ru-RU" dirty="0" err="1"/>
              <a:t>Ліцензування</a:t>
            </a:r>
            <a:r>
              <a:rPr lang="ru-RU" dirty="0"/>
              <a:t> </a:t>
            </a:r>
            <a:r>
              <a:rPr lang="ru-RU" dirty="0" err="1"/>
              <a:t>може</a:t>
            </a:r>
            <a:r>
              <a:rPr lang="ru-RU" dirty="0"/>
              <a:t> </a:t>
            </a:r>
            <a:r>
              <a:rPr lang="ru-RU" dirty="0" err="1"/>
              <a:t>виступати</a:t>
            </a:r>
            <a:r>
              <a:rPr lang="ru-RU" dirty="0"/>
              <a:t> у </a:t>
            </a:r>
            <a:r>
              <a:rPr lang="ru-RU" dirty="0" err="1"/>
              <a:t>вигляді</a:t>
            </a:r>
            <a:r>
              <a:rPr lang="ru-RU" dirty="0"/>
              <a:t>: - </a:t>
            </a:r>
            <a:r>
              <a:rPr lang="ru-RU" dirty="0" err="1"/>
              <a:t>складової</a:t>
            </a:r>
            <a:r>
              <a:rPr lang="ru-RU" dirty="0"/>
              <a:t> </a:t>
            </a:r>
            <a:r>
              <a:rPr lang="ru-RU" dirty="0" err="1"/>
              <a:t>частини</a:t>
            </a:r>
            <a:r>
              <a:rPr lang="ru-RU" dirty="0"/>
              <a:t> </a:t>
            </a:r>
            <a:r>
              <a:rPr lang="ru-RU" dirty="0" err="1"/>
              <a:t>процесу</a:t>
            </a:r>
            <a:r>
              <a:rPr lang="ru-RU" dirty="0"/>
              <a:t> </a:t>
            </a:r>
            <a:r>
              <a:rPr lang="ru-RU" dirty="0" err="1"/>
              <a:t>квотування</a:t>
            </a:r>
            <a:r>
              <a:rPr lang="ru-RU" dirty="0"/>
              <a:t>. У </a:t>
            </a:r>
            <a:r>
              <a:rPr lang="ru-RU" dirty="0" err="1"/>
              <a:t>цьому</a:t>
            </a:r>
            <a:r>
              <a:rPr lang="ru-RU" dirty="0"/>
              <a:t> </a:t>
            </a:r>
            <a:r>
              <a:rPr lang="ru-RU" dirty="0" err="1"/>
              <a:t>випадку</a:t>
            </a:r>
            <a:r>
              <a:rPr lang="ru-RU" dirty="0"/>
              <a:t> </a:t>
            </a:r>
            <a:r>
              <a:rPr lang="ru-RU" dirty="0" err="1"/>
              <a:t>ліцензія</a:t>
            </a:r>
            <a:r>
              <a:rPr lang="ru-RU" dirty="0"/>
              <a:t> є документом, </a:t>
            </a:r>
            <a:r>
              <a:rPr lang="ru-RU" dirty="0" err="1"/>
              <a:t>що</a:t>
            </a:r>
            <a:r>
              <a:rPr lang="ru-RU" dirty="0"/>
              <a:t> </a:t>
            </a:r>
            <a:r>
              <a:rPr lang="ru-RU" dirty="0" err="1"/>
              <a:t>підтверджує</a:t>
            </a:r>
            <a:r>
              <a:rPr lang="ru-RU" dirty="0"/>
              <a:t> право ввезти </a:t>
            </a:r>
            <a:r>
              <a:rPr lang="ru-RU" dirty="0" err="1"/>
              <a:t>чи</a:t>
            </a:r>
            <a:r>
              <a:rPr lang="ru-RU" dirty="0"/>
              <a:t> </a:t>
            </a:r>
            <a:r>
              <a:rPr lang="ru-RU" dirty="0" err="1"/>
              <a:t>вивезти</a:t>
            </a:r>
            <a:r>
              <a:rPr lang="ru-RU" dirty="0"/>
              <a:t> товар у рамках </a:t>
            </a:r>
            <a:r>
              <a:rPr lang="ru-RU" dirty="0" err="1"/>
              <a:t>отриманої</a:t>
            </a:r>
            <a:r>
              <a:rPr lang="ru-RU" dirty="0"/>
              <a:t> </a:t>
            </a:r>
            <a:r>
              <a:rPr lang="ru-RU" dirty="0" err="1"/>
              <a:t>квоти</a:t>
            </a:r>
            <a:r>
              <a:rPr lang="ru-RU" dirty="0"/>
              <a:t>; - </a:t>
            </a:r>
            <a:r>
              <a:rPr lang="ru-RU" dirty="0" err="1"/>
              <a:t>самостійного</a:t>
            </a:r>
            <a:r>
              <a:rPr lang="ru-RU" dirty="0"/>
              <a:t> </a:t>
            </a:r>
            <a:r>
              <a:rPr lang="ru-RU" dirty="0" err="1"/>
              <a:t>інструмента</a:t>
            </a:r>
            <a:r>
              <a:rPr lang="ru-RU" dirty="0"/>
              <a:t> державного </a:t>
            </a:r>
            <a:r>
              <a:rPr lang="ru-RU" dirty="0" err="1"/>
              <a:t>регулювання</a:t>
            </a:r>
            <a:r>
              <a:rPr lang="ru-RU" dirty="0"/>
              <a:t>. </a:t>
            </a:r>
          </a:p>
          <a:p>
            <a:r>
              <a:rPr lang="ru-RU" dirty="0" err="1"/>
              <a:t>Ліцензування</a:t>
            </a:r>
            <a:r>
              <a:rPr lang="ru-RU" dirty="0"/>
              <a:t> </a:t>
            </a:r>
            <a:r>
              <a:rPr lang="ru-RU" dirty="0" err="1"/>
              <a:t>здійснюється</a:t>
            </a:r>
            <a:r>
              <a:rPr lang="ru-RU" dirty="0"/>
              <a:t> у </a:t>
            </a:r>
            <a:r>
              <a:rPr lang="ru-RU" dirty="0" err="1"/>
              <a:t>формі</a:t>
            </a:r>
            <a:r>
              <a:rPr lang="ru-RU" dirty="0"/>
              <a:t> </a:t>
            </a:r>
            <a:r>
              <a:rPr lang="ru-RU" b="1" dirty="0"/>
              <a:t>автоматичного </a:t>
            </a:r>
            <a:r>
              <a:rPr lang="ru-RU" b="1" dirty="0" err="1"/>
              <a:t>чи</a:t>
            </a:r>
            <a:r>
              <a:rPr lang="ru-RU" b="1" dirty="0"/>
              <a:t> неавтоматичного </a:t>
            </a:r>
            <a:r>
              <a:rPr lang="ru-RU" b="1" dirty="0" err="1"/>
              <a:t>ліцензування</a:t>
            </a:r>
            <a:r>
              <a:rPr lang="ru-RU" dirty="0"/>
              <a:t>. При автоматичному </a:t>
            </a:r>
            <a:r>
              <a:rPr lang="ru-RU" dirty="0" err="1"/>
              <a:t>ліцензуванні</a:t>
            </a:r>
            <a:r>
              <a:rPr lang="ru-RU" dirty="0"/>
              <a:t> на </a:t>
            </a:r>
            <a:r>
              <a:rPr lang="ru-RU" dirty="0" err="1"/>
              <a:t>експорт</a:t>
            </a:r>
            <a:r>
              <a:rPr lang="ru-RU" dirty="0"/>
              <a:t> (</a:t>
            </a:r>
            <a:r>
              <a:rPr lang="ru-RU" dirty="0" err="1"/>
              <a:t>імпорт</a:t>
            </a:r>
            <a:r>
              <a:rPr lang="ru-RU" dirty="0"/>
              <a:t>) </a:t>
            </a:r>
            <a:r>
              <a:rPr lang="ru-RU" dirty="0" err="1"/>
              <a:t>товарів</a:t>
            </a:r>
            <a:r>
              <a:rPr lang="ru-RU" dirty="0"/>
              <a:t> не </a:t>
            </a:r>
            <a:r>
              <a:rPr lang="ru-RU" dirty="0" err="1"/>
              <a:t>встановлюються</a:t>
            </a:r>
            <a:r>
              <a:rPr lang="ru-RU" dirty="0"/>
              <a:t> </a:t>
            </a:r>
            <a:r>
              <a:rPr lang="ru-RU" dirty="0" err="1"/>
              <a:t>кількісні</a:t>
            </a:r>
            <a:r>
              <a:rPr lang="ru-RU" dirty="0"/>
              <a:t> </a:t>
            </a:r>
            <a:r>
              <a:rPr lang="ru-RU" dirty="0" err="1"/>
              <a:t>чи</a:t>
            </a:r>
            <a:r>
              <a:rPr lang="ru-RU" dirty="0"/>
              <a:t> </a:t>
            </a:r>
            <a:r>
              <a:rPr lang="ru-RU" dirty="0" err="1"/>
              <a:t>інші</a:t>
            </a:r>
            <a:r>
              <a:rPr lang="ru-RU" dirty="0"/>
              <a:t> </a:t>
            </a:r>
            <a:r>
              <a:rPr lang="ru-RU" dirty="0" err="1"/>
              <a:t>обмеження</a:t>
            </a:r>
            <a:r>
              <a:rPr lang="ru-RU" dirty="0"/>
              <a:t>, при неавтоматичному </a:t>
            </a:r>
            <a:r>
              <a:rPr lang="ru-RU" dirty="0" err="1"/>
              <a:t>ліцензування</a:t>
            </a:r>
            <a:r>
              <a:rPr lang="ru-RU" dirty="0"/>
              <a:t> - вони </a:t>
            </a:r>
            <a:r>
              <a:rPr lang="ru-RU" dirty="0" err="1"/>
              <a:t>встановлюються</a:t>
            </a:r>
            <a:r>
              <a:rPr lang="ru-RU" dirty="0"/>
              <a:t>. </a:t>
            </a:r>
          </a:p>
          <a:p>
            <a:endParaRPr lang="ru-RU" dirty="0"/>
          </a:p>
        </p:txBody>
      </p:sp>
    </p:spTree>
    <p:extLst>
      <p:ext uri="{BB962C8B-B14F-4D97-AF65-F5344CB8AC3E}">
        <p14:creationId xmlns:p14="http://schemas.microsoft.com/office/powerpoint/2010/main" val="399112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573207" y="723331"/>
            <a:ext cx="8543498" cy="5227092"/>
          </a:xfrm>
        </p:spPr>
        <p:txBody>
          <a:bodyPr/>
          <a:lstStyle/>
          <a:p>
            <a:pPr marL="0" indent="0">
              <a:buNone/>
            </a:pPr>
            <a:r>
              <a:rPr lang="ru-RU" dirty="0" err="1"/>
              <a:t>Існує</a:t>
            </a:r>
            <a:r>
              <a:rPr lang="ru-RU" dirty="0"/>
              <a:t> </a:t>
            </a:r>
            <a:r>
              <a:rPr lang="ru-RU" dirty="0" err="1"/>
              <a:t>декілька</a:t>
            </a:r>
            <a:r>
              <a:rPr lang="ru-RU" dirty="0"/>
              <a:t> </a:t>
            </a:r>
            <a:r>
              <a:rPr lang="ru-RU" dirty="0" err="1"/>
              <a:t>видів</a:t>
            </a:r>
            <a:r>
              <a:rPr lang="ru-RU" dirty="0"/>
              <a:t> </a:t>
            </a:r>
            <a:r>
              <a:rPr lang="ru-RU" dirty="0" err="1"/>
              <a:t>ліцензій</a:t>
            </a:r>
            <a:r>
              <a:rPr lang="ru-RU" dirty="0"/>
              <a:t>. </a:t>
            </a:r>
          </a:p>
          <a:p>
            <a:pPr marL="0" indent="0">
              <a:buNone/>
            </a:pPr>
            <a:r>
              <a:rPr lang="ru-RU" dirty="0"/>
              <a:t>1. </a:t>
            </a:r>
            <a:r>
              <a:rPr lang="ru-RU" dirty="0" err="1"/>
              <a:t>Залежно</a:t>
            </a:r>
            <a:r>
              <a:rPr lang="ru-RU" dirty="0"/>
              <a:t> </a:t>
            </a:r>
            <a:r>
              <a:rPr lang="ru-RU" dirty="0" err="1"/>
              <a:t>від</a:t>
            </a:r>
            <a:r>
              <a:rPr lang="ru-RU" dirty="0"/>
              <a:t> того, яке право ( на </a:t>
            </a:r>
            <a:r>
              <a:rPr lang="ru-RU" dirty="0" err="1"/>
              <a:t>ввіз</a:t>
            </a:r>
            <a:r>
              <a:rPr lang="ru-RU" dirty="0"/>
              <a:t> </a:t>
            </a:r>
            <a:r>
              <a:rPr lang="ru-RU" dirty="0" err="1"/>
              <a:t>чи</a:t>
            </a:r>
            <a:r>
              <a:rPr lang="ru-RU" dirty="0"/>
              <a:t> на </a:t>
            </a:r>
            <a:r>
              <a:rPr lang="ru-RU" dirty="0" err="1"/>
              <a:t>вивіз</a:t>
            </a:r>
            <a:r>
              <a:rPr lang="ru-RU" dirty="0"/>
              <a:t>) </a:t>
            </a:r>
            <a:r>
              <a:rPr lang="ru-RU" dirty="0" err="1"/>
              <a:t>засвідчується</a:t>
            </a:r>
            <a:r>
              <a:rPr lang="ru-RU" dirty="0"/>
              <a:t> </a:t>
            </a:r>
            <a:r>
              <a:rPr lang="ru-RU" dirty="0" err="1"/>
              <a:t>ліцензією</a:t>
            </a:r>
            <a:r>
              <a:rPr lang="ru-RU" dirty="0"/>
              <a:t>, </a:t>
            </a:r>
            <a:r>
              <a:rPr lang="ru-RU" dirty="0" err="1"/>
              <a:t>розрізняють</a:t>
            </a:r>
            <a:r>
              <a:rPr lang="ru-RU" dirty="0"/>
              <a:t> </a:t>
            </a:r>
            <a:r>
              <a:rPr lang="ru-RU" dirty="0" err="1"/>
              <a:t>такі</a:t>
            </a:r>
            <a:r>
              <a:rPr lang="ru-RU" dirty="0"/>
              <a:t> </a:t>
            </a:r>
            <a:r>
              <a:rPr lang="ru-RU" dirty="0" err="1"/>
              <a:t>її</a:t>
            </a:r>
            <a:r>
              <a:rPr lang="ru-RU" dirty="0"/>
              <a:t> </a:t>
            </a:r>
            <a:r>
              <a:rPr lang="ru-RU" dirty="0" err="1"/>
              <a:t>види</a:t>
            </a:r>
            <a:r>
              <a:rPr lang="ru-RU" dirty="0"/>
              <a:t>: </a:t>
            </a:r>
          </a:p>
          <a:p>
            <a:r>
              <a:rPr lang="ru-RU" dirty="0"/>
              <a:t>- </a:t>
            </a:r>
            <a:r>
              <a:rPr lang="ru-RU" i="1" dirty="0" err="1"/>
              <a:t>експортна</a:t>
            </a:r>
            <a:r>
              <a:rPr lang="ru-RU" dirty="0"/>
              <a:t> - право на </a:t>
            </a:r>
            <a:r>
              <a:rPr lang="ru-RU" dirty="0" err="1"/>
              <a:t>експорт</a:t>
            </a:r>
            <a:r>
              <a:rPr lang="ru-RU" dirty="0"/>
              <a:t> </a:t>
            </a:r>
            <a:r>
              <a:rPr lang="ru-RU" dirty="0" err="1"/>
              <a:t>товарів</a:t>
            </a:r>
            <a:r>
              <a:rPr lang="ru-RU" dirty="0"/>
              <a:t> </a:t>
            </a:r>
            <a:r>
              <a:rPr lang="ru-RU" dirty="0" err="1"/>
              <a:t>визначеного</a:t>
            </a:r>
            <a:r>
              <a:rPr lang="ru-RU" dirty="0"/>
              <a:t> виду, </a:t>
            </a:r>
            <a:r>
              <a:rPr lang="ru-RU" dirty="0" err="1"/>
              <a:t>стосовно</a:t>
            </a:r>
            <a:r>
              <a:rPr lang="ru-RU" dirty="0"/>
              <a:t> </a:t>
            </a:r>
            <a:r>
              <a:rPr lang="ru-RU" dirty="0" err="1"/>
              <a:t>яких</a:t>
            </a:r>
            <a:r>
              <a:rPr lang="ru-RU" dirty="0"/>
              <a:t> </a:t>
            </a:r>
            <a:r>
              <a:rPr lang="ru-RU" dirty="0" err="1"/>
              <a:t>установлені</a:t>
            </a:r>
            <a:r>
              <a:rPr lang="ru-RU" dirty="0"/>
              <a:t> </a:t>
            </a:r>
            <a:r>
              <a:rPr lang="ru-RU" dirty="0" err="1"/>
              <a:t>кількісні</a:t>
            </a:r>
            <a:r>
              <a:rPr lang="ru-RU" dirty="0"/>
              <a:t> </a:t>
            </a:r>
            <a:r>
              <a:rPr lang="ru-RU" dirty="0" err="1"/>
              <a:t>обмеження</a:t>
            </a:r>
            <a:r>
              <a:rPr lang="ru-RU" dirty="0"/>
              <a:t> </a:t>
            </a:r>
            <a:r>
              <a:rPr lang="ru-RU" dirty="0" err="1"/>
              <a:t>чи</a:t>
            </a:r>
            <a:r>
              <a:rPr lang="ru-RU" dirty="0"/>
              <a:t> </a:t>
            </a:r>
            <a:r>
              <a:rPr lang="ru-RU" dirty="0" err="1"/>
              <a:t>дозвільний</a:t>
            </a:r>
            <a:r>
              <a:rPr lang="ru-RU" dirty="0"/>
              <a:t> порядок </a:t>
            </a:r>
            <a:r>
              <a:rPr lang="ru-RU" dirty="0" err="1"/>
              <a:t>експорту</a:t>
            </a:r>
            <a:r>
              <a:rPr lang="ru-RU" dirty="0"/>
              <a:t>; </a:t>
            </a:r>
          </a:p>
          <a:p>
            <a:r>
              <a:rPr lang="ru-RU" dirty="0"/>
              <a:t>- </a:t>
            </a:r>
            <a:r>
              <a:rPr lang="ru-RU" i="1" dirty="0" err="1"/>
              <a:t>імпортна</a:t>
            </a:r>
            <a:r>
              <a:rPr lang="ru-RU" dirty="0"/>
              <a:t> - право на </a:t>
            </a:r>
            <a:r>
              <a:rPr lang="ru-RU" dirty="0" err="1"/>
              <a:t>імпорт</a:t>
            </a:r>
            <a:r>
              <a:rPr lang="ru-RU" dirty="0"/>
              <a:t> </a:t>
            </a:r>
            <a:r>
              <a:rPr lang="ru-RU" dirty="0" err="1"/>
              <a:t>товарів</a:t>
            </a:r>
            <a:r>
              <a:rPr lang="ru-RU" dirty="0"/>
              <a:t> </a:t>
            </a:r>
            <a:r>
              <a:rPr lang="ru-RU" dirty="0" err="1"/>
              <a:t>визначеного</a:t>
            </a:r>
            <a:r>
              <a:rPr lang="ru-RU" dirty="0"/>
              <a:t> виду, </a:t>
            </a:r>
            <a:r>
              <a:rPr lang="ru-RU" dirty="0" err="1"/>
              <a:t>стосовно</a:t>
            </a:r>
            <a:r>
              <a:rPr lang="ru-RU" dirty="0"/>
              <a:t> </a:t>
            </a:r>
            <a:r>
              <a:rPr lang="ru-RU" dirty="0" err="1"/>
              <a:t>яких</a:t>
            </a:r>
            <a:r>
              <a:rPr lang="ru-RU" dirty="0"/>
              <a:t> </a:t>
            </a:r>
            <a:r>
              <a:rPr lang="ru-RU" dirty="0" err="1"/>
              <a:t>установлені</a:t>
            </a:r>
            <a:r>
              <a:rPr lang="ru-RU" dirty="0"/>
              <a:t> </a:t>
            </a:r>
            <a:r>
              <a:rPr lang="ru-RU" dirty="0" err="1"/>
              <a:t>кількісні</a:t>
            </a:r>
            <a:r>
              <a:rPr lang="ru-RU" dirty="0"/>
              <a:t> </a:t>
            </a:r>
            <a:r>
              <a:rPr lang="ru-RU" dirty="0" err="1"/>
              <a:t>обмеження</a:t>
            </a:r>
            <a:r>
              <a:rPr lang="ru-RU" dirty="0"/>
              <a:t> </a:t>
            </a:r>
            <a:r>
              <a:rPr lang="ru-RU" dirty="0" err="1"/>
              <a:t>чи</a:t>
            </a:r>
            <a:r>
              <a:rPr lang="ru-RU" dirty="0"/>
              <a:t> </a:t>
            </a:r>
            <a:r>
              <a:rPr lang="ru-RU" dirty="0" err="1"/>
              <a:t>дозвільний</a:t>
            </a:r>
            <a:r>
              <a:rPr lang="ru-RU" dirty="0"/>
              <a:t> порядок </a:t>
            </a:r>
            <a:r>
              <a:rPr lang="ru-RU" dirty="0" err="1"/>
              <a:t>імпорту</a:t>
            </a:r>
            <a:r>
              <a:rPr lang="ru-RU" dirty="0"/>
              <a:t>. </a:t>
            </a:r>
          </a:p>
          <a:p>
            <a:pPr marL="0" indent="0">
              <a:buNone/>
            </a:pPr>
            <a:r>
              <a:rPr lang="ru-RU" dirty="0"/>
              <a:t>2. </a:t>
            </a:r>
            <a:r>
              <a:rPr lang="ru-RU" dirty="0" err="1"/>
              <a:t>Залежно</a:t>
            </a:r>
            <a:r>
              <a:rPr lang="ru-RU" dirty="0"/>
              <a:t> </a:t>
            </a:r>
            <a:r>
              <a:rPr lang="ru-RU" dirty="0" err="1"/>
              <a:t>від</a:t>
            </a:r>
            <a:r>
              <a:rPr lang="ru-RU" dirty="0"/>
              <a:t> </a:t>
            </a:r>
            <a:r>
              <a:rPr lang="ru-RU" dirty="0" err="1"/>
              <a:t>періоду</a:t>
            </a:r>
            <a:r>
              <a:rPr lang="ru-RU" dirty="0"/>
              <a:t> </a:t>
            </a:r>
            <a:r>
              <a:rPr lang="ru-RU" dirty="0" err="1"/>
              <a:t>дії</a:t>
            </a:r>
            <a:r>
              <a:rPr lang="ru-RU" dirty="0"/>
              <a:t> </a:t>
            </a:r>
            <a:r>
              <a:rPr lang="ru-RU" dirty="0" err="1"/>
              <a:t>ліцензія</a:t>
            </a:r>
            <a:r>
              <a:rPr lang="ru-RU" dirty="0"/>
              <a:t> </a:t>
            </a:r>
            <a:r>
              <a:rPr lang="ru-RU" dirty="0" err="1"/>
              <a:t>може</a:t>
            </a:r>
            <a:r>
              <a:rPr lang="ru-RU" dirty="0"/>
              <a:t> бути: </a:t>
            </a:r>
          </a:p>
          <a:p>
            <a:r>
              <a:rPr lang="ru-RU" dirty="0"/>
              <a:t>- </a:t>
            </a:r>
            <a:r>
              <a:rPr lang="ru-RU" i="1" dirty="0" err="1"/>
              <a:t>генеральна</a:t>
            </a:r>
            <a:r>
              <a:rPr lang="ru-RU" dirty="0"/>
              <a:t> - </a:t>
            </a:r>
            <a:r>
              <a:rPr lang="ru-RU" dirty="0" err="1"/>
              <a:t>відкритий</a:t>
            </a:r>
            <a:r>
              <a:rPr lang="ru-RU" dirty="0"/>
              <a:t> </a:t>
            </a:r>
            <a:r>
              <a:rPr lang="ru-RU" dirty="0" err="1"/>
              <a:t>дозвіл</a:t>
            </a:r>
            <a:r>
              <a:rPr lang="ru-RU" dirty="0"/>
              <a:t> на </a:t>
            </a:r>
            <a:r>
              <a:rPr lang="ru-RU" dirty="0" err="1"/>
              <a:t>експортні</a:t>
            </a:r>
            <a:r>
              <a:rPr lang="ru-RU" dirty="0"/>
              <a:t> (</a:t>
            </a:r>
            <a:r>
              <a:rPr lang="ru-RU" dirty="0" err="1"/>
              <a:t>імпортні</a:t>
            </a:r>
            <a:r>
              <a:rPr lang="ru-RU" dirty="0"/>
              <a:t>) </a:t>
            </a:r>
            <a:r>
              <a:rPr lang="ru-RU" dirty="0" err="1"/>
              <a:t>операції</a:t>
            </a:r>
            <a:r>
              <a:rPr lang="ru-RU" dirty="0"/>
              <a:t> по </a:t>
            </a:r>
            <a:r>
              <a:rPr lang="ru-RU" dirty="0" err="1"/>
              <a:t>визначеному</a:t>
            </a:r>
            <a:r>
              <a:rPr lang="ru-RU" dirty="0"/>
              <a:t> товару (товарам) </a:t>
            </a:r>
            <a:r>
              <a:rPr lang="ru-RU" dirty="0" err="1"/>
              <a:t>чи</a:t>
            </a:r>
            <a:r>
              <a:rPr lang="ru-RU" dirty="0"/>
              <a:t> з </a:t>
            </a:r>
            <a:r>
              <a:rPr lang="ru-RU" dirty="0" err="1"/>
              <a:t>визначеною</a:t>
            </a:r>
            <a:r>
              <a:rPr lang="ru-RU" dirty="0"/>
              <a:t> </a:t>
            </a:r>
            <a:r>
              <a:rPr lang="ru-RU" dirty="0" err="1"/>
              <a:t>країною</a:t>
            </a:r>
            <a:r>
              <a:rPr lang="ru-RU" dirty="0"/>
              <a:t> (</a:t>
            </a:r>
            <a:r>
              <a:rPr lang="ru-RU" dirty="0" err="1"/>
              <a:t>групою</a:t>
            </a:r>
            <a:r>
              <a:rPr lang="ru-RU" dirty="0"/>
              <a:t> </a:t>
            </a:r>
            <a:r>
              <a:rPr lang="ru-RU" dirty="0" err="1"/>
              <a:t>країн</a:t>
            </a:r>
            <a:r>
              <a:rPr lang="ru-RU" dirty="0"/>
              <a:t>) </a:t>
            </a:r>
            <a:r>
              <a:rPr lang="ru-RU" dirty="0" err="1"/>
              <a:t>протягом</a:t>
            </a:r>
            <a:r>
              <a:rPr lang="ru-RU" dirty="0"/>
              <a:t> </a:t>
            </a:r>
            <a:r>
              <a:rPr lang="ru-RU" dirty="0" err="1"/>
              <a:t>періоду</a:t>
            </a:r>
            <a:r>
              <a:rPr lang="ru-RU" dirty="0"/>
              <a:t> </a:t>
            </a:r>
            <a:r>
              <a:rPr lang="ru-RU" dirty="0" err="1"/>
              <a:t>дії</a:t>
            </a:r>
            <a:r>
              <a:rPr lang="ru-RU" dirty="0"/>
              <a:t> режиму </a:t>
            </a:r>
            <a:r>
              <a:rPr lang="ru-RU" dirty="0" err="1"/>
              <a:t>ліцензування</a:t>
            </a:r>
            <a:r>
              <a:rPr lang="ru-RU" dirty="0"/>
              <a:t> по </a:t>
            </a:r>
            <a:r>
              <a:rPr lang="ru-RU" dirty="0" err="1"/>
              <a:t>цьому</a:t>
            </a:r>
            <a:r>
              <a:rPr lang="ru-RU" dirty="0"/>
              <a:t> товару (товарам); </a:t>
            </a:r>
          </a:p>
          <a:p>
            <a:r>
              <a:rPr lang="ru-RU" dirty="0"/>
              <a:t>- </a:t>
            </a:r>
            <a:r>
              <a:rPr lang="ru-RU" i="1" dirty="0" err="1"/>
              <a:t>індивідуальна</a:t>
            </a:r>
            <a:r>
              <a:rPr lang="ru-RU" dirty="0"/>
              <a:t> – </a:t>
            </a:r>
            <a:r>
              <a:rPr lang="ru-RU" dirty="0" err="1"/>
              <a:t>дозвіл</a:t>
            </a:r>
            <a:r>
              <a:rPr lang="ru-RU" dirty="0"/>
              <a:t> на </a:t>
            </a:r>
            <a:r>
              <a:rPr lang="ru-RU" dirty="0" err="1"/>
              <a:t>експорт</a:t>
            </a:r>
            <a:r>
              <a:rPr lang="ru-RU" dirty="0"/>
              <a:t> </a:t>
            </a:r>
            <a:r>
              <a:rPr lang="ru-RU" dirty="0" err="1"/>
              <a:t>чи</a:t>
            </a:r>
            <a:r>
              <a:rPr lang="ru-RU" dirty="0"/>
              <a:t> </a:t>
            </a:r>
            <a:r>
              <a:rPr lang="ru-RU" dirty="0" err="1"/>
              <a:t>імпорт</a:t>
            </a:r>
            <a:r>
              <a:rPr lang="ru-RU" dirty="0"/>
              <a:t> товару </a:t>
            </a:r>
            <a:r>
              <a:rPr lang="ru-RU" dirty="0" err="1"/>
              <a:t>протягом</a:t>
            </a:r>
            <a:r>
              <a:rPr lang="ru-RU" dirty="0"/>
              <a:t> </a:t>
            </a:r>
            <a:r>
              <a:rPr lang="ru-RU" dirty="0" err="1"/>
              <a:t>визначеного</a:t>
            </a:r>
            <a:r>
              <a:rPr lang="ru-RU" dirty="0"/>
              <a:t> </a:t>
            </a:r>
            <a:r>
              <a:rPr lang="ru-RU" dirty="0" err="1"/>
              <a:t>періоду</a:t>
            </a:r>
            <a:r>
              <a:rPr lang="ru-RU" dirty="0"/>
              <a:t> часу. </a:t>
            </a:r>
          </a:p>
        </p:txBody>
      </p:sp>
    </p:spTree>
    <p:extLst>
      <p:ext uri="{BB962C8B-B14F-4D97-AF65-F5344CB8AC3E}">
        <p14:creationId xmlns:p14="http://schemas.microsoft.com/office/powerpoint/2010/main" val="475523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64025"/>
            <a:ext cx="8596668" cy="6018662"/>
          </a:xfrm>
        </p:spPr>
        <p:txBody>
          <a:bodyPr>
            <a:normAutofit lnSpcReduction="10000"/>
          </a:bodyPr>
          <a:lstStyle/>
          <a:p>
            <a:pPr marL="0" indent="0">
              <a:buNone/>
            </a:pPr>
            <a:r>
              <a:rPr lang="ru-RU" dirty="0" err="1"/>
              <a:t>Виділяють</a:t>
            </a:r>
            <a:r>
              <a:rPr lang="ru-RU" dirty="0"/>
              <a:t> </a:t>
            </a:r>
            <a:r>
              <a:rPr lang="ru-RU" dirty="0" err="1"/>
              <a:t>різні</a:t>
            </a:r>
            <a:r>
              <a:rPr lang="ru-RU" dirty="0"/>
              <a:t> </a:t>
            </a:r>
            <a:r>
              <a:rPr lang="ru-RU" dirty="0" err="1"/>
              <a:t>види</a:t>
            </a:r>
            <a:r>
              <a:rPr lang="ru-RU" dirty="0"/>
              <a:t> </a:t>
            </a:r>
            <a:r>
              <a:rPr lang="ru-RU" dirty="0" err="1"/>
              <a:t>індивідуальних</a:t>
            </a:r>
            <a:r>
              <a:rPr lang="ru-RU" dirty="0"/>
              <a:t> </a:t>
            </a:r>
            <a:r>
              <a:rPr lang="ru-RU" dirty="0" err="1"/>
              <a:t>ліцензій</a:t>
            </a:r>
            <a:r>
              <a:rPr lang="ru-RU" dirty="0"/>
              <a:t>. </a:t>
            </a:r>
            <a:r>
              <a:rPr lang="ru-RU" dirty="0" err="1"/>
              <a:t>Індивідуальна</a:t>
            </a:r>
            <a:r>
              <a:rPr lang="ru-RU" dirty="0"/>
              <a:t> </a:t>
            </a:r>
            <a:r>
              <a:rPr lang="ru-RU" dirty="0" err="1"/>
              <a:t>ліцензія</a:t>
            </a:r>
            <a:r>
              <a:rPr lang="ru-RU" dirty="0"/>
              <a:t> </a:t>
            </a:r>
            <a:r>
              <a:rPr lang="ru-RU" dirty="0" err="1"/>
              <a:t>залежно</a:t>
            </a:r>
            <a:r>
              <a:rPr lang="ru-RU" dirty="0"/>
              <a:t> </a:t>
            </a:r>
            <a:r>
              <a:rPr lang="ru-RU" dirty="0" err="1"/>
              <a:t>від</a:t>
            </a:r>
            <a:r>
              <a:rPr lang="ru-RU" dirty="0"/>
              <a:t> </a:t>
            </a:r>
            <a:r>
              <a:rPr lang="ru-RU" dirty="0" err="1"/>
              <a:t>обсягу</a:t>
            </a:r>
            <a:r>
              <a:rPr lang="ru-RU" dirty="0"/>
              <a:t> </a:t>
            </a:r>
            <a:r>
              <a:rPr lang="ru-RU" dirty="0" err="1"/>
              <a:t>засвідчуваних</a:t>
            </a:r>
            <a:r>
              <a:rPr lang="ru-RU" dirty="0"/>
              <a:t> прав </a:t>
            </a:r>
            <a:r>
              <a:rPr lang="ru-RU" dirty="0" err="1"/>
              <a:t>буває</a:t>
            </a:r>
            <a:r>
              <a:rPr lang="ru-RU" dirty="0"/>
              <a:t>: </a:t>
            </a:r>
          </a:p>
          <a:p>
            <a:r>
              <a:rPr lang="ru-RU" i="1" dirty="0" err="1" smtClean="0"/>
              <a:t>відкрита</a:t>
            </a:r>
            <a:r>
              <a:rPr lang="ru-RU" dirty="0" smtClean="0"/>
              <a:t> </a:t>
            </a:r>
            <a:r>
              <a:rPr lang="ru-RU" dirty="0"/>
              <a:t>- </a:t>
            </a:r>
            <a:r>
              <a:rPr lang="ru-RU" dirty="0" err="1"/>
              <a:t>відкритий</a:t>
            </a:r>
            <a:r>
              <a:rPr lang="ru-RU" dirty="0"/>
              <a:t> </a:t>
            </a:r>
            <a:r>
              <a:rPr lang="ru-RU" dirty="0" err="1"/>
              <a:t>дозвіл</a:t>
            </a:r>
            <a:r>
              <a:rPr lang="ru-RU" dirty="0"/>
              <a:t> на </a:t>
            </a:r>
            <a:r>
              <a:rPr lang="ru-RU" dirty="0" err="1"/>
              <a:t>експорт</a:t>
            </a:r>
            <a:r>
              <a:rPr lang="ru-RU" dirty="0"/>
              <a:t> </a:t>
            </a:r>
            <a:r>
              <a:rPr lang="ru-RU" dirty="0" err="1"/>
              <a:t>чи</a:t>
            </a:r>
            <a:r>
              <a:rPr lang="ru-RU" dirty="0"/>
              <a:t> </a:t>
            </a:r>
            <a:r>
              <a:rPr lang="ru-RU" dirty="0" err="1"/>
              <a:t>імпорт</a:t>
            </a:r>
            <a:r>
              <a:rPr lang="ru-RU" dirty="0"/>
              <a:t> товару </a:t>
            </a:r>
            <a:r>
              <a:rPr lang="ru-RU" dirty="0" err="1"/>
              <a:t>протягом</a:t>
            </a:r>
            <a:r>
              <a:rPr lang="ru-RU" dirty="0"/>
              <a:t> </a:t>
            </a:r>
            <a:r>
              <a:rPr lang="ru-RU" dirty="0" err="1"/>
              <a:t>визначеного</a:t>
            </a:r>
            <a:r>
              <a:rPr lang="ru-RU" dirty="0"/>
              <a:t> </a:t>
            </a:r>
            <a:r>
              <a:rPr lang="ru-RU" dirty="0" err="1"/>
              <a:t>періоду</a:t>
            </a:r>
            <a:r>
              <a:rPr lang="ru-RU" dirty="0"/>
              <a:t> часу з </a:t>
            </a:r>
            <a:r>
              <a:rPr lang="ru-RU" dirty="0" err="1"/>
              <a:t>визначенням</a:t>
            </a:r>
            <a:r>
              <a:rPr lang="ru-RU" dirty="0"/>
              <a:t> </a:t>
            </a:r>
            <a:r>
              <a:rPr lang="ru-RU" dirty="0" err="1"/>
              <a:t>його</a:t>
            </a:r>
            <a:r>
              <a:rPr lang="ru-RU" dirty="0"/>
              <a:t> </a:t>
            </a:r>
            <a:r>
              <a:rPr lang="ru-RU" dirty="0" err="1"/>
              <a:t>загального</a:t>
            </a:r>
            <a:r>
              <a:rPr lang="ru-RU" dirty="0"/>
              <a:t> </a:t>
            </a:r>
            <a:r>
              <a:rPr lang="ru-RU" dirty="0" err="1"/>
              <a:t>обсягу</a:t>
            </a:r>
            <a:r>
              <a:rPr lang="ru-RU" dirty="0"/>
              <a:t>; </a:t>
            </a:r>
          </a:p>
          <a:p>
            <a:r>
              <a:rPr lang="ru-RU" i="1" dirty="0" err="1" smtClean="0"/>
              <a:t>разова</a:t>
            </a:r>
            <a:r>
              <a:rPr lang="ru-RU" dirty="0" smtClean="0"/>
              <a:t> </a:t>
            </a:r>
            <a:r>
              <a:rPr lang="ru-RU" dirty="0"/>
              <a:t>- </a:t>
            </a:r>
            <a:r>
              <a:rPr lang="ru-RU" dirty="0" err="1"/>
              <a:t>разовий</a:t>
            </a:r>
            <a:r>
              <a:rPr lang="ru-RU" dirty="0"/>
              <a:t> </a:t>
            </a:r>
            <a:r>
              <a:rPr lang="ru-RU" dirty="0" err="1"/>
              <a:t>дозвіл</a:t>
            </a:r>
            <a:r>
              <a:rPr lang="ru-RU" dirty="0"/>
              <a:t> , </a:t>
            </a:r>
            <a:r>
              <a:rPr lang="ru-RU" dirty="0" err="1"/>
              <a:t>що</a:t>
            </a:r>
            <a:r>
              <a:rPr lang="ru-RU" dirty="0"/>
              <a:t> </a:t>
            </a:r>
            <a:r>
              <a:rPr lang="ru-RU" dirty="0" err="1"/>
              <a:t>має</a:t>
            </a:r>
            <a:r>
              <a:rPr lang="ru-RU" dirty="0"/>
              <a:t> </a:t>
            </a:r>
            <a:r>
              <a:rPr lang="ru-RU" dirty="0" err="1"/>
              <a:t>іменний</a:t>
            </a:r>
            <a:r>
              <a:rPr lang="ru-RU" dirty="0"/>
              <a:t> характер і </a:t>
            </a:r>
            <a:r>
              <a:rPr lang="ru-RU" dirty="0" err="1"/>
              <a:t>надається</a:t>
            </a:r>
            <a:r>
              <a:rPr lang="ru-RU" dirty="0"/>
              <a:t> для </a:t>
            </a:r>
            <a:r>
              <a:rPr lang="ru-RU" dirty="0" err="1"/>
              <a:t>здійснення</a:t>
            </a:r>
            <a:r>
              <a:rPr lang="ru-RU" dirty="0"/>
              <a:t> </a:t>
            </a:r>
            <a:r>
              <a:rPr lang="ru-RU" dirty="0" err="1"/>
              <a:t>окремої</a:t>
            </a:r>
            <a:r>
              <a:rPr lang="ru-RU" dirty="0"/>
              <a:t> </a:t>
            </a:r>
            <a:r>
              <a:rPr lang="ru-RU" dirty="0" err="1"/>
              <a:t>операції</a:t>
            </a:r>
            <a:r>
              <a:rPr lang="ru-RU" dirty="0"/>
              <a:t> </a:t>
            </a:r>
            <a:r>
              <a:rPr lang="ru-RU" dirty="0" err="1"/>
              <a:t>конкретним</a:t>
            </a:r>
            <a:r>
              <a:rPr lang="ru-RU" dirty="0"/>
              <a:t> </a:t>
            </a:r>
            <a:r>
              <a:rPr lang="ru-RU" dirty="0" err="1"/>
              <a:t>суб’єктом</a:t>
            </a:r>
            <a:r>
              <a:rPr lang="ru-RU" dirty="0"/>
              <a:t> </a:t>
            </a:r>
            <a:r>
              <a:rPr lang="ru-RU" dirty="0" err="1"/>
              <a:t>зовнішньоекономічної</a:t>
            </a:r>
            <a:r>
              <a:rPr lang="ru-RU" dirty="0"/>
              <a:t> </a:t>
            </a:r>
            <a:r>
              <a:rPr lang="ru-RU" dirty="0" err="1"/>
              <a:t>діяльності</a:t>
            </a:r>
            <a:r>
              <a:rPr lang="ru-RU" dirty="0"/>
              <a:t> на </a:t>
            </a:r>
            <a:r>
              <a:rPr lang="ru-RU" dirty="0" err="1"/>
              <a:t>період</a:t>
            </a:r>
            <a:r>
              <a:rPr lang="ru-RU" dirty="0"/>
              <a:t> не </a:t>
            </a:r>
            <a:r>
              <a:rPr lang="ru-RU" dirty="0" err="1"/>
              <a:t>менше</a:t>
            </a:r>
            <a:r>
              <a:rPr lang="ru-RU" dirty="0"/>
              <a:t> того, </a:t>
            </a:r>
            <a:r>
              <a:rPr lang="ru-RU" dirty="0" err="1"/>
              <a:t>який</a:t>
            </a:r>
            <a:r>
              <a:rPr lang="ru-RU" dirty="0"/>
              <a:t> є </a:t>
            </a:r>
            <a:r>
              <a:rPr lang="ru-RU" dirty="0" err="1"/>
              <a:t>необхідним</a:t>
            </a:r>
            <a:r>
              <a:rPr lang="ru-RU" dirty="0"/>
              <a:t> для </a:t>
            </a:r>
            <a:r>
              <a:rPr lang="ru-RU" dirty="0" err="1"/>
              <a:t>здійснення</a:t>
            </a:r>
            <a:r>
              <a:rPr lang="ru-RU" dirty="0"/>
              <a:t> </a:t>
            </a:r>
            <a:r>
              <a:rPr lang="ru-RU" dirty="0" err="1"/>
              <a:t>експортної</a:t>
            </a:r>
            <a:r>
              <a:rPr lang="ru-RU" dirty="0"/>
              <a:t> (</a:t>
            </a:r>
            <a:r>
              <a:rPr lang="ru-RU" dirty="0" err="1"/>
              <a:t>імпортної</a:t>
            </a:r>
            <a:r>
              <a:rPr lang="ru-RU" dirty="0"/>
              <a:t>) </a:t>
            </a:r>
            <a:r>
              <a:rPr lang="ru-RU" dirty="0" err="1"/>
              <a:t>операції</a:t>
            </a:r>
            <a:r>
              <a:rPr lang="ru-RU" dirty="0"/>
              <a:t>. </a:t>
            </a:r>
          </a:p>
          <a:p>
            <a:pPr marL="0" indent="0">
              <a:buNone/>
            </a:pPr>
            <a:r>
              <a:rPr lang="ru-RU" dirty="0" err="1"/>
              <a:t>Індивідуальна</a:t>
            </a:r>
            <a:r>
              <a:rPr lang="ru-RU" dirty="0"/>
              <a:t> </a:t>
            </a:r>
            <a:r>
              <a:rPr lang="ru-RU" dirty="0" err="1"/>
              <a:t>ліцензія</a:t>
            </a:r>
            <a:r>
              <a:rPr lang="ru-RU" dirty="0"/>
              <a:t> </a:t>
            </a:r>
            <a:r>
              <a:rPr lang="ru-RU" dirty="0" err="1"/>
              <a:t>залежно</a:t>
            </a:r>
            <a:r>
              <a:rPr lang="ru-RU" dirty="0"/>
              <a:t> </a:t>
            </a:r>
            <a:r>
              <a:rPr lang="ru-RU" dirty="0" err="1"/>
              <a:t>від</a:t>
            </a:r>
            <a:r>
              <a:rPr lang="ru-RU" dirty="0"/>
              <a:t> </a:t>
            </a:r>
            <a:r>
              <a:rPr lang="ru-RU" dirty="0" err="1"/>
              <a:t>підстав</a:t>
            </a:r>
            <a:r>
              <a:rPr lang="ru-RU" dirty="0"/>
              <a:t> </a:t>
            </a:r>
            <a:r>
              <a:rPr lang="ru-RU" dirty="0" err="1"/>
              <a:t>установлення</a:t>
            </a:r>
            <a:r>
              <a:rPr lang="ru-RU" dirty="0"/>
              <a:t> режиму </a:t>
            </a:r>
            <a:r>
              <a:rPr lang="ru-RU" dirty="0" err="1"/>
              <a:t>ліцензування</a:t>
            </a:r>
            <a:r>
              <a:rPr lang="ru-RU" dirty="0"/>
              <a:t> </a:t>
            </a:r>
            <a:r>
              <a:rPr lang="ru-RU" dirty="0" err="1"/>
              <a:t>поділяється</a:t>
            </a:r>
            <a:r>
              <a:rPr lang="ru-RU" dirty="0"/>
              <a:t> на </a:t>
            </a:r>
            <a:r>
              <a:rPr lang="ru-RU" dirty="0" err="1"/>
              <a:t>такі</a:t>
            </a:r>
            <a:r>
              <a:rPr lang="ru-RU" dirty="0"/>
              <a:t> </a:t>
            </a:r>
            <a:r>
              <a:rPr lang="ru-RU" dirty="0" err="1"/>
              <a:t>види</a:t>
            </a:r>
            <a:r>
              <a:rPr lang="ru-RU" dirty="0"/>
              <a:t>: </a:t>
            </a:r>
          </a:p>
          <a:p>
            <a:r>
              <a:rPr lang="ru-RU" i="1" dirty="0" err="1" smtClean="0"/>
              <a:t>антидемпінгова</a:t>
            </a:r>
            <a:r>
              <a:rPr lang="ru-RU" dirty="0" smtClean="0"/>
              <a:t> </a:t>
            </a:r>
            <a:r>
              <a:rPr lang="ru-RU" dirty="0"/>
              <a:t>– право на </a:t>
            </a:r>
            <a:r>
              <a:rPr lang="ru-RU" dirty="0" err="1"/>
              <a:t>імпорт</a:t>
            </a:r>
            <a:r>
              <a:rPr lang="ru-RU" dirty="0"/>
              <a:t> </a:t>
            </a:r>
            <a:r>
              <a:rPr lang="ru-RU" dirty="0" err="1"/>
              <a:t>протягом</a:t>
            </a:r>
            <a:r>
              <a:rPr lang="ru-RU" dirty="0"/>
              <a:t> </a:t>
            </a:r>
            <a:r>
              <a:rPr lang="ru-RU" dirty="0" err="1"/>
              <a:t>визначеного</a:t>
            </a:r>
            <a:r>
              <a:rPr lang="ru-RU" dirty="0"/>
              <a:t> </a:t>
            </a:r>
            <a:r>
              <a:rPr lang="ru-RU" dirty="0" err="1"/>
              <a:t>терміну</a:t>
            </a:r>
            <a:r>
              <a:rPr lang="ru-RU" dirty="0"/>
              <a:t> </a:t>
            </a:r>
            <a:r>
              <a:rPr lang="ru-RU" dirty="0" err="1"/>
              <a:t>визначених</a:t>
            </a:r>
            <a:r>
              <a:rPr lang="ru-RU" dirty="0"/>
              <a:t> </a:t>
            </a:r>
            <a:r>
              <a:rPr lang="ru-RU" dirty="0" err="1"/>
              <a:t>товарів</a:t>
            </a:r>
            <a:r>
              <a:rPr lang="ru-RU" dirty="0"/>
              <a:t>, </a:t>
            </a:r>
            <a:r>
              <a:rPr lang="ru-RU" dirty="0" err="1"/>
              <a:t>що</a:t>
            </a:r>
            <a:r>
              <a:rPr lang="ru-RU" dirty="0"/>
              <a:t> є </a:t>
            </a:r>
            <a:r>
              <a:rPr lang="ru-RU" dirty="0" err="1"/>
              <a:t>об’єктом</a:t>
            </a:r>
            <a:r>
              <a:rPr lang="ru-RU" dirty="0"/>
              <a:t> </a:t>
            </a:r>
            <a:r>
              <a:rPr lang="ru-RU" dirty="0" err="1"/>
              <a:t>антидемпінгового</a:t>
            </a:r>
            <a:r>
              <a:rPr lang="ru-RU" dirty="0"/>
              <a:t> </a:t>
            </a:r>
            <a:r>
              <a:rPr lang="ru-RU" dirty="0" err="1"/>
              <a:t>розслідування</a:t>
            </a:r>
            <a:r>
              <a:rPr lang="ru-RU" dirty="0"/>
              <a:t> </a:t>
            </a:r>
            <a:r>
              <a:rPr lang="ru-RU" dirty="0" err="1"/>
              <a:t>чи</a:t>
            </a:r>
            <a:r>
              <a:rPr lang="ru-RU" dirty="0"/>
              <a:t> </a:t>
            </a:r>
            <a:r>
              <a:rPr lang="ru-RU" dirty="0" err="1"/>
              <a:t>антидемпінгових</a:t>
            </a:r>
            <a:r>
              <a:rPr lang="ru-RU" dirty="0"/>
              <a:t> </a:t>
            </a:r>
            <a:r>
              <a:rPr lang="ru-RU" dirty="0" err="1"/>
              <a:t>заходів</a:t>
            </a:r>
            <a:r>
              <a:rPr lang="ru-RU" dirty="0"/>
              <a:t>; </a:t>
            </a:r>
          </a:p>
          <a:p>
            <a:r>
              <a:rPr lang="ru-RU" i="1" dirty="0" err="1" smtClean="0"/>
              <a:t>компенсаційна</a:t>
            </a:r>
            <a:r>
              <a:rPr lang="ru-RU" dirty="0" smtClean="0"/>
              <a:t> </a:t>
            </a:r>
            <a:r>
              <a:rPr lang="ru-RU" dirty="0"/>
              <a:t>- право на </a:t>
            </a:r>
            <a:r>
              <a:rPr lang="ru-RU" dirty="0" err="1"/>
              <a:t>імпорт</a:t>
            </a:r>
            <a:r>
              <a:rPr lang="ru-RU" dirty="0"/>
              <a:t> </a:t>
            </a:r>
            <a:r>
              <a:rPr lang="ru-RU" dirty="0" err="1"/>
              <a:t>протягом</a:t>
            </a:r>
            <a:r>
              <a:rPr lang="ru-RU" dirty="0"/>
              <a:t> </a:t>
            </a:r>
            <a:r>
              <a:rPr lang="ru-RU" dirty="0" err="1"/>
              <a:t>визначеного</a:t>
            </a:r>
            <a:r>
              <a:rPr lang="ru-RU" dirty="0"/>
              <a:t> </a:t>
            </a:r>
            <a:r>
              <a:rPr lang="ru-RU" dirty="0" err="1"/>
              <a:t>терміну</a:t>
            </a:r>
            <a:r>
              <a:rPr lang="ru-RU" dirty="0"/>
              <a:t> </a:t>
            </a:r>
            <a:r>
              <a:rPr lang="ru-RU" dirty="0" err="1"/>
              <a:t>визначених</a:t>
            </a:r>
            <a:r>
              <a:rPr lang="ru-RU" dirty="0"/>
              <a:t> </a:t>
            </a:r>
            <a:r>
              <a:rPr lang="ru-RU" dirty="0" err="1"/>
              <a:t>товарів</a:t>
            </a:r>
            <a:r>
              <a:rPr lang="ru-RU" dirty="0"/>
              <a:t>, </a:t>
            </a:r>
            <a:r>
              <a:rPr lang="ru-RU" dirty="0" err="1"/>
              <a:t>що</a:t>
            </a:r>
            <a:r>
              <a:rPr lang="ru-RU" dirty="0"/>
              <a:t> є </a:t>
            </a:r>
            <a:r>
              <a:rPr lang="ru-RU" dirty="0" err="1"/>
              <a:t>об’єктом</a:t>
            </a:r>
            <a:r>
              <a:rPr lang="ru-RU" dirty="0"/>
              <a:t> </a:t>
            </a:r>
            <a:r>
              <a:rPr lang="ru-RU" dirty="0" err="1"/>
              <a:t>антисубсидійного</a:t>
            </a:r>
            <a:r>
              <a:rPr lang="ru-RU" dirty="0"/>
              <a:t> </a:t>
            </a:r>
            <a:r>
              <a:rPr lang="ru-RU" dirty="0" err="1"/>
              <a:t>розслідування</a:t>
            </a:r>
            <a:r>
              <a:rPr lang="ru-RU" dirty="0"/>
              <a:t> </a:t>
            </a:r>
            <a:r>
              <a:rPr lang="ru-RU" dirty="0" err="1"/>
              <a:t>чи</a:t>
            </a:r>
            <a:r>
              <a:rPr lang="ru-RU" dirty="0"/>
              <a:t> </a:t>
            </a:r>
            <a:r>
              <a:rPr lang="ru-RU" dirty="0" err="1"/>
              <a:t>компенсаційних</a:t>
            </a:r>
            <a:r>
              <a:rPr lang="ru-RU" dirty="0"/>
              <a:t> </a:t>
            </a:r>
            <a:r>
              <a:rPr lang="ru-RU" dirty="0" err="1"/>
              <a:t>заходів</a:t>
            </a:r>
            <a:r>
              <a:rPr lang="ru-RU" dirty="0"/>
              <a:t>; </a:t>
            </a:r>
          </a:p>
          <a:p>
            <a:r>
              <a:rPr lang="ru-RU" i="1" dirty="0" err="1" smtClean="0"/>
              <a:t>спеціальна</a:t>
            </a:r>
            <a:r>
              <a:rPr lang="ru-RU" dirty="0" smtClean="0"/>
              <a:t> </a:t>
            </a:r>
            <a:r>
              <a:rPr lang="ru-RU" dirty="0"/>
              <a:t>- право на </a:t>
            </a:r>
            <a:r>
              <a:rPr lang="ru-RU" dirty="0" err="1"/>
              <a:t>імпорт</a:t>
            </a:r>
            <a:r>
              <a:rPr lang="ru-RU" dirty="0"/>
              <a:t> </a:t>
            </a:r>
            <a:r>
              <a:rPr lang="ru-RU" dirty="0" err="1"/>
              <a:t>протягом</a:t>
            </a:r>
            <a:r>
              <a:rPr lang="ru-RU" dirty="0"/>
              <a:t> </a:t>
            </a:r>
            <a:r>
              <a:rPr lang="ru-RU" dirty="0" err="1"/>
              <a:t>визначеного</a:t>
            </a:r>
            <a:r>
              <a:rPr lang="ru-RU" dirty="0"/>
              <a:t> </a:t>
            </a:r>
            <a:r>
              <a:rPr lang="ru-RU" dirty="0" err="1"/>
              <a:t>терміну</a:t>
            </a:r>
            <a:r>
              <a:rPr lang="ru-RU" dirty="0"/>
              <a:t> </a:t>
            </a:r>
            <a:r>
              <a:rPr lang="ru-RU" dirty="0" err="1"/>
              <a:t>визначених</a:t>
            </a:r>
            <a:r>
              <a:rPr lang="ru-RU" dirty="0"/>
              <a:t> </a:t>
            </a:r>
            <a:r>
              <a:rPr lang="ru-RU" dirty="0" err="1"/>
              <a:t>товарів</a:t>
            </a:r>
            <a:r>
              <a:rPr lang="ru-RU" dirty="0"/>
              <a:t>, </a:t>
            </a:r>
            <a:r>
              <a:rPr lang="ru-RU" dirty="0" err="1"/>
              <a:t>що</a:t>
            </a:r>
            <a:r>
              <a:rPr lang="ru-RU" dirty="0"/>
              <a:t> є </a:t>
            </a:r>
            <a:r>
              <a:rPr lang="ru-RU" dirty="0" err="1"/>
              <a:t>об’єктом</a:t>
            </a:r>
            <a:r>
              <a:rPr lang="ru-RU" dirty="0"/>
              <a:t> </a:t>
            </a:r>
            <a:r>
              <a:rPr lang="ru-RU" dirty="0" err="1"/>
              <a:t>спеціального</a:t>
            </a:r>
            <a:r>
              <a:rPr lang="ru-RU" dirty="0"/>
              <a:t> </a:t>
            </a:r>
            <a:r>
              <a:rPr lang="ru-RU" dirty="0" err="1"/>
              <a:t>розслідування</a:t>
            </a:r>
            <a:r>
              <a:rPr lang="ru-RU" dirty="0"/>
              <a:t> </a:t>
            </a:r>
            <a:r>
              <a:rPr lang="ru-RU" dirty="0" err="1"/>
              <a:t>чи</a:t>
            </a:r>
            <a:r>
              <a:rPr lang="ru-RU" dirty="0"/>
              <a:t> </a:t>
            </a:r>
            <a:r>
              <a:rPr lang="ru-RU" dirty="0" err="1"/>
              <a:t>спеціальних</a:t>
            </a:r>
            <a:r>
              <a:rPr lang="ru-RU" dirty="0"/>
              <a:t> </a:t>
            </a:r>
            <a:r>
              <a:rPr lang="ru-RU" dirty="0" err="1"/>
              <a:t>заходів</a:t>
            </a:r>
            <a:r>
              <a:rPr lang="ru-RU" dirty="0"/>
              <a:t>. </a:t>
            </a:r>
            <a:r>
              <a:rPr lang="ru-RU" dirty="0" err="1"/>
              <a:t>Ліцензії</a:t>
            </a:r>
            <a:r>
              <a:rPr lang="ru-RU" dirty="0"/>
              <a:t> </a:t>
            </a:r>
            <a:r>
              <a:rPr lang="ru-RU" dirty="0" err="1"/>
              <a:t>розподіляються</a:t>
            </a:r>
            <a:r>
              <a:rPr lang="ru-RU" dirty="0"/>
              <a:t> </a:t>
            </a:r>
            <a:r>
              <a:rPr lang="ru-RU" dirty="0" err="1"/>
              <a:t>різними</a:t>
            </a:r>
            <a:r>
              <a:rPr lang="ru-RU" dirty="0"/>
              <a:t> способами. </a:t>
            </a:r>
            <a:r>
              <a:rPr lang="ru-RU" dirty="0" err="1"/>
              <a:t>Найефективнішим</a:t>
            </a:r>
            <a:r>
              <a:rPr lang="ru-RU" dirty="0"/>
              <a:t> є </a:t>
            </a:r>
            <a:r>
              <a:rPr lang="ru-RU" dirty="0" err="1"/>
              <a:t>відкритий</a:t>
            </a:r>
            <a:r>
              <a:rPr lang="ru-RU" dirty="0"/>
              <a:t> </a:t>
            </a:r>
            <a:r>
              <a:rPr lang="ru-RU" dirty="0" err="1"/>
              <a:t>аукціон</a:t>
            </a:r>
            <a:r>
              <a:rPr lang="ru-RU" dirty="0"/>
              <a:t>, </a:t>
            </a:r>
            <a:r>
              <a:rPr lang="ru-RU" dirty="0" err="1"/>
              <a:t>що</a:t>
            </a:r>
            <a:r>
              <a:rPr lang="ru-RU" dirty="0"/>
              <a:t> </a:t>
            </a:r>
            <a:r>
              <a:rPr lang="ru-RU" dirty="0" err="1"/>
              <a:t>являє</a:t>
            </a:r>
            <a:r>
              <a:rPr lang="ru-RU" dirty="0"/>
              <a:t> собою </a:t>
            </a:r>
            <a:r>
              <a:rPr lang="ru-RU" dirty="0" err="1"/>
              <a:t>конкурсний</a:t>
            </a:r>
            <a:r>
              <a:rPr lang="ru-RU" dirty="0"/>
              <a:t> продаж </a:t>
            </a:r>
            <a:r>
              <a:rPr lang="ru-RU" dirty="0" err="1"/>
              <a:t>імпортних</a:t>
            </a:r>
            <a:r>
              <a:rPr lang="ru-RU" dirty="0"/>
              <a:t> квот. </a:t>
            </a:r>
          </a:p>
          <a:p>
            <a:endParaRPr lang="ru-RU" dirty="0"/>
          </a:p>
        </p:txBody>
      </p:sp>
    </p:spTree>
    <p:extLst>
      <p:ext uri="{BB962C8B-B14F-4D97-AF65-F5344CB8AC3E}">
        <p14:creationId xmlns:p14="http://schemas.microsoft.com/office/powerpoint/2010/main" val="3846154041"/>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425</TotalTime>
  <Words>2535</Words>
  <Application>Microsoft Office PowerPoint</Application>
  <PresentationFormat>Широкоэкранный</PresentationFormat>
  <Paragraphs>148</Paragraphs>
  <Slides>31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31</vt:i4>
      </vt:variant>
    </vt:vector>
  </HeadingPairs>
  <TitlesOfParts>
    <vt:vector size="36" baseType="lpstr">
      <vt:lpstr>Arial</vt:lpstr>
      <vt:lpstr>Symbol</vt:lpstr>
      <vt:lpstr>Trebuchet MS</vt:lpstr>
      <vt:lpstr>Wingdings 3</vt:lpstr>
      <vt:lpstr>Грань</vt:lpstr>
      <vt:lpstr>Тема 4. Нетарифні методи регулювання ЗЕД  4.1. Сутність нетарифного регулювання ЗЕД. 4.2. Класифікація методів нетарифного регулювання. 4.3. Сутність ліцензування. Види ліцензій та механізм їх застосування. 4.4. Сутність квотування. Види квот та підстави до застосування. 4.5. Приховані види торговельних обмежень. 4.6. Фінансові методи торговельних обмежень. 4.7. Заборона окремих видів експорту та імпорту в Україні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Нетарифні методи регулювання ЗЕД  4.1. Сутність нетарифного регулювання ЗЕД. 4.2. Класифікація методів нетарифного регулювання. 4.3. Сутність ліцензування. Види ліцензій та механізм їх застосування. 4.4. Сутність квотування. Види квот та підстави до застосування. 4.5. Приховані види торговельних обмежень. 4.6. Фінансові методи торговельних обмежень. 4.7. Заборона окремих видів експорту та імпорту в Україні</dc:title>
  <dc:creator>Оксана</dc:creator>
  <cp:lastModifiedBy>Dell</cp:lastModifiedBy>
  <cp:revision>9</cp:revision>
  <dcterms:created xsi:type="dcterms:W3CDTF">2021-03-11T20:02:33Z</dcterms:created>
  <dcterms:modified xsi:type="dcterms:W3CDTF">2021-03-12T15:50:47Z</dcterms:modified>
</cp:coreProperties>
</file>