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95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29287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0211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8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82248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20769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505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з малю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25428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70011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5274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0594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7669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98512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79366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1018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71864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20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350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uk-UA" smtClean="0"/>
              <a:t>Редагувати стиль зразка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6E6445E8-1416-48B2-A7D2-8053AE16A90D}" type="datetimeFigureOut">
              <a:rPr lang="uk-UA" smtClean="0"/>
              <a:t>30.11.2025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AA9A58A5-7974-45EC-94A9-72DD2479E6F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09627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evil.com/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Безпека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688847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49697"/>
          <a:stretch/>
        </p:blipFill>
        <p:spPr>
          <a:xfrm>
            <a:off x="434896" y="1450534"/>
            <a:ext cx="4010355" cy="3486150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5809307" y="94254"/>
            <a:ext cx="6096000" cy="63940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 err="1">
                <a:solidFill>
                  <a:srgbClr val="4FC1FF"/>
                </a:solidFill>
                <a:latin typeface="Consolas" panose="020B0609020204030204" pitchFamily="49" charset="0"/>
              </a:rPr>
              <a:t>comments</a:t>
            </a:r>
            <a:r>
              <a:rPr lang="en-US" sz="105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rgbClr val="DCDCAA"/>
                </a:solidFill>
                <a:latin typeface="Consolas" panose="020B0609020204030204" pitchFamily="49" charset="0"/>
              </a:rPr>
              <a:t>map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((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c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) 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=&gt;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(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key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c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marginBottom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paddingBottom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16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borderBottom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"1px solid #ccc"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fontSize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12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color: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"#777"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{new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4EC9B0"/>
                </a:solidFill>
                <a:latin typeface="Consolas" panose="020B0609020204030204" pitchFamily="49" charset="0"/>
              </a:rPr>
              <a:t>Date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c</a:t>
            </a:r>
            <a:r>
              <a:rPr lang="en-US" sz="105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createdAt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).</a:t>
            </a:r>
            <a:r>
              <a:rPr lang="en-US" sz="1050" dirty="0" err="1">
                <a:solidFill>
                  <a:srgbClr val="DCDCAA"/>
                </a:solidFill>
                <a:latin typeface="Consolas" panose="020B0609020204030204" pitchFamily="49" charset="0"/>
              </a:rPr>
              <a:t>toLocaleString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()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marginTop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strong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uk-UA" sz="1050" dirty="0">
                <a:solidFill>
                  <a:srgbClr val="D4D4D4"/>
                </a:solidFill>
                <a:latin typeface="Consolas" panose="020B0609020204030204" pitchFamily="49" charset="0"/>
              </a:rPr>
              <a:t>Безпечно:</a:t>
            </a:r>
            <a:r>
              <a:rPr lang="uk-UA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strong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border: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"1px solid #</a:t>
            </a:r>
            <a:r>
              <a:rPr lang="en-US" sz="1050" dirty="0" err="1">
                <a:solidFill>
                  <a:srgbClr val="CE9178"/>
                </a:solidFill>
                <a:latin typeface="Consolas" panose="020B0609020204030204" pitchFamily="49" charset="0"/>
              </a:rPr>
              <a:t>ddd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padding: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whiteSpace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"pre-wrap"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c</a:t>
            </a:r>
            <a:r>
              <a:rPr lang="en-US" sz="105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text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marginTop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strong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color: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"red"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r>
              <a:rPr lang="uk-UA" sz="1050" dirty="0">
                <a:solidFill>
                  <a:srgbClr val="D4D4D4"/>
                </a:solidFill>
                <a:latin typeface="Consolas" panose="020B0609020204030204" pitchFamily="49" charset="0"/>
              </a:rPr>
              <a:t>Небезпечно (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XSS):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strong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style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border: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CE9178"/>
                </a:solidFill>
                <a:latin typeface="Consolas" panose="020B0609020204030204" pitchFamily="49" charset="0"/>
              </a:rPr>
              <a:t>"1px solid red"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padding: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8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minHeight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>
                <a:solidFill>
                  <a:srgbClr val="B5CEA8"/>
                </a:solidFill>
                <a:latin typeface="Consolas" panose="020B0609020204030204" pitchFamily="49" charset="0"/>
              </a:rPr>
              <a:t>30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,</a:t>
            </a: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 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dangerouslySetInnerHTML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{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{ </a:t>
            </a:r>
            <a:r>
              <a:rPr lang="en-US" sz="1050" dirty="0">
                <a:solidFill>
                  <a:srgbClr val="9CDCFE"/>
                </a:solidFill>
                <a:latin typeface="Consolas" panose="020B0609020204030204" pitchFamily="49" charset="0"/>
              </a:rPr>
              <a:t>__html: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c</a:t>
            </a:r>
            <a:r>
              <a:rPr lang="en-US" sz="105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050" dirty="0" err="1">
                <a:solidFill>
                  <a:srgbClr val="9CDCFE"/>
                </a:solidFill>
                <a:latin typeface="Consolas" panose="020B0609020204030204" pitchFamily="49" charset="0"/>
              </a:rPr>
              <a:t>text</a:t>
            </a:r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 }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div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  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li</a:t>
            </a:r>
            <a:r>
              <a:rPr lang="en-US" sz="1050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sz="105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sz="1050" dirty="0">
                <a:solidFill>
                  <a:srgbClr val="D4D4D4"/>
                </a:solidFill>
                <a:latin typeface="Consolas" panose="020B0609020204030204" pitchFamily="49" charset="0"/>
              </a:rPr>
              <a:t>        ))</a:t>
            </a:r>
            <a:r>
              <a:rPr lang="en-US" sz="1050" dirty="0">
                <a:solidFill>
                  <a:srgbClr val="569CD6"/>
                </a:solidFill>
                <a:latin typeface="Consolas" panose="020B0609020204030204" pitchFamily="49" charset="0"/>
              </a:rPr>
              <a:t>}</a:t>
            </a:r>
            <a:endParaRPr lang="en-US" sz="105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440073" y="482084"/>
            <a:ext cx="10486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XSS </a:t>
            </a:r>
            <a:endParaRPr lang="uk-UA" sz="3200" dirty="0"/>
          </a:p>
        </p:txBody>
      </p:sp>
    </p:spTree>
    <p:extLst>
      <p:ext uri="{BB962C8B-B14F-4D97-AF65-F5344CB8AC3E}">
        <p14:creationId xmlns:p14="http://schemas.microsoft.com/office/powerpoint/2010/main" val="4208591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/>
          <p:cNvSpPr/>
          <p:nvPr/>
        </p:nvSpPr>
        <p:spPr>
          <a:xfrm>
            <a:off x="1336895" y="167197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form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action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"https://bank.com/transfer"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method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"POST"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id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hackForm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"hidden"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"to"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"UA1234567890"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"hidden"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"amount"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"10000"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 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input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type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"hidden"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"comment"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value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</a:t>
            </a:r>
            <a:r>
              <a:rPr lang="uk-UA" dirty="0">
                <a:solidFill>
                  <a:srgbClr val="CE9178"/>
                </a:solidFill>
                <a:latin typeface="Consolas" panose="020B0609020204030204" pitchFamily="49" charset="0"/>
              </a:rPr>
              <a:t>Подарунок :)"</a:t>
            </a:r>
            <a:r>
              <a:rPr lang="uk-UA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uk-UA" dirty="0">
                <a:solidFill>
                  <a:srgbClr val="808080"/>
                </a:solidFill>
                <a:latin typeface="Consolas" panose="020B0609020204030204" pitchFamily="49" charset="0"/>
              </a:rPr>
              <a:t>/&gt;</a:t>
            </a:r>
            <a:endParaRPr lang="uk-UA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uk-UA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form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script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  // </a:t>
            </a:r>
            <a:r>
              <a:rPr lang="uk-UA" dirty="0">
                <a:solidFill>
                  <a:srgbClr val="D4D4D4"/>
                </a:solidFill>
                <a:latin typeface="Consolas" panose="020B0609020204030204" pitchFamily="49" charset="0"/>
              </a:rPr>
              <a:t>форма відправляється автоматично, без кліку</a:t>
            </a:r>
          </a:p>
          <a:p>
            <a:r>
              <a:rPr lang="uk-UA" dirty="0">
                <a:solidFill>
                  <a:srgbClr val="D4D4D4"/>
                </a:solidFill>
                <a:latin typeface="Consolas" panose="020B0609020204030204" pitchFamily="49" charset="0"/>
              </a:rPr>
              <a:t>  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document.getElementById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("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hackForm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").submit();</a:t>
            </a:r>
          </a:p>
          <a:p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&lt;/</a:t>
            </a:r>
            <a:r>
              <a:rPr lang="en-US" dirty="0">
                <a:solidFill>
                  <a:srgbClr val="569CD6"/>
                </a:solidFill>
                <a:latin typeface="Consolas" panose="020B0609020204030204" pitchFamily="49" charset="0"/>
              </a:rPr>
              <a:t>script</a:t>
            </a:r>
            <a:r>
              <a:rPr lang="en-US" dirty="0">
                <a:solidFill>
                  <a:srgbClr val="808080"/>
                </a:solidFill>
                <a:latin typeface="Consolas" panose="020B0609020204030204" pitchFamily="49" charset="0"/>
              </a:rPr>
              <a:t>&gt;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5" name="Прямокутник 4"/>
          <p:cNvSpPr/>
          <p:nvPr/>
        </p:nvSpPr>
        <p:spPr>
          <a:xfrm>
            <a:off x="947596" y="352093"/>
            <a:ext cx="7544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uk-UA" dirty="0">
                <a:solidFill>
                  <a:srgbClr val="D4D4D4"/>
                </a:solidFill>
                <a:latin typeface="Open Sans"/>
              </a:rPr>
              <a:t>Інтернет-банк </a:t>
            </a:r>
            <a:r>
              <a:rPr lang="en-US" dirty="0">
                <a:solidFill>
                  <a:srgbClr val="D4D4D4"/>
                </a:solidFill>
                <a:latin typeface="Open Sans"/>
              </a:rPr>
              <a:t>https://bank.com (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є активна сесія, </a:t>
            </a:r>
            <a:r>
              <a:rPr lang="en-US" dirty="0">
                <a:solidFill>
                  <a:srgbClr val="D4D4D4"/>
                </a:solidFill>
                <a:latin typeface="Open Sans"/>
              </a:rPr>
              <a:t>cookie</a:t>
            </a:r>
            <a:r>
              <a:rPr lang="en-US" dirty="0" smtClean="0">
                <a:solidFill>
                  <a:srgbClr val="D4D4D4"/>
                </a:solidFill>
                <a:latin typeface="Open Sans"/>
              </a:rPr>
              <a:t>).</a:t>
            </a:r>
            <a:endParaRPr lang="uk-UA" dirty="0" smtClean="0">
              <a:solidFill>
                <a:srgbClr val="D4D4D4"/>
              </a:solidFill>
              <a:latin typeface="Open Sans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D4D4D4"/>
                </a:solidFill>
                <a:latin typeface="Open Sans"/>
              </a:rPr>
              <a:t>Не 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виходячи з банку, </a:t>
            </a:r>
            <a:r>
              <a:rPr lang="uk-UA" dirty="0" smtClean="0">
                <a:solidFill>
                  <a:srgbClr val="D4D4D4"/>
                </a:solidFill>
                <a:latin typeface="Open Sans"/>
              </a:rPr>
              <a:t>користувач відкриває в 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іншій вкладці сайт </a:t>
            </a:r>
            <a:r>
              <a:rPr lang="uk-UA" dirty="0" err="1">
                <a:solidFill>
                  <a:srgbClr val="D4D4D4"/>
                </a:solidFill>
                <a:latin typeface="Open Sans"/>
              </a:rPr>
              <a:t>атакера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 </a:t>
            </a:r>
            <a:r>
              <a:rPr lang="en-US" dirty="0">
                <a:solidFill>
                  <a:srgbClr val="D4D4D4"/>
                </a:solidFill>
                <a:latin typeface="Open Sans"/>
                <a:hlinkClick r:id="rId2"/>
              </a:rPr>
              <a:t>https://</a:t>
            </a:r>
            <a:r>
              <a:rPr lang="en-US" dirty="0" smtClean="0">
                <a:solidFill>
                  <a:srgbClr val="D4D4D4"/>
                </a:solidFill>
                <a:latin typeface="Open Sans"/>
                <a:hlinkClick r:id="rId2"/>
              </a:rPr>
              <a:t>evil.com</a:t>
            </a:r>
            <a:r>
              <a:rPr lang="en-US" dirty="0" smtClean="0">
                <a:solidFill>
                  <a:srgbClr val="D4D4D4"/>
                </a:solidFill>
                <a:latin typeface="Open Sans"/>
              </a:rPr>
              <a:t>.</a:t>
            </a:r>
            <a:endParaRPr lang="uk-UA" dirty="0" smtClean="0">
              <a:solidFill>
                <a:srgbClr val="D4D4D4"/>
              </a:solidFill>
              <a:latin typeface="Open Sans"/>
            </a:endParaRPr>
          </a:p>
          <a:p>
            <a:pPr marL="342900" indent="-342900">
              <a:buFont typeface="+mj-lt"/>
              <a:buAutoNum type="arabicPeriod"/>
            </a:pPr>
            <a:r>
              <a:rPr lang="uk-UA" dirty="0" smtClean="0">
                <a:solidFill>
                  <a:srgbClr val="D4D4D4"/>
                </a:solidFill>
                <a:latin typeface="Open Sans"/>
              </a:rPr>
              <a:t>На 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сторінці </a:t>
            </a:r>
            <a:r>
              <a:rPr lang="en-US" dirty="0">
                <a:solidFill>
                  <a:srgbClr val="D4D4D4"/>
                </a:solidFill>
                <a:latin typeface="Open Sans"/>
              </a:rPr>
              <a:t>evil.com </a:t>
            </a:r>
            <a:r>
              <a:rPr lang="uk-UA" dirty="0">
                <a:solidFill>
                  <a:srgbClr val="D4D4D4"/>
                </a:solidFill>
                <a:latin typeface="Open Sans"/>
              </a:rPr>
              <a:t>захований ось такий код:</a:t>
            </a:r>
            <a:endParaRPr lang="uk-UA" b="0" dirty="0">
              <a:solidFill>
                <a:srgbClr val="D4D4D4"/>
              </a:solidFill>
              <a:effectLst/>
              <a:latin typeface="Open Sans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47596" y="4774463"/>
            <a:ext cx="1009904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Що відбувається: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Браузер бачить форму з </a:t>
            </a:r>
            <a:r>
              <a:rPr kumimoji="0" lang="uk-UA" alt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action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="https://bank.com/transfer" → відправляє POST-запит.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Автоматично додає </a:t>
            </a:r>
            <a:r>
              <a:rPr kumimoji="0" lang="uk-UA" alt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cookie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банку (сесію), бо ти вже </a:t>
            </a:r>
            <a:r>
              <a:rPr kumimoji="0" lang="uk-UA" alt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залогінен</a:t>
            </a:r>
            <a:r>
              <a:rPr lang="uk-UA" altLang="uk-UA" dirty="0" err="1" smtClean="0">
                <a:latin typeface="Open Sans"/>
              </a:rPr>
              <a:t>ий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Банк отримує запит, бачить </a:t>
            </a:r>
            <a:r>
              <a:rPr kumimoji="0" lang="uk-UA" alt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валідну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сесію → думає, що </a:t>
            </a:r>
            <a:r>
              <a:rPr lang="uk-UA" altLang="uk-UA" dirty="0" smtClean="0">
                <a:latin typeface="Open Sans"/>
              </a:rPr>
              <a:t>користувач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 натиснув «Переказати».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Гроші йдуть на рахунок </a:t>
            </a:r>
            <a:r>
              <a:rPr kumimoji="0" lang="uk-UA" altLang="uk-UA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атакера</a:t>
            </a:r>
            <a:r>
              <a:rPr kumimoji="0" lang="uk-UA" altLang="uk-UA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pen Sans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Open Sans"/>
            </a:endParaRPr>
          </a:p>
        </p:txBody>
      </p:sp>
      <p:sp>
        <p:nvSpPr>
          <p:cNvPr id="8" name="Прямокутник 7"/>
          <p:cNvSpPr/>
          <p:nvPr/>
        </p:nvSpPr>
        <p:spPr>
          <a:xfrm>
            <a:off x="9829880" y="352093"/>
            <a:ext cx="15263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CSRF</a:t>
            </a:r>
            <a:endParaRPr lang="uk-UA" sz="4000" dirty="0"/>
          </a:p>
        </p:txBody>
      </p:sp>
    </p:spTree>
    <p:extLst>
      <p:ext uri="{BB962C8B-B14F-4D97-AF65-F5344CB8AC3E}">
        <p14:creationId xmlns:p14="http://schemas.microsoft.com/office/powerpoint/2010/main" val="230196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4257774" y="446813"/>
            <a:ext cx="3169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SQL Injection (SQL-</a:t>
            </a:r>
            <a:r>
              <a:rPr lang="uk-UA" dirty="0" err="1"/>
              <a:t>інʼєкція</a:t>
            </a:r>
            <a:r>
              <a:rPr lang="uk-UA" dirty="0"/>
              <a:t>) </a:t>
            </a:r>
          </a:p>
        </p:txBody>
      </p:sp>
      <p:sp>
        <p:nvSpPr>
          <p:cNvPr id="3" name="Прямокутник 2"/>
          <p:cNvSpPr/>
          <p:nvPr/>
        </p:nvSpPr>
        <p:spPr>
          <a:xfrm>
            <a:off x="585457" y="1100585"/>
            <a:ext cx="103782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rgbClr val="9CDCFE"/>
                </a:solidFill>
                <a:latin typeface="Consolas" panose="020B0609020204030204" pitchFamily="49" charset="0"/>
              </a:rPr>
              <a:t>username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request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form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CE9178"/>
                </a:solidFill>
                <a:latin typeface="Consolas" panose="020B0609020204030204" pitchFamily="49" charset="0"/>
              </a:rPr>
              <a:t>"username"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rgbClr val="9CDCFE"/>
                </a:solidFill>
                <a:latin typeface="Consolas" panose="020B0609020204030204" pitchFamily="49" charset="0"/>
              </a:rPr>
              <a:t>password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request</a:t>
            </a:r>
            <a:r>
              <a:rPr lang="en-US" sz="1400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form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sz="1400" dirty="0">
                <a:solidFill>
                  <a:srgbClr val="CE9178"/>
                </a:solidFill>
                <a:latin typeface="Consolas" panose="020B0609020204030204" pitchFamily="49" charset="0"/>
              </a:rPr>
              <a:t>"password"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sz="1400" dirty="0">
                <a:solidFill>
                  <a:srgbClr val="9CDCFE"/>
                </a:solidFill>
                <a:latin typeface="Consolas" panose="020B0609020204030204" pitchFamily="49" charset="0"/>
              </a:rPr>
              <a:t>query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sz="1400" dirty="0" err="1">
                <a:solidFill>
                  <a:srgbClr val="9CDCFE"/>
                </a:solidFill>
                <a:latin typeface="Consolas" panose="020B0609020204030204" pitchFamily="49" charset="0"/>
              </a:rPr>
              <a:t>f</a:t>
            </a:r>
            <a:r>
              <a:rPr lang="en-US" sz="1400" dirty="0" err="1">
                <a:solidFill>
                  <a:srgbClr val="CE9178"/>
                </a:solidFill>
                <a:latin typeface="Consolas" panose="020B0609020204030204" pitchFamily="49" charset="0"/>
              </a:rPr>
              <a:t>"SELECT</a:t>
            </a:r>
            <a:r>
              <a:rPr lang="en-US" sz="1400" dirty="0">
                <a:solidFill>
                  <a:srgbClr val="CE9178"/>
                </a:solidFill>
                <a:latin typeface="Consolas" panose="020B0609020204030204" pitchFamily="49" charset="0"/>
              </a:rPr>
              <a:t> * FROM users WHERE username = '{username}' AND password = '{password}';"</a:t>
            </a:r>
            <a:endParaRPr lang="en-US" sz="1400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endParaRPr lang="uk-UA" sz="1400" dirty="0" smtClean="0">
              <a:solidFill>
                <a:srgbClr val="9CDCFE"/>
              </a:solidFill>
              <a:latin typeface="Consolas" panose="020B0609020204030204" pitchFamily="49" charset="0"/>
            </a:endParaRPr>
          </a:p>
          <a:p>
            <a:r>
              <a:rPr lang="en-US" sz="1400" dirty="0" err="1" smtClean="0">
                <a:solidFill>
                  <a:srgbClr val="9CDCFE"/>
                </a:solidFill>
                <a:latin typeface="Consolas" panose="020B0609020204030204" pitchFamily="49" charset="0"/>
              </a:rPr>
              <a:t>cursor</a:t>
            </a:r>
            <a:r>
              <a:rPr lang="en-US" sz="1400" dirty="0" err="1" smtClean="0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sz="1400" dirty="0" err="1" smtClean="0">
                <a:solidFill>
                  <a:srgbClr val="DCDCAA"/>
                </a:solidFill>
                <a:latin typeface="Consolas" panose="020B0609020204030204" pitchFamily="49" charset="0"/>
              </a:rPr>
              <a:t>execute</a:t>
            </a:r>
            <a:r>
              <a:rPr lang="en-US" sz="1400" dirty="0" smtClean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sz="1400" dirty="0" smtClean="0">
                <a:solidFill>
                  <a:srgbClr val="9CDCFE"/>
                </a:solidFill>
                <a:latin typeface="Consolas" panose="020B0609020204030204" pitchFamily="49" charset="0"/>
              </a:rPr>
              <a:t>query</a:t>
            </a:r>
            <a:r>
              <a:rPr lang="en-US" sz="1400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US" sz="1400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6" name="Прямокутник 5"/>
          <p:cNvSpPr/>
          <p:nvPr/>
        </p:nvSpPr>
        <p:spPr>
          <a:xfrm>
            <a:off x="1481750" y="4121217"/>
            <a:ext cx="3968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users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'admin'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endParaRPr lang="uk-UA" dirty="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4FC1FF"/>
                </a:solidFill>
                <a:latin typeface="Consolas" panose="020B0609020204030204" pitchFamily="49" charset="0"/>
              </a:rPr>
              <a:t>AND</a:t>
            </a:r>
            <a:r>
              <a:rPr lang="en-US" dirty="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password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'12345'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916317" y="3329474"/>
            <a:ext cx="19658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 err="1"/>
              <a:t>username</a:t>
            </a:r>
            <a:r>
              <a:rPr lang="uk-UA" altLang="uk-UA" dirty="0"/>
              <a:t>: </a:t>
            </a:r>
            <a:r>
              <a:rPr lang="uk-UA" altLang="uk-UA" dirty="0" err="1"/>
              <a:t>admin</a:t>
            </a:r>
            <a:endParaRPr lang="uk-UA" altLang="uk-U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 err="1"/>
              <a:t>password</a:t>
            </a:r>
            <a:r>
              <a:rPr lang="uk-UA" altLang="uk-UA" dirty="0"/>
              <a:t>: 12345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436284" y="2770020"/>
            <a:ext cx="231794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 err="1"/>
              <a:t>username</a:t>
            </a:r>
            <a:r>
              <a:rPr lang="uk-UA" altLang="uk-UA" dirty="0"/>
              <a:t>: </a:t>
            </a:r>
            <a:r>
              <a:rPr lang="uk-UA" altLang="uk-UA" dirty="0" err="1"/>
              <a:t>admin</a:t>
            </a:r>
            <a:endParaRPr lang="uk-UA" altLang="uk-UA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 err="1"/>
              <a:t>password</a:t>
            </a:r>
            <a:r>
              <a:rPr lang="uk-UA" altLang="uk-UA" dirty="0"/>
              <a:t>: ' OR '1'='1</a:t>
            </a:r>
          </a:p>
        </p:txBody>
      </p:sp>
      <p:sp>
        <p:nvSpPr>
          <p:cNvPr id="10" name="Прямокутник 9"/>
          <p:cNvSpPr/>
          <p:nvPr/>
        </p:nvSpPr>
        <p:spPr>
          <a:xfrm>
            <a:off x="7037560" y="3563097"/>
            <a:ext cx="40076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users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'admin'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endParaRPr lang="uk-UA" dirty="0" smtClean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 smtClean="0">
                <a:solidFill>
                  <a:srgbClr val="4FC1FF"/>
                </a:solidFill>
                <a:latin typeface="Consolas" panose="020B0609020204030204" pitchFamily="49" charset="0"/>
              </a:rPr>
              <a:t>AND</a:t>
            </a:r>
            <a:r>
              <a:rPr lang="en-US" dirty="0" smtClean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password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OR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'1'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=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'1'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06557" y="4549087"/>
            <a:ext cx="314432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 err="1"/>
              <a:t>password</a:t>
            </a:r>
            <a:r>
              <a:rPr lang="uk-UA" altLang="uk-UA" dirty="0"/>
              <a:t> = '' – це </a:t>
            </a:r>
            <a:r>
              <a:rPr lang="uk-UA" altLang="uk-UA" dirty="0" err="1"/>
              <a:t>false</a:t>
            </a:r>
            <a:r>
              <a:rPr lang="uk-UA" altLang="uk-UA" dirty="0"/>
              <a:t>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uk-UA" altLang="uk-UA" dirty="0"/>
              <a:t>але OR '1'='1' – завжди </a:t>
            </a:r>
            <a:r>
              <a:rPr lang="uk-UA" altLang="uk-UA" dirty="0" err="1"/>
              <a:t>true</a:t>
            </a:r>
            <a:r>
              <a:rPr lang="uk-UA" altLang="uk-UA" dirty="0"/>
              <a:t>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5830432" y="5535077"/>
            <a:ext cx="612919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dirty="0">
                <a:latin typeface="Open Sans"/>
              </a:rPr>
              <a:t>Тобто умова завжди істинна, і сервер вважає, що логін вдалий, навіть якщо пароль </a:t>
            </a:r>
            <a:r>
              <a:rPr lang="uk-UA" altLang="uk-UA" dirty="0" smtClean="0">
                <a:latin typeface="Open Sans"/>
              </a:rPr>
              <a:t>неправильний.</a:t>
            </a:r>
            <a:r>
              <a:rPr lang="en-US" altLang="uk-UA" dirty="0" smtClean="0">
                <a:latin typeface="Open Sans"/>
              </a:rPr>
              <a:t> </a:t>
            </a:r>
            <a:r>
              <a:rPr lang="uk-UA" altLang="uk-UA" dirty="0" smtClean="0">
                <a:latin typeface="Open Sans"/>
              </a:rPr>
              <a:t>Зловмисник </a:t>
            </a:r>
            <a:r>
              <a:rPr lang="uk-UA" altLang="uk-UA" dirty="0" err="1">
                <a:latin typeface="Open Sans"/>
              </a:rPr>
              <a:t>залогінюється</a:t>
            </a:r>
            <a:r>
              <a:rPr lang="uk-UA" altLang="uk-UA" dirty="0">
                <a:latin typeface="Open Sans"/>
              </a:rPr>
              <a:t> як </a:t>
            </a:r>
            <a:r>
              <a:rPr lang="uk-UA" altLang="uk-UA" dirty="0" err="1">
                <a:latin typeface="Open Sans"/>
              </a:rPr>
              <a:t>admin</a:t>
            </a:r>
            <a:r>
              <a:rPr lang="uk-UA" altLang="uk-UA" dirty="0">
                <a:latin typeface="Open Sans"/>
              </a:rPr>
              <a:t> без знання пароля. </a:t>
            </a:r>
          </a:p>
        </p:txBody>
      </p:sp>
    </p:spTree>
    <p:extLst>
      <p:ext uri="{BB962C8B-B14F-4D97-AF65-F5344CB8AC3E}">
        <p14:creationId xmlns:p14="http://schemas.microsoft.com/office/powerpoint/2010/main" val="3744939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кутник 1"/>
          <p:cNvSpPr/>
          <p:nvPr/>
        </p:nvSpPr>
        <p:spPr>
          <a:xfrm>
            <a:off x="1047184" y="1069765"/>
            <a:ext cx="1026059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request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form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[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"username"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/>
            </a:r>
            <a:b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</a:b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query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f</a:t>
            </a:r>
            <a:r>
              <a:rPr lang="en-US" dirty="0" err="1">
                <a:solidFill>
                  <a:srgbClr val="CE9178"/>
                </a:solidFill>
                <a:latin typeface="Consolas" panose="020B0609020204030204" pitchFamily="49" charset="0"/>
              </a:rPr>
              <a:t>"SELECT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 * FROM users WHERE username = '{username}';"</a:t>
            </a:r>
            <a:endParaRPr lang="en-US" dirty="0">
              <a:solidFill>
                <a:srgbClr val="D4D4D4"/>
              </a:solidFill>
              <a:latin typeface="Consolas" panose="020B0609020204030204" pitchFamily="49" charset="0"/>
            </a:endParaRPr>
          </a:p>
          <a:p>
            <a:r>
              <a:rPr lang="en-US" dirty="0" err="1">
                <a:solidFill>
                  <a:srgbClr val="9CDCFE"/>
                </a:solidFill>
                <a:latin typeface="Consolas" panose="020B0609020204030204" pitchFamily="49" charset="0"/>
              </a:rPr>
              <a:t>cursor</a:t>
            </a:r>
            <a:r>
              <a:rPr lang="en-US" dirty="0" err="1">
                <a:solidFill>
                  <a:srgbClr val="D4D4D4"/>
                </a:solidFill>
                <a:latin typeface="Consolas" panose="020B0609020204030204" pitchFamily="49" charset="0"/>
              </a:rPr>
              <a:t>.</a:t>
            </a:r>
            <a:r>
              <a:rPr lang="en-US" dirty="0" err="1">
                <a:solidFill>
                  <a:srgbClr val="DCDCAA"/>
                </a:solidFill>
                <a:latin typeface="Consolas" panose="020B0609020204030204" pitchFamily="49" charset="0"/>
              </a:rPr>
              <a:t>execute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(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query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)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07121" y="2511003"/>
            <a:ext cx="71500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/>
              <a:t>Зловмисник заповнює форму та вводить - ' </a:t>
            </a:r>
            <a:r>
              <a:rPr lang="uk-UA" dirty="0"/>
              <a:t>; DROP TABLE </a:t>
            </a:r>
            <a:r>
              <a:rPr lang="uk-UA" dirty="0" err="1"/>
              <a:t>users</a:t>
            </a:r>
            <a:r>
              <a:rPr lang="uk-UA" dirty="0"/>
              <a:t>; --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974756" y="3341225"/>
            <a:ext cx="9291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SELECT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*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FROM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WHERE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username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= 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''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DROP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4FC1FF"/>
                </a:solidFill>
                <a:latin typeface="Consolas" panose="020B0609020204030204" pitchFamily="49" charset="0"/>
              </a:rPr>
              <a:t>TABLE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 </a:t>
            </a:r>
            <a:r>
              <a:rPr lang="en-US" dirty="0">
                <a:solidFill>
                  <a:srgbClr val="9CDCFE"/>
                </a:solidFill>
                <a:latin typeface="Consolas" panose="020B0609020204030204" pitchFamily="49" charset="0"/>
              </a:rPr>
              <a:t>users</a:t>
            </a:r>
            <a:r>
              <a:rPr lang="en-US" dirty="0">
                <a:solidFill>
                  <a:srgbClr val="D4D4D4"/>
                </a:solidFill>
                <a:latin typeface="Consolas" panose="020B0609020204030204" pitchFamily="49" charset="0"/>
              </a:rPr>
              <a:t>; --</a:t>
            </a:r>
            <a:r>
              <a:rPr lang="en-US" dirty="0">
                <a:solidFill>
                  <a:srgbClr val="CE9178"/>
                </a:solidFill>
                <a:latin typeface="Consolas" panose="020B0609020204030204" pitchFamily="49" charset="0"/>
              </a:rPr>
              <a:t>'</a:t>
            </a:r>
            <a:r>
              <a:rPr lang="en-US" dirty="0">
                <a:solidFill>
                  <a:srgbClr val="F44747"/>
                </a:solidFill>
                <a:latin typeface="Consolas" panose="020B0609020204030204" pitchFamily="49" charset="0"/>
              </a:rPr>
              <a:t>;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81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hat is a Brute Force | Common Tools &amp; Attack Prevention | Imperv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322" y="1081558"/>
            <a:ext cx="8401050" cy="3448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254944" y="691257"/>
            <a:ext cx="1642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Brute-force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907696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ickjacking Attacks: What They Are and How to Prevent Th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981" y="1943261"/>
            <a:ext cx="5964288" cy="313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4920680" y="691634"/>
            <a:ext cx="18036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Clickjacking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36480727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2319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2478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2337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348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82809" y="2651722"/>
            <a:ext cx="70374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План: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Авторизація, </a:t>
            </a:r>
            <a:r>
              <a:rPr lang="uk-UA" dirty="0" err="1" smtClean="0"/>
              <a:t>аутентифікація</a:t>
            </a:r>
            <a:r>
              <a:rPr lang="uk-UA" dirty="0" smtClean="0"/>
              <a:t>, ідентифікація основні поняття;</a:t>
            </a:r>
          </a:p>
          <a:p>
            <a:pPr marL="342900" indent="-342900">
              <a:buFont typeface="+mj-lt"/>
              <a:buAutoNum type="arabicPeriod"/>
            </a:pPr>
            <a:r>
              <a:rPr lang="uk-UA" dirty="0" smtClean="0"/>
              <a:t>Основні види небезпек та їх уникнення.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03082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059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979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err="1">
                <a:effectLst/>
              </a:rPr>
              <a:t>Аутентифікація</a:t>
            </a:r>
            <a:r>
              <a:rPr lang="uk-UA" b="1" cap="all" dirty="0">
                <a:effectLst/>
              </a:rPr>
              <a:t>, авторизація та ідентифікація</a:t>
            </a:r>
            <a:br>
              <a:rPr lang="uk-UA" b="1" cap="all" dirty="0">
                <a:effectLst/>
              </a:rPr>
            </a:b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913795" y="4303634"/>
            <a:ext cx="10353762" cy="1200873"/>
          </a:xfrm>
        </p:spPr>
        <p:txBody>
          <a:bodyPr>
            <a:normAutofit lnSpcReduction="10000"/>
          </a:bodyPr>
          <a:lstStyle/>
          <a:p>
            <a:pPr marL="36900" indent="0" algn="just">
              <a:buNone/>
            </a:pPr>
            <a:r>
              <a:rPr lang="uk-UA" dirty="0" smtClean="0">
                <a:effectLst/>
              </a:rPr>
              <a:t>	Існує </a:t>
            </a:r>
            <a:r>
              <a:rPr lang="uk-UA" dirty="0">
                <a:effectLst/>
              </a:rPr>
              <a:t>три концепції для пояснення контролю доступу в </a:t>
            </a:r>
            <a:r>
              <a:rPr lang="uk-UA" dirty="0" err="1">
                <a:effectLst/>
              </a:rPr>
              <a:t>кібербезпеці</a:t>
            </a:r>
            <a:r>
              <a:rPr lang="uk-UA" dirty="0">
                <a:effectLst/>
              </a:rPr>
              <a:t>: ідентифікація, автентифікація та авторизація. Хоча ці терміни тісно пов'язані, вони мають відмінності, які необхідно уточнити, щоб добре розуміти правильну термінологію.</a:t>
            </a:r>
            <a:endParaRPr lang="uk-UA" dirty="0"/>
          </a:p>
        </p:txBody>
      </p:sp>
      <p:pic>
        <p:nvPicPr>
          <p:cNvPr id="4098" name="Picture 2" descr="Аутентифікація, авторизація та ідентифікація: як не плута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545" y="1989103"/>
            <a:ext cx="3983398" cy="2039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938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en.training.qatestlab.com/wp-content/uploads/2023/10/3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5" r="22212"/>
          <a:stretch/>
        </p:blipFill>
        <p:spPr bwMode="auto">
          <a:xfrm>
            <a:off x="869133" y="1473877"/>
            <a:ext cx="471685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5818360" y="1213846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b="0" i="0" dirty="0" smtClean="0">
                <a:effectLst/>
                <a:latin typeface="Open Sans"/>
              </a:rPr>
              <a:t>	Після того, як суб'єкт ідентифікує себе, його необхідно </a:t>
            </a:r>
            <a:r>
              <a:rPr lang="uk-UA" b="0" i="0" dirty="0" err="1" smtClean="0">
                <a:effectLst/>
                <a:latin typeface="Open Sans"/>
              </a:rPr>
              <a:t>автентифікувати</a:t>
            </a:r>
            <a:r>
              <a:rPr lang="uk-UA" b="0" i="0" dirty="0" smtClean="0">
                <a:effectLst/>
                <a:latin typeface="Open Sans"/>
              </a:rPr>
              <a:t>, тобто суб'єкт повинен довести, що він є тим, за кого себе видає. Це підтвердження особи досягається шляхом надання облікових даних механізму контролю доступу. Далі, перед схваленням запиту </a:t>
            </a:r>
            <a:r>
              <a:rPr lang="uk-UA" b="1" i="0" dirty="0" smtClean="0">
                <a:effectLst/>
                <a:latin typeface="Open Sans"/>
              </a:rPr>
              <a:t>на автентифікацію</a:t>
            </a:r>
            <a:r>
              <a:rPr lang="uk-UA" dirty="0">
                <a:latin typeface="Open Sans"/>
              </a:rPr>
              <a:t> </a:t>
            </a:r>
            <a:r>
              <a:rPr lang="uk-UA" b="0" i="0" dirty="0" smtClean="0">
                <a:effectLst/>
                <a:latin typeface="Open Sans"/>
              </a:rPr>
              <a:t>перевіряється дійсність наданих облікових даних . Іншими словами, автентифікація визначає, що суб'єкт володіє та контролює надані облікові дані (</a:t>
            </a:r>
            <a:r>
              <a:rPr lang="uk-UA" b="0" i="0" dirty="0" err="1" smtClean="0">
                <a:effectLst/>
                <a:latin typeface="Open Sans"/>
              </a:rPr>
              <a:t>автентифікатори</a:t>
            </a:r>
            <a:r>
              <a:rPr lang="uk-UA" b="0" i="0" dirty="0" smtClean="0">
                <a:effectLst/>
                <a:latin typeface="Open Sans"/>
              </a:rPr>
              <a:t>). Деякими прикладами облікових даних, які можна використовувати для підтвердження особи, є паролі, </a:t>
            </a:r>
            <a:r>
              <a:rPr lang="en-US" b="0" i="0" dirty="0" smtClean="0">
                <a:effectLst/>
                <a:latin typeface="Open Sans"/>
              </a:rPr>
              <a:t>PIN-</a:t>
            </a:r>
            <a:r>
              <a:rPr lang="uk-UA" b="0" i="0" dirty="0" smtClean="0">
                <a:effectLst/>
                <a:latin typeface="Open Sans"/>
              </a:rPr>
              <a:t>коди, цифрові підписи, біометричні дані тощо.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87343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Авторизац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927" y="1338072"/>
            <a:ext cx="798195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8535877" y="1338072"/>
            <a:ext cx="333321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dirty="0" smtClean="0">
                <a:latin typeface="Open Sans"/>
                <a:ea typeface="Times New Roman" panose="02020603050405020304" pitchFamily="18" charset="0"/>
              </a:rPr>
              <a:t>Після </a:t>
            </a:r>
            <a:r>
              <a:rPr lang="uk-UA" dirty="0">
                <a:latin typeface="Open Sans"/>
                <a:ea typeface="Times New Roman" panose="02020603050405020304" pitchFamily="18" charset="0"/>
              </a:rPr>
              <a:t>автентифікації система знає, хто є суб'єктом, який хоче отримати доступ до об'єкта. Далі авторизація визначає рівень доступу суб'єкта до об'єкта. Іншими словами, авторизація перевіряє наявність прав на взаємодію з об'єктом.</a:t>
            </a:r>
            <a:endParaRPr lang="uk-UA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4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962" y="2375827"/>
            <a:ext cx="4819650" cy="3228975"/>
          </a:xfrm>
          <a:prstGeom prst="rect">
            <a:avLst/>
          </a:prstGeom>
        </p:spPr>
      </p:pic>
      <p:sp>
        <p:nvSpPr>
          <p:cNvPr id="3" name="Прямокутник 2"/>
          <p:cNvSpPr/>
          <p:nvPr/>
        </p:nvSpPr>
        <p:spPr>
          <a:xfrm>
            <a:off x="4176573" y="1261625"/>
            <a:ext cx="3916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Open Sans"/>
                <a:ea typeface="Calibri" panose="020F0502020204030204" pitchFamily="34" charset="0"/>
              </a:rPr>
              <a:t>RBAC (</a:t>
            </a:r>
            <a:r>
              <a:rPr lang="uk-UA" dirty="0" err="1">
                <a:latin typeface="Open Sans"/>
                <a:ea typeface="Calibri" panose="020F0502020204030204" pitchFamily="34" charset="0"/>
              </a:rPr>
              <a:t>Role-Based</a:t>
            </a:r>
            <a:r>
              <a:rPr lang="uk-UA" dirty="0">
                <a:latin typeface="Open Sans"/>
                <a:ea typeface="Calibri" panose="020F0502020204030204" pitchFamily="34" charset="0"/>
              </a:rPr>
              <a:t> Access </a:t>
            </a:r>
            <a:r>
              <a:rPr lang="uk-UA" dirty="0" err="1">
                <a:latin typeface="Open Sans"/>
                <a:ea typeface="Calibri" panose="020F0502020204030204" pitchFamily="34" charset="0"/>
              </a:rPr>
              <a:t>Control</a:t>
            </a:r>
            <a:r>
              <a:rPr lang="uk-UA" dirty="0">
                <a:latin typeface="Open Sans"/>
                <a:ea typeface="Calibri" panose="020F0502020204030204" pitchFamily="34" charset="0"/>
              </a:rPr>
              <a:t>) </a:t>
            </a:r>
            <a:endParaRPr lang="uk-UA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633533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s://www.techtarget.com/rms/onlineimages/how_session_ids_are_assigned-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6" y="404371"/>
            <a:ext cx="11430000" cy="628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5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6" descr="JSON Web Token (JWT) - GeeksforGeeks"/>
          <p:cNvSpPr>
            <a:spLocks noChangeAspect="1" noChangeArrowheads="1"/>
          </p:cNvSpPr>
          <p:nvPr/>
        </p:nvSpPr>
        <p:spPr bwMode="auto">
          <a:xfrm>
            <a:off x="155574" y="-144463"/>
            <a:ext cx="3565399" cy="356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5109" y="1823142"/>
            <a:ext cx="65436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82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ignificance of a JWT Refresh Token | Baeldung on Computer Sci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30" y="2145092"/>
            <a:ext cx="11003642" cy="368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3835783" y="994619"/>
            <a:ext cx="51192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latin typeface="Open Sans"/>
              </a:rPr>
              <a:t>JWT </a:t>
            </a:r>
            <a:r>
              <a:rPr lang="uk-UA" sz="3200" dirty="0" err="1" smtClean="0">
                <a:latin typeface="Open Sans"/>
              </a:rPr>
              <a:t>access</a:t>
            </a:r>
            <a:r>
              <a:rPr lang="uk-UA" sz="3200" dirty="0" smtClean="0">
                <a:latin typeface="Open Sans"/>
              </a:rPr>
              <a:t> </a:t>
            </a:r>
            <a:r>
              <a:rPr lang="uk-UA" sz="3200" dirty="0" err="1" smtClean="0">
                <a:latin typeface="Open Sans"/>
              </a:rPr>
              <a:t>token</a:t>
            </a:r>
            <a:r>
              <a:rPr lang="uk-UA" sz="3200" dirty="0" smtClean="0">
                <a:latin typeface="Open Sans"/>
              </a:rPr>
              <a:t> і </a:t>
            </a:r>
            <a:r>
              <a:rPr lang="uk-UA" sz="3200" dirty="0" err="1" smtClean="0">
                <a:latin typeface="Open Sans"/>
              </a:rPr>
              <a:t>refresh</a:t>
            </a:r>
            <a:endParaRPr lang="uk-UA" sz="3200" dirty="0">
              <a:latin typeface="Open Sans"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4959578" y="6132389"/>
            <a:ext cx="2018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Open Sans"/>
                <a:ea typeface="Times New Roman" panose="02020603050405020304" pitchFamily="18" charset="0"/>
              </a:rPr>
              <a:t>https://www.jwt.io/</a:t>
            </a:r>
            <a:endParaRPr lang="uk-UA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1191920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ланець">
  <a:themeElements>
    <a:clrScheme name="Сланець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ь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ь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Сланець</Template>
  <TotalTime>318</TotalTime>
  <Words>329</Words>
  <Application>Microsoft Office PowerPoint</Application>
  <PresentationFormat>Широкий екран</PresentationFormat>
  <Paragraphs>93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30" baseType="lpstr">
      <vt:lpstr>Arial</vt:lpstr>
      <vt:lpstr>Calibri</vt:lpstr>
      <vt:lpstr>Calisto MT</vt:lpstr>
      <vt:lpstr>Consolas</vt:lpstr>
      <vt:lpstr>Open Sans</vt:lpstr>
      <vt:lpstr>Times New Roman</vt:lpstr>
      <vt:lpstr>Trebuchet MS</vt:lpstr>
      <vt:lpstr>Wingdings 2</vt:lpstr>
      <vt:lpstr>Сланець</vt:lpstr>
      <vt:lpstr>Безпека</vt:lpstr>
      <vt:lpstr>Презентація PowerPoint</vt:lpstr>
      <vt:lpstr>Аутентифікація, авторизація та ідентифікація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Безпека</dc:title>
  <dc:creator>Andrii</dc:creator>
  <cp:lastModifiedBy>Andrii</cp:lastModifiedBy>
  <cp:revision>14</cp:revision>
  <dcterms:created xsi:type="dcterms:W3CDTF">2025-11-27T17:49:46Z</dcterms:created>
  <dcterms:modified xsi:type="dcterms:W3CDTF">2025-11-30T12:04:35Z</dcterms:modified>
</cp:coreProperties>
</file>