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9"/>
  </p:notesMasterIdLst>
  <p:sldIdLst>
    <p:sldId id="256" r:id="rId2"/>
    <p:sldId id="299" r:id="rId3"/>
    <p:sldId id="301" r:id="rId4"/>
    <p:sldId id="300" r:id="rId5"/>
    <p:sldId id="303" r:id="rId6"/>
    <p:sldId id="304" r:id="rId7"/>
    <p:sldId id="305" r:id="rId8"/>
    <p:sldId id="302" r:id="rId9"/>
    <p:sldId id="269" r:id="rId10"/>
    <p:sldId id="306" r:id="rId11"/>
    <p:sldId id="307" r:id="rId12"/>
    <p:sldId id="308" r:id="rId13"/>
    <p:sldId id="309" r:id="rId14"/>
    <p:sldId id="310" r:id="rId15"/>
    <p:sldId id="312" r:id="rId16"/>
    <p:sldId id="313" r:id="rId17"/>
    <p:sldId id="314" r:id="rId18"/>
    <p:sldId id="315" r:id="rId19"/>
    <p:sldId id="311" r:id="rId20"/>
    <p:sldId id="273" r:id="rId21"/>
    <p:sldId id="316" r:id="rId22"/>
    <p:sldId id="317" r:id="rId23"/>
    <p:sldId id="318" r:id="rId24"/>
    <p:sldId id="319" r:id="rId25"/>
    <p:sldId id="320" r:id="rId26"/>
    <p:sldId id="321" r:id="rId27"/>
    <p:sldId id="293" r:id="rId2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840" autoAdjust="0"/>
  </p:normalViewPr>
  <p:slideViewPr>
    <p:cSldViewPr snapToGrid="0">
      <p:cViewPr>
        <p:scale>
          <a:sx n="90" d="100"/>
          <a:sy n="90" d="100"/>
        </p:scale>
        <p:origin x="370" y="-1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5EEE51-5B17-487C-8DFC-C301488C114D}" type="datetimeFigureOut">
              <a:rPr lang="ru-RU" smtClean="0"/>
              <a:t>27.11.2024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F6C52B-F282-4B51-B695-3D13BD1CF779}" type="slidenum">
              <a:rPr lang="ru-RU" smtClean="0"/>
              <a:t>‹№›</a:t>
            </a:fld>
            <a:endParaRPr lang="ru-RU"/>
          </a:p>
        </p:txBody>
      </p:sp>
    </p:spTree>
    <p:extLst>
      <p:ext uri="{BB962C8B-B14F-4D97-AF65-F5344CB8AC3E}">
        <p14:creationId xmlns:p14="http://schemas.microsoft.com/office/powerpoint/2010/main" val="1245742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E50EEE5-50B9-48CF-AACD-7A0349D75FAC}" type="datetimeFigureOut">
              <a:rPr lang="ru-RU" smtClean="0"/>
              <a:t>27.11.2024</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2882D6F5-FB28-4914-BF1A-458D9694EAE9}"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22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9E50EEE5-50B9-48CF-AACD-7A0349D75FAC}" type="datetimeFigureOut">
              <a:rPr lang="ru-RU" smtClean="0"/>
              <a:t>27.11.2024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882D6F5-FB28-4914-BF1A-458D9694EAE9}" type="slidenum">
              <a:rPr lang="ru-RU" smtClean="0"/>
              <a:t>‹№›</a:t>
            </a:fld>
            <a:endParaRPr lang="ru-RU"/>
          </a:p>
        </p:txBody>
      </p:sp>
    </p:spTree>
    <p:extLst>
      <p:ext uri="{BB962C8B-B14F-4D97-AF65-F5344CB8AC3E}">
        <p14:creationId xmlns:p14="http://schemas.microsoft.com/office/powerpoint/2010/main" val="733361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E50EEE5-50B9-48CF-AACD-7A0349D75FAC}" type="datetimeFigureOut">
              <a:rPr lang="ru-RU" smtClean="0"/>
              <a:t>27.11.2024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82D6F5-FB28-4914-BF1A-458D9694EAE9}"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5252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E50EEE5-50B9-48CF-AACD-7A0349D75FAC}" type="datetimeFigureOut">
              <a:rPr lang="ru-RU" smtClean="0"/>
              <a:t>27.11.2024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82D6F5-FB28-4914-BF1A-458D9694EAE9}"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5233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E50EEE5-50B9-48CF-AACD-7A0349D75FAC}" type="datetimeFigureOut">
              <a:rPr lang="ru-RU" smtClean="0"/>
              <a:t>27.11.2024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82D6F5-FB28-4914-BF1A-458D9694EAE9}" type="slidenum">
              <a:rPr lang="ru-RU" smtClean="0"/>
              <a:t>‹№›</a:t>
            </a:fld>
            <a:endParaRPr lang="ru-RU"/>
          </a:p>
        </p:txBody>
      </p:sp>
    </p:spTree>
    <p:extLst>
      <p:ext uri="{BB962C8B-B14F-4D97-AF65-F5344CB8AC3E}">
        <p14:creationId xmlns:p14="http://schemas.microsoft.com/office/powerpoint/2010/main" val="3433754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E50EEE5-50B9-48CF-AACD-7A0349D75FAC}" type="datetimeFigureOut">
              <a:rPr lang="ru-RU" smtClean="0"/>
              <a:t>27.11.2024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82D6F5-FB28-4914-BF1A-458D9694EAE9}"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7587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E50EEE5-50B9-48CF-AACD-7A0349D75FAC}" type="datetimeFigureOut">
              <a:rPr lang="ru-RU" smtClean="0"/>
              <a:t>27.11.2024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82D6F5-FB28-4914-BF1A-458D9694EAE9}"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9308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E50EEE5-50B9-48CF-AACD-7A0349D75FAC}" type="datetimeFigureOut">
              <a:rPr lang="ru-RU" smtClean="0"/>
              <a:t>27.11.2024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82D6F5-FB28-4914-BF1A-458D9694EAE9}"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9732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E50EEE5-50B9-48CF-AACD-7A0349D75FAC}" type="datetimeFigureOut">
              <a:rPr lang="ru-RU" smtClean="0"/>
              <a:t>27.11.2024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82D6F5-FB28-4914-BF1A-458D9694EAE9}"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5144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E50EEE5-50B9-48CF-AACD-7A0349D75FAC}" type="datetimeFigureOut">
              <a:rPr lang="ru-RU" smtClean="0"/>
              <a:t>27.11.2024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82D6F5-FB28-4914-BF1A-458D9694EAE9}" type="slidenum">
              <a:rPr lang="ru-RU" smtClean="0"/>
              <a:t>‹№›</a:t>
            </a:fld>
            <a:endParaRPr lang="ru-RU"/>
          </a:p>
        </p:txBody>
      </p:sp>
    </p:spTree>
    <p:extLst>
      <p:ext uri="{BB962C8B-B14F-4D97-AF65-F5344CB8AC3E}">
        <p14:creationId xmlns:p14="http://schemas.microsoft.com/office/powerpoint/2010/main" val="609556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E50EEE5-50B9-48CF-AACD-7A0349D75FAC}" type="datetimeFigureOut">
              <a:rPr lang="ru-RU" smtClean="0"/>
              <a:t>27.11.2024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82D6F5-FB28-4914-BF1A-458D9694EAE9}"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1836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9E50EEE5-50B9-48CF-AACD-7A0349D75FAC}" type="datetimeFigureOut">
              <a:rPr lang="ru-RU" smtClean="0"/>
              <a:t>27.11.2024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882D6F5-FB28-4914-BF1A-458D9694EAE9}" type="slidenum">
              <a:rPr lang="ru-RU" smtClean="0"/>
              <a:t>‹№›</a:t>
            </a:fld>
            <a:endParaRPr lang="ru-RU"/>
          </a:p>
        </p:txBody>
      </p:sp>
    </p:spTree>
    <p:extLst>
      <p:ext uri="{BB962C8B-B14F-4D97-AF65-F5344CB8AC3E}">
        <p14:creationId xmlns:p14="http://schemas.microsoft.com/office/powerpoint/2010/main" val="2955846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E50EEE5-50B9-48CF-AACD-7A0349D75FAC}" type="datetimeFigureOut">
              <a:rPr lang="ru-RU" smtClean="0"/>
              <a:t>27.11.2024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882D6F5-FB28-4914-BF1A-458D9694EAE9}"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2202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9E50EEE5-50B9-48CF-AACD-7A0349D75FAC}" type="datetimeFigureOut">
              <a:rPr lang="ru-RU" smtClean="0"/>
              <a:t>27.11.2024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882D6F5-FB28-4914-BF1A-458D9694EAE9}"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785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0EEE5-50B9-48CF-AACD-7A0349D75FAC}" type="datetimeFigureOut">
              <a:rPr lang="ru-RU" smtClean="0"/>
              <a:t>27.11.2024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882D6F5-FB28-4914-BF1A-458D9694EAE9}" type="slidenum">
              <a:rPr lang="ru-RU" smtClean="0"/>
              <a:t>‹№›</a:t>
            </a:fld>
            <a:endParaRPr lang="ru-RU"/>
          </a:p>
        </p:txBody>
      </p:sp>
    </p:spTree>
    <p:extLst>
      <p:ext uri="{BB962C8B-B14F-4D97-AF65-F5344CB8AC3E}">
        <p14:creationId xmlns:p14="http://schemas.microsoft.com/office/powerpoint/2010/main" val="540687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9E50EEE5-50B9-48CF-AACD-7A0349D75FAC}" type="datetimeFigureOut">
              <a:rPr lang="ru-RU" smtClean="0"/>
              <a:t>27.11.2024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882D6F5-FB28-4914-BF1A-458D9694EAE9}"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807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9E50EEE5-50B9-48CF-AACD-7A0349D75FAC}" type="datetimeFigureOut">
              <a:rPr lang="ru-RU" smtClean="0"/>
              <a:t>27.11.2024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882D6F5-FB28-4914-BF1A-458D9694EAE9}" type="slidenum">
              <a:rPr lang="ru-RU" smtClean="0"/>
              <a:t>‹№›</a:t>
            </a:fld>
            <a:endParaRPr lang="ru-RU"/>
          </a:p>
        </p:txBody>
      </p:sp>
    </p:spTree>
    <p:extLst>
      <p:ext uri="{BB962C8B-B14F-4D97-AF65-F5344CB8AC3E}">
        <p14:creationId xmlns:p14="http://schemas.microsoft.com/office/powerpoint/2010/main" val="1385615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E50EEE5-50B9-48CF-AACD-7A0349D75FAC}" type="datetimeFigureOut">
              <a:rPr lang="ru-RU" smtClean="0"/>
              <a:t>27.11.2024</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882D6F5-FB28-4914-BF1A-458D9694EAE9}" type="slidenum">
              <a:rPr lang="ru-RU" smtClean="0"/>
              <a:t>‹№›</a:t>
            </a:fld>
            <a:endParaRPr lang="ru-RU"/>
          </a:p>
        </p:txBody>
      </p:sp>
    </p:spTree>
    <p:extLst>
      <p:ext uri="{BB962C8B-B14F-4D97-AF65-F5344CB8AC3E}">
        <p14:creationId xmlns:p14="http://schemas.microsoft.com/office/powerpoint/2010/main" val="13280115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conf.ztu.edu.u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mof.gov.ua/uk/news/ukraines_state_budget_financing_since_the_beginning_of_the_full-scale_war-3435" TargetMode="External"/><Relationship Id="rId2" Type="http://schemas.openxmlformats.org/officeDocument/2006/relationships/hyperlink" Target="https://doi.org/10.32782/2524-0072/2022-44-26"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57200" y="365760"/>
            <a:ext cx="11135360" cy="5852160"/>
          </a:xfrm>
        </p:spPr>
        <p:txBody>
          <a:bodyPr/>
          <a:lstStyle/>
          <a:p>
            <a:r>
              <a:rPr lang="uk-UA" sz="3200" b="1" dirty="0">
                <a:solidFill>
                  <a:srgbClr val="002060"/>
                </a:solidFill>
                <a:latin typeface="Arial Black" panose="020B0A04020102020204" pitchFamily="34" charset="0"/>
              </a:rPr>
              <a:t>Тема . </a:t>
            </a:r>
            <a:r>
              <a:rPr lang="ru-RU" sz="3200" b="1" dirty="0">
                <a:solidFill>
                  <a:srgbClr val="002060"/>
                </a:solidFill>
                <a:latin typeface="Arial Black" panose="020B0A04020102020204" pitchFamily="34" charset="0"/>
              </a:rPr>
              <a:t>Методика </a:t>
            </a:r>
            <a:r>
              <a:rPr lang="ru-RU" sz="3200" b="1" dirty="0" err="1">
                <a:solidFill>
                  <a:srgbClr val="002060"/>
                </a:solidFill>
                <a:latin typeface="Arial Black" panose="020B0A04020102020204" pitchFamily="34" charset="0"/>
              </a:rPr>
              <a:t>підготовки</a:t>
            </a:r>
            <a:r>
              <a:rPr lang="ru-RU" sz="3200" b="1" dirty="0">
                <a:solidFill>
                  <a:srgbClr val="002060"/>
                </a:solidFill>
                <a:latin typeface="Arial Black" panose="020B0A04020102020204" pitchFamily="34" charset="0"/>
              </a:rPr>
              <a:t> тез та </a:t>
            </a:r>
            <a:r>
              <a:rPr lang="ru-RU" sz="3200" b="1" dirty="0" err="1">
                <a:solidFill>
                  <a:srgbClr val="002060"/>
                </a:solidFill>
                <a:latin typeface="Arial Black" panose="020B0A04020102020204" pitchFamily="34" charset="0"/>
              </a:rPr>
              <a:t>наукової</a:t>
            </a:r>
            <a:r>
              <a:rPr lang="ru-RU" sz="3200" b="1" dirty="0">
                <a:solidFill>
                  <a:srgbClr val="002060"/>
                </a:solidFill>
                <a:latin typeface="Arial Black" panose="020B0A04020102020204" pitchFamily="34" charset="0"/>
              </a:rPr>
              <a:t> </a:t>
            </a:r>
            <a:r>
              <a:rPr lang="ru-RU" sz="3200" b="1" dirty="0" err="1">
                <a:solidFill>
                  <a:srgbClr val="002060"/>
                </a:solidFill>
                <a:latin typeface="Arial Black" panose="020B0A04020102020204" pitchFamily="34" charset="0"/>
              </a:rPr>
              <a:t>доповіді</a:t>
            </a:r>
            <a:r>
              <a:rPr lang="ru-RU" sz="3200" b="1" dirty="0">
                <a:solidFill>
                  <a:srgbClr val="002060"/>
                </a:solidFill>
                <a:latin typeface="Arial Black" panose="020B0A04020102020204" pitchFamily="34" charset="0"/>
              </a:rPr>
              <a:t> на </a:t>
            </a:r>
            <a:r>
              <a:rPr lang="ru-RU" sz="3200" b="1" dirty="0" err="1">
                <a:solidFill>
                  <a:srgbClr val="002060"/>
                </a:solidFill>
                <a:latin typeface="Arial Black" panose="020B0A04020102020204" pitchFamily="34" charset="0"/>
              </a:rPr>
              <a:t>конференцію</a:t>
            </a:r>
            <a:endParaRPr lang="ru-RU" sz="3200" dirty="0">
              <a:solidFill>
                <a:srgbClr val="002060"/>
              </a:solidFill>
              <a:latin typeface="Arial Black" panose="020B0A04020102020204" pitchFamily="34" charset="0"/>
            </a:endParaRPr>
          </a:p>
          <a:p>
            <a:r>
              <a:rPr lang="uk-UA" sz="2400" b="1" dirty="0"/>
              <a:t> </a:t>
            </a:r>
            <a:endParaRPr lang="ru-RU" sz="2400" dirty="0"/>
          </a:p>
          <a:p>
            <a:pPr lvl="1" algn="just"/>
            <a:r>
              <a:rPr lang="uk-UA" b="1" dirty="0">
                <a:solidFill>
                  <a:schemeClr val="tx1"/>
                </a:solidFill>
                <a:latin typeface="Times New Roman" panose="02020603050405020304" pitchFamily="18" charset="0"/>
                <a:cs typeface="Times New Roman" panose="02020603050405020304" pitchFamily="18" charset="0"/>
              </a:rPr>
              <a:t>			</a:t>
            </a:r>
          </a:p>
          <a:p>
            <a:pPr lvl="1" algn="just"/>
            <a:r>
              <a:rPr lang="uk-UA" sz="2400" b="1" dirty="0">
                <a:solidFill>
                  <a:schemeClr val="tx1"/>
                </a:solidFill>
                <a:latin typeface="Times New Roman" panose="02020603050405020304" pitchFamily="18" charset="0"/>
                <a:cs typeface="Times New Roman" panose="02020603050405020304" pitchFamily="18" charset="0"/>
              </a:rPr>
              <a:t>                        1. </a:t>
            </a:r>
            <a:r>
              <a:rPr lang="ru-RU" sz="2400" b="1" dirty="0">
                <a:solidFill>
                  <a:schemeClr val="tx1"/>
                </a:solidFill>
                <a:latin typeface="Times New Roman" panose="02020603050405020304" pitchFamily="18" charset="0"/>
                <a:cs typeface="Times New Roman" panose="02020603050405020304" pitchFamily="18" charset="0"/>
              </a:rPr>
              <a:t>Загальні </a:t>
            </a:r>
            <a:r>
              <a:rPr lang="ru-RU" sz="2400" b="1" dirty="0" err="1">
                <a:solidFill>
                  <a:schemeClr val="tx1"/>
                </a:solidFill>
                <a:latin typeface="Times New Roman" panose="02020603050405020304" pitchFamily="18" charset="0"/>
                <a:cs typeface="Times New Roman" panose="02020603050405020304" pitchFamily="18" charset="0"/>
              </a:rPr>
              <a:t>вимоги</a:t>
            </a:r>
            <a:r>
              <a:rPr lang="ru-RU" sz="2400" b="1" dirty="0">
                <a:solidFill>
                  <a:schemeClr val="tx1"/>
                </a:solidFill>
                <a:latin typeface="Times New Roman" panose="02020603050405020304" pitchFamily="18" charset="0"/>
                <a:cs typeface="Times New Roman" panose="02020603050405020304" pitchFamily="18" charset="0"/>
              </a:rPr>
              <a:t> до тез </a:t>
            </a:r>
            <a:r>
              <a:rPr lang="ru-RU" sz="2400" b="1" dirty="0" err="1">
                <a:solidFill>
                  <a:schemeClr val="tx1"/>
                </a:solidFill>
                <a:latin typeface="Times New Roman" panose="02020603050405020304" pitchFamily="18" charset="0"/>
                <a:cs typeface="Times New Roman" panose="02020603050405020304" pitchFamily="18" charset="0"/>
              </a:rPr>
              <a:t>наукової</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err="1">
                <a:solidFill>
                  <a:schemeClr val="tx1"/>
                </a:solidFill>
                <a:latin typeface="Times New Roman" panose="02020603050405020304" pitchFamily="18" charset="0"/>
                <a:cs typeface="Times New Roman" panose="02020603050405020304" pitchFamily="18" charset="0"/>
              </a:rPr>
              <a:t>доповіді</a:t>
            </a:r>
            <a:endParaRPr lang="ru-RU" sz="2400" dirty="0">
              <a:solidFill>
                <a:schemeClr val="tx1"/>
              </a:solidFill>
              <a:latin typeface="Times New Roman" panose="02020603050405020304" pitchFamily="18" charset="0"/>
              <a:cs typeface="Times New Roman" panose="02020603050405020304" pitchFamily="18" charset="0"/>
            </a:endParaRPr>
          </a:p>
          <a:p>
            <a:pPr lvl="1" algn="just"/>
            <a:r>
              <a:rPr lang="uk-UA" sz="2400" b="1" dirty="0">
                <a:solidFill>
                  <a:schemeClr val="tx1"/>
                </a:solidFill>
                <a:latin typeface="Times New Roman" panose="02020603050405020304" pitchFamily="18" charset="0"/>
                <a:cs typeface="Times New Roman" panose="02020603050405020304" pitchFamily="18" charset="0"/>
              </a:rPr>
              <a:t>	                 2. Алгоритм написання тез</a:t>
            </a:r>
            <a:endParaRPr lang="ru-RU" sz="2400" dirty="0">
              <a:solidFill>
                <a:schemeClr val="tx1"/>
              </a:solidFill>
              <a:latin typeface="Times New Roman" panose="02020603050405020304" pitchFamily="18" charset="0"/>
              <a:cs typeface="Times New Roman" panose="02020603050405020304" pitchFamily="18" charset="0"/>
            </a:endParaRPr>
          </a:p>
          <a:p>
            <a:pPr lvl="1" algn="just"/>
            <a:r>
              <a:rPr lang="uk-UA" sz="2400" b="1" dirty="0">
                <a:solidFill>
                  <a:schemeClr val="tx1"/>
                </a:solidFill>
                <a:latin typeface="Times New Roman" panose="02020603050405020304" pitchFamily="18" charset="0"/>
                <a:cs typeface="Times New Roman" panose="02020603050405020304" pitchFamily="18" charset="0"/>
              </a:rPr>
              <a:t>	                 3. </a:t>
            </a:r>
            <a:r>
              <a:rPr lang="ru-RU" sz="2400" b="1" dirty="0">
                <a:solidFill>
                  <a:schemeClr val="tx1"/>
                </a:solidFill>
                <a:latin typeface="Times New Roman" panose="02020603050405020304" pitchFamily="18" charset="0"/>
                <a:cs typeface="Times New Roman" panose="02020603050405020304" pitchFamily="18" charset="0"/>
              </a:rPr>
              <a:t>Методика </a:t>
            </a:r>
            <a:r>
              <a:rPr lang="ru-RU" sz="2400" b="1" dirty="0" err="1">
                <a:solidFill>
                  <a:schemeClr val="tx1"/>
                </a:solidFill>
                <a:latin typeface="Times New Roman" panose="02020603050405020304" pitchFamily="18" charset="0"/>
                <a:cs typeface="Times New Roman" panose="02020603050405020304" pitchFamily="18" charset="0"/>
              </a:rPr>
              <a:t>підготовки</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err="1">
                <a:solidFill>
                  <a:schemeClr val="tx1"/>
                </a:solidFill>
                <a:latin typeface="Times New Roman" panose="02020603050405020304" pitchFamily="18" charset="0"/>
                <a:cs typeface="Times New Roman" panose="02020603050405020304" pitchFamily="18" charset="0"/>
              </a:rPr>
              <a:t>доповіді</a:t>
            </a:r>
            <a:r>
              <a:rPr lang="ru-RU" sz="2400" b="1" dirty="0">
                <a:solidFill>
                  <a:schemeClr val="tx1"/>
                </a:solidFill>
                <a:latin typeface="Times New Roman" panose="02020603050405020304" pitchFamily="18" charset="0"/>
                <a:cs typeface="Times New Roman" panose="02020603050405020304" pitchFamily="18" charset="0"/>
              </a:rPr>
              <a:t> на </a:t>
            </a:r>
            <a:r>
              <a:rPr lang="ru-RU" sz="2400" b="1" dirty="0" err="1">
                <a:solidFill>
                  <a:schemeClr val="tx1"/>
                </a:solidFill>
                <a:latin typeface="Times New Roman" panose="02020603050405020304" pitchFamily="18" charset="0"/>
                <a:cs typeface="Times New Roman" panose="02020603050405020304" pitchFamily="18" charset="0"/>
              </a:rPr>
              <a:t>конференцію</a:t>
            </a:r>
            <a:endParaRPr lang="uk-UA" sz="2400" b="1" dirty="0">
              <a:solidFill>
                <a:schemeClr val="tx1"/>
              </a:solidFill>
              <a:latin typeface="Times New Roman" panose="02020603050405020304" pitchFamily="18" charset="0"/>
              <a:cs typeface="Times New Roman" panose="02020603050405020304" pitchFamily="18" charset="0"/>
            </a:endParaRPr>
          </a:p>
          <a:p>
            <a:pPr lvl="1" algn="just"/>
            <a:endParaRPr lang="ru-RU" sz="1600" dirty="0">
              <a:solidFill>
                <a:schemeClr val="tx1"/>
              </a:solidFill>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961847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D7006307-31A5-435F-B591-3D8724780936}"/>
              </a:ext>
            </a:extLst>
          </p:cNvPr>
          <p:cNvSpPr>
            <a:spLocks noGrp="1"/>
          </p:cNvSpPr>
          <p:nvPr>
            <p:ph idx="1"/>
          </p:nvPr>
        </p:nvSpPr>
        <p:spPr>
          <a:xfrm>
            <a:off x="944880" y="701040"/>
            <a:ext cx="10271759" cy="5174828"/>
          </a:xfrm>
        </p:spPr>
        <p:txBody>
          <a:bodyPr>
            <a:normAutofit fontScale="92500" lnSpcReduction="20000"/>
          </a:bodyPr>
          <a:lstStyle/>
          <a:p>
            <a:pPr marL="0" indent="360000" algn="just">
              <a:lnSpc>
                <a:spcPct val="120000"/>
              </a:lnSpc>
              <a:spcBef>
                <a:spcPts val="0"/>
              </a:spcBef>
              <a:spcAft>
                <a:spcPts val="0"/>
              </a:spcAft>
            </a:pPr>
            <a:r>
              <a:rPr lang="uk-UA" dirty="0">
                <a:latin typeface="Times New Roman" panose="02020603050405020304" pitchFamily="18" charset="0"/>
                <a:cs typeface="Times New Roman" panose="02020603050405020304" pitchFamily="18" charset="0"/>
              </a:rPr>
              <a:t>4. Формування розширеного плану тез доповіді обраного типу. </a:t>
            </a:r>
          </a:p>
          <a:p>
            <a:pPr marL="0" indent="360000" algn="just">
              <a:lnSpc>
                <a:spcPct val="120000"/>
              </a:lnSpc>
              <a:spcBef>
                <a:spcPts val="0"/>
              </a:spcBef>
              <a:spcAft>
                <a:spcPts val="0"/>
              </a:spcAft>
            </a:pPr>
            <a:r>
              <a:rPr lang="uk-UA" dirty="0">
                <a:latin typeface="Times New Roman" panose="02020603050405020304" pitchFamily="18" charset="0"/>
                <a:cs typeface="Times New Roman" panose="02020603050405020304" pitchFamily="18" charset="0"/>
              </a:rPr>
              <a:t>Необхідно продумати, про що </a:t>
            </a:r>
            <a:r>
              <a:rPr lang="uk-UA" dirty="0" err="1">
                <a:latin typeface="Times New Roman" panose="02020603050405020304" pitchFamily="18" charset="0"/>
                <a:cs typeface="Times New Roman" panose="02020603050405020304" pitchFamily="18" charset="0"/>
              </a:rPr>
              <a:t>йтиме</a:t>
            </a:r>
            <a:r>
              <a:rPr lang="uk-UA" dirty="0">
                <a:latin typeface="Times New Roman" panose="02020603050405020304" pitchFamily="18" charset="0"/>
                <a:cs typeface="Times New Roman" panose="02020603050405020304" pitchFamily="18" charset="0"/>
              </a:rPr>
              <a:t> мова у кожній частині. Кожну ідею можна описати кількома реченнями. Зазвичай в тезах кожен абзац містить окрему ідею. </a:t>
            </a:r>
          </a:p>
          <a:p>
            <a:pPr marL="0" indent="360000" algn="just">
              <a:lnSpc>
                <a:spcPct val="120000"/>
              </a:lnSpc>
              <a:spcBef>
                <a:spcPts val="0"/>
              </a:spcBef>
              <a:spcAft>
                <a:spcPts val="0"/>
              </a:spcAft>
            </a:pPr>
            <a:r>
              <a:rPr lang="uk-UA" dirty="0">
                <a:latin typeface="Times New Roman" panose="02020603050405020304" pitchFamily="18" charset="0"/>
                <a:cs typeface="Times New Roman" panose="02020603050405020304" pitchFamily="18" charset="0"/>
              </a:rPr>
              <a:t>Формуючи структуру тез наукової доповіді, слід передусім ознайомитися зі змістом останніх публікацій у періодичній фаховій літературі за обраною темою. Це потрібно для того, щоб чітко орієнтуватись у тому, яка саме наукова тематика є нині актуальною, які наукові проблеми потребують вирішення. Саме у процесі ознайомлення, читання та аналізу науково-практичних публікацій здобувачу здебільшого вдається правильно визначити напрям майбутнього наукового пошуку. </a:t>
            </a:r>
          </a:p>
          <a:p>
            <a:pPr marL="0" indent="360000" algn="just">
              <a:lnSpc>
                <a:spcPct val="120000"/>
              </a:lnSpc>
              <a:spcBef>
                <a:spcPts val="0"/>
              </a:spcBef>
              <a:spcAft>
                <a:spcPts val="0"/>
              </a:spcAft>
            </a:pPr>
            <a:r>
              <a:rPr lang="uk-UA" dirty="0">
                <a:latin typeface="Times New Roman" panose="02020603050405020304" pitchFamily="18" charset="0"/>
                <a:cs typeface="Times New Roman" panose="02020603050405020304" pitchFamily="18" charset="0"/>
              </a:rPr>
              <a:t>Роботу над тезами доповіді слід починати із загального ознайомлення з матеріалами з обраної тематики.  Важливу роль на цьому етапі може відіграти перечитування власних конспектів, перегляд певних розділів навчальної, довідникової, енциклопедичної літератури. Це дасть можливість здобути найзагальніші відомості про досліджувану проблему. </a:t>
            </a:r>
          </a:p>
          <a:p>
            <a:endParaRPr lang="uk-UA" dirty="0"/>
          </a:p>
        </p:txBody>
      </p:sp>
    </p:spTree>
    <p:extLst>
      <p:ext uri="{BB962C8B-B14F-4D97-AF65-F5344CB8AC3E}">
        <p14:creationId xmlns:p14="http://schemas.microsoft.com/office/powerpoint/2010/main" val="1044239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1E2AE963-C32E-4293-A794-FEF778C1174A}"/>
              </a:ext>
            </a:extLst>
          </p:cNvPr>
          <p:cNvSpPr>
            <a:spLocks noGrp="1"/>
          </p:cNvSpPr>
          <p:nvPr>
            <p:ph idx="1"/>
          </p:nvPr>
        </p:nvSpPr>
        <p:spPr>
          <a:xfrm>
            <a:off x="1066800" y="660400"/>
            <a:ext cx="10281920" cy="5215468"/>
          </a:xfrm>
        </p:spPr>
        <p:txBody>
          <a:bodyPr>
            <a:normAutofit fontScale="92500" lnSpcReduction="10000"/>
          </a:bodyPr>
          <a:lstStyle/>
          <a:p>
            <a:pPr marL="0" indent="360000" algn="just">
              <a:lnSpc>
                <a:spcPct val="110000"/>
              </a:lnSpc>
              <a:spcBef>
                <a:spcPts val="0"/>
              </a:spcBef>
              <a:spcAft>
                <a:spcPts val="0"/>
              </a:spcAft>
            </a:pPr>
            <a:r>
              <a:rPr lang="uk-UA" dirty="0">
                <a:latin typeface="Times New Roman" panose="02020603050405020304" pitchFamily="18" charset="0"/>
                <a:cs typeface="Times New Roman" panose="02020603050405020304" pitchFamily="18" charset="0"/>
              </a:rPr>
              <a:t>5. Наступний етап – це підбір літератури. </a:t>
            </a:r>
          </a:p>
          <a:p>
            <a:pPr marL="0" indent="360000" algn="just">
              <a:lnSpc>
                <a:spcPct val="110000"/>
              </a:lnSpc>
              <a:spcBef>
                <a:spcPts val="0"/>
              </a:spcBef>
              <a:spcAft>
                <a:spcPts val="0"/>
              </a:spcAft>
            </a:pPr>
            <a:r>
              <a:rPr lang="uk-UA" dirty="0">
                <a:latin typeface="Times New Roman" panose="02020603050405020304" pitchFamily="18" charset="0"/>
                <a:cs typeface="Times New Roman" panose="02020603050405020304" pitchFamily="18" charset="0"/>
              </a:rPr>
              <a:t>Використовуючи бібліотечні каталоги, електронні бази даних, списки літератури у монографіях та періодичних виданнях, цей етап роботи можна пройти дуже швидко і якісно. Обрані літературні джерела слід уважно вивчити, опрацювати. </a:t>
            </a:r>
          </a:p>
          <a:p>
            <a:pPr marL="0" indent="360000" algn="just">
              <a:lnSpc>
                <a:spcPct val="110000"/>
              </a:lnSpc>
              <a:spcBef>
                <a:spcPts val="0"/>
              </a:spcBef>
              <a:spcAft>
                <a:spcPts val="0"/>
              </a:spcAft>
            </a:pPr>
            <a:r>
              <a:rPr lang="uk-UA" dirty="0">
                <a:latin typeface="Times New Roman" panose="02020603050405020304" pitchFamily="18" charset="0"/>
                <a:cs typeface="Times New Roman" panose="02020603050405020304" pitchFamily="18" charset="0"/>
              </a:rPr>
              <a:t>Слід використовувати нову літературу, статистичні та фактичні дані – за останні 3-5 років (хоча деколи  використовують джерела 100-200 річної давнини). У процесі опрацювання літературних джерел доцільно нотувати визначені текстові фрагменти, статистичні та фактичні дані. Посилює достовірність одержаних наукових результатів комбіноване використання джерел різних типів, але дуже важливо, щоб ці джерела точно відповідали поставленим завданням і співвідносились із темою наукової роботи. </a:t>
            </a:r>
          </a:p>
          <a:p>
            <a:pPr marL="0" indent="360000" algn="just">
              <a:lnSpc>
                <a:spcPct val="110000"/>
              </a:lnSpc>
              <a:spcBef>
                <a:spcPts val="0"/>
              </a:spcBef>
              <a:spcAft>
                <a:spcPts val="0"/>
              </a:spcAft>
            </a:pPr>
            <a:r>
              <a:rPr lang="uk-UA" dirty="0">
                <a:latin typeface="Times New Roman" panose="02020603050405020304" pitchFamily="18" charset="0"/>
                <a:cs typeface="Times New Roman" panose="02020603050405020304" pitchFamily="18" charset="0"/>
              </a:rPr>
              <a:t>У процесі вивчення підібраної літератури здобувач визначає мету і завдання доповіді, міркує над тим, які нові ідеї, підходи він може запропонувати в аспекті досліджуваної проблеми.</a:t>
            </a:r>
          </a:p>
          <a:p>
            <a:endParaRPr lang="uk-UA" dirty="0"/>
          </a:p>
        </p:txBody>
      </p:sp>
    </p:spTree>
    <p:extLst>
      <p:ext uri="{BB962C8B-B14F-4D97-AF65-F5344CB8AC3E}">
        <p14:creationId xmlns:p14="http://schemas.microsoft.com/office/powerpoint/2010/main" val="1921072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CA8002C8-9216-4D09-8544-50C11B8018D4}"/>
              </a:ext>
            </a:extLst>
          </p:cNvPr>
          <p:cNvSpPr>
            <a:spLocks noGrp="1"/>
          </p:cNvSpPr>
          <p:nvPr>
            <p:ph idx="1"/>
          </p:nvPr>
        </p:nvSpPr>
        <p:spPr>
          <a:xfrm>
            <a:off x="1295400" y="883920"/>
            <a:ext cx="10002519" cy="4991948"/>
          </a:xfrm>
        </p:spPr>
        <p:txBody>
          <a:bodyPr>
            <a:normAutofit fontScale="92500" lnSpcReduction="20000"/>
          </a:bodyPr>
          <a:lstStyle/>
          <a:p>
            <a:pPr marL="0" indent="360000" algn="just">
              <a:lnSpc>
                <a:spcPct val="110000"/>
              </a:lnSpc>
              <a:spcBef>
                <a:spcPts val="0"/>
              </a:spcBef>
              <a:spcAft>
                <a:spcPts val="0"/>
              </a:spcAft>
            </a:pPr>
            <a:r>
              <a:rPr lang="uk-UA" dirty="0">
                <a:latin typeface="Times New Roman" panose="02020603050405020304" pitchFamily="18" charset="0"/>
                <a:cs typeface="Times New Roman" panose="02020603050405020304" pitchFamily="18" charset="0"/>
              </a:rPr>
              <a:t>6. Перевірка на достатність змісту тез. </a:t>
            </a:r>
          </a:p>
          <a:p>
            <a:pPr marL="0" indent="360000" algn="just">
              <a:lnSpc>
                <a:spcPct val="110000"/>
              </a:lnSpc>
              <a:spcBef>
                <a:spcPts val="0"/>
              </a:spcBef>
              <a:spcAft>
                <a:spcPts val="0"/>
              </a:spcAft>
            </a:pPr>
            <a:r>
              <a:rPr lang="uk-UA" dirty="0">
                <a:latin typeface="Times New Roman" panose="02020603050405020304" pitchFamily="18" charset="0"/>
                <a:cs typeface="Times New Roman" panose="02020603050405020304" pitchFamily="18" charset="0"/>
              </a:rPr>
              <a:t>Необхідно уважно прочитати написане і перевірити, чи достатньо зібраного та описаного матеріалу для повного розкриття теми. Якщо недостатньо – розширити зміст тез. Окремі їх частини мають бути побудовані </a:t>
            </a:r>
            <a:r>
              <a:rPr lang="uk-UA" dirty="0" err="1">
                <a:latin typeface="Times New Roman" panose="02020603050405020304" pitchFamily="18" charset="0"/>
                <a:cs typeface="Times New Roman" panose="02020603050405020304" pitchFamily="18" charset="0"/>
              </a:rPr>
              <a:t>логічно</a:t>
            </a:r>
            <a:r>
              <a:rPr lang="uk-UA" dirty="0">
                <a:latin typeface="Times New Roman" panose="02020603050405020304" pitchFamily="18" charset="0"/>
                <a:cs typeface="Times New Roman" panose="02020603050405020304" pitchFamily="18" charset="0"/>
              </a:rPr>
              <a:t>,  послідовно і відображати основну ідею усієї роботи. У кінці тез мають бути висновки, які передбачалися на другому етапі даного алгоритму. За потреби можна поміняти порядок абзаців, уточнити окремі формулювання. Можливо, знадобиться коригування назви тез. </a:t>
            </a:r>
          </a:p>
          <a:p>
            <a:pPr marL="0" indent="360000" algn="just">
              <a:lnSpc>
                <a:spcPct val="110000"/>
              </a:lnSpc>
              <a:spcBef>
                <a:spcPts val="0"/>
              </a:spcBef>
              <a:spcAft>
                <a:spcPts val="0"/>
              </a:spcAft>
            </a:pPr>
            <a:r>
              <a:rPr lang="uk-UA" dirty="0">
                <a:latin typeface="Times New Roman" panose="02020603050405020304" pitchFamily="18" charset="0"/>
                <a:cs typeface="Times New Roman" panose="02020603050405020304" pitchFamily="18" charset="0"/>
              </a:rPr>
              <a:t>7. Формулювання та редагування переходів між окремими абзацами. </a:t>
            </a:r>
          </a:p>
          <a:p>
            <a:pPr marL="0" indent="360000" algn="just">
              <a:lnSpc>
                <a:spcPct val="110000"/>
              </a:lnSpc>
              <a:spcBef>
                <a:spcPts val="0"/>
              </a:spcBef>
              <a:spcAft>
                <a:spcPts val="0"/>
              </a:spcAft>
            </a:pPr>
            <a:r>
              <a:rPr lang="uk-UA" dirty="0">
                <a:latin typeface="Times New Roman" panose="02020603050405020304" pitchFamily="18" charset="0"/>
                <a:cs typeface="Times New Roman" panose="02020603050405020304" pitchFamily="18" charset="0"/>
              </a:rPr>
              <a:t>На цьому етапі читають увесь текст тез та редагують переходи між абзацами, а також зміст самих абзаців. Дуже ймовірно, що в процесі написання виникли нові думки та ідеї, які за потреби можна </a:t>
            </a:r>
            <a:r>
              <a:rPr lang="uk-UA" dirty="0" err="1">
                <a:latin typeface="Times New Roman" panose="02020603050405020304" pitchFamily="18" charset="0"/>
                <a:cs typeface="Times New Roman" panose="02020603050405020304" pitchFamily="18" charset="0"/>
              </a:rPr>
              <a:t>внести</a:t>
            </a:r>
            <a:r>
              <a:rPr lang="uk-UA" dirty="0">
                <a:latin typeface="Times New Roman" panose="02020603050405020304" pitchFamily="18" charset="0"/>
                <a:cs typeface="Times New Roman" panose="02020603050405020304" pitchFamily="18" charset="0"/>
              </a:rPr>
              <a:t> до змісту тез доповіді. За об</a:t>
            </a:r>
            <a:r>
              <a:rPr lang="en-US" dirty="0">
                <a:latin typeface="Times New Roman" panose="02020603050405020304" pitchFamily="18" charset="0"/>
                <a:cs typeface="Times New Roman" panose="02020603050405020304" pitchFamily="18" charset="0"/>
              </a:rPr>
              <a:t>’</a:t>
            </a:r>
            <a:r>
              <a:rPr lang="uk-UA" dirty="0" err="1">
                <a:latin typeface="Times New Roman" panose="02020603050405020304" pitchFamily="18" charset="0"/>
                <a:cs typeface="Times New Roman" panose="02020603050405020304" pitchFamily="18" charset="0"/>
              </a:rPr>
              <a:t>ємом</a:t>
            </a:r>
            <a:r>
              <a:rPr lang="uk-UA" dirty="0">
                <a:latin typeface="Times New Roman" panose="02020603050405020304" pitchFamily="18" charset="0"/>
                <a:cs typeface="Times New Roman" panose="02020603050405020304" pitchFamily="18" charset="0"/>
              </a:rPr>
              <a:t> окремі абзаци можуть відхилятися від попереднього плану. Важливо, щоб основний результат наукової роботи – висновки були актуальними й добре аргументованими. </a:t>
            </a:r>
          </a:p>
          <a:p>
            <a:endParaRPr lang="uk-UA" dirty="0"/>
          </a:p>
        </p:txBody>
      </p:sp>
    </p:spTree>
    <p:extLst>
      <p:ext uri="{BB962C8B-B14F-4D97-AF65-F5344CB8AC3E}">
        <p14:creationId xmlns:p14="http://schemas.microsoft.com/office/powerpoint/2010/main" val="2987154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CECBCFDF-E18F-4F2A-8872-B1773AE3F75B}"/>
              </a:ext>
            </a:extLst>
          </p:cNvPr>
          <p:cNvSpPr>
            <a:spLocks noGrp="1"/>
          </p:cNvSpPr>
          <p:nvPr>
            <p:ph idx="1"/>
          </p:nvPr>
        </p:nvSpPr>
        <p:spPr>
          <a:xfrm>
            <a:off x="1295400" y="690880"/>
            <a:ext cx="10083799" cy="5405120"/>
          </a:xfrm>
        </p:spPr>
        <p:txBody>
          <a:bodyPr>
            <a:normAutofit/>
          </a:bodyPr>
          <a:lstStyle/>
          <a:p>
            <a:pPr marL="0" indent="360000" algn="just">
              <a:lnSpc>
                <a:spcPct val="110000"/>
              </a:lnSpc>
              <a:spcBef>
                <a:spcPts val="0"/>
              </a:spcBef>
              <a:spcAft>
                <a:spcPts val="0"/>
              </a:spcAft>
            </a:pPr>
            <a:r>
              <a:rPr lang="uk-UA" dirty="0">
                <a:latin typeface="Times New Roman" panose="02020603050405020304" pitchFamily="18" charset="0"/>
                <a:cs typeface="Times New Roman" panose="02020603050405020304" pitchFamily="18" charset="0"/>
              </a:rPr>
              <a:t>8. З’ясування вимог до оформлення тез доповіді та їх обсягу. </a:t>
            </a:r>
            <a:endParaRPr lang="en-US" dirty="0">
              <a:latin typeface="Times New Roman" panose="02020603050405020304" pitchFamily="18" charset="0"/>
              <a:cs typeface="Times New Roman" panose="02020603050405020304" pitchFamily="18" charset="0"/>
            </a:endParaRPr>
          </a:p>
          <a:p>
            <a:pPr marL="0" indent="360000" algn="just">
              <a:lnSpc>
                <a:spcPct val="110000"/>
              </a:lnSpc>
              <a:spcBef>
                <a:spcPts val="0"/>
              </a:spcBef>
              <a:spcAft>
                <a:spcPts val="0"/>
              </a:spcAft>
            </a:pPr>
            <a:r>
              <a:rPr lang="uk-UA" dirty="0">
                <a:latin typeface="Times New Roman" panose="02020603050405020304" pitchFamily="18" charset="0"/>
                <a:cs typeface="Times New Roman" panose="02020603050405020304" pitchFamily="18" charset="0"/>
              </a:rPr>
              <a:t>Необхідно уважно прочитати вимоги організаторів конкретного наукового заходу до оформлення тез доповіді, звернувши увагу на їх обсяг та правила оформлення. Якщо їх обсяг дещо більший за установлений – можна знайти і скоротити другорядні деталі, змінити окремі фрази тощо.</a:t>
            </a:r>
          </a:p>
          <a:p>
            <a:pPr marL="0" indent="360000" algn="just">
              <a:lnSpc>
                <a:spcPct val="110000"/>
              </a:lnSpc>
              <a:spcBef>
                <a:spcPts val="0"/>
              </a:spcBef>
              <a:spcAft>
                <a:spcPts val="0"/>
              </a:spcAft>
            </a:pPr>
            <a:r>
              <a:rPr lang="uk-UA" dirty="0">
                <a:latin typeface="Times New Roman" panose="02020603050405020304" pitchFamily="18" charset="0"/>
                <a:cs typeface="Times New Roman" panose="02020603050405020304" pitchFamily="18" charset="0"/>
              </a:rPr>
              <a:t>9. Консультація з науковим керівником. </a:t>
            </a:r>
            <a:endParaRPr lang="en-US" dirty="0">
              <a:latin typeface="Times New Roman" panose="02020603050405020304" pitchFamily="18" charset="0"/>
              <a:cs typeface="Times New Roman" panose="02020603050405020304" pitchFamily="18" charset="0"/>
            </a:endParaRPr>
          </a:p>
          <a:p>
            <a:pPr marL="0" indent="360000" algn="just">
              <a:lnSpc>
                <a:spcPct val="110000"/>
              </a:lnSpc>
              <a:spcBef>
                <a:spcPts val="0"/>
              </a:spcBef>
              <a:spcAft>
                <a:spcPts val="0"/>
              </a:spcAft>
            </a:pPr>
            <a:r>
              <a:rPr lang="uk-UA" dirty="0">
                <a:latin typeface="Times New Roman" panose="02020603050405020304" pitchFamily="18" charset="0"/>
                <a:cs typeface="Times New Roman" panose="02020603050405020304" pitchFamily="18" charset="0"/>
              </a:rPr>
              <a:t>Після оформлення тез здобувач має звернутись до наукового керівника для критичної оцінки проробленої роботи та отриманих наукових результатів. Це потрібно для того, щоб почути його думку про зміст, аргументацію, стиль наукової роботи. </a:t>
            </a:r>
          </a:p>
          <a:p>
            <a:pPr marL="0" indent="360000" algn="just">
              <a:lnSpc>
                <a:spcPct val="110000"/>
              </a:lnSpc>
              <a:spcBef>
                <a:spcPts val="0"/>
              </a:spcBef>
              <a:spcAft>
                <a:spcPts val="0"/>
              </a:spcAft>
            </a:pPr>
            <a:r>
              <a:rPr lang="uk-UA" dirty="0">
                <a:latin typeface="Times New Roman" panose="02020603050405020304" pitchFamily="18" charset="0"/>
                <a:cs typeface="Times New Roman" panose="02020603050405020304" pitchFamily="18" charset="0"/>
              </a:rPr>
              <a:t>10. Надсилання готових тез доповіді до оргкомітету конференції. </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Оформлення уже підготовлених тез наукової доповіді має бути відповідно до інформаційного листка, де вказуються основні вимоги до написання тез. </a:t>
            </a:r>
          </a:p>
        </p:txBody>
      </p:sp>
    </p:spTree>
    <p:extLst>
      <p:ext uri="{BB962C8B-B14F-4D97-AF65-F5344CB8AC3E}">
        <p14:creationId xmlns:p14="http://schemas.microsoft.com/office/powerpoint/2010/main" val="2894753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35AC05E6-C29E-4CB4-8973-F233A64788E9}"/>
              </a:ext>
            </a:extLst>
          </p:cNvPr>
          <p:cNvSpPr>
            <a:spLocks noGrp="1"/>
          </p:cNvSpPr>
          <p:nvPr>
            <p:ph idx="1"/>
          </p:nvPr>
        </p:nvSpPr>
        <p:spPr>
          <a:xfrm>
            <a:off x="1295401" y="812800"/>
            <a:ext cx="9601196" cy="5063068"/>
          </a:xfrm>
        </p:spPr>
        <p:txBody>
          <a:bodyPr>
            <a:normAutofit fontScale="70000" lnSpcReduction="20000"/>
          </a:bodyPr>
          <a:lstStyle/>
          <a:p>
            <a:pPr marL="0" indent="360000" algn="just">
              <a:lnSpc>
                <a:spcPct val="120000"/>
              </a:lnSpc>
              <a:spcBef>
                <a:spcPts val="0"/>
              </a:spcBef>
              <a:spcAft>
                <a:spcPts val="0"/>
              </a:spcAft>
            </a:pPr>
            <a:r>
              <a:rPr lang="uk-UA" dirty="0">
                <a:latin typeface="Times New Roman" panose="02020603050405020304" pitchFamily="18" charset="0"/>
                <a:cs typeface="Times New Roman" panose="02020603050405020304" pitchFamily="18" charset="0"/>
              </a:rPr>
              <a:t>Тези оформлюються у файлі типу «документ </a:t>
            </a:r>
            <a:r>
              <a:rPr lang="uk-UA" dirty="0" err="1">
                <a:latin typeface="Times New Roman" panose="02020603050405020304" pitchFamily="18" charset="0"/>
                <a:cs typeface="Times New Roman" panose="02020603050405020304" pitchFamily="18" charset="0"/>
              </a:rPr>
              <a:t>Місrоsоft</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Wогd</a:t>
            </a:r>
            <a:r>
              <a:rPr lang="uk-UA" dirty="0">
                <a:latin typeface="Times New Roman" panose="02020603050405020304" pitchFamily="18" charset="0"/>
                <a:cs typeface="Times New Roman" panose="02020603050405020304" pitchFamily="18" charset="0"/>
              </a:rPr>
              <a:t>. Формат сторінки – А4, поля – 25 мм з усіх боків, орієнтація книжкова, шрифт «</a:t>
            </a:r>
            <a:r>
              <a:rPr lang="uk-UA" dirty="0" err="1">
                <a:latin typeface="Times New Roman" panose="02020603050405020304" pitchFamily="18" charset="0"/>
                <a:cs typeface="Times New Roman" panose="02020603050405020304" pitchFamily="18" charset="0"/>
              </a:rPr>
              <a:t>Times</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New</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Roman</a:t>
            </a:r>
            <a:r>
              <a:rPr lang="uk-UA" dirty="0">
                <a:latin typeface="Times New Roman" panose="02020603050405020304" pitchFamily="18" charset="0"/>
                <a:cs typeface="Times New Roman" panose="02020603050405020304" pitchFamily="18" charset="0"/>
              </a:rPr>
              <a:t>», розмір – 10 пунктів, міжрядковий інтервал – одинарний, без відступів). Текст обсягом 1 або 2 повні сторінки. </a:t>
            </a:r>
          </a:p>
          <a:p>
            <a:pPr marL="0" indent="360000" algn="just">
              <a:lnSpc>
                <a:spcPct val="120000"/>
              </a:lnSpc>
              <a:spcBef>
                <a:spcPts val="0"/>
              </a:spcBef>
              <a:spcAft>
                <a:spcPts val="0"/>
              </a:spcAft>
            </a:pPr>
            <a:r>
              <a:rPr lang="uk-UA" dirty="0">
                <a:latin typeface="Times New Roman" panose="02020603050405020304" pitchFamily="18" charset="0"/>
                <a:cs typeface="Times New Roman" panose="02020603050405020304" pitchFamily="18" charset="0"/>
              </a:rPr>
              <a:t>Складові: </a:t>
            </a:r>
          </a:p>
          <a:p>
            <a:pPr marL="0" indent="360000" algn="just">
              <a:lnSpc>
                <a:spcPct val="120000"/>
              </a:lnSpc>
              <a:spcBef>
                <a:spcPts val="0"/>
              </a:spcBef>
              <a:spcAft>
                <a:spcPts val="0"/>
              </a:spcAft>
            </a:pPr>
            <a:r>
              <a:rPr lang="uk-UA" dirty="0">
                <a:latin typeface="Times New Roman" panose="02020603050405020304" pitchFamily="18" charset="0"/>
                <a:cs typeface="Times New Roman" panose="02020603050405020304" pitchFamily="18" charset="0"/>
              </a:rPr>
              <a:t>1. Індекс УДК у лівому верхньому кутку (10 пунктів). </a:t>
            </a:r>
          </a:p>
          <a:p>
            <a:pPr marL="0" indent="360000" algn="just">
              <a:lnSpc>
                <a:spcPct val="120000"/>
              </a:lnSpc>
              <a:spcBef>
                <a:spcPts val="0"/>
              </a:spcBef>
              <a:spcAft>
                <a:spcPts val="0"/>
              </a:spcAft>
            </a:pPr>
            <a:r>
              <a:rPr lang="uk-UA" dirty="0">
                <a:latin typeface="Times New Roman" panose="02020603050405020304" pitchFamily="18" charset="0"/>
                <a:cs typeface="Times New Roman" panose="02020603050405020304" pitchFamily="18" charset="0"/>
              </a:rPr>
              <a:t>2. Прізвище та ініціали автора, наукового керівника, посада, науковий ступінь, вчене звання напівжирним, </a:t>
            </a:r>
            <a:r>
              <a:rPr lang="uk-UA" dirty="0" err="1">
                <a:latin typeface="Times New Roman" panose="02020603050405020304" pitchFamily="18" charset="0"/>
                <a:cs typeface="Times New Roman" panose="02020603050405020304" pitchFamily="18" charset="0"/>
              </a:rPr>
              <a:t>виключка</a:t>
            </a:r>
            <a:r>
              <a:rPr lang="uk-UA" dirty="0">
                <a:latin typeface="Times New Roman" panose="02020603050405020304" pitchFamily="18" charset="0"/>
                <a:cs typeface="Times New Roman" panose="02020603050405020304" pitchFamily="18" charset="0"/>
              </a:rPr>
              <a:t> вправо – скорочено (10 пунктів). </a:t>
            </a:r>
          </a:p>
          <a:p>
            <a:pPr marL="0" indent="360000" algn="just">
              <a:lnSpc>
                <a:spcPct val="120000"/>
              </a:lnSpc>
              <a:spcBef>
                <a:spcPts val="0"/>
              </a:spcBef>
              <a:spcAft>
                <a:spcPts val="0"/>
              </a:spcAft>
            </a:pPr>
            <a:r>
              <a:rPr lang="uk-UA" dirty="0">
                <a:latin typeface="Times New Roman" panose="02020603050405020304" pitchFamily="18" charset="0"/>
                <a:cs typeface="Times New Roman" panose="02020603050405020304" pitchFamily="18" charset="0"/>
              </a:rPr>
              <a:t>3. Назва навчального закладу повністю (10 пунктів, курсив). </a:t>
            </a:r>
          </a:p>
          <a:p>
            <a:pPr marL="0" indent="360000" algn="just">
              <a:lnSpc>
                <a:spcPct val="120000"/>
              </a:lnSpc>
              <a:spcBef>
                <a:spcPts val="0"/>
              </a:spcBef>
              <a:spcAft>
                <a:spcPts val="0"/>
              </a:spcAft>
            </a:pPr>
            <a:r>
              <a:rPr lang="uk-UA" dirty="0">
                <a:latin typeface="Times New Roman" panose="02020603050405020304" pitchFamily="18" charset="0"/>
                <a:cs typeface="Times New Roman" panose="02020603050405020304" pitchFamily="18" charset="0"/>
              </a:rPr>
              <a:t>4. Тема доповіді (назва тези) – напівжирним, </a:t>
            </a:r>
            <a:r>
              <a:rPr lang="uk-UA" dirty="0" err="1">
                <a:latin typeface="Times New Roman" panose="02020603050405020304" pitchFamily="18" charset="0"/>
                <a:cs typeface="Times New Roman" panose="02020603050405020304" pitchFamily="18" charset="0"/>
              </a:rPr>
              <a:t>виключка</a:t>
            </a:r>
            <a:r>
              <a:rPr lang="uk-UA" dirty="0">
                <a:latin typeface="Times New Roman" panose="02020603050405020304" pitchFamily="18" charset="0"/>
                <a:cs typeface="Times New Roman" panose="02020603050405020304" pitchFamily="18" charset="0"/>
              </a:rPr>
              <a:t> по центру (10 пунктів). </a:t>
            </a:r>
          </a:p>
          <a:p>
            <a:pPr marL="0" indent="360000" algn="just">
              <a:lnSpc>
                <a:spcPct val="120000"/>
              </a:lnSpc>
              <a:spcBef>
                <a:spcPts val="0"/>
              </a:spcBef>
              <a:spcAft>
                <a:spcPts val="0"/>
              </a:spcAft>
            </a:pPr>
            <a:r>
              <a:rPr lang="uk-UA" dirty="0">
                <a:latin typeface="Times New Roman" panose="02020603050405020304" pitchFamily="18" charset="0"/>
                <a:cs typeface="Times New Roman" panose="02020603050405020304" pitchFamily="18" charset="0"/>
              </a:rPr>
              <a:t>5. Текст тези – </a:t>
            </a:r>
            <a:r>
              <a:rPr lang="uk-UA" dirty="0" err="1">
                <a:latin typeface="Times New Roman" panose="02020603050405020304" pitchFamily="18" charset="0"/>
                <a:cs typeface="Times New Roman" panose="02020603050405020304" pitchFamily="18" charset="0"/>
              </a:rPr>
              <a:t>виключка</a:t>
            </a:r>
            <a:r>
              <a:rPr lang="uk-UA" dirty="0">
                <a:latin typeface="Times New Roman" panose="02020603050405020304" pitchFamily="18" charset="0"/>
                <a:cs typeface="Times New Roman" panose="02020603050405020304" pitchFamily="18" charset="0"/>
              </a:rPr>
              <a:t> по ширині тексту, міжрядковий інтервал одинарний, абзацний відступ – 6 мм. </a:t>
            </a:r>
          </a:p>
          <a:p>
            <a:pPr marL="0" indent="360000" algn="just">
              <a:lnSpc>
                <a:spcPct val="120000"/>
              </a:lnSpc>
              <a:spcBef>
                <a:spcPts val="0"/>
              </a:spcBef>
              <a:spcAft>
                <a:spcPts val="0"/>
              </a:spcAft>
            </a:pPr>
            <a:r>
              <a:rPr lang="uk-UA" dirty="0">
                <a:latin typeface="Times New Roman" panose="02020603050405020304" pitchFamily="18" charset="0"/>
                <a:cs typeface="Times New Roman" panose="02020603050405020304" pitchFamily="18" charset="0"/>
              </a:rPr>
              <a:t>Рисунки слід виконувати у </a:t>
            </a:r>
            <a:r>
              <a:rPr lang="uk-UA" dirty="0" err="1">
                <a:latin typeface="Times New Roman" panose="02020603050405020304" pitchFamily="18" charset="0"/>
                <a:cs typeface="Times New Roman" panose="02020603050405020304" pitchFamily="18" charset="0"/>
              </a:rPr>
              <a:t>Wогd</a:t>
            </a:r>
            <a:r>
              <a:rPr lang="uk-UA" dirty="0">
                <a:latin typeface="Times New Roman" panose="02020603050405020304" pitchFamily="18" charset="0"/>
                <a:cs typeface="Times New Roman" panose="02020603050405020304" pitchFamily="18" charset="0"/>
              </a:rPr>
              <a:t>. Всі текстові написи на рисунках виконувати тільки в кадрах або текстових рамках.</a:t>
            </a:r>
          </a:p>
          <a:p>
            <a:pPr marL="0" indent="360000" algn="just">
              <a:lnSpc>
                <a:spcPct val="120000"/>
              </a:lnSpc>
              <a:spcBef>
                <a:spcPts val="0"/>
              </a:spcBef>
              <a:spcAft>
                <a:spcPts val="0"/>
              </a:spcAft>
            </a:pPr>
            <a:r>
              <a:rPr lang="uk-UA" dirty="0">
                <a:latin typeface="Times New Roman" panose="02020603050405020304" pitchFamily="18" charset="0"/>
                <a:cs typeface="Times New Roman" panose="02020603050405020304" pitchFamily="18" charset="0"/>
              </a:rPr>
              <a:t>Всі буквені позначення у формулах та рисунках, а також у тексті статті повинні бути однакові як за розміром, так і за </a:t>
            </a:r>
            <a:r>
              <a:rPr lang="uk-UA" dirty="0" err="1">
                <a:latin typeface="Times New Roman" panose="02020603050405020304" pitchFamily="18" charset="0"/>
                <a:cs typeface="Times New Roman" panose="02020603050405020304" pitchFamily="18" charset="0"/>
              </a:rPr>
              <a:t>гарнітурою</a:t>
            </a:r>
            <a:r>
              <a:rPr lang="uk-UA" dirty="0">
                <a:latin typeface="Times New Roman" panose="02020603050405020304" pitchFamily="18" charset="0"/>
                <a:cs typeface="Times New Roman" panose="02020603050405020304" pitchFamily="18" charset="0"/>
              </a:rPr>
              <a:t>. </a:t>
            </a:r>
          </a:p>
          <a:p>
            <a:pPr marL="0" indent="360000" algn="just">
              <a:lnSpc>
                <a:spcPct val="120000"/>
              </a:lnSpc>
              <a:spcBef>
                <a:spcPts val="0"/>
              </a:spcBef>
              <a:spcAft>
                <a:spcPts val="0"/>
              </a:spcAft>
            </a:pPr>
            <a:r>
              <a:rPr lang="uk-UA" dirty="0">
                <a:latin typeface="Times New Roman" panose="02020603050405020304" pitchFamily="18" charset="0"/>
                <a:cs typeface="Times New Roman" panose="02020603050405020304" pitchFamily="18" charset="0"/>
              </a:rPr>
              <a:t>Публікація матеріалів конференції За результатами роботи конференції тези доповідей учасників будуть розміщені на сайті </a:t>
            </a:r>
            <a:r>
              <a:rPr lang="uk-UA" u="sng" dirty="0">
                <a:latin typeface="Times New Roman" panose="02020603050405020304" pitchFamily="18" charset="0"/>
                <a:cs typeface="Times New Roman" panose="02020603050405020304" pitchFamily="18" charset="0"/>
                <a:hlinkClick r:id="rId2"/>
              </a:rPr>
              <a:t>https://conf.ztu.edu.ua/</a:t>
            </a:r>
            <a:endParaRPr lang="uk-UA" u="sng" dirty="0">
              <a:latin typeface="Times New Roman" panose="02020603050405020304" pitchFamily="18" charset="0"/>
              <a:cs typeface="Times New Roman" panose="02020603050405020304" pitchFamily="18" charset="0"/>
            </a:endParaRPr>
          </a:p>
          <a:p>
            <a:endParaRPr lang="uk-UA" dirty="0"/>
          </a:p>
        </p:txBody>
      </p:sp>
    </p:spTree>
    <p:extLst>
      <p:ext uri="{BB962C8B-B14F-4D97-AF65-F5344CB8AC3E}">
        <p14:creationId xmlns:p14="http://schemas.microsoft.com/office/powerpoint/2010/main" val="1231917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5CD620AC-0AE3-4B93-912E-444EC6C27348}"/>
              </a:ext>
            </a:extLst>
          </p:cNvPr>
          <p:cNvSpPr>
            <a:spLocks noGrp="1"/>
          </p:cNvSpPr>
          <p:nvPr>
            <p:ph idx="1"/>
          </p:nvPr>
        </p:nvSpPr>
        <p:spPr>
          <a:xfrm>
            <a:off x="1295401" y="944880"/>
            <a:ext cx="9601196" cy="4930988"/>
          </a:xfrm>
        </p:spPr>
        <p:txBody>
          <a:bodyPr/>
          <a:lstStyle/>
          <a:p>
            <a:pPr algn="ctr"/>
            <a:r>
              <a:rPr lang="ru-RU" dirty="0"/>
              <a:t>РЕКОМЕНДАЦІЇ З НАПИСАННЯ ТЕЗ ДОПОВІДІ</a:t>
            </a:r>
          </a:p>
          <a:p>
            <a:endParaRPr lang="ru-RU" dirty="0"/>
          </a:p>
          <a:p>
            <a:pPr marL="0" indent="360000" algn="just">
              <a:spcBef>
                <a:spcPts val="0"/>
              </a:spcBef>
              <a:spcAft>
                <a:spcPts val="0"/>
              </a:spcAft>
            </a:pPr>
            <a:r>
              <a:rPr lang="uk-UA" i="1" dirty="0">
                <a:latin typeface="Times New Roman" panose="02020603050405020304" pitchFamily="18" charset="0"/>
                <a:cs typeface="Times New Roman" panose="02020603050405020304" pitchFamily="18" charset="0"/>
              </a:rPr>
              <a:t>Тези доповіді </a:t>
            </a:r>
            <a:r>
              <a:rPr lang="uk-UA" dirty="0">
                <a:latin typeface="Times New Roman" panose="02020603050405020304" pitchFamily="18" charset="0"/>
                <a:cs typeface="Times New Roman" panose="02020603050405020304" pitchFamily="18" charset="0"/>
              </a:rPr>
              <a:t>— це опубліковані до початку дискусійного заходу матеріали попереднього характеру, що містять виклад основних аспектів наукової доповіді.</a:t>
            </a:r>
          </a:p>
          <a:p>
            <a:pPr marL="0" indent="360000" algn="just">
              <a:spcBef>
                <a:spcPts val="0"/>
              </a:spcBef>
              <a:spcAft>
                <a:spcPts val="0"/>
              </a:spcAft>
            </a:pPr>
            <a:endParaRPr lang="uk-UA" dirty="0">
              <a:latin typeface="Times New Roman" panose="02020603050405020304" pitchFamily="18" charset="0"/>
              <a:cs typeface="Times New Roman" panose="02020603050405020304" pitchFamily="18" charset="0"/>
            </a:endParaRPr>
          </a:p>
          <a:p>
            <a:pPr marL="0" indent="360000" algn="just">
              <a:spcBef>
                <a:spcPts val="0"/>
              </a:spcBef>
              <a:spcAft>
                <a:spcPts val="0"/>
              </a:spcAft>
            </a:pPr>
            <a:r>
              <a:rPr lang="uk-UA" i="1" dirty="0">
                <a:latin typeface="Times New Roman" panose="02020603050405020304" pitchFamily="18" charset="0"/>
                <a:cs typeface="Times New Roman" panose="02020603050405020304" pitchFamily="18" charset="0"/>
              </a:rPr>
              <a:t>Мета тез доповіді </a:t>
            </a:r>
            <a:r>
              <a:rPr lang="uk-UA" dirty="0">
                <a:latin typeface="Times New Roman" panose="02020603050405020304" pitchFamily="18" charset="0"/>
                <a:cs typeface="Times New Roman" panose="02020603050405020304" pitchFamily="18" charset="0"/>
              </a:rPr>
              <a:t>— зафіксувати науковий пріоритет автора та донести ключові ідеї, результати й висновки дослідження.</a:t>
            </a:r>
          </a:p>
          <a:p>
            <a:pPr marL="0" indent="360000" algn="just">
              <a:spcBef>
                <a:spcPts val="0"/>
              </a:spcBef>
              <a:spcAft>
                <a:spcPts val="0"/>
              </a:spcAft>
            </a:pPr>
            <a:endParaRPr lang="uk-UA" dirty="0">
              <a:latin typeface="Times New Roman" panose="02020603050405020304" pitchFamily="18" charset="0"/>
              <a:cs typeface="Times New Roman" panose="02020603050405020304" pitchFamily="18" charset="0"/>
            </a:endParaRPr>
          </a:p>
          <a:p>
            <a:pPr marL="0" indent="360000" algn="just">
              <a:spcBef>
                <a:spcPts val="0"/>
              </a:spcBef>
              <a:spcAft>
                <a:spcPts val="0"/>
              </a:spcAft>
            </a:pPr>
            <a:r>
              <a:rPr lang="uk-UA" dirty="0">
                <a:latin typeface="Times New Roman" panose="02020603050405020304" pitchFamily="18" charset="0"/>
                <a:cs typeface="Times New Roman" panose="02020603050405020304" pitchFamily="18" charset="0"/>
              </a:rPr>
              <a:t>Тези мають бути максимально стислими, але при цьому змістовними та інформативними.</a:t>
            </a:r>
          </a:p>
        </p:txBody>
      </p:sp>
    </p:spTree>
    <p:extLst>
      <p:ext uri="{BB962C8B-B14F-4D97-AF65-F5344CB8AC3E}">
        <p14:creationId xmlns:p14="http://schemas.microsoft.com/office/powerpoint/2010/main" val="992128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a:extLst>
              <a:ext uri="{FF2B5EF4-FFF2-40B4-BE49-F238E27FC236}">
                <a16:creationId xmlns:a16="http://schemas.microsoft.com/office/drawing/2014/main" id="{D902F0BD-9977-42FD-8D91-30BE706B8B84}"/>
              </a:ext>
            </a:extLst>
          </p:cNvPr>
          <p:cNvPicPr>
            <a:picLocks noGrp="1" noChangeAspect="1"/>
          </p:cNvPicPr>
          <p:nvPr>
            <p:ph idx="1"/>
          </p:nvPr>
        </p:nvPicPr>
        <p:blipFill>
          <a:blip r:embed="rId2"/>
          <a:stretch>
            <a:fillRect/>
          </a:stretch>
        </p:blipFill>
        <p:spPr>
          <a:xfrm>
            <a:off x="944880" y="975360"/>
            <a:ext cx="10271760" cy="4805679"/>
          </a:xfrm>
          <a:prstGeom prst="rect">
            <a:avLst/>
          </a:prstGeom>
        </p:spPr>
      </p:pic>
    </p:spTree>
    <p:extLst>
      <p:ext uri="{BB962C8B-B14F-4D97-AF65-F5344CB8AC3E}">
        <p14:creationId xmlns:p14="http://schemas.microsoft.com/office/powerpoint/2010/main" val="473414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E8028A02-5165-4A15-9354-4E7A5FD0A3EE}"/>
              </a:ext>
            </a:extLst>
          </p:cNvPr>
          <p:cNvSpPr>
            <a:spLocks noGrp="1"/>
          </p:cNvSpPr>
          <p:nvPr>
            <p:ph idx="1"/>
          </p:nvPr>
        </p:nvSpPr>
        <p:spPr>
          <a:xfrm>
            <a:off x="1295400" y="873760"/>
            <a:ext cx="10195559" cy="5002108"/>
          </a:xfrm>
        </p:spPr>
        <p:txBody>
          <a:bodyPr>
            <a:normAutofit/>
          </a:bodyPr>
          <a:lstStyle/>
          <a:p>
            <a:pPr marL="0" indent="360000" algn="just">
              <a:spcBef>
                <a:spcPts val="0"/>
              </a:spcBef>
              <a:spcAft>
                <a:spcPts val="0"/>
              </a:spcAft>
            </a:pPr>
            <a:r>
              <a:rPr lang="ru-RU" sz="3200" dirty="0">
                <a:latin typeface="Times New Roman" panose="02020603050405020304" pitchFamily="18" charset="0"/>
                <a:cs typeface="Times New Roman" panose="02020603050405020304" pitchFamily="18" charset="0"/>
              </a:rPr>
              <a:t>У тезах </a:t>
            </a:r>
            <a:r>
              <a:rPr lang="ru-RU" sz="3200" dirty="0" err="1">
                <a:latin typeface="Times New Roman" panose="02020603050405020304" pitchFamily="18" charset="0"/>
                <a:cs typeface="Times New Roman" panose="02020603050405020304" pitchFamily="18" charset="0"/>
              </a:rPr>
              <a:t>доповіді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слід</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уникати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посилань</a:t>
            </a:r>
            <a:r>
              <a:rPr lang="ru-RU" sz="3200" dirty="0">
                <a:latin typeface="Times New Roman" panose="02020603050405020304" pitchFamily="18" charset="0"/>
                <a:cs typeface="Times New Roman" panose="02020603050405020304" pitchFamily="18" charset="0"/>
              </a:rPr>
              <a:t> на </a:t>
            </a:r>
            <a:r>
              <a:rPr lang="ru-RU" sz="3200" dirty="0" err="1">
                <a:latin typeface="Times New Roman" panose="02020603050405020304" pitchFamily="18" charset="0"/>
                <a:cs typeface="Times New Roman" panose="02020603050405020304" pitchFamily="18" charset="0"/>
              </a:rPr>
              <a:t>джерела</a:t>
            </a:r>
            <a:r>
              <a:rPr lang="ru-RU" sz="3200" dirty="0">
                <a:latin typeface="Times New Roman" panose="02020603050405020304" pitchFamily="18" charset="0"/>
                <a:cs typeface="Times New Roman" panose="02020603050405020304" pitchFamily="18" charset="0"/>
              </a:rPr>
              <a:t>, цитат, </a:t>
            </a:r>
            <a:r>
              <a:rPr lang="ru-RU" sz="3200" dirty="0" err="1">
                <a:latin typeface="Times New Roman" panose="02020603050405020304" pitchFamily="18" charset="0"/>
                <a:cs typeface="Times New Roman" panose="02020603050405020304" pitchFamily="18" charset="0"/>
              </a:rPr>
              <a:t>великої</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кількості</a:t>
            </a:r>
            <a:r>
              <a:rPr lang="ru-RU" sz="3200" dirty="0">
                <a:latin typeface="Times New Roman" panose="02020603050405020304" pitchFamily="18" charset="0"/>
                <a:cs typeface="Times New Roman" panose="02020603050405020304" pitchFamily="18" charset="0"/>
              </a:rPr>
              <a:t> цифрового і фактичного </a:t>
            </a:r>
            <a:r>
              <a:rPr lang="ru-RU" sz="3200" dirty="0" err="1">
                <a:latin typeface="Times New Roman" panose="02020603050405020304" pitchFamily="18" charset="0"/>
                <a:cs typeface="Times New Roman" panose="02020603050405020304" pitchFamily="18" charset="0"/>
              </a:rPr>
              <a:t>матеріалу</a:t>
            </a:r>
            <a:r>
              <a:rPr lang="ru-RU" sz="3200" dirty="0">
                <a:latin typeface="Times New Roman" panose="02020603050405020304" pitchFamily="18" charset="0"/>
                <a:cs typeface="Times New Roman" panose="02020603050405020304" pitchFamily="18" charset="0"/>
              </a:rPr>
              <a:t>. </a:t>
            </a:r>
          </a:p>
          <a:p>
            <a:pPr marL="0" indent="360000" algn="just">
              <a:spcBef>
                <a:spcPts val="0"/>
              </a:spcBef>
              <a:spcAft>
                <a:spcPts val="0"/>
              </a:spcAft>
            </a:pPr>
            <a:r>
              <a:rPr lang="ru-RU" sz="3200" dirty="0" err="1">
                <a:latin typeface="Times New Roman" panose="02020603050405020304" pitchFamily="18" charset="0"/>
                <a:cs typeface="Times New Roman" panose="02020603050405020304" pitchFamily="18" charset="0"/>
              </a:rPr>
              <a:t>Така</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рекомендація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пов’язана</a:t>
            </a:r>
            <a:r>
              <a:rPr lang="ru-RU" sz="3200" dirty="0">
                <a:latin typeface="Times New Roman" panose="02020603050405020304" pitchFamily="18" charset="0"/>
                <a:cs typeface="Times New Roman" panose="02020603050405020304" pitchFamily="18" charset="0"/>
              </a:rPr>
              <a:t> з </a:t>
            </a:r>
            <a:r>
              <a:rPr lang="ru-RU" sz="3200" dirty="0" err="1">
                <a:latin typeface="Times New Roman" panose="02020603050405020304" pitchFamily="18" charset="0"/>
                <a:cs typeface="Times New Roman" panose="02020603050405020304" pitchFamily="18" charset="0"/>
              </a:rPr>
              <a:t>обмеженим</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обсягом</a:t>
            </a:r>
            <a:r>
              <a:rPr lang="ru-RU" sz="3200" dirty="0">
                <a:latin typeface="Times New Roman" panose="02020603050405020304" pitchFamily="18" charset="0"/>
                <a:cs typeface="Times New Roman" panose="02020603050405020304" pitchFamily="18" charset="0"/>
              </a:rPr>
              <a:t> і тим, що </a:t>
            </a:r>
            <a:r>
              <a:rPr lang="ru-RU" sz="3200" dirty="0" err="1">
                <a:latin typeface="Times New Roman" panose="02020603050405020304" pitchFamily="18" charset="0"/>
                <a:cs typeface="Times New Roman" panose="02020603050405020304" pitchFamily="18" charset="0"/>
              </a:rPr>
              <a:t>тези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мають</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складатися</a:t>
            </a:r>
            <a:r>
              <a:rPr lang="ru-RU" sz="3200" dirty="0">
                <a:latin typeface="Times New Roman" panose="02020603050405020304" pitchFamily="18" charset="0"/>
                <a:cs typeface="Times New Roman" panose="02020603050405020304" pitchFamily="18" charset="0"/>
              </a:rPr>
              <a:t> з ваших </a:t>
            </a:r>
            <a:r>
              <a:rPr lang="ru-RU" sz="3200" dirty="0" err="1">
                <a:latin typeface="Times New Roman" panose="02020603050405020304" pitchFamily="18" charset="0"/>
                <a:cs typeface="Times New Roman" panose="02020603050405020304" pitchFamily="18" charset="0"/>
              </a:rPr>
              <a:t>позицій</a:t>
            </a:r>
            <a:r>
              <a:rPr lang="ru-RU" sz="3200" dirty="0">
                <a:latin typeface="Times New Roman" panose="02020603050405020304" pitchFamily="18" charset="0"/>
                <a:cs typeface="Times New Roman" panose="02020603050405020304" pitchFamily="18" charset="0"/>
              </a:rPr>
              <a:t>, коротко і точно </a:t>
            </a:r>
            <a:r>
              <a:rPr lang="ru-RU" sz="3200" dirty="0" err="1">
                <a:latin typeface="Times New Roman" panose="02020603050405020304" pitchFamily="18" charset="0"/>
                <a:cs typeface="Times New Roman" panose="02020603050405020304" pitchFamily="18" charset="0"/>
              </a:rPr>
              <a:t>передавати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основну</a:t>
            </a:r>
            <a:r>
              <a:rPr lang="ru-RU" sz="3200" dirty="0">
                <a:latin typeface="Times New Roman" panose="02020603050405020304" pitchFamily="18" charset="0"/>
                <a:cs typeface="Times New Roman" panose="02020603050405020304" pitchFamily="18" charset="0"/>
              </a:rPr>
              <a:t> суть.</a:t>
            </a:r>
          </a:p>
          <a:p>
            <a:pPr marL="0" indent="360000" algn="just">
              <a:spcBef>
                <a:spcPts val="0"/>
              </a:spcBef>
              <a:spcAft>
                <a:spcPts val="0"/>
              </a:spcAft>
            </a:pPr>
            <a:r>
              <a:rPr lang="ru-RU" sz="3200" dirty="0" err="1">
                <a:latin typeface="Times New Roman" panose="02020603050405020304" pitchFamily="18" charset="0"/>
                <a:cs typeface="Times New Roman" panose="02020603050405020304" pitchFamily="18" charset="0"/>
              </a:rPr>
              <a:t>Однак</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якщо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уникнути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використання</a:t>
            </a:r>
            <a:r>
              <a:rPr lang="ru-RU" sz="3200" dirty="0">
                <a:latin typeface="Times New Roman" panose="02020603050405020304" pitchFamily="18" charset="0"/>
                <a:cs typeface="Times New Roman" panose="02020603050405020304" pitchFamily="18" charset="0"/>
              </a:rPr>
              <a:t> чужих думок не </a:t>
            </a:r>
            <a:r>
              <a:rPr lang="ru-RU" sz="3200" dirty="0" err="1">
                <a:latin typeface="Times New Roman" panose="02020603050405020304" pitchFamily="18" charset="0"/>
                <a:cs typeface="Times New Roman" panose="02020603050405020304" pitchFamily="18" charset="0"/>
              </a:rPr>
              <a:t>вдається</a:t>
            </a:r>
            <a:r>
              <a:rPr lang="ru-RU" sz="3200" dirty="0">
                <a:latin typeface="Times New Roman" panose="02020603050405020304" pitchFamily="18" charset="0"/>
                <a:cs typeface="Times New Roman" panose="02020603050405020304" pitchFamily="18" charset="0"/>
              </a:rPr>
              <a:t>, то </a:t>
            </a:r>
            <a:r>
              <a:rPr lang="ru-RU" sz="3200" dirty="0" err="1">
                <a:latin typeface="Times New Roman" panose="02020603050405020304" pitchFamily="18" charset="0"/>
                <a:cs typeface="Times New Roman" panose="02020603050405020304" pitchFamily="18" charset="0"/>
              </a:rPr>
              <a:t>посилання</a:t>
            </a:r>
            <a:r>
              <a:rPr lang="ru-RU" sz="3200" dirty="0">
                <a:latin typeface="Times New Roman" panose="02020603050405020304" pitchFamily="18" charset="0"/>
                <a:cs typeface="Times New Roman" panose="02020603050405020304" pitchFamily="18" charset="0"/>
              </a:rPr>
              <a:t> на </a:t>
            </a:r>
            <a:r>
              <a:rPr lang="ru-RU" sz="3200" dirty="0" err="1">
                <a:latin typeface="Times New Roman" panose="02020603050405020304" pitchFamily="18" charset="0"/>
                <a:cs typeface="Times New Roman" panose="02020603050405020304" pitchFamily="18" charset="0"/>
              </a:rPr>
              <a:t>джерело</a:t>
            </a:r>
            <a:r>
              <a:rPr lang="ru-RU" sz="3200" dirty="0">
                <a:latin typeface="Times New Roman" panose="02020603050405020304" pitchFamily="18" charset="0"/>
                <a:cs typeface="Times New Roman" panose="02020603050405020304" pitchFamily="18" charset="0"/>
              </a:rPr>
              <a:t> є </a:t>
            </a:r>
            <a:r>
              <a:rPr lang="ru-RU" sz="3200" b="1" dirty="0" err="1">
                <a:latin typeface="Times New Roman" panose="02020603050405020304" pitchFamily="18" charset="0"/>
                <a:cs typeface="Times New Roman" panose="02020603050405020304" pitchFamily="18" charset="0"/>
              </a:rPr>
              <a:t>обов’язковим</a:t>
            </a:r>
            <a:r>
              <a:rPr lang="ru-RU" sz="3200" b="1" dirty="0">
                <a:latin typeface="Times New Roman" panose="02020603050405020304" pitchFamily="18" charset="0"/>
                <a:cs typeface="Times New Roman" panose="02020603050405020304" pitchFamily="18" charset="0"/>
              </a:rPr>
              <a:t>!!!</a:t>
            </a:r>
            <a:r>
              <a:rPr lang="ru-RU" sz="3200"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Порушення</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цієї</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вимоги</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становитиме</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плагіат</a:t>
            </a:r>
            <a:r>
              <a:rPr lang="ru-RU" sz="3200" b="1" dirty="0">
                <a:latin typeface="Times New Roman" panose="02020603050405020304" pitchFamily="18" charset="0"/>
                <a:cs typeface="Times New Roman" panose="02020603050405020304" pitchFamily="18" charset="0"/>
              </a:rPr>
              <a:t>.</a:t>
            </a:r>
            <a:endParaRPr lang="uk-UA"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2727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806DEE3F-C988-4762-A907-071129CE74E4}"/>
              </a:ext>
            </a:extLst>
          </p:cNvPr>
          <p:cNvSpPr>
            <a:spLocks noGrp="1"/>
          </p:cNvSpPr>
          <p:nvPr>
            <p:ph idx="1"/>
          </p:nvPr>
        </p:nvSpPr>
        <p:spPr>
          <a:xfrm>
            <a:off x="690880" y="629920"/>
            <a:ext cx="10739119" cy="5659120"/>
          </a:xfrm>
        </p:spPr>
        <p:txBody>
          <a:bodyPr>
            <a:normAutofit fontScale="62500" lnSpcReduction="20000"/>
          </a:bodyPr>
          <a:lstStyle/>
          <a:p>
            <a:pPr marL="0" indent="0" algn="ctr">
              <a:lnSpc>
                <a:spcPct val="120000"/>
              </a:lnSpc>
              <a:spcBef>
                <a:spcPts val="0"/>
              </a:spcBef>
              <a:spcAft>
                <a:spcPts val="0"/>
              </a:spcAft>
            </a:pPr>
            <a:r>
              <a:rPr lang="uk-UA" dirty="0">
                <a:latin typeface="Times New Roman" panose="02020603050405020304" pitchFamily="18" charset="0"/>
                <a:cs typeface="Times New Roman" panose="02020603050405020304" pitchFamily="18" charset="0"/>
              </a:rPr>
              <a:t>ЗРАЗОК ОФОРМЛЕННЯ ТЕЗ</a:t>
            </a:r>
          </a:p>
          <a:p>
            <a:pPr marL="0" indent="0">
              <a:lnSpc>
                <a:spcPct val="120000"/>
              </a:lnSpc>
              <a:spcBef>
                <a:spcPts val="0"/>
              </a:spcBef>
              <a:spcAft>
                <a:spcPts val="0"/>
              </a:spcAft>
            </a:pPr>
            <a:r>
              <a:rPr lang="uk-UA" dirty="0">
                <a:latin typeface="Times New Roman" panose="02020603050405020304" pitchFamily="18" charset="0"/>
                <a:cs typeface="Times New Roman" panose="02020603050405020304" pitchFamily="18" charset="0"/>
              </a:rPr>
              <a:t>УДК 336.1									</a:t>
            </a:r>
          </a:p>
          <a:p>
            <a:pPr marL="0" indent="0" algn="r">
              <a:lnSpc>
                <a:spcPct val="120000"/>
              </a:lnSpc>
              <a:spcBef>
                <a:spcPts val="0"/>
              </a:spcBef>
              <a:spcAft>
                <a:spcPts val="0"/>
              </a:spcAft>
            </a:pPr>
            <a:r>
              <a:rPr lang="uk-UA" b="1" dirty="0" err="1">
                <a:latin typeface="Times New Roman" panose="02020603050405020304" pitchFamily="18" charset="0"/>
                <a:cs typeface="Times New Roman" panose="02020603050405020304" pitchFamily="18" charset="0"/>
              </a:rPr>
              <a:t>Шкабара</a:t>
            </a:r>
            <a:r>
              <a:rPr lang="uk-UA" b="1" dirty="0">
                <a:latin typeface="Times New Roman" panose="02020603050405020304" pitchFamily="18" charset="0"/>
                <a:cs typeface="Times New Roman" panose="02020603050405020304" pitchFamily="18" charset="0"/>
              </a:rPr>
              <a:t> І.В., магістрант, </a:t>
            </a:r>
            <a:endParaRPr lang="uk-UA" dirty="0">
              <a:latin typeface="Times New Roman" panose="02020603050405020304" pitchFamily="18" charset="0"/>
              <a:cs typeface="Times New Roman" panose="02020603050405020304" pitchFamily="18" charset="0"/>
            </a:endParaRPr>
          </a:p>
          <a:p>
            <a:pPr marL="0" lvl="8" indent="0" algn="r">
              <a:lnSpc>
                <a:spcPct val="120000"/>
              </a:lnSpc>
              <a:spcBef>
                <a:spcPts val="0"/>
              </a:spcBef>
              <a:spcAft>
                <a:spcPts val="0"/>
              </a:spcAft>
            </a:pPr>
            <a:r>
              <a:rPr lang="uk-UA" b="1" dirty="0">
                <a:latin typeface="Times New Roman" panose="02020603050405020304" pitchFamily="18" charset="0"/>
                <a:cs typeface="Times New Roman" panose="02020603050405020304" pitchFamily="18" charset="0"/>
              </a:rPr>
              <a:t>І курсу, гр. ЗФБС-23-1м, ФБСО</a:t>
            </a:r>
            <a:endParaRPr lang="uk-UA" dirty="0">
              <a:latin typeface="Times New Roman" panose="02020603050405020304" pitchFamily="18" charset="0"/>
              <a:cs typeface="Times New Roman" panose="02020603050405020304" pitchFamily="18" charset="0"/>
            </a:endParaRPr>
          </a:p>
          <a:p>
            <a:pPr marL="0" indent="0" algn="r">
              <a:lnSpc>
                <a:spcPct val="120000"/>
              </a:lnSpc>
              <a:spcBef>
                <a:spcPts val="0"/>
              </a:spcBef>
              <a:spcAft>
                <a:spcPts val="0"/>
              </a:spcAft>
            </a:pPr>
            <a:r>
              <a:rPr lang="uk-UA" b="1" dirty="0">
                <a:latin typeface="Times New Roman" panose="02020603050405020304" pitchFamily="18" charset="0"/>
                <a:cs typeface="Times New Roman" panose="02020603050405020304" pitchFamily="18" charset="0"/>
              </a:rPr>
              <a:t>Науковий керівник - Литвинчук І.В, </a:t>
            </a:r>
            <a:r>
              <a:rPr lang="uk-UA" b="1" dirty="0" err="1">
                <a:latin typeface="Times New Roman" panose="02020603050405020304" pitchFamily="18" charset="0"/>
                <a:cs typeface="Times New Roman" panose="02020603050405020304" pitchFamily="18" charset="0"/>
              </a:rPr>
              <a:t>к.е.н</a:t>
            </a:r>
            <a:r>
              <a:rPr lang="uk-UA" b="1" dirty="0">
                <a:latin typeface="Times New Roman" panose="02020603050405020304" pitchFamily="18" charset="0"/>
                <a:cs typeface="Times New Roman" panose="02020603050405020304" pitchFamily="18" charset="0"/>
              </a:rPr>
              <a:t>., доц.</a:t>
            </a:r>
            <a:endParaRPr lang="uk-UA" dirty="0">
              <a:latin typeface="Times New Roman" panose="02020603050405020304" pitchFamily="18" charset="0"/>
              <a:cs typeface="Times New Roman" panose="02020603050405020304" pitchFamily="18" charset="0"/>
            </a:endParaRPr>
          </a:p>
          <a:p>
            <a:pPr marL="0" indent="0" algn="r">
              <a:lnSpc>
                <a:spcPct val="120000"/>
              </a:lnSpc>
              <a:spcBef>
                <a:spcPts val="0"/>
              </a:spcBef>
              <a:spcAft>
                <a:spcPts val="0"/>
              </a:spcAft>
            </a:pPr>
            <a:r>
              <a:rPr lang="uk-UA" i="1" dirty="0">
                <a:latin typeface="Times New Roman" panose="02020603050405020304" pitchFamily="18" charset="0"/>
                <a:cs typeface="Times New Roman" panose="02020603050405020304" pitchFamily="18" charset="0"/>
              </a:rPr>
              <a:t>Державний університет «Житомирська політехніка»</a:t>
            </a:r>
            <a:endParaRPr lang="uk-UA" dirty="0">
              <a:latin typeface="Times New Roman" panose="02020603050405020304" pitchFamily="18" charset="0"/>
              <a:cs typeface="Times New Roman" panose="02020603050405020304" pitchFamily="18" charset="0"/>
            </a:endParaRPr>
          </a:p>
          <a:p>
            <a:pPr marL="0" indent="0">
              <a:lnSpc>
                <a:spcPct val="120000"/>
              </a:lnSpc>
              <a:spcBef>
                <a:spcPts val="0"/>
              </a:spcBef>
              <a:spcAft>
                <a:spcPts val="0"/>
              </a:spcAft>
            </a:pPr>
            <a:r>
              <a:rPr lang="uk-UA" b="1" dirty="0">
                <a:latin typeface="Times New Roman" panose="02020603050405020304" pitchFamily="18" charset="0"/>
                <a:cs typeface="Times New Roman" panose="02020603050405020304" pitchFamily="18" charset="0"/>
              </a:rPr>
              <a:t> </a:t>
            </a:r>
            <a:endParaRPr lang="uk-UA" dirty="0">
              <a:latin typeface="Times New Roman" panose="02020603050405020304" pitchFamily="18" charset="0"/>
              <a:cs typeface="Times New Roman" panose="02020603050405020304" pitchFamily="18" charset="0"/>
            </a:endParaRPr>
          </a:p>
          <a:p>
            <a:pPr marL="0" indent="0" algn="ctr">
              <a:lnSpc>
                <a:spcPct val="120000"/>
              </a:lnSpc>
              <a:spcBef>
                <a:spcPts val="0"/>
              </a:spcBef>
              <a:spcAft>
                <a:spcPts val="0"/>
              </a:spcAft>
            </a:pPr>
            <a:r>
              <a:rPr lang="ru-RU" b="1" dirty="0">
                <a:latin typeface="Times New Roman" panose="02020603050405020304" pitchFamily="18" charset="0"/>
                <a:cs typeface="Times New Roman" panose="02020603050405020304" pitchFamily="18" charset="0"/>
              </a:rPr>
              <a:t>СТАН ФІНАНСОВОЇ СИСТЕМИ УКРАЇНИ В УМОВАХ ВІЙНИ</a:t>
            </a:r>
            <a:endParaRPr lang="uk-UA" dirty="0">
              <a:latin typeface="Times New Roman" panose="02020603050405020304" pitchFamily="18" charset="0"/>
              <a:cs typeface="Times New Roman" panose="02020603050405020304" pitchFamily="18" charset="0"/>
            </a:endParaRPr>
          </a:p>
          <a:p>
            <a:pPr marL="0" indent="0" algn="ctr">
              <a:lnSpc>
                <a:spcPct val="120000"/>
              </a:lnSpc>
              <a:spcBef>
                <a:spcPts val="0"/>
              </a:spcBef>
              <a:spcAft>
                <a:spcPts val="0"/>
              </a:spcAft>
            </a:pPr>
            <a:endParaRPr lang="ru-RU" dirty="0">
              <a:latin typeface="Times New Roman" panose="02020603050405020304" pitchFamily="18" charset="0"/>
              <a:cs typeface="Times New Roman" panose="02020603050405020304" pitchFamily="18" charset="0"/>
            </a:endParaRPr>
          </a:p>
          <a:p>
            <a:pPr marL="0" indent="0" algn="ctr">
              <a:lnSpc>
                <a:spcPct val="120000"/>
              </a:lnSpc>
              <a:spcBef>
                <a:spcPts val="0"/>
              </a:spcBef>
              <a:spcAft>
                <a:spcPts val="0"/>
              </a:spcAft>
            </a:pPr>
            <a:endParaRPr lang="ru-RU" dirty="0">
              <a:latin typeface="Times New Roman" panose="02020603050405020304" pitchFamily="18" charset="0"/>
              <a:cs typeface="Times New Roman" panose="02020603050405020304" pitchFamily="18" charset="0"/>
            </a:endParaRPr>
          </a:p>
          <a:p>
            <a:pPr marL="0" indent="0" algn="just">
              <a:lnSpc>
                <a:spcPct val="120000"/>
              </a:lnSpc>
              <a:spcBef>
                <a:spcPts val="0"/>
              </a:spcBef>
              <a:spcAft>
                <a:spcPts val="0"/>
              </a:spcAft>
            </a:pPr>
            <a:r>
              <a:rPr lang="ru-RU" dirty="0">
                <a:latin typeface="Times New Roman" panose="02020603050405020304" pitchFamily="18" charset="0"/>
                <a:cs typeface="Times New Roman" panose="02020603050405020304" pitchFamily="18" charset="0"/>
              </a:rPr>
              <a:t>1. Преамбула (2-3 </a:t>
            </a:r>
            <a:r>
              <a:rPr lang="ru-RU" dirty="0" err="1">
                <a:latin typeface="Times New Roman" panose="02020603050405020304" pitchFamily="18" charset="0"/>
                <a:cs typeface="Times New Roman" panose="02020603050405020304" pitchFamily="18" charset="0"/>
              </a:rPr>
              <a:t>речення</a:t>
            </a:r>
            <a:r>
              <a:rPr lang="ru-RU" dirty="0">
                <a:latin typeface="Times New Roman" panose="02020603050405020304" pitchFamily="18" charset="0"/>
                <a:cs typeface="Times New Roman" panose="02020603050405020304" pitchFamily="18" charset="0"/>
              </a:rPr>
              <a:t>) - коротко </a:t>
            </a:r>
            <a:r>
              <a:rPr lang="ru-RU" dirty="0" err="1">
                <a:latin typeface="Times New Roman" panose="02020603050405020304" pitchFamily="18" charset="0"/>
                <a:cs typeface="Times New Roman" panose="02020603050405020304" pitchFamily="18" charset="0"/>
              </a:rPr>
              <a:t>окреслити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актуальність</a:t>
            </a:r>
            <a:r>
              <a:rPr lang="ru-RU" dirty="0">
                <a:latin typeface="Times New Roman" panose="02020603050405020304" pitchFamily="18" charset="0"/>
                <a:cs typeface="Times New Roman" panose="02020603050405020304" pitchFamily="18" charset="0"/>
              </a:rPr>
              <a:t> проблематику </a:t>
            </a:r>
            <a:r>
              <a:rPr lang="ru-RU" dirty="0" err="1">
                <a:latin typeface="Times New Roman" panose="02020603050405020304" pitchFamily="18" charset="0"/>
                <a:cs typeface="Times New Roman" panose="02020603050405020304" pitchFamily="18" charset="0"/>
              </a:rPr>
              <a:t>дослідження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вказати</a:t>
            </a:r>
            <a:r>
              <a:rPr lang="ru-RU" dirty="0">
                <a:latin typeface="Times New Roman" panose="02020603050405020304" pitchFamily="18" charset="0"/>
                <a:cs typeface="Times New Roman" panose="02020603050405020304" pitchFamily="18" charset="0"/>
              </a:rPr>
              <a:t> на мету та новизну </a:t>
            </a:r>
            <a:r>
              <a:rPr lang="ru-RU" dirty="0" err="1">
                <a:latin typeface="Times New Roman" panose="02020603050405020304" pitchFamily="18" charset="0"/>
                <a:cs typeface="Times New Roman" panose="02020603050405020304" pitchFamily="18" charset="0"/>
              </a:rPr>
              <a:t>підходу</a:t>
            </a:r>
            <a:r>
              <a:rPr lang="ru-RU" dirty="0">
                <a:latin typeface="Times New Roman" panose="02020603050405020304" pitchFamily="18" charset="0"/>
                <a:cs typeface="Times New Roman" panose="02020603050405020304" pitchFamily="18" charset="0"/>
              </a:rPr>
              <a:t>.</a:t>
            </a:r>
          </a:p>
          <a:p>
            <a:pPr marL="0" indent="0" algn="just">
              <a:lnSpc>
                <a:spcPct val="120000"/>
              </a:lnSpc>
              <a:spcBef>
                <a:spcPts val="0"/>
              </a:spcBef>
              <a:spcAft>
                <a:spcPts val="0"/>
              </a:spcAft>
            </a:pPr>
            <a:r>
              <a:rPr lang="ru-RU" dirty="0">
                <a:latin typeface="Times New Roman" panose="02020603050405020304" pitchFamily="18" charset="0"/>
                <a:cs typeface="Times New Roman" panose="02020603050405020304" pitchFamily="18" charset="0"/>
              </a:rPr>
              <a:t>2 </a:t>
            </a:r>
            <a:r>
              <a:rPr lang="ru-RU" dirty="0" err="1">
                <a:latin typeface="Times New Roman" panose="02020603050405020304" pitchFamily="18" charset="0"/>
                <a:cs typeface="Times New Roman" panose="02020603050405020304" pitchFamily="18" charset="0"/>
              </a:rPr>
              <a:t>Тези</a:t>
            </a:r>
            <a:r>
              <a:rPr lang="ru-RU" dirty="0">
                <a:latin typeface="Times New Roman" panose="02020603050405020304" pitchFamily="18" charset="0"/>
                <a:cs typeface="Times New Roman" panose="02020603050405020304" pitchFamily="18" charset="0"/>
              </a:rPr>
              <a:t> (5-7 </a:t>
            </a:r>
            <a:r>
              <a:rPr lang="ru-RU" dirty="0" err="1">
                <a:latin typeface="Times New Roman" panose="02020603050405020304" pitchFamily="18" charset="0"/>
                <a:cs typeface="Times New Roman" panose="02020603050405020304" pitchFamily="18" charset="0"/>
              </a:rPr>
              <a:t>речень</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сформулювати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ключові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ідеї</a:t>
            </a:r>
            <a:r>
              <a:rPr lang="ru-RU" dirty="0">
                <a:latin typeface="Times New Roman" panose="02020603050405020304" pitchFamily="18" charset="0"/>
                <a:cs typeface="Times New Roman" panose="02020603050405020304" pitchFamily="18" charset="0"/>
              </a:rPr>
              <a:t>, думки, </a:t>
            </a:r>
            <a:r>
              <a:rPr lang="ru-RU" dirty="0" err="1">
                <a:latin typeface="Times New Roman" panose="02020603050405020304" pitchFamily="18" charset="0"/>
                <a:cs typeface="Times New Roman" panose="02020603050405020304" pitchFamily="18" charset="0"/>
              </a:rPr>
              <a:t>положення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дослідження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викласти</a:t>
            </a:r>
            <a:r>
              <a:rPr lang="ru-RU" dirty="0">
                <a:latin typeface="Times New Roman" panose="02020603050405020304" pitchFamily="18" charset="0"/>
                <a:cs typeface="Times New Roman" panose="02020603050405020304" pitchFamily="18" charset="0"/>
              </a:rPr>
              <a:t> суть </a:t>
            </a:r>
            <a:r>
              <a:rPr lang="ru-RU" dirty="0" err="1">
                <a:latin typeface="Times New Roman" panose="02020603050405020304" pitchFamily="18" charset="0"/>
                <a:cs typeface="Times New Roman" panose="02020603050405020304" pitchFamily="18" charset="0"/>
              </a:rPr>
              <a:t>власної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позиції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стосовно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проблеми</a:t>
            </a:r>
            <a:r>
              <a:rPr lang="ru-RU" dirty="0">
                <a:latin typeface="Times New Roman" panose="02020603050405020304" pitchFamily="18" charset="0"/>
                <a:cs typeface="Times New Roman" panose="02020603050405020304" pitchFamily="18" charset="0"/>
              </a:rPr>
              <a:t>; максимально </a:t>
            </a:r>
            <a:r>
              <a:rPr lang="ru-RU" dirty="0" err="1">
                <a:latin typeface="Times New Roman" panose="02020603050405020304" pitchFamily="18" charset="0"/>
                <a:cs typeface="Times New Roman" panose="02020603050405020304" pitchFamily="18" charset="0"/>
              </a:rPr>
              <a:t>уникати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використання</a:t>
            </a:r>
            <a:r>
              <a:rPr lang="ru-RU" dirty="0">
                <a:latin typeface="Times New Roman" panose="02020603050405020304" pitchFamily="18" charset="0"/>
                <a:cs typeface="Times New Roman" panose="02020603050405020304" pitchFamily="18" charset="0"/>
              </a:rPr>
              <a:t> чужих думок.</a:t>
            </a:r>
          </a:p>
          <a:p>
            <a:pPr marL="0" indent="0" algn="just">
              <a:lnSpc>
                <a:spcPct val="120000"/>
              </a:lnSpc>
              <a:spcBef>
                <a:spcPts val="0"/>
              </a:spcBef>
              <a:spcAft>
                <a:spcPts val="0"/>
              </a:spcAft>
            </a:pPr>
            <a:r>
              <a:rPr lang="ru-RU" dirty="0">
                <a:latin typeface="Times New Roman" panose="02020603050405020304" pitchFamily="18" charset="0"/>
                <a:cs typeface="Times New Roman" panose="02020603050405020304" pitchFamily="18" charset="0"/>
              </a:rPr>
              <a:t>3. </a:t>
            </a:r>
            <a:r>
              <a:rPr lang="ru-RU" dirty="0" err="1">
                <a:latin typeface="Times New Roman" panose="02020603050405020304" pitchFamily="18" charset="0"/>
                <a:cs typeface="Times New Roman" panose="02020603050405020304" pitchFamily="18" charset="0"/>
              </a:rPr>
              <a:t>Аргументація</a:t>
            </a:r>
            <a:r>
              <a:rPr lang="ru-RU" dirty="0">
                <a:latin typeface="Times New Roman" panose="02020603050405020304" pitchFamily="18" charset="0"/>
                <a:cs typeface="Times New Roman" panose="02020603050405020304" pitchFamily="18" charset="0"/>
              </a:rPr>
              <a:t> (4-6 </a:t>
            </a:r>
            <a:r>
              <a:rPr lang="ru-RU" dirty="0" err="1">
                <a:latin typeface="Times New Roman" panose="02020603050405020304" pitchFamily="18" charset="0"/>
                <a:cs typeface="Times New Roman" panose="02020603050405020304" pitchFamily="18" charset="0"/>
              </a:rPr>
              <a:t>речень</a:t>
            </a:r>
            <a:r>
              <a:rPr lang="ru-RU" dirty="0">
                <a:latin typeface="Times New Roman" panose="02020603050405020304" pitchFamily="18" charset="0"/>
                <a:cs typeface="Times New Roman" panose="02020603050405020304" pitchFamily="18" charset="0"/>
              </a:rPr>
              <a:t>) - навести </a:t>
            </a:r>
            <a:r>
              <a:rPr lang="ru-RU" dirty="0" err="1">
                <a:latin typeface="Times New Roman" panose="02020603050405020304" pitchFamily="18" charset="0"/>
                <a:cs typeface="Times New Roman" panose="02020603050405020304" pitchFamily="18" charset="0"/>
              </a:rPr>
              <a:t>обґрунтування</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аргументи</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підтвердження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викладених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ідей</a:t>
            </a:r>
            <a:r>
              <a:rPr lang="ru-RU" dirty="0">
                <a:latin typeface="Times New Roman" panose="02020603050405020304" pitchFamily="18" charset="0"/>
                <a:cs typeface="Times New Roman" panose="02020603050405020304" pitchFamily="18" charset="0"/>
              </a:rPr>
              <a:t>; за потреби можна </a:t>
            </a:r>
            <a:r>
              <a:rPr lang="ru-RU" dirty="0" err="1">
                <a:latin typeface="Times New Roman" panose="02020603050405020304" pitchFamily="18" charset="0"/>
                <a:cs typeface="Times New Roman" panose="02020603050405020304" pitchFamily="18" charset="0"/>
              </a:rPr>
              <a:t>процитувати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положення</a:t>
            </a:r>
            <a:r>
              <a:rPr lang="ru-RU" dirty="0">
                <a:latin typeface="Times New Roman" panose="02020603050405020304" pitchFamily="18" charset="0"/>
                <a:cs typeface="Times New Roman" panose="02020603050405020304" pitchFamily="18" charset="0"/>
              </a:rPr>
              <a:t> закону; </a:t>
            </a:r>
            <a:r>
              <a:rPr lang="ru-RU" dirty="0" err="1">
                <a:latin typeface="Times New Roman" panose="02020603050405020304" pitchFamily="18" charset="0"/>
                <a:cs typeface="Times New Roman" panose="02020603050405020304" pitchFamily="18" charset="0"/>
              </a:rPr>
              <a:t>цитати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мають</a:t>
            </a:r>
            <a:r>
              <a:rPr lang="ru-RU" dirty="0">
                <a:latin typeface="Times New Roman" panose="02020603050405020304" pitchFamily="18" charset="0"/>
                <a:cs typeface="Times New Roman" panose="02020603050405020304" pitchFamily="18" charset="0"/>
              </a:rPr>
              <a:t> бути </a:t>
            </a:r>
            <a:r>
              <a:rPr lang="ru-RU" dirty="0" err="1">
                <a:latin typeface="Times New Roman" panose="02020603050405020304" pitchFamily="18" charset="0"/>
                <a:cs typeface="Times New Roman" panose="02020603050405020304" pitchFamily="18" charset="0"/>
              </a:rPr>
              <a:t>мінімальними</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обов</a:t>
            </a:r>
            <a:r>
              <a:rPr lang="en-US" dirty="0">
                <a:latin typeface="Times New Roman" panose="02020603050405020304" pitchFamily="18" charset="0"/>
                <a:cs typeface="Times New Roman" panose="02020603050405020304" pitchFamily="18" charset="0"/>
              </a:rPr>
              <a:t>’</a:t>
            </a:r>
            <a:r>
              <a:rPr lang="ru-RU" dirty="0" err="1">
                <a:latin typeface="Times New Roman" panose="02020603050405020304" pitchFamily="18" charset="0"/>
                <a:cs typeface="Times New Roman" panose="02020603050405020304" pitchFamily="18" charset="0"/>
              </a:rPr>
              <a:t>язково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супроводжуватись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посиланням</a:t>
            </a:r>
            <a:r>
              <a:rPr lang="en-US" dirty="0">
                <a:latin typeface="Times New Roman" panose="02020603050405020304" pitchFamily="18" charset="0"/>
                <a:cs typeface="Times New Roman" panose="02020603050405020304" pitchFamily="18" charset="0"/>
              </a:rPr>
              <a:t> [2]</a:t>
            </a:r>
            <a:r>
              <a:rPr lang="ru-RU" dirty="0">
                <a:latin typeface="Times New Roman" panose="02020603050405020304" pitchFamily="18" charset="0"/>
                <a:cs typeface="Times New Roman" panose="02020603050405020304" pitchFamily="18" charset="0"/>
              </a:rPr>
              <a:t> .</a:t>
            </a:r>
          </a:p>
          <a:p>
            <a:pPr marL="0" indent="0" algn="just">
              <a:lnSpc>
                <a:spcPct val="120000"/>
              </a:lnSpc>
              <a:spcBef>
                <a:spcPts val="0"/>
              </a:spcBef>
              <a:spcAft>
                <a:spcPts val="0"/>
              </a:spcAft>
            </a:pPr>
            <a:r>
              <a:rPr lang="ru-RU" dirty="0">
                <a:latin typeface="Times New Roman" panose="02020603050405020304" pitchFamily="18" charset="0"/>
                <a:cs typeface="Times New Roman" panose="02020603050405020304" pitchFamily="18" charset="0"/>
              </a:rPr>
              <a:t>4. </a:t>
            </a:r>
            <a:r>
              <a:rPr lang="ru-RU" dirty="0" err="1">
                <a:latin typeface="Times New Roman" panose="02020603050405020304" pitchFamily="18" charset="0"/>
                <a:cs typeface="Times New Roman" panose="02020603050405020304" pitchFamily="18" charset="0"/>
              </a:rPr>
              <a:t>Демонстрація</a:t>
            </a:r>
            <a:r>
              <a:rPr lang="ru-RU" dirty="0">
                <a:latin typeface="Times New Roman" panose="02020603050405020304" pitchFamily="18" charset="0"/>
                <a:cs typeface="Times New Roman" panose="02020603050405020304" pitchFamily="18" charset="0"/>
              </a:rPr>
              <a:t> (4-6 </a:t>
            </a:r>
            <a:r>
              <a:rPr lang="ru-RU" dirty="0" err="1">
                <a:latin typeface="Times New Roman" panose="02020603050405020304" pitchFamily="18" charset="0"/>
                <a:cs typeface="Times New Roman" panose="02020603050405020304" pitchFamily="18" charset="0"/>
              </a:rPr>
              <a:t>речень</a:t>
            </a:r>
            <a:r>
              <a:rPr lang="ru-R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 </a:t>
            </a:r>
            <a:r>
              <a:rPr lang="uk-UA" dirty="0">
                <a:latin typeface="Times New Roman" panose="02020603050405020304" pitchFamily="18" charset="0"/>
                <a:cs typeface="Times New Roman" panose="02020603050405020304" pitchFamily="18" charset="0"/>
              </a:rPr>
              <a:t>п</a:t>
            </a:r>
            <a:r>
              <a:rPr lang="ru-RU" dirty="0" err="1">
                <a:latin typeface="Times New Roman" panose="02020603050405020304" pitchFamily="18" charset="0"/>
                <a:cs typeface="Times New Roman" panose="02020603050405020304" pitchFamily="18" charset="0"/>
              </a:rPr>
              <a:t>роілюструвати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ключові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тези</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аргументи</a:t>
            </a:r>
            <a:r>
              <a:rPr lang="ru-RU" dirty="0">
                <a:latin typeface="Times New Roman" panose="02020603050405020304" pitchFamily="18" charset="0"/>
                <a:cs typeface="Times New Roman" panose="02020603050405020304" pitchFamily="18" charset="0"/>
              </a:rPr>
              <a:t> прикладом.</a:t>
            </a:r>
          </a:p>
          <a:p>
            <a:pPr marL="0" indent="0" algn="just">
              <a:lnSpc>
                <a:spcPct val="120000"/>
              </a:lnSpc>
              <a:spcBef>
                <a:spcPts val="0"/>
              </a:spcBef>
              <a:spcAft>
                <a:spcPts val="0"/>
              </a:spcAft>
            </a:pPr>
            <a:r>
              <a:rPr lang="ru-RU" dirty="0">
                <a:latin typeface="Times New Roman" panose="02020603050405020304" pitchFamily="18" charset="0"/>
                <a:cs typeface="Times New Roman" panose="02020603050405020304" pitchFamily="18" charset="0"/>
              </a:rPr>
              <a:t>5. </a:t>
            </a:r>
            <a:r>
              <a:rPr lang="ru-RU" dirty="0" err="1">
                <a:latin typeface="Times New Roman" panose="02020603050405020304" pitchFamily="18" charset="0"/>
                <a:cs typeface="Times New Roman" panose="02020603050405020304" pitchFamily="18" charset="0"/>
              </a:rPr>
              <a:t>Результати</a:t>
            </a:r>
            <a:r>
              <a:rPr lang="ru-RU" dirty="0">
                <a:latin typeface="Times New Roman" panose="02020603050405020304" pitchFamily="18" charset="0"/>
                <a:cs typeface="Times New Roman" panose="02020603050405020304" pitchFamily="18" charset="0"/>
              </a:rPr>
              <a:t> (2-4 </a:t>
            </a:r>
            <a:r>
              <a:rPr lang="ru-RU" dirty="0" err="1">
                <a:latin typeface="Times New Roman" panose="02020603050405020304" pitchFamily="18" charset="0"/>
                <a:cs typeface="Times New Roman" panose="02020603050405020304" pitchFamily="18" charset="0"/>
              </a:rPr>
              <a:t>речення</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стисло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викласти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основні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результати</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висновки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дослідження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вказати</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теоретичну</a:t>
            </a:r>
            <a:r>
              <a:rPr lang="ru-RU" dirty="0">
                <a:latin typeface="Times New Roman" panose="02020603050405020304" pitchFamily="18" charset="0"/>
                <a:cs typeface="Times New Roman" panose="02020603050405020304" pitchFamily="18" charset="0"/>
              </a:rPr>
              <a:t>/</a:t>
            </a:r>
            <a:r>
              <a:rPr lang="ru-RU" dirty="0" err="1">
                <a:latin typeface="Times New Roman" panose="02020603050405020304" pitchFamily="18" charset="0"/>
                <a:cs typeface="Times New Roman" panose="02020603050405020304" pitchFamily="18" charset="0"/>
              </a:rPr>
              <a:t>практичну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цінність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отриманих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результатів</a:t>
            </a:r>
            <a:r>
              <a:rPr lang="ru-RU" dirty="0">
                <a:latin typeface="Times New Roman" panose="02020603050405020304" pitchFamily="18" charset="0"/>
                <a:cs typeface="Times New Roman" panose="02020603050405020304" pitchFamily="18" charset="0"/>
              </a:rPr>
              <a:t>.</a:t>
            </a:r>
          </a:p>
          <a:p>
            <a:pPr marL="0" indent="0" algn="just">
              <a:lnSpc>
                <a:spcPct val="120000"/>
              </a:lnSpc>
              <a:spcBef>
                <a:spcPts val="0"/>
              </a:spcBef>
              <a:spcAft>
                <a:spcPts val="0"/>
              </a:spcAft>
            </a:pPr>
            <a:endParaRPr lang="ru-RU" dirty="0">
              <a:latin typeface="Times New Roman" panose="02020603050405020304" pitchFamily="18" charset="0"/>
              <a:cs typeface="Times New Roman" panose="02020603050405020304" pitchFamily="18" charset="0"/>
            </a:endParaRPr>
          </a:p>
          <a:p>
            <a:pPr marL="0" indent="0" algn="just">
              <a:lnSpc>
                <a:spcPct val="120000"/>
              </a:lnSpc>
              <a:spcBef>
                <a:spcPts val="0"/>
              </a:spcBef>
              <a:spcAft>
                <a:spcPts val="0"/>
              </a:spcAft>
            </a:pPr>
            <a:r>
              <a:rPr lang="ru-RU" i="1" dirty="0">
                <a:latin typeface="Times New Roman" panose="02020603050405020304" pitchFamily="18" charset="0"/>
                <a:cs typeface="Times New Roman" panose="02020603050405020304" pitchFamily="18" charset="0"/>
              </a:rPr>
              <a:t>Список </a:t>
            </a:r>
            <a:r>
              <a:rPr lang="ru-RU" i="1" dirty="0" err="1">
                <a:latin typeface="Times New Roman" panose="02020603050405020304" pitchFamily="18" charset="0"/>
                <a:cs typeface="Times New Roman" panose="02020603050405020304" pitchFamily="18" charset="0"/>
              </a:rPr>
              <a:t>використаних</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джерел</a:t>
            </a:r>
            <a:endParaRPr lang="uk-UA" i="1" dirty="0">
              <a:latin typeface="Times New Roman" panose="02020603050405020304" pitchFamily="18" charset="0"/>
              <a:cs typeface="Times New Roman" panose="02020603050405020304" pitchFamily="18" charset="0"/>
            </a:endParaRPr>
          </a:p>
          <a:p>
            <a:pPr marL="0" lvl="0" indent="0">
              <a:lnSpc>
                <a:spcPct val="120000"/>
              </a:lnSpc>
              <a:spcBef>
                <a:spcPts val="0"/>
              </a:spcBef>
              <a:spcAft>
                <a:spcPts val="0"/>
              </a:spcAft>
            </a:pPr>
            <a:r>
              <a:rPr lang="uk-UA" dirty="0">
                <a:latin typeface="Times New Roman" panose="02020603050405020304" pitchFamily="18" charset="0"/>
                <a:cs typeface="Times New Roman" panose="02020603050405020304" pitchFamily="18" charset="0"/>
              </a:rPr>
              <a:t>1. </a:t>
            </a:r>
            <a:r>
              <a:rPr lang="uk-UA" dirty="0" err="1">
                <a:latin typeface="Times New Roman" panose="02020603050405020304" pitchFamily="18" charset="0"/>
                <a:cs typeface="Times New Roman" panose="02020603050405020304" pitchFamily="18" charset="0"/>
              </a:rPr>
              <a:t>Маршук</a:t>
            </a:r>
            <a:r>
              <a:rPr lang="uk-UA" dirty="0">
                <a:latin typeface="Times New Roman" panose="02020603050405020304" pitchFamily="18" charset="0"/>
                <a:cs typeface="Times New Roman" panose="02020603050405020304" pitchFamily="18" charset="0"/>
              </a:rPr>
              <a:t>, Л., &amp; Бурлака, М. (2022). ФІНАНСОВА СИСТЕМА УКРАЇНИ В УМОВАХ ВІЙНИ. </a:t>
            </a:r>
            <a:r>
              <a:rPr lang="uk-UA" i="1" dirty="0">
                <a:latin typeface="Times New Roman" panose="02020603050405020304" pitchFamily="18" charset="0"/>
                <a:cs typeface="Times New Roman" panose="02020603050405020304" pitchFamily="18" charset="0"/>
              </a:rPr>
              <a:t>Економіка та суспільство</a:t>
            </a:r>
            <a:r>
              <a:rPr lang="uk-UA" dirty="0">
                <a:latin typeface="Times New Roman" panose="02020603050405020304" pitchFamily="18" charset="0"/>
                <a:cs typeface="Times New Roman" panose="02020603050405020304" pitchFamily="18" charset="0"/>
              </a:rPr>
              <a:t>, (44). </a:t>
            </a:r>
            <a:r>
              <a:rPr lang="uk-UA" u="sng" dirty="0">
                <a:latin typeface="Times New Roman" panose="02020603050405020304" pitchFamily="18" charset="0"/>
                <a:cs typeface="Times New Roman" panose="02020603050405020304" pitchFamily="18" charset="0"/>
                <a:hlinkClick r:id="rId2"/>
              </a:rPr>
              <a:t>https://doi.org/10.32782/2524-0072/2022-44-26</a:t>
            </a:r>
            <a:r>
              <a:rPr lang="uk-UA" dirty="0">
                <a:latin typeface="Times New Roman" panose="02020603050405020304" pitchFamily="18" charset="0"/>
                <a:cs typeface="Times New Roman" panose="02020603050405020304" pitchFamily="18" charset="0"/>
              </a:rPr>
              <a:t> </a:t>
            </a:r>
          </a:p>
          <a:p>
            <a:pPr marL="0" indent="0">
              <a:lnSpc>
                <a:spcPct val="120000"/>
              </a:lnSpc>
              <a:spcBef>
                <a:spcPts val="0"/>
              </a:spcBef>
              <a:spcAft>
                <a:spcPts val="0"/>
              </a:spcAft>
            </a:pPr>
            <a:r>
              <a:rPr lang="ru-RU" dirty="0">
                <a:latin typeface="Times New Roman" panose="02020603050405020304" pitchFamily="18" charset="0"/>
                <a:cs typeface="Times New Roman" panose="02020603050405020304" pitchFamily="18" charset="0"/>
              </a:rPr>
              <a:t>2. </a:t>
            </a:r>
            <a:r>
              <a:rPr lang="ru-RU" dirty="0" err="1">
                <a:latin typeface="Times New Roman" panose="02020603050405020304" pitchFamily="18" charset="0"/>
                <a:cs typeface="Times New Roman" panose="02020603050405020304" pitchFamily="18" charset="0"/>
              </a:rPr>
              <a:t>Офіційний</a:t>
            </a:r>
            <a:r>
              <a:rPr lang="ru-RU" dirty="0">
                <a:latin typeface="Times New Roman" panose="02020603050405020304" pitchFamily="18" charset="0"/>
                <a:cs typeface="Times New Roman" panose="02020603050405020304" pitchFamily="18" charset="0"/>
              </a:rPr>
              <a:t> сайт Міністерства фінансів </a:t>
            </a:r>
            <a:r>
              <a:rPr lang="ru-RU" dirty="0" err="1">
                <a:latin typeface="Times New Roman" panose="02020603050405020304" pitchFamily="18" charset="0"/>
                <a:cs typeface="Times New Roman" panose="02020603050405020304" pitchFamily="18" charset="0"/>
              </a:rPr>
              <a:t>України</a:t>
            </a:r>
            <a:r>
              <a:rPr lang="ru-RU" dirty="0">
                <a:latin typeface="Times New Roman" panose="02020603050405020304" pitchFamily="18" charset="0"/>
                <a:cs typeface="Times New Roman" panose="02020603050405020304" pitchFamily="18" charset="0"/>
              </a:rPr>
              <a:t>. Режим доступу: </a:t>
            </a:r>
            <a:r>
              <a:rPr lang="ru-RU" u="sng" dirty="0">
                <a:latin typeface="Times New Roman" panose="02020603050405020304" pitchFamily="18" charset="0"/>
                <a:cs typeface="Times New Roman" panose="02020603050405020304" pitchFamily="18" charset="0"/>
                <a:hlinkClick r:id="rId3"/>
              </a:rPr>
              <a:t>https://mof.gov.ua/uk/news/ukraines_state_budget_financing_since_the_beginning_of_the_full-scale_war-3435</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8556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AA9F58EB-D257-4CB9-A9AA-CDE219950B88}"/>
              </a:ext>
            </a:extLst>
          </p:cNvPr>
          <p:cNvSpPr>
            <a:spLocks noGrp="1"/>
          </p:cNvSpPr>
          <p:nvPr>
            <p:ph idx="1"/>
          </p:nvPr>
        </p:nvSpPr>
        <p:spPr>
          <a:xfrm>
            <a:off x="914400" y="741680"/>
            <a:ext cx="10474959" cy="5134188"/>
          </a:xfrm>
        </p:spPr>
        <p:txBody>
          <a:bodyPr>
            <a:normAutofit fontScale="92500"/>
          </a:bodyPr>
          <a:lstStyle/>
          <a:p>
            <a:pPr marL="0" indent="360000" algn="just">
              <a:lnSpc>
                <a:spcPct val="120000"/>
              </a:lnSpc>
              <a:spcBef>
                <a:spcPts val="0"/>
              </a:spcBef>
              <a:spcAft>
                <a:spcPts val="0"/>
              </a:spcAft>
            </a:pPr>
            <a:r>
              <a:rPr lang="uk-UA" i="1" dirty="0">
                <a:latin typeface="Times New Roman" panose="02020603050405020304" pitchFamily="18" charset="0"/>
                <a:cs typeface="Times New Roman" panose="02020603050405020304" pitchFamily="18" charset="0"/>
              </a:rPr>
              <a:t>Типові помилки, що трапляються в тезах здобувачів: </a:t>
            </a:r>
          </a:p>
          <a:p>
            <a:pPr marL="0" indent="360000" algn="just">
              <a:lnSpc>
                <a:spcPct val="120000"/>
              </a:lnSpc>
              <a:spcBef>
                <a:spcPts val="0"/>
              </a:spcBef>
              <a:spcAft>
                <a:spcPts val="0"/>
              </a:spcAft>
            </a:pPr>
            <a:r>
              <a:rPr lang="uk-UA" dirty="0">
                <a:latin typeface="Times New Roman" panose="02020603050405020304" pitchFamily="18" charset="0"/>
                <a:cs typeface="Times New Roman" panose="02020603050405020304" pitchFamily="18" charset="0"/>
              </a:rPr>
              <a:t>- невдалі назви, в яких не визначена проблема; </a:t>
            </a:r>
          </a:p>
          <a:p>
            <a:pPr marL="0" indent="360000" algn="just">
              <a:lnSpc>
                <a:spcPct val="120000"/>
              </a:lnSpc>
              <a:spcBef>
                <a:spcPts val="0"/>
              </a:spcBef>
              <a:spcAft>
                <a:spcPts val="0"/>
              </a:spcAft>
            </a:pPr>
            <a:r>
              <a:rPr lang="uk-UA" dirty="0">
                <a:latin typeface="Times New Roman" panose="02020603050405020304" pitchFamily="18" charset="0"/>
                <a:cs typeface="Times New Roman" panose="02020603050405020304" pitchFamily="18" charset="0"/>
              </a:rPr>
              <a:t>- неповний список ключових слів або випадкове включення слів до складу ключових; </a:t>
            </a:r>
          </a:p>
          <a:p>
            <a:pPr marL="0" indent="360000" algn="just">
              <a:lnSpc>
                <a:spcPct val="120000"/>
              </a:lnSpc>
              <a:spcBef>
                <a:spcPts val="0"/>
              </a:spcBef>
              <a:spcAft>
                <a:spcPts val="0"/>
              </a:spcAft>
            </a:pPr>
            <a:r>
              <a:rPr lang="uk-UA" dirty="0">
                <a:latin typeface="Times New Roman" panose="02020603050405020304" pitchFamily="18" charset="0"/>
                <a:cs typeface="Times New Roman" panose="02020603050405020304" pitchFamily="18" charset="0"/>
              </a:rPr>
              <a:t>- підміна тез рефератом; </a:t>
            </a:r>
          </a:p>
          <a:p>
            <a:pPr marL="0" indent="360000" algn="just">
              <a:lnSpc>
                <a:spcPct val="120000"/>
              </a:lnSpc>
              <a:spcBef>
                <a:spcPts val="0"/>
              </a:spcBef>
              <a:spcAft>
                <a:spcPts val="0"/>
              </a:spcAft>
            </a:pPr>
            <a:r>
              <a:rPr lang="uk-UA" dirty="0">
                <a:latin typeface="Times New Roman" panose="02020603050405020304" pitchFamily="18" charset="0"/>
                <a:cs typeface="Times New Roman" panose="02020603050405020304" pitchFamily="18" charset="0"/>
              </a:rPr>
              <a:t>- невиправдана гіпертрофія преамбули за рахунок скорочення основного тезового викладу; </a:t>
            </a:r>
          </a:p>
          <a:p>
            <a:pPr marL="0" indent="360000" algn="just">
              <a:lnSpc>
                <a:spcPct val="120000"/>
              </a:lnSpc>
              <a:spcBef>
                <a:spcPts val="0"/>
              </a:spcBef>
              <a:spcAft>
                <a:spcPts val="0"/>
              </a:spcAft>
            </a:pPr>
            <a:r>
              <a:rPr lang="uk-UA" dirty="0">
                <a:latin typeface="Times New Roman" panose="02020603050405020304" pitchFamily="18" charset="0"/>
                <a:cs typeface="Times New Roman" panose="02020603050405020304" pitchFamily="18" charset="0"/>
              </a:rPr>
              <a:t>- недостатнє розкриття теми тез, що створює враження поверховості; </a:t>
            </a:r>
          </a:p>
          <a:p>
            <a:pPr marL="0" indent="360000" algn="just">
              <a:lnSpc>
                <a:spcPct val="120000"/>
              </a:lnSpc>
              <a:spcBef>
                <a:spcPts val="0"/>
              </a:spcBef>
              <a:spcAft>
                <a:spcPts val="0"/>
              </a:spcAft>
            </a:pPr>
            <a:r>
              <a:rPr lang="uk-UA" dirty="0">
                <a:latin typeface="Times New Roman" panose="02020603050405020304" pitchFamily="18" charset="0"/>
                <a:cs typeface="Times New Roman" panose="02020603050405020304" pitchFamily="18" charset="0"/>
              </a:rPr>
              <a:t>- змістова невідповідність тез, порушення логіки викладу, наприклад, спочатку йде мова про результати дослідження, а в кінці – про його актуальність і мету; </a:t>
            </a:r>
          </a:p>
          <a:p>
            <a:pPr marL="0" indent="360000" algn="just">
              <a:lnSpc>
                <a:spcPct val="120000"/>
              </a:lnSpc>
              <a:spcBef>
                <a:spcPts val="0"/>
              </a:spcBef>
              <a:spcAft>
                <a:spcPts val="0"/>
              </a:spcAft>
            </a:pPr>
            <a:r>
              <a:rPr lang="uk-UA" dirty="0">
                <a:latin typeface="Times New Roman" panose="02020603050405020304" pitchFamily="18" charset="0"/>
                <a:cs typeface="Times New Roman" panose="02020603050405020304" pitchFamily="18" charset="0"/>
              </a:rPr>
              <a:t>- відсутність чітких висновків;</a:t>
            </a:r>
          </a:p>
          <a:p>
            <a:pPr marL="0" indent="360000" algn="just">
              <a:lnSpc>
                <a:spcPct val="120000"/>
              </a:lnSpc>
              <a:spcBef>
                <a:spcPts val="0"/>
              </a:spcBef>
              <a:spcAft>
                <a:spcPts val="0"/>
              </a:spcAft>
            </a:pPr>
            <a:r>
              <a:rPr lang="uk-UA" dirty="0">
                <a:latin typeface="Times New Roman" panose="02020603050405020304" pitchFamily="18" charset="0"/>
                <a:cs typeface="Times New Roman" panose="02020603050405020304" pitchFamily="18" charset="0"/>
              </a:rPr>
              <a:t>- порушення культури мови.</a:t>
            </a:r>
          </a:p>
        </p:txBody>
      </p:sp>
    </p:spTree>
    <p:extLst>
      <p:ext uri="{BB962C8B-B14F-4D97-AF65-F5344CB8AC3E}">
        <p14:creationId xmlns:p14="http://schemas.microsoft.com/office/powerpoint/2010/main" val="1426750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4E87F8-46EB-452F-B636-0A8E0F3C0B76}"/>
              </a:ext>
            </a:extLst>
          </p:cNvPr>
          <p:cNvSpPr>
            <a:spLocks noGrp="1"/>
          </p:cNvSpPr>
          <p:nvPr>
            <p:ph type="title"/>
          </p:nvPr>
        </p:nvSpPr>
        <p:spPr>
          <a:xfrm>
            <a:off x="579120" y="924560"/>
            <a:ext cx="10810240" cy="284480"/>
          </a:xfrm>
        </p:spPr>
        <p:txBody>
          <a:bodyPr>
            <a:normAutofit fontScale="90000"/>
          </a:bodyPr>
          <a:lstStyle/>
          <a:p>
            <a:r>
              <a:rPr lang="uk-UA" b="1" dirty="0">
                <a:latin typeface="Times New Roman" panose="02020603050405020304" pitchFamily="18" charset="0"/>
                <a:cs typeface="Times New Roman" panose="02020603050405020304" pitchFamily="18" charset="0"/>
              </a:rPr>
              <a:t>1. </a:t>
            </a:r>
            <a:r>
              <a:rPr lang="ru-RU" b="1" dirty="0">
                <a:latin typeface="Times New Roman" panose="02020603050405020304" pitchFamily="18" charset="0"/>
                <a:cs typeface="Times New Roman" panose="02020603050405020304" pitchFamily="18" charset="0"/>
              </a:rPr>
              <a:t>Загальні </a:t>
            </a:r>
            <a:r>
              <a:rPr lang="ru-RU" b="1" dirty="0" err="1">
                <a:latin typeface="Times New Roman" panose="02020603050405020304" pitchFamily="18" charset="0"/>
                <a:cs typeface="Times New Roman" panose="02020603050405020304" pitchFamily="18" charset="0"/>
              </a:rPr>
              <a:t>вимоги</a:t>
            </a:r>
            <a:r>
              <a:rPr lang="ru-RU" b="1" dirty="0">
                <a:latin typeface="Times New Roman" panose="02020603050405020304" pitchFamily="18" charset="0"/>
                <a:cs typeface="Times New Roman" panose="02020603050405020304" pitchFamily="18" charset="0"/>
              </a:rPr>
              <a:t> до тез </a:t>
            </a:r>
            <a:r>
              <a:rPr lang="ru-RU" b="1" dirty="0" err="1">
                <a:latin typeface="Times New Roman" panose="02020603050405020304" pitchFamily="18" charset="0"/>
                <a:cs typeface="Times New Roman" panose="02020603050405020304" pitchFamily="18" charset="0"/>
              </a:rPr>
              <a:t>наукової</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доповіді</a:t>
            </a:r>
            <a:br>
              <a:rPr lang="ru-RU" dirty="0">
                <a:latin typeface="Times New Roman" panose="02020603050405020304" pitchFamily="18" charset="0"/>
                <a:cs typeface="Times New Roman" panose="02020603050405020304" pitchFamily="18" charset="0"/>
              </a:rPr>
            </a:br>
            <a:endParaRPr lang="uk-UA" dirty="0"/>
          </a:p>
        </p:txBody>
      </p:sp>
      <p:sp>
        <p:nvSpPr>
          <p:cNvPr id="7" name="Місце для вмісту 6">
            <a:extLst>
              <a:ext uri="{FF2B5EF4-FFF2-40B4-BE49-F238E27FC236}">
                <a16:creationId xmlns:a16="http://schemas.microsoft.com/office/drawing/2014/main" id="{8D28BF1A-06B8-4091-870F-8EDAC16B2FEA}"/>
              </a:ext>
            </a:extLst>
          </p:cNvPr>
          <p:cNvSpPr>
            <a:spLocks noGrp="1"/>
          </p:cNvSpPr>
          <p:nvPr>
            <p:ph idx="1"/>
          </p:nvPr>
        </p:nvSpPr>
        <p:spPr>
          <a:xfrm>
            <a:off x="1295400" y="1320800"/>
            <a:ext cx="9941559" cy="4815840"/>
          </a:xfrm>
        </p:spPr>
        <p:txBody>
          <a:bodyPr>
            <a:normAutofit fontScale="70000" lnSpcReduction="20000"/>
          </a:bodyPr>
          <a:lstStyle/>
          <a:p>
            <a:pPr marL="0" indent="360000" algn="just">
              <a:lnSpc>
                <a:spcPct val="120000"/>
              </a:lnSpc>
              <a:spcBef>
                <a:spcPts val="0"/>
              </a:spcBef>
              <a:spcAft>
                <a:spcPts val="0"/>
              </a:spcAft>
            </a:pPr>
            <a:r>
              <a:rPr lang="uk-UA" sz="3100" dirty="0">
                <a:latin typeface="Times New Roman" panose="02020603050405020304" pitchFamily="18" charset="0"/>
                <a:cs typeface="Times New Roman" panose="02020603050405020304" pitchFamily="18" charset="0"/>
              </a:rPr>
              <a:t>Науково-дослідна робота є однією з найважливіших форм наукового процесу. Наукові лабораторії і гуртки, наукові товариства і конференції – все це дає змогу вченому почати повноцінну наукову роботу, знайти однодумців, з якими можна порадитися і поділитися плодами своїх досліджень. Написання рефератів, курсових, дипломних робіт неможливе без проведення певних, навіть найпростіших, досліджень.</a:t>
            </a:r>
          </a:p>
          <a:p>
            <a:pPr marL="0" indent="360000" algn="just">
              <a:lnSpc>
                <a:spcPct val="120000"/>
              </a:lnSpc>
              <a:spcBef>
                <a:spcPts val="0"/>
              </a:spcBef>
              <a:spcAft>
                <a:spcPts val="0"/>
              </a:spcAft>
            </a:pPr>
            <a:r>
              <a:rPr lang="uk-UA" sz="3100" dirty="0">
                <a:latin typeface="Times New Roman" panose="02020603050405020304" pitchFamily="18" charset="0"/>
                <a:cs typeface="Times New Roman" panose="02020603050405020304" pitchFamily="18" charset="0"/>
              </a:rPr>
              <a:t>Кожний науковець прагне своєчасно певним способом донести результати своїх досліджень до інших фахівців. Оприлюднити результати свого дослідження означає зробити цей матеріал надбанням фахівців, які використовують його у своїй науковій або практичній діяльності.</a:t>
            </a:r>
          </a:p>
          <a:p>
            <a:pPr marL="0" indent="360000" algn="just">
              <a:lnSpc>
                <a:spcPct val="120000"/>
              </a:lnSpc>
              <a:spcBef>
                <a:spcPts val="0"/>
              </a:spcBef>
              <a:spcAft>
                <a:spcPts val="0"/>
              </a:spcAft>
            </a:pPr>
            <a:r>
              <a:rPr lang="uk-UA" sz="3100" dirty="0">
                <a:latin typeface="Times New Roman" panose="02020603050405020304" pitchFamily="18" charset="0"/>
                <a:cs typeface="Times New Roman" panose="02020603050405020304" pitchFamily="18" charset="0"/>
              </a:rPr>
              <a:t>Одним із найпростіших способів оприлюднення результатів наукових досліджень, який є доступним і для здобувачів, є написання й опублікування тез наукової доповіді та наступний виступ із власними науковими здобутками.</a:t>
            </a:r>
          </a:p>
          <a:p>
            <a:endParaRPr lang="uk-UA" dirty="0"/>
          </a:p>
        </p:txBody>
      </p:sp>
    </p:spTree>
    <p:extLst>
      <p:ext uri="{BB962C8B-B14F-4D97-AF65-F5344CB8AC3E}">
        <p14:creationId xmlns:p14="http://schemas.microsoft.com/office/powerpoint/2010/main" val="3610154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B883B334-0F1D-4396-98CE-D795B2A2DF8B}"/>
              </a:ext>
            </a:extLst>
          </p:cNvPr>
          <p:cNvSpPr>
            <a:spLocks noGrp="1"/>
          </p:cNvSpPr>
          <p:nvPr>
            <p:ph idx="1"/>
          </p:nvPr>
        </p:nvSpPr>
        <p:spPr>
          <a:xfrm>
            <a:off x="1295400" y="2407920"/>
            <a:ext cx="10022839" cy="3467948"/>
          </a:xfrm>
        </p:spPr>
        <p:txBody>
          <a:bodyPr>
            <a:noAutofit/>
          </a:bodyPr>
          <a:lstStyle/>
          <a:p>
            <a:pPr marL="0" indent="360000" algn="just">
              <a:spcBef>
                <a:spcPts val="0"/>
              </a:spcBef>
              <a:spcAft>
                <a:spcPts val="0"/>
              </a:spcAft>
            </a:pPr>
            <a:r>
              <a:rPr lang="ru-RU" sz="2800" i="1" dirty="0" err="1">
                <a:latin typeface="Times New Roman" panose="02020603050405020304" pitchFamily="18" charset="0"/>
                <a:cs typeface="Times New Roman" panose="02020603050405020304" pitchFamily="18" charset="0"/>
              </a:rPr>
              <a:t>Виступ</a:t>
            </a:r>
            <a:r>
              <a:rPr lang="ru-RU" sz="2800" i="1" dirty="0">
                <a:latin typeface="Times New Roman" panose="02020603050405020304" pitchFamily="18" charset="0"/>
                <a:cs typeface="Times New Roman" panose="02020603050405020304" pitchFamily="18" charset="0"/>
              </a:rPr>
              <a:t> </a:t>
            </a:r>
            <a:r>
              <a:rPr lang="ru-RU" sz="2800" i="1" dirty="0" err="1">
                <a:latin typeface="Times New Roman" panose="02020603050405020304" pitchFamily="18" charset="0"/>
                <a:cs typeface="Times New Roman" panose="02020603050405020304" pitchFamily="18" charset="0"/>
              </a:rPr>
              <a:t>або</a:t>
            </a:r>
            <a:r>
              <a:rPr lang="ru-RU" sz="2800" i="1" dirty="0">
                <a:latin typeface="Times New Roman" panose="02020603050405020304" pitchFamily="18" charset="0"/>
                <a:cs typeface="Times New Roman" panose="02020603050405020304" pitchFamily="18" charset="0"/>
              </a:rPr>
              <a:t> </a:t>
            </a:r>
            <a:r>
              <a:rPr lang="ru-RU" sz="2800" i="1" dirty="0" err="1">
                <a:latin typeface="Times New Roman" panose="02020603050405020304" pitchFamily="18" charset="0"/>
                <a:cs typeface="Times New Roman" panose="02020603050405020304" pitchFamily="18" charset="0"/>
              </a:rPr>
              <a:t>доповідь</a:t>
            </a:r>
            <a:r>
              <a:rPr lang="ru-RU" sz="2800" i="1" dirty="0">
                <a:latin typeface="Times New Roman" panose="02020603050405020304" pitchFamily="18" charset="0"/>
                <a:cs typeface="Times New Roman" panose="02020603050405020304" pitchFamily="18" charset="0"/>
              </a:rPr>
              <a:t> на </a:t>
            </a:r>
            <a:r>
              <a:rPr lang="ru-RU" sz="2800" i="1" dirty="0" err="1">
                <a:latin typeface="Times New Roman" panose="02020603050405020304" pitchFamily="18" charset="0"/>
                <a:cs typeface="Times New Roman" panose="02020603050405020304" pitchFamily="18" charset="0"/>
              </a:rPr>
              <a:t>конференції</a:t>
            </a:r>
            <a:r>
              <a:rPr lang="ru-RU" sz="2800" i="1"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це</a:t>
            </a:r>
            <a:r>
              <a:rPr lang="ru-RU" sz="2800" dirty="0">
                <a:latin typeface="Times New Roman" panose="02020603050405020304" pitchFamily="18" charset="0"/>
                <a:cs typeface="Times New Roman" panose="02020603050405020304" pitchFamily="18" charset="0"/>
              </a:rPr>
              <a:t> одна з </a:t>
            </a:r>
            <a:r>
              <a:rPr lang="ru-RU" sz="2800" dirty="0" err="1">
                <a:latin typeface="Times New Roman" panose="02020603050405020304" pitchFamily="18" charset="0"/>
                <a:cs typeface="Times New Roman" panose="02020603050405020304" pitchFamily="18" charset="0"/>
              </a:rPr>
              <a:t>багатьох</a:t>
            </a:r>
            <a:r>
              <a:rPr lang="ru-RU" sz="2800" dirty="0">
                <a:latin typeface="Times New Roman" panose="02020603050405020304" pitchFamily="18" charset="0"/>
                <a:cs typeface="Times New Roman" panose="02020603050405020304" pitchFamily="18" charset="0"/>
              </a:rPr>
              <a:t> форм </a:t>
            </a:r>
            <a:r>
              <a:rPr lang="ru-RU" sz="2800" dirty="0" err="1">
                <a:latin typeface="Times New Roman" panose="02020603050405020304" pitchFamily="18" charset="0"/>
                <a:cs typeface="Times New Roman" panose="02020603050405020304" pitchFamily="18" charset="0"/>
              </a:rPr>
              <a:t>оприлюднення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результатів</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наукової</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роботи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найпростіший</a:t>
            </a:r>
            <a:r>
              <a:rPr lang="ru-RU" sz="2800" dirty="0">
                <a:latin typeface="Times New Roman" panose="02020603050405020304" pitchFamily="18" charset="0"/>
                <a:cs typeface="Times New Roman" panose="02020603050405020304" pitchFamily="18" charset="0"/>
              </a:rPr>
              <a:t> шлях за короткий </a:t>
            </a:r>
            <a:r>
              <a:rPr lang="ru-RU" sz="2800" dirty="0" err="1">
                <a:latin typeface="Times New Roman" panose="02020603050405020304" pitchFamily="18" charset="0"/>
                <a:cs typeface="Times New Roman" panose="02020603050405020304" pitchFamily="18" charset="0"/>
              </a:rPr>
              <a:t>термін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увійти</a:t>
            </a:r>
            <a:r>
              <a:rPr lang="ru-RU" sz="2800" dirty="0">
                <a:latin typeface="Times New Roman" panose="02020603050405020304" pitchFamily="18" charset="0"/>
                <a:cs typeface="Times New Roman" panose="02020603050405020304" pitchFamily="18" charset="0"/>
              </a:rPr>
              <a:t>» у </a:t>
            </a:r>
            <a:r>
              <a:rPr lang="ru-RU" sz="2800" dirty="0" err="1">
                <a:latin typeface="Times New Roman" panose="02020603050405020304" pitchFamily="18" charset="0"/>
                <a:cs typeface="Times New Roman" panose="02020603050405020304" pitchFamily="18" charset="0"/>
              </a:rPr>
              <a:t>наукове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товариство</a:t>
            </a:r>
            <a:r>
              <a:rPr lang="ru-RU" sz="2800" dirty="0">
                <a:latin typeface="Times New Roman" panose="02020603050405020304" pitchFamily="18" charset="0"/>
                <a:cs typeface="Times New Roman" panose="02020603050405020304" pitchFamily="18" charset="0"/>
              </a:rPr>
              <a:t> за </a:t>
            </a:r>
            <a:r>
              <a:rPr lang="ru-RU" sz="2800" dirty="0" err="1">
                <a:latin typeface="Times New Roman" panose="02020603050405020304" pitchFamily="18" charset="0"/>
                <a:cs typeface="Times New Roman" panose="02020603050405020304" pitchFamily="18" charset="0"/>
              </a:rPr>
              <a:t>наявності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відповідних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здібностей</a:t>
            </a:r>
            <a:r>
              <a:rPr lang="ru-RU" sz="2800" dirty="0">
                <a:latin typeface="Times New Roman" panose="02020603050405020304" pitchFamily="18" charset="0"/>
                <a:cs typeface="Times New Roman" panose="02020603050405020304" pitchFamily="18" charset="0"/>
              </a:rPr>
              <a:t> та </a:t>
            </a:r>
            <a:r>
              <a:rPr lang="ru-RU" sz="2800" dirty="0" err="1">
                <a:latin typeface="Times New Roman" panose="02020603050405020304" pitchFamily="18" charset="0"/>
                <a:cs typeface="Times New Roman" panose="02020603050405020304" pitchFamily="18" charset="0"/>
              </a:rPr>
              <a:t>підготовки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цікавого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виступу</a:t>
            </a:r>
            <a:r>
              <a:rPr lang="ru-RU" sz="2800" dirty="0">
                <a:latin typeface="Times New Roman" panose="02020603050405020304" pitchFamily="18" charset="0"/>
                <a:cs typeface="Times New Roman" panose="02020603050405020304" pitchFamily="18" charset="0"/>
              </a:rPr>
              <a:t>.</a:t>
            </a:r>
          </a:p>
          <a:p>
            <a:pPr marL="0" indent="360000" algn="just">
              <a:spcBef>
                <a:spcPts val="0"/>
              </a:spcBef>
              <a:spcAft>
                <a:spcPts val="0"/>
              </a:spcAft>
            </a:pPr>
            <a:r>
              <a:rPr lang="ru-RU" sz="2800" i="1" dirty="0" err="1">
                <a:latin typeface="Times New Roman" panose="02020603050405020304" pitchFamily="18" charset="0"/>
                <a:cs typeface="Times New Roman" panose="02020603050405020304" pitchFamily="18" charset="0"/>
              </a:rPr>
              <a:t>Наукова</a:t>
            </a:r>
            <a:r>
              <a:rPr lang="ru-RU" sz="2800" i="1" dirty="0">
                <a:latin typeface="Times New Roman" panose="02020603050405020304" pitchFamily="18" charset="0"/>
                <a:cs typeface="Times New Roman" panose="02020603050405020304" pitchFamily="18" charset="0"/>
              </a:rPr>
              <a:t> </a:t>
            </a:r>
            <a:r>
              <a:rPr lang="ru-RU" sz="2800" i="1" dirty="0" err="1">
                <a:latin typeface="Times New Roman" panose="02020603050405020304" pitchFamily="18" charset="0"/>
                <a:cs typeface="Times New Roman" panose="02020603050405020304" pitchFamily="18" charset="0"/>
              </a:rPr>
              <a:t>доповідь</a:t>
            </a:r>
            <a:r>
              <a:rPr lang="ru-RU" sz="2800" i="1" dirty="0">
                <a:latin typeface="Times New Roman" panose="02020603050405020304" pitchFamily="18" charset="0"/>
                <a:cs typeface="Times New Roman" panose="02020603050405020304" pitchFamily="18" charset="0"/>
              </a:rPr>
              <a:t> (</a:t>
            </a:r>
            <a:r>
              <a:rPr lang="ru-RU" sz="2800" i="1" dirty="0" err="1">
                <a:latin typeface="Times New Roman" panose="02020603050405020304" pitchFamily="18" charset="0"/>
                <a:cs typeface="Times New Roman" panose="02020603050405020304" pitchFamily="18" charset="0"/>
              </a:rPr>
              <a:t>виступ</a:t>
            </a:r>
            <a:r>
              <a:rPr lang="ru-RU" sz="2800" i="1"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це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публічне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повідомлення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розгорнутий</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виклад</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певної</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наукової</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проблеми</a:t>
            </a:r>
            <a:r>
              <a:rPr lang="ru-RU" sz="2800" dirty="0">
                <a:latin typeface="Times New Roman" panose="02020603050405020304" pitchFamily="18" charset="0"/>
                <a:cs typeface="Times New Roman" panose="02020603050405020304" pitchFamily="18" charset="0"/>
              </a:rPr>
              <a:t> (теми, </a:t>
            </a:r>
            <a:r>
              <a:rPr lang="ru-RU" sz="2800" dirty="0" err="1">
                <a:latin typeface="Times New Roman" panose="02020603050405020304" pitchFamily="18" charset="0"/>
                <a:cs typeface="Times New Roman" panose="02020603050405020304" pitchFamily="18" charset="0"/>
              </a:rPr>
              <a:t>питання</a:t>
            </a:r>
            <a:r>
              <a:rPr lang="ru-RU" sz="2800" dirty="0">
                <a:latin typeface="Times New Roman" panose="02020603050405020304" pitchFamily="18" charset="0"/>
                <a:cs typeface="Times New Roman" panose="02020603050405020304" pitchFamily="18" charset="0"/>
              </a:rPr>
              <a:t>), що </a:t>
            </a:r>
            <a:r>
              <a:rPr lang="ru-RU" sz="2800" dirty="0" err="1">
                <a:latin typeface="Times New Roman" panose="02020603050405020304" pitchFamily="18" charset="0"/>
                <a:cs typeface="Times New Roman" panose="02020603050405020304" pitchFamily="18" charset="0"/>
              </a:rPr>
              <a:t>досліджується</a:t>
            </a:r>
            <a:r>
              <a:rPr lang="ru-RU" sz="2800" dirty="0">
                <a:latin typeface="Times New Roman" panose="02020603050405020304" pitchFamily="18" charset="0"/>
                <a:cs typeface="Times New Roman" panose="02020603050405020304" pitchFamily="18" charset="0"/>
              </a:rPr>
              <a:t>.</a:t>
            </a:r>
            <a:endParaRPr lang="uk-UA" sz="2800" dirty="0">
              <a:latin typeface="Times New Roman" panose="02020603050405020304" pitchFamily="18" charset="0"/>
              <a:cs typeface="Times New Roman" panose="02020603050405020304" pitchFamily="18" charset="0"/>
            </a:endParaRPr>
          </a:p>
        </p:txBody>
      </p:sp>
      <p:sp>
        <p:nvSpPr>
          <p:cNvPr id="7" name="Заголовок 6">
            <a:extLst>
              <a:ext uri="{FF2B5EF4-FFF2-40B4-BE49-F238E27FC236}">
                <a16:creationId xmlns:a16="http://schemas.microsoft.com/office/drawing/2014/main" id="{5174FA12-98CF-4587-82F9-B51FCD161CF1}"/>
              </a:ext>
            </a:extLst>
          </p:cNvPr>
          <p:cNvSpPr>
            <a:spLocks noGrp="1"/>
          </p:cNvSpPr>
          <p:nvPr>
            <p:ph type="title"/>
          </p:nvPr>
        </p:nvSpPr>
        <p:spPr>
          <a:xfrm>
            <a:off x="833120" y="690880"/>
            <a:ext cx="10678160" cy="1269999"/>
          </a:xfrm>
        </p:spPr>
        <p:txBody>
          <a:bodyPr>
            <a:noAutofit/>
          </a:bodyPr>
          <a:lstStyle/>
          <a:p>
            <a:pPr lvl="1" algn="ctr"/>
            <a:br>
              <a:rPr lang="ru-RU" sz="4000" b="1" dirty="0">
                <a:solidFill>
                  <a:schemeClr val="tx1"/>
                </a:solidFill>
                <a:latin typeface="Times New Roman" panose="02020603050405020304" pitchFamily="18" charset="0"/>
                <a:cs typeface="Times New Roman" panose="02020603050405020304" pitchFamily="18" charset="0"/>
              </a:rPr>
            </a:br>
            <a:br>
              <a:rPr lang="ru-RU" sz="4000" b="1" dirty="0">
                <a:solidFill>
                  <a:schemeClr val="tx1"/>
                </a:solidFill>
                <a:latin typeface="Times New Roman" panose="02020603050405020304" pitchFamily="18" charset="0"/>
                <a:cs typeface="Times New Roman" panose="02020603050405020304" pitchFamily="18" charset="0"/>
              </a:rPr>
            </a:br>
            <a:r>
              <a:rPr lang="ru-RU" sz="4000" b="1" dirty="0">
                <a:solidFill>
                  <a:schemeClr val="tx1"/>
                </a:solidFill>
                <a:latin typeface="Times New Roman" panose="02020603050405020304" pitchFamily="18" charset="0"/>
                <a:cs typeface="Times New Roman" panose="02020603050405020304" pitchFamily="18" charset="0"/>
              </a:rPr>
              <a:t>3. Методика </a:t>
            </a:r>
            <a:r>
              <a:rPr lang="ru-RU" sz="4000" b="1" dirty="0" err="1">
                <a:solidFill>
                  <a:schemeClr val="tx1"/>
                </a:solidFill>
                <a:latin typeface="Times New Roman" panose="02020603050405020304" pitchFamily="18" charset="0"/>
                <a:cs typeface="Times New Roman" panose="02020603050405020304" pitchFamily="18" charset="0"/>
              </a:rPr>
              <a:t>підготовки</a:t>
            </a:r>
            <a:r>
              <a:rPr lang="ru-RU" sz="4000" b="1" dirty="0">
                <a:solidFill>
                  <a:schemeClr val="tx1"/>
                </a:solidFill>
                <a:latin typeface="Times New Roman" panose="02020603050405020304" pitchFamily="18" charset="0"/>
                <a:cs typeface="Times New Roman" panose="02020603050405020304" pitchFamily="18" charset="0"/>
              </a:rPr>
              <a:t> </a:t>
            </a:r>
            <a:r>
              <a:rPr lang="ru-RU" sz="4000" b="1" dirty="0" err="1">
                <a:solidFill>
                  <a:schemeClr val="tx1"/>
                </a:solidFill>
                <a:latin typeface="Times New Roman" panose="02020603050405020304" pitchFamily="18" charset="0"/>
                <a:cs typeface="Times New Roman" panose="02020603050405020304" pitchFamily="18" charset="0"/>
              </a:rPr>
              <a:t>доповіді</a:t>
            </a:r>
            <a:r>
              <a:rPr lang="ru-RU" sz="4000" b="1" dirty="0">
                <a:solidFill>
                  <a:schemeClr val="tx1"/>
                </a:solidFill>
                <a:latin typeface="Times New Roman" panose="02020603050405020304" pitchFamily="18" charset="0"/>
                <a:cs typeface="Times New Roman" panose="02020603050405020304" pitchFamily="18" charset="0"/>
              </a:rPr>
              <a:t> на </a:t>
            </a:r>
            <a:r>
              <a:rPr lang="ru-RU" sz="4000" b="1" dirty="0" err="1">
                <a:solidFill>
                  <a:schemeClr val="tx1"/>
                </a:solidFill>
                <a:latin typeface="Times New Roman" panose="02020603050405020304" pitchFamily="18" charset="0"/>
                <a:cs typeface="Times New Roman" panose="02020603050405020304" pitchFamily="18" charset="0"/>
              </a:rPr>
              <a:t>конференцію</a:t>
            </a:r>
            <a:br>
              <a:rPr lang="uk-UA" sz="4000" b="1" dirty="0">
                <a:solidFill>
                  <a:schemeClr val="tx1"/>
                </a:solidFill>
                <a:latin typeface="Times New Roman" panose="02020603050405020304" pitchFamily="18" charset="0"/>
                <a:cs typeface="Times New Roman" panose="02020603050405020304" pitchFamily="18" charset="0"/>
              </a:rPr>
            </a:br>
            <a:br>
              <a:rPr lang="ru-RU" sz="4000" dirty="0">
                <a:solidFill>
                  <a:schemeClr val="tx1"/>
                </a:solidFill>
                <a:latin typeface="Times New Roman" panose="02020603050405020304" pitchFamily="18" charset="0"/>
                <a:cs typeface="Times New Roman" panose="02020603050405020304" pitchFamily="18" charset="0"/>
              </a:rPr>
            </a:br>
            <a:endParaRPr lang="uk-UA" sz="4000" dirty="0"/>
          </a:p>
        </p:txBody>
      </p:sp>
    </p:spTree>
    <p:extLst>
      <p:ext uri="{BB962C8B-B14F-4D97-AF65-F5344CB8AC3E}">
        <p14:creationId xmlns:p14="http://schemas.microsoft.com/office/powerpoint/2010/main" val="11612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73B03D96-FE80-49E3-BD5D-6675034AF5CE}"/>
              </a:ext>
            </a:extLst>
          </p:cNvPr>
          <p:cNvSpPr>
            <a:spLocks noGrp="1"/>
          </p:cNvSpPr>
          <p:nvPr>
            <p:ph idx="1"/>
          </p:nvPr>
        </p:nvSpPr>
        <p:spPr>
          <a:xfrm>
            <a:off x="924560" y="812800"/>
            <a:ext cx="10322560" cy="5063068"/>
          </a:xfrm>
        </p:spPr>
        <p:txBody>
          <a:bodyPr>
            <a:normAutofit fontScale="92500" lnSpcReduction="20000"/>
          </a:bodyPr>
          <a:lstStyle/>
          <a:p>
            <a:pPr marL="0" indent="360000" algn="just">
              <a:lnSpc>
                <a:spcPct val="110000"/>
              </a:lnSpc>
              <a:spcBef>
                <a:spcPts val="0"/>
              </a:spcBef>
              <a:spcAft>
                <a:spcPts val="0"/>
              </a:spcAft>
            </a:pPr>
            <a:r>
              <a:rPr lang="ru-RU" dirty="0" err="1">
                <a:latin typeface="Times New Roman" panose="02020603050405020304" pitchFamily="18" charset="0"/>
                <a:cs typeface="Times New Roman" panose="02020603050405020304" pitchFamily="18" charset="0"/>
              </a:rPr>
              <a:t>Виступ</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науковій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конференції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або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іншому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науковому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заході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класично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кілька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цілей</a:t>
            </a:r>
            <a:r>
              <a:rPr lang="ru-RU" dirty="0">
                <a:latin typeface="Times New Roman" panose="02020603050405020304" pitchFamily="18" charset="0"/>
                <a:cs typeface="Times New Roman" panose="02020603050405020304" pitchFamily="18" charset="0"/>
              </a:rPr>
              <a:t>.</a:t>
            </a:r>
          </a:p>
          <a:p>
            <a:pPr marL="0" indent="360000" algn="just">
              <a:lnSpc>
                <a:spcPct val="110000"/>
              </a:lnSpc>
              <a:spcBef>
                <a:spcPts val="0"/>
              </a:spcBef>
              <a:spcAft>
                <a:spcPts val="0"/>
              </a:spcAft>
            </a:pPr>
            <a:r>
              <a:rPr lang="ru-RU" dirty="0" err="1">
                <a:latin typeface="Times New Roman" panose="02020603050405020304" pitchFamily="18" charset="0"/>
                <a:cs typeface="Times New Roman" panose="02020603050405020304" pitchFamily="18" charset="0"/>
              </a:rPr>
              <a:t>По-перше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це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апробація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основних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ідей</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результатів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дослідження</a:t>
            </a:r>
            <a:r>
              <a:rPr lang="ru-RU" dirty="0">
                <a:latin typeface="Times New Roman" panose="02020603050405020304" pitchFamily="18" charset="0"/>
                <a:cs typeface="Times New Roman" panose="02020603050405020304" pitchFamily="18" charset="0"/>
              </a:rPr>
              <a:t> у </a:t>
            </a:r>
            <a:r>
              <a:rPr lang="ru-RU" dirty="0" err="1">
                <a:latin typeface="Times New Roman" panose="02020603050405020304" pitchFamily="18" charset="0"/>
                <a:cs typeface="Times New Roman" panose="02020603050405020304" pitchFamily="18" charset="0"/>
              </a:rPr>
              <a:t>науковому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співтоваристві</a:t>
            </a:r>
            <a:r>
              <a:rPr lang="ru-RU" dirty="0">
                <a:latin typeface="Times New Roman" panose="02020603050405020304" pitchFamily="18" charset="0"/>
                <a:cs typeface="Times New Roman" panose="02020603050405020304" pitchFamily="18" charset="0"/>
              </a:rPr>
              <a:t>. По </a:t>
            </a:r>
            <a:r>
              <a:rPr lang="ru-RU" dirty="0" err="1">
                <a:latin typeface="Times New Roman" panose="02020603050405020304" pitchFamily="18" charset="0"/>
                <a:cs typeface="Times New Roman" panose="02020603050405020304" pitchFamily="18" charset="0"/>
              </a:rPr>
              <a:t>суті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виступ</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науковій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конференції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забезпечує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попередню</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експертизу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перевірку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цінності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всього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дослідження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або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його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окремих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частин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Дискусія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дає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змогу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виявити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слабкі</a:t>
            </a:r>
            <a:r>
              <a:rPr lang="ru-RU" dirty="0">
                <a:latin typeface="Times New Roman" panose="02020603050405020304" pitchFamily="18" charset="0"/>
                <a:cs typeface="Times New Roman" panose="02020603050405020304" pitchFamily="18" charset="0"/>
              </a:rPr>
              <a:t> й </a:t>
            </a:r>
            <a:r>
              <a:rPr lang="ru-RU" dirty="0" err="1">
                <a:latin typeface="Times New Roman" panose="02020603050405020304" pitchFamily="18" charset="0"/>
                <a:cs typeface="Times New Roman" panose="02020603050405020304" pitchFamily="18" charset="0"/>
              </a:rPr>
              <a:t>сильні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сторони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проведеного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дослідження</a:t>
            </a:r>
            <a:r>
              <a:rPr lang="ru-RU" dirty="0">
                <a:latin typeface="Times New Roman" panose="02020603050405020304" pitchFamily="18" charset="0"/>
                <a:cs typeface="Times New Roman" panose="02020603050405020304" pitchFamily="18" charset="0"/>
              </a:rPr>
              <a:t>.</a:t>
            </a:r>
          </a:p>
          <a:p>
            <a:pPr marL="0" indent="360000" algn="just">
              <a:lnSpc>
                <a:spcPct val="110000"/>
              </a:lnSpc>
              <a:spcBef>
                <a:spcPts val="0"/>
              </a:spcBef>
              <a:spcAft>
                <a:spcPts val="0"/>
              </a:spcAft>
            </a:pPr>
            <a:r>
              <a:rPr lang="ru-RU" dirty="0" err="1">
                <a:latin typeface="Times New Roman" panose="02020603050405020304" pitchFamily="18" charset="0"/>
                <a:cs typeface="Times New Roman" panose="02020603050405020304" pitchFamily="18" charset="0"/>
              </a:rPr>
              <a:t>По-друге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досить</a:t>
            </a:r>
            <a:r>
              <a:rPr lang="ru-RU" dirty="0">
                <a:latin typeface="Times New Roman" panose="02020603050405020304" pitchFamily="18" charset="0"/>
                <a:cs typeface="Times New Roman" panose="02020603050405020304" pitchFamily="18" charset="0"/>
              </a:rPr>
              <a:t> часто </a:t>
            </a:r>
            <a:r>
              <a:rPr lang="ru-RU" dirty="0" err="1">
                <a:latin typeface="Times New Roman" panose="02020603050405020304" pitchFamily="18" charset="0"/>
                <a:cs typeface="Times New Roman" panose="02020603050405020304" pitchFamily="18" charset="0"/>
              </a:rPr>
              <a:t>прилюдний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виступ</a:t>
            </a:r>
            <a:r>
              <a:rPr lang="ru-RU" dirty="0">
                <a:latin typeface="Times New Roman" panose="02020603050405020304" pitchFamily="18" charset="0"/>
                <a:cs typeface="Times New Roman" panose="02020603050405020304" pitchFamily="18" charset="0"/>
              </a:rPr>
              <a:t> перед </a:t>
            </a:r>
            <a:r>
              <a:rPr lang="ru-RU" dirty="0" err="1">
                <a:latin typeface="Times New Roman" panose="02020603050405020304" pitchFamily="18" charset="0"/>
                <a:cs typeface="Times New Roman" panose="02020603050405020304" pitchFamily="18" charset="0"/>
              </a:rPr>
              <a:t>науковим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товариством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забезпечує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закріплення</a:t>
            </a:r>
            <a:r>
              <a:rPr lang="ru-RU" dirty="0">
                <a:latin typeface="Times New Roman" panose="02020603050405020304" pitchFamily="18" charset="0"/>
                <a:cs typeface="Times New Roman" panose="02020603050405020304" pitchFamily="18" charset="0"/>
              </a:rPr>
              <a:t> за автором </a:t>
            </a:r>
            <a:r>
              <a:rPr lang="ru-RU" dirty="0" err="1">
                <a:latin typeface="Times New Roman" panose="02020603050405020304" pitchFamily="18" charset="0"/>
                <a:cs typeface="Times New Roman" panose="02020603050405020304" pitchFamily="18" charset="0"/>
              </a:rPr>
              <a:t>пріоритету</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отриманих</a:t>
            </a:r>
            <a:r>
              <a:rPr lang="ru-RU" dirty="0">
                <a:latin typeface="Times New Roman" panose="02020603050405020304" pitchFamily="18" charset="0"/>
                <a:cs typeface="Times New Roman" panose="02020603050405020304" pitchFamily="18" charset="0"/>
              </a:rPr>
              <a:t> результатах.</a:t>
            </a:r>
          </a:p>
          <a:p>
            <a:pPr marL="0" indent="360000" algn="just">
              <a:lnSpc>
                <a:spcPct val="110000"/>
              </a:lnSpc>
              <a:spcBef>
                <a:spcPts val="0"/>
              </a:spcBef>
              <a:spcAft>
                <a:spcPts val="0"/>
              </a:spcAft>
            </a:pPr>
            <a:r>
              <a:rPr lang="ru-RU" dirty="0" err="1">
                <a:latin typeface="Times New Roman" panose="02020603050405020304" pitchFamily="18" charset="0"/>
                <a:cs typeface="Times New Roman" panose="02020603050405020304" pitchFamily="18" charset="0"/>
              </a:rPr>
              <a:t>По-третє</a:t>
            </a:r>
            <a:r>
              <a:rPr lang="ru-RU" dirty="0">
                <a:latin typeface="Times New Roman" panose="02020603050405020304" pitchFamily="18" charset="0"/>
                <a:cs typeface="Times New Roman" panose="02020603050405020304" pitchFamily="18" charset="0"/>
              </a:rPr>
              <a:t>, у </a:t>
            </a:r>
            <a:r>
              <a:rPr lang="ru-RU" dirty="0" err="1">
                <a:latin typeface="Times New Roman" panose="02020603050405020304" pitchFamily="18" charset="0"/>
                <a:cs typeface="Times New Roman" panose="02020603050405020304" pitchFamily="18" charset="0"/>
              </a:rPr>
              <a:t>виступі</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науковій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конференції</a:t>
            </a:r>
            <a:r>
              <a:rPr lang="ru-RU" dirty="0">
                <a:latin typeface="Times New Roman" panose="02020603050405020304" pitchFamily="18" charset="0"/>
                <a:cs typeface="Times New Roman" panose="02020603050405020304" pitchFamily="18" charset="0"/>
              </a:rPr>
              <a:t> ставиться і </a:t>
            </a:r>
            <a:r>
              <a:rPr lang="ru-RU" dirty="0" err="1">
                <a:latin typeface="Times New Roman" panose="02020603050405020304" pitchFamily="18" charset="0"/>
                <a:cs typeface="Times New Roman" panose="02020603050405020304" pitchFamily="18" charset="0"/>
              </a:rPr>
              <a:t>комунікаційна</a:t>
            </a:r>
            <a:r>
              <a:rPr lang="ru-RU" dirty="0">
                <a:latin typeface="Times New Roman" panose="02020603050405020304" pitchFamily="18" charset="0"/>
                <a:cs typeface="Times New Roman" panose="02020603050405020304" pitchFamily="18" charset="0"/>
              </a:rPr>
              <a:t> мета, яка </a:t>
            </a:r>
            <a:r>
              <a:rPr lang="ru-RU" dirty="0" err="1">
                <a:latin typeface="Times New Roman" panose="02020603050405020304" pitchFamily="18" charset="0"/>
                <a:cs typeface="Times New Roman" panose="02020603050405020304" pitchFamily="18" charset="0"/>
              </a:rPr>
              <a:t>орієнтує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вченого</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перетворення</a:t>
            </a:r>
            <a:r>
              <a:rPr lang="ru-RU" dirty="0">
                <a:latin typeface="Times New Roman" panose="02020603050405020304" pitchFamily="18" charset="0"/>
                <a:cs typeface="Times New Roman" panose="02020603050405020304" pitchFamily="18" charset="0"/>
              </a:rPr>
              <a:t> теми </a:t>
            </a:r>
            <a:r>
              <a:rPr lang="ru-RU" dirty="0" err="1">
                <a:latin typeface="Times New Roman" panose="02020603050405020304" pitchFamily="18" charset="0"/>
                <a:cs typeface="Times New Roman" panose="02020603050405020304" pitchFamily="18" charset="0"/>
              </a:rPr>
              <a:t>його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дослідження</a:t>
            </a:r>
            <a:r>
              <a:rPr lang="ru-RU" dirty="0">
                <a:latin typeface="Times New Roman" panose="02020603050405020304" pitchFamily="18" charset="0"/>
                <a:cs typeface="Times New Roman" panose="02020603050405020304" pitchFamily="18" charset="0"/>
              </a:rPr>
              <a:t> на предмет </a:t>
            </a:r>
            <a:r>
              <a:rPr lang="ru-RU" dirty="0" err="1">
                <a:latin typeface="Times New Roman" panose="02020603050405020304" pitchFamily="18" charset="0"/>
                <a:cs typeface="Times New Roman" panose="02020603050405020304" pitchFamily="18" charset="0"/>
              </a:rPr>
              <a:t>наукової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дискусії</a:t>
            </a:r>
            <a:r>
              <a:rPr lang="ru-RU" dirty="0">
                <a:latin typeface="Times New Roman" panose="02020603050405020304" pitchFamily="18" charset="0"/>
                <a:cs typeface="Times New Roman" panose="02020603050405020304" pitchFamily="18" charset="0"/>
              </a:rPr>
              <a:t>, що </a:t>
            </a:r>
            <a:r>
              <a:rPr lang="ru-RU" dirty="0" err="1">
                <a:latin typeface="Times New Roman" panose="02020603050405020304" pitchFamily="18" charset="0"/>
                <a:cs typeface="Times New Roman" panose="02020603050405020304" pitchFamily="18" charset="0"/>
              </a:rPr>
              <a:t>дає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змогу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одержати</a:t>
            </a:r>
            <a:r>
              <a:rPr lang="ru-RU" dirty="0">
                <a:latin typeface="Times New Roman" panose="02020603050405020304" pitchFamily="18" charset="0"/>
                <a:cs typeface="Times New Roman" panose="02020603050405020304" pitchFamily="18" charset="0"/>
              </a:rPr>
              <a:t> не </a:t>
            </a:r>
            <a:r>
              <a:rPr lang="ru-RU" dirty="0" err="1">
                <a:latin typeface="Times New Roman" panose="02020603050405020304" pitchFamily="18" charset="0"/>
                <a:cs typeface="Times New Roman" panose="02020603050405020304" pitchFamily="18" charset="0"/>
              </a:rPr>
              <a:t>тільки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оцінку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результатів</a:t>
            </a:r>
            <a:r>
              <a:rPr lang="ru-RU" dirty="0">
                <a:latin typeface="Times New Roman" panose="02020603050405020304" pitchFamily="18" charset="0"/>
                <a:cs typeface="Times New Roman" panose="02020603050405020304" pitchFamily="18" charset="0"/>
              </a:rPr>
              <a:t> з боку </a:t>
            </a:r>
            <a:r>
              <a:rPr lang="ru-RU" dirty="0" err="1">
                <a:latin typeface="Times New Roman" panose="02020603050405020304" pitchFamily="18" charset="0"/>
                <a:cs typeface="Times New Roman" panose="02020603050405020304" pitchFamily="18" charset="0"/>
              </a:rPr>
              <a:t>колег</a:t>
            </a:r>
            <a:r>
              <a:rPr lang="ru-RU" dirty="0">
                <a:latin typeface="Times New Roman" panose="02020603050405020304" pitchFamily="18" charset="0"/>
                <a:cs typeface="Times New Roman" panose="02020603050405020304" pitchFamily="18" charset="0"/>
              </a:rPr>
              <a:t>, а й у </a:t>
            </a:r>
            <a:r>
              <a:rPr lang="ru-RU" dirty="0" err="1">
                <a:latin typeface="Times New Roman" panose="02020603050405020304" pitchFamily="18" charset="0"/>
                <a:cs typeface="Times New Roman" panose="02020603050405020304" pitchFamily="18" charset="0"/>
              </a:rPr>
              <a:t>ході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дискусії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виявити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нові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ідеї</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підходи</a:t>
            </a:r>
            <a:r>
              <a:rPr lang="ru-RU" dirty="0">
                <a:latin typeface="Times New Roman" panose="02020603050405020304" pitchFamily="18" charset="0"/>
                <a:cs typeface="Times New Roman" panose="02020603050405020304" pitchFamily="18" charset="0"/>
              </a:rPr>
              <a:t>. У </a:t>
            </a:r>
            <a:r>
              <a:rPr lang="ru-RU" dirty="0" err="1">
                <a:latin typeface="Times New Roman" panose="02020603050405020304" pitchFamily="18" charset="0"/>
                <a:cs typeface="Times New Roman" panose="02020603050405020304" pitchFamily="18" charset="0"/>
              </a:rPr>
              <a:t>цьому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випадку</a:t>
            </a:r>
            <a:r>
              <a:rPr lang="ru-RU" dirty="0">
                <a:latin typeface="Times New Roman" panose="02020603050405020304" pitchFamily="18" charset="0"/>
                <a:cs typeface="Times New Roman" panose="02020603050405020304" pitchFamily="18" charset="0"/>
              </a:rPr>
              <a:t> участь у </a:t>
            </a:r>
            <a:r>
              <a:rPr lang="ru-RU" dirty="0" err="1">
                <a:latin typeface="Times New Roman" panose="02020603050405020304" pitchFamily="18" charset="0"/>
                <a:cs typeface="Times New Roman" panose="02020603050405020304" pitchFamily="18" charset="0"/>
              </a:rPr>
              <a:t>конференції</a:t>
            </a:r>
            <a:r>
              <a:rPr lang="ru-RU" dirty="0">
                <a:latin typeface="Times New Roman" panose="02020603050405020304" pitchFamily="18" charset="0"/>
                <a:cs typeface="Times New Roman" panose="02020603050405020304" pitchFamily="18" charset="0"/>
              </a:rPr>
              <a:t> автор </a:t>
            </a:r>
            <a:r>
              <a:rPr lang="ru-RU" dirty="0" err="1">
                <a:latin typeface="Times New Roman" panose="02020603050405020304" pitchFamily="18" charset="0"/>
                <a:cs typeface="Times New Roman" panose="02020603050405020304" pitchFamily="18" charset="0"/>
              </a:rPr>
              <a:t>виступу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використовує</a:t>
            </a:r>
            <a:r>
              <a:rPr lang="ru-RU" dirty="0">
                <a:latin typeface="Times New Roman" panose="02020603050405020304" pitchFamily="18" charset="0"/>
                <a:cs typeface="Times New Roman" panose="02020603050405020304" pitchFamily="18" charset="0"/>
              </a:rPr>
              <a:t> як </a:t>
            </a:r>
            <a:r>
              <a:rPr lang="ru-RU" dirty="0" err="1">
                <a:latin typeface="Times New Roman" panose="02020603050405020304" pitchFamily="18" charset="0"/>
                <a:cs typeface="Times New Roman" panose="02020603050405020304" pitchFamily="18" charset="0"/>
              </a:rPr>
              <a:t>джерело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інформації</a:t>
            </a:r>
            <a:r>
              <a:rPr lang="ru-RU" dirty="0">
                <a:latin typeface="Times New Roman" panose="02020603050405020304" pitchFamily="18" charset="0"/>
                <a:cs typeface="Times New Roman" panose="02020603050405020304" pitchFamily="18" charset="0"/>
              </a:rPr>
              <a:t>. Але головне, що </a:t>
            </a:r>
            <a:r>
              <a:rPr lang="ru-RU" dirty="0" err="1">
                <a:latin typeface="Times New Roman" panose="02020603050405020304" pitchFamily="18" charset="0"/>
                <a:cs typeface="Times New Roman" panose="02020603050405020304" pitchFamily="18" charset="0"/>
              </a:rPr>
              <a:t>виступ</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конференції</a:t>
            </a:r>
            <a:r>
              <a:rPr lang="ru-RU" dirty="0">
                <a:latin typeface="Times New Roman" panose="02020603050405020304" pitchFamily="18" charset="0"/>
                <a:cs typeface="Times New Roman" panose="02020603050405020304" pitchFamily="18" charset="0"/>
              </a:rPr>
              <a:t> є </a:t>
            </a:r>
            <a:r>
              <a:rPr lang="ru-RU" dirty="0" err="1">
                <a:latin typeface="Times New Roman" panose="02020603050405020304" pitchFamily="18" charset="0"/>
                <a:cs typeface="Times New Roman" panose="02020603050405020304" pitchFamily="18" charset="0"/>
              </a:rPr>
              <a:t>найбільш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оперативним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засобом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імплементації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результатів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наукового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дослідження</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інформаційне</a:t>
            </a:r>
            <a:r>
              <a:rPr lang="ru-RU" dirty="0">
                <a:latin typeface="Times New Roman" panose="02020603050405020304" pitchFamily="18" charset="0"/>
                <a:cs typeface="Times New Roman" panose="02020603050405020304" pitchFamily="18" charset="0"/>
              </a:rPr>
              <a:t> поле науки.</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1749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7E5525BB-27A6-48EA-A2BE-710B26F54FCC}"/>
              </a:ext>
            </a:extLst>
          </p:cNvPr>
          <p:cNvSpPr>
            <a:spLocks noGrp="1"/>
          </p:cNvSpPr>
          <p:nvPr>
            <p:ph idx="1"/>
          </p:nvPr>
        </p:nvSpPr>
        <p:spPr>
          <a:xfrm>
            <a:off x="965200" y="568960"/>
            <a:ext cx="10403840" cy="5628640"/>
          </a:xfrm>
        </p:spPr>
        <p:txBody>
          <a:bodyPr>
            <a:normAutofit lnSpcReduction="10000"/>
          </a:bodyPr>
          <a:lstStyle/>
          <a:p>
            <a:pPr marL="0" indent="360000" algn="just">
              <a:lnSpc>
                <a:spcPct val="110000"/>
              </a:lnSpc>
              <a:spcBef>
                <a:spcPts val="0"/>
              </a:spcBef>
              <a:spcAft>
                <a:spcPts val="0"/>
              </a:spcAft>
            </a:pPr>
            <a:r>
              <a:rPr lang="ru-RU" dirty="0" err="1">
                <a:latin typeface="Times New Roman" panose="02020603050405020304" pitchFamily="18" charset="0"/>
                <a:cs typeface="Times New Roman" panose="02020603050405020304" pitchFamily="18" charset="0"/>
              </a:rPr>
              <a:t>Перелічені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фактори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потрібно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враховувати</a:t>
            </a:r>
            <a:r>
              <a:rPr lang="ru-RU" dirty="0">
                <a:latin typeface="Times New Roman" panose="02020603050405020304" pitchFamily="18" charset="0"/>
                <a:cs typeface="Times New Roman" panose="02020603050405020304" pitchFamily="18" charset="0"/>
              </a:rPr>
              <a:t> при </a:t>
            </a:r>
            <a:r>
              <a:rPr lang="ru-RU" dirty="0" err="1">
                <a:latin typeface="Times New Roman" panose="02020603050405020304" pitchFamily="18" charset="0"/>
                <a:cs typeface="Times New Roman" panose="02020603050405020304" pitchFamily="18" charset="0"/>
              </a:rPr>
              <a:t>побудові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власного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виступу</a:t>
            </a:r>
            <a:r>
              <a:rPr lang="ru-RU" dirty="0">
                <a:latin typeface="Times New Roman" panose="02020603050405020304" pitchFamily="18" charset="0"/>
                <a:cs typeface="Times New Roman" panose="02020603050405020304" pitchFamily="18" charset="0"/>
              </a:rPr>
              <a:t>, у </a:t>
            </a:r>
            <a:r>
              <a:rPr lang="ru-RU" dirty="0" err="1">
                <a:latin typeface="Times New Roman" panose="02020603050405020304" pitchFamily="18" charset="0"/>
                <a:cs typeface="Times New Roman" panose="02020603050405020304" pitchFamily="18" charset="0"/>
              </a:rPr>
              <a:t>якому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слід</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звертати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увагу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насамперед</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основну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ідею</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найбільш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важливі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результати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дослідження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Виступ</a:t>
            </a:r>
            <a:r>
              <a:rPr lang="ru-RU" dirty="0">
                <a:latin typeface="Times New Roman" panose="02020603050405020304" pitchFamily="18" charset="0"/>
                <a:cs typeface="Times New Roman" panose="02020603050405020304" pitchFamily="18" charset="0"/>
              </a:rPr>
              <a:t> не можна </a:t>
            </a:r>
            <a:r>
              <a:rPr lang="ru-RU" dirty="0" err="1">
                <a:latin typeface="Times New Roman" panose="02020603050405020304" pitchFamily="18" charset="0"/>
                <a:cs typeface="Times New Roman" panose="02020603050405020304" pitchFamily="18" charset="0"/>
              </a:rPr>
              <a:t>перевантажувати</a:t>
            </a:r>
            <a:r>
              <a:rPr lang="ru-RU" dirty="0">
                <a:latin typeface="Times New Roman" panose="02020603050405020304" pitchFamily="18" charset="0"/>
                <a:cs typeface="Times New Roman" panose="02020603050405020304" pitchFamily="18" charset="0"/>
              </a:rPr>
              <a:t> деталями. </a:t>
            </a:r>
            <a:r>
              <a:rPr lang="ru-RU" dirty="0" err="1">
                <a:latin typeface="Times New Roman" panose="02020603050405020304" pitchFamily="18" charset="0"/>
                <a:cs typeface="Times New Roman" panose="02020603050405020304" pitchFamily="18" charset="0"/>
              </a:rPr>
              <a:t>Основну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увагу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потрібно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зосереджувати</a:t>
            </a:r>
            <a:r>
              <a:rPr lang="ru-RU" dirty="0">
                <a:latin typeface="Times New Roman" panose="02020603050405020304" pitchFamily="18" charset="0"/>
                <a:cs typeface="Times New Roman" panose="02020603050405020304" pitchFamily="18" charset="0"/>
              </a:rPr>
              <a:t> на головному і </a:t>
            </a:r>
            <a:r>
              <a:rPr lang="ru-RU" dirty="0" err="1">
                <a:latin typeface="Times New Roman" panose="02020603050405020304" pitchFamily="18" charset="0"/>
                <a:cs typeface="Times New Roman" panose="02020603050405020304" pitchFamily="18" charset="0"/>
              </a:rPr>
              <a:t>цікавому</a:t>
            </a:r>
            <a:r>
              <a:rPr lang="ru-RU" dirty="0">
                <a:latin typeface="Times New Roman" panose="02020603050405020304" pitchFamily="18" charset="0"/>
                <a:cs typeface="Times New Roman" panose="02020603050405020304" pitchFamily="18" charset="0"/>
              </a:rPr>
              <a:t>.</a:t>
            </a:r>
          </a:p>
          <a:p>
            <a:pPr marL="0" indent="360000" algn="just">
              <a:lnSpc>
                <a:spcPct val="110000"/>
              </a:lnSpc>
              <a:spcBef>
                <a:spcPts val="0"/>
              </a:spcBef>
              <a:spcAft>
                <a:spcPts val="0"/>
              </a:spcAft>
            </a:pPr>
            <a:r>
              <a:rPr lang="ru-RU" i="1" dirty="0" err="1">
                <a:latin typeface="Times New Roman" panose="02020603050405020304" pitchFamily="18" charset="0"/>
                <a:cs typeface="Times New Roman" panose="02020603050405020304" pitchFamily="18" charset="0"/>
              </a:rPr>
              <a:t>Доповіді</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бувають</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кількох</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типів</a:t>
            </a:r>
            <a:r>
              <a:rPr lang="ru-RU" i="1" dirty="0">
                <a:latin typeface="Times New Roman" panose="02020603050405020304" pitchFamily="18" charset="0"/>
                <a:cs typeface="Times New Roman" panose="02020603050405020304" pitchFamily="18" charset="0"/>
              </a:rPr>
              <a:t>:</a:t>
            </a:r>
          </a:p>
          <a:p>
            <a:pPr marL="0" indent="360000" algn="just">
              <a:lnSpc>
                <a:spcPct val="110000"/>
              </a:lnSpc>
              <a:spcBef>
                <a:spcPts val="0"/>
              </a:spcBef>
              <a:spcAft>
                <a:spcPts val="0"/>
              </a:spcAft>
            </a:pPr>
            <a:r>
              <a:rPr lang="ru-RU" dirty="0">
                <a:latin typeface="Times New Roman" panose="02020603050405020304" pitchFamily="18" charset="0"/>
                <a:cs typeface="Times New Roman" panose="02020603050405020304" pitchFamily="18" charset="0"/>
              </a:rPr>
              <a:t>1. </a:t>
            </a:r>
            <a:r>
              <a:rPr lang="ru-RU" dirty="0" err="1">
                <a:latin typeface="Times New Roman" panose="02020603050405020304" pitchFamily="18" charset="0"/>
                <a:cs typeface="Times New Roman" panose="02020603050405020304" pitchFamily="18" charset="0"/>
              </a:rPr>
              <a:t>Звітна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доповідь</a:t>
            </a:r>
            <a:r>
              <a:rPr lang="ru-RU" dirty="0">
                <a:latin typeface="Times New Roman" panose="02020603050405020304" pitchFamily="18" charset="0"/>
                <a:cs typeface="Times New Roman" panose="02020603050405020304" pitchFamily="18" charset="0"/>
              </a:rPr>
              <a:t>, у </a:t>
            </a:r>
            <a:r>
              <a:rPr lang="ru-RU" dirty="0" err="1">
                <a:latin typeface="Times New Roman" panose="02020603050405020304" pitchFamily="18" charset="0"/>
                <a:cs typeface="Times New Roman" panose="02020603050405020304" pitchFamily="18" charset="0"/>
              </a:rPr>
              <a:t>якій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узагальнюються</a:t>
            </a:r>
            <a:r>
              <a:rPr lang="ru-RU" dirty="0">
                <a:latin typeface="Times New Roman" panose="02020603050405020304" pitchFamily="18" charset="0"/>
                <a:cs typeface="Times New Roman" panose="02020603050405020304" pitchFamily="18" charset="0"/>
              </a:rPr>
              <a:t> стан справ і </a:t>
            </a:r>
            <a:r>
              <a:rPr lang="ru-RU" dirty="0" err="1">
                <a:latin typeface="Times New Roman" panose="02020603050405020304" pitchFamily="18" charset="0"/>
                <a:cs typeface="Times New Roman" panose="02020603050405020304" pitchFamily="18" charset="0"/>
              </a:rPr>
              <a:t>хід</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роботи</a:t>
            </a:r>
            <a:r>
              <a:rPr lang="ru-RU" dirty="0">
                <a:latin typeface="Times New Roman" panose="02020603050405020304" pitchFamily="18" charset="0"/>
                <a:cs typeface="Times New Roman" panose="02020603050405020304" pitchFamily="18" charset="0"/>
              </a:rPr>
              <a:t> за </a:t>
            </a:r>
            <a:r>
              <a:rPr lang="ru-RU" dirty="0" err="1">
                <a:latin typeface="Times New Roman" panose="02020603050405020304" pitchFamily="18" charset="0"/>
                <a:cs typeface="Times New Roman" panose="02020603050405020304" pitchFamily="18" charset="0"/>
              </a:rPr>
              <a:t>певний</a:t>
            </a:r>
            <a:r>
              <a:rPr lang="ru-RU" dirty="0">
                <a:latin typeface="Times New Roman" panose="02020603050405020304" pitchFamily="18" charset="0"/>
                <a:cs typeface="Times New Roman" panose="02020603050405020304" pitchFamily="18" charset="0"/>
              </a:rPr>
              <a:t> час, </a:t>
            </a:r>
            <a:r>
              <a:rPr lang="ru-RU" dirty="0" err="1">
                <a:latin typeface="Times New Roman" panose="02020603050405020304" pitchFamily="18" charset="0"/>
                <a:cs typeface="Times New Roman" panose="02020603050405020304" pitchFamily="18" charset="0"/>
              </a:rPr>
              <a:t>виділяються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досягнення</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недоліки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Звітні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доповіді</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семінарах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симпозіумах</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конференціях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забезпечують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презентацію</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науково-дослідних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колективів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шкіл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суспільних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наукових</a:t>
            </a:r>
            <a:r>
              <a:rPr lang="ru-RU" dirty="0">
                <a:latin typeface="Times New Roman" panose="02020603050405020304" pitchFamily="18" charset="0"/>
                <a:cs typeface="Times New Roman" panose="02020603050405020304" pitchFamily="18" charset="0"/>
              </a:rPr>
              <a:t> організацій.</a:t>
            </a:r>
          </a:p>
          <a:p>
            <a:pPr marL="0" indent="360000" algn="just">
              <a:lnSpc>
                <a:spcPct val="110000"/>
              </a:lnSpc>
              <a:spcBef>
                <a:spcPts val="0"/>
              </a:spcBef>
              <a:spcAft>
                <a:spcPts val="0"/>
              </a:spcAft>
            </a:pPr>
            <a:r>
              <a:rPr lang="ru-RU" dirty="0">
                <a:latin typeface="Times New Roman" panose="02020603050405020304" pitchFamily="18" charset="0"/>
                <a:cs typeface="Times New Roman" panose="02020603050405020304" pitchFamily="18" charset="0"/>
              </a:rPr>
              <a:t>2. </a:t>
            </a:r>
            <a:r>
              <a:rPr lang="ru-RU" dirty="0" err="1">
                <a:latin typeface="Times New Roman" panose="02020603050405020304" pitchFamily="18" charset="0"/>
                <a:cs typeface="Times New Roman" panose="02020603050405020304" pitchFamily="18" charset="0"/>
              </a:rPr>
              <a:t>Тематична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доповідь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присвячена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розгорнутому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викладу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якоїсь</a:t>
            </a:r>
            <a:r>
              <a:rPr lang="ru-RU" dirty="0">
                <a:latin typeface="Times New Roman" panose="02020603050405020304" pitchFamily="18" charset="0"/>
                <a:cs typeface="Times New Roman" panose="02020603050405020304" pitchFamily="18" charset="0"/>
              </a:rPr>
              <a:t> теми </a:t>
            </a:r>
            <a:r>
              <a:rPr lang="ru-RU" dirty="0" err="1">
                <a:latin typeface="Times New Roman" panose="02020603050405020304" pitchFamily="18" charset="0"/>
                <a:cs typeface="Times New Roman" panose="02020603050405020304" pitchFamily="18" charset="0"/>
              </a:rPr>
              <a:t>або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проблеми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Значну</a:t>
            </a:r>
            <a:r>
              <a:rPr lang="ru-RU" dirty="0">
                <a:latin typeface="Times New Roman" panose="02020603050405020304" pitchFamily="18" charset="0"/>
                <a:cs typeface="Times New Roman" panose="02020603050405020304" pitchFamily="18" charset="0"/>
              </a:rPr>
              <a:t> роль у </a:t>
            </a:r>
            <a:r>
              <a:rPr lang="ru-RU" dirty="0" err="1">
                <a:latin typeface="Times New Roman" panose="02020603050405020304" pitchFamily="18" charset="0"/>
                <a:cs typeface="Times New Roman" panose="02020603050405020304" pitchFamily="18" charset="0"/>
              </a:rPr>
              <a:t>ній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відіграють</a:t>
            </a:r>
            <a:r>
              <a:rPr lang="ru-RU" dirty="0">
                <a:latin typeface="Times New Roman" panose="02020603050405020304" pitchFamily="18" charset="0"/>
                <a:cs typeface="Times New Roman" panose="02020603050405020304" pitchFamily="18" charset="0"/>
              </a:rPr>
              <a:t> думки і </a:t>
            </a:r>
            <a:r>
              <a:rPr lang="ru-RU" dirty="0" err="1">
                <a:latin typeface="Times New Roman" panose="02020603050405020304" pitchFamily="18" charset="0"/>
                <a:cs typeface="Times New Roman" panose="02020603050405020304" pitchFamily="18" charset="0"/>
              </a:rPr>
              <a:t>позиція</a:t>
            </a:r>
            <a:r>
              <a:rPr lang="ru-RU" dirty="0">
                <a:latin typeface="Times New Roman" panose="02020603050405020304" pitchFamily="18" charset="0"/>
                <a:cs typeface="Times New Roman" panose="02020603050405020304" pitchFamily="18" charset="0"/>
              </a:rPr>
              <a:t> автора.</a:t>
            </a:r>
          </a:p>
          <a:p>
            <a:pPr marL="0" indent="360000" algn="just">
              <a:lnSpc>
                <a:spcPct val="110000"/>
              </a:lnSpc>
              <a:spcBef>
                <a:spcPts val="0"/>
              </a:spcBef>
              <a:spcAft>
                <a:spcPts val="0"/>
              </a:spcAft>
            </a:pPr>
            <a:r>
              <a:rPr lang="ru-RU" dirty="0">
                <a:latin typeface="Times New Roman" panose="02020603050405020304" pitchFamily="18" charset="0"/>
                <a:cs typeface="Times New Roman" panose="02020603050405020304" pitchFamily="18" charset="0"/>
              </a:rPr>
              <a:t>3. </a:t>
            </a:r>
            <a:r>
              <a:rPr lang="ru-RU" dirty="0" err="1">
                <a:latin typeface="Times New Roman" panose="02020603050405020304" pitchFamily="18" charset="0"/>
                <a:cs typeface="Times New Roman" panose="02020603050405020304" pitchFamily="18" charset="0"/>
              </a:rPr>
              <a:t>Інформаційна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доповідь</a:t>
            </a:r>
            <a:r>
              <a:rPr lang="ru-RU" dirty="0">
                <a:latin typeface="Times New Roman" panose="02020603050405020304" pitchFamily="18" charset="0"/>
                <a:cs typeface="Times New Roman" panose="02020603050405020304" pitchFamily="18" charset="0"/>
              </a:rPr>
              <a:t>, що </a:t>
            </a:r>
            <a:r>
              <a:rPr lang="ru-RU" dirty="0" err="1">
                <a:latin typeface="Times New Roman" panose="02020603050405020304" pitchFamily="18" charset="0"/>
                <a:cs typeface="Times New Roman" panose="02020603050405020304" pitchFamily="18" charset="0"/>
              </a:rPr>
              <a:t>являє</a:t>
            </a:r>
            <a:r>
              <a:rPr lang="ru-RU" dirty="0">
                <a:latin typeface="Times New Roman" panose="02020603050405020304" pitchFamily="18" charset="0"/>
                <a:cs typeface="Times New Roman" panose="02020603050405020304" pitchFamily="18" charset="0"/>
              </a:rPr>
              <a:t> собою </a:t>
            </a:r>
            <a:r>
              <a:rPr lang="ru-RU" dirty="0" err="1">
                <a:latin typeface="Times New Roman" panose="02020603050405020304" pitchFamily="18" charset="0"/>
                <a:cs typeface="Times New Roman" panose="02020603050405020304" pitchFamily="18" charset="0"/>
              </a:rPr>
              <a:t>інформування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присутніх</a:t>
            </a:r>
            <a:r>
              <a:rPr lang="ru-RU" dirty="0">
                <a:latin typeface="Times New Roman" panose="02020603050405020304" pitchFamily="18" charset="0"/>
                <a:cs typeface="Times New Roman" panose="02020603050405020304" pitchFamily="18" charset="0"/>
              </a:rPr>
              <a:t> про стан справ у </a:t>
            </a:r>
            <a:r>
              <a:rPr lang="ru-RU" dirty="0" err="1">
                <a:latin typeface="Times New Roman" panose="02020603050405020304" pitchFamily="18" charset="0"/>
                <a:cs typeface="Times New Roman" panose="02020603050405020304" pitchFamily="18" charset="0"/>
              </a:rPr>
              <a:t>якійсь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галузі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діяльності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Завдання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цієї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доповіді</a:t>
            </a:r>
            <a:r>
              <a:rPr lang="ru-RU" dirty="0">
                <a:latin typeface="Times New Roman" panose="02020603050405020304" pitchFamily="18" charset="0"/>
                <a:cs typeface="Times New Roman" panose="02020603050405020304" pitchFamily="18" charset="0"/>
              </a:rPr>
              <a:t> – максимально об</a:t>
            </a:r>
            <a:r>
              <a:rPr lang="en-US" dirty="0">
                <a:latin typeface="Times New Roman" panose="02020603050405020304" pitchFamily="18" charset="0"/>
                <a:cs typeface="Times New Roman" panose="02020603050405020304" pitchFamily="18" charset="0"/>
              </a:rPr>
              <a:t>’</a:t>
            </a:r>
            <a:r>
              <a:rPr lang="ru-RU" dirty="0" err="1">
                <a:latin typeface="Times New Roman" panose="02020603050405020304" pitchFamily="18" charset="0"/>
                <a:cs typeface="Times New Roman" panose="02020603050405020304" pitchFamily="18" charset="0"/>
              </a:rPr>
              <a:t>єктивно</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всебічно</a:t>
            </a:r>
            <a:r>
              <a:rPr lang="ru-RU" dirty="0">
                <a:latin typeface="Times New Roman" panose="02020603050405020304" pitchFamily="18" charset="0"/>
                <a:cs typeface="Times New Roman" panose="02020603050405020304" pitchFamily="18" charset="0"/>
              </a:rPr>
              <a:t> подати </a:t>
            </a:r>
            <a:r>
              <a:rPr lang="ru-RU" dirty="0" err="1">
                <a:latin typeface="Times New Roman" panose="02020603050405020304" pitchFamily="18" charset="0"/>
                <a:cs typeface="Times New Roman" panose="02020603050405020304" pitchFamily="18" charset="0"/>
              </a:rPr>
              <a:t>інформацію</a:t>
            </a:r>
            <a:r>
              <a:rPr lang="ru-RU" dirty="0">
                <a:latin typeface="Times New Roman" panose="02020603050405020304" pitchFamily="18" charset="0"/>
                <a:cs typeface="Times New Roman" panose="02020603050405020304" pitchFamily="18" charset="0"/>
              </a:rPr>
              <a:t> без </a:t>
            </a:r>
            <a:r>
              <a:rPr lang="ru-RU" dirty="0" err="1">
                <a:latin typeface="Times New Roman" panose="02020603050405020304" pitchFamily="18" charset="0"/>
                <a:cs typeface="Times New Roman" panose="02020603050405020304" pitchFamily="18" charset="0"/>
              </a:rPr>
              <a:t>викладу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позиції</a:t>
            </a:r>
            <a:r>
              <a:rPr lang="ru-RU" dirty="0">
                <a:latin typeface="Times New Roman" panose="02020603050405020304" pitchFamily="18" charset="0"/>
                <a:cs typeface="Times New Roman" panose="02020603050405020304" pitchFamily="18" charset="0"/>
              </a:rPr>
              <a:t> автора.</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13145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6BA18B36-670A-4ACA-84D5-0279675A4067}"/>
              </a:ext>
            </a:extLst>
          </p:cNvPr>
          <p:cNvSpPr>
            <a:spLocks noGrp="1"/>
          </p:cNvSpPr>
          <p:nvPr>
            <p:ph idx="1"/>
          </p:nvPr>
        </p:nvSpPr>
        <p:spPr>
          <a:xfrm>
            <a:off x="792480" y="680720"/>
            <a:ext cx="10627360" cy="5303520"/>
          </a:xfrm>
        </p:spPr>
        <p:txBody>
          <a:bodyPr>
            <a:noAutofit/>
          </a:bodyPr>
          <a:lstStyle/>
          <a:p>
            <a:pPr marL="0" indent="360000" algn="just">
              <a:spcBef>
                <a:spcPts val="0"/>
              </a:spcBef>
              <a:spcAft>
                <a:spcPts val="0"/>
              </a:spcAft>
            </a:pPr>
            <a:r>
              <a:rPr lang="uk-UA" sz="2800" dirty="0">
                <a:latin typeface="Times New Roman" panose="02020603050405020304" pitchFamily="18" charset="0"/>
                <a:cs typeface="Times New Roman" panose="02020603050405020304" pitchFamily="18" charset="0"/>
              </a:rPr>
              <a:t>При підготовці виступу (доповіді) необхідно звертати увагу на кілька</a:t>
            </a:r>
            <a:r>
              <a:rPr lang="en-US" sz="2800" dirty="0">
                <a:latin typeface="Times New Roman" panose="02020603050405020304" pitchFamily="18" charset="0"/>
                <a:cs typeface="Times New Roman" panose="02020603050405020304" pitchFamily="18" charset="0"/>
              </a:rPr>
              <a:t> </a:t>
            </a:r>
            <a:r>
              <a:rPr lang="uk-UA" sz="2800" dirty="0">
                <a:latin typeface="Times New Roman" panose="02020603050405020304" pitchFamily="18" charset="0"/>
                <a:cs typeface="Times New Roman" panose="02020603050405020304" pitchFamily="18" charset="0"/>
              </a:rPr>
              <a:t>обставин:</a:t>
            </a:r>
          </a:p>
          <a:p>
            <a:pPr marL="0" indent="360000" algn="just">
              <a:spcBef>
                <a:spcPts val="0"/>
              </a:spcBef>
              <a:spcAft>
                <a:spcPts val="0"/>
              </a:spcAft>
            </a:pPr>
            <a:r>
              <a:rPr lang="uk-UA" sz="2800" dirty="0">
                <a:latin typeface="Times New Roman" panose="02020603050405020304" pitchFamily="18" charset="0"/>
                <a:cs typeface="Times New Roman" panose="02020603050405020304" pitchFamily="18" charset="0"/>
              </a:rPr>
              <a:t>1) відповідність теми виступу (доповіді) обговорюваній тематиці;</a:t>
            </a:r>
          </a:p>
          <a:p>
            <a:pPr marL="0" indent="360000" algn="just">
              <a:spcBef>
                <a:spcPts val="0"/>
              </a:spcBef>
              <a:spcAft>
                <a:spcPts val="0"/>
              </a:spcAft>
            </a:pPr>
            <a:r>
              <a:rPr lang="uk-UA" sz="2800" dirty="0">
                <a:latin typeface="Times New Roman" panose="02020603050405020304" pitchFamily="18" charset="0"/>
                <a:cs typeface="Times New Roman" panose="02020603050405020304" pitchFamily="18" charset="0"/>
              </a:rPr>
              <a:t>2) чітке розмежування у ній наукової істини та дискусійних і</a:t>
            </a:r>
            <a:r>
              <a:rPr lang="en-US" sz="2800" dirty="0">
                <a:latin typeface="Times New Roman" panose="02020603050405020304" pitchFamily="18" charset="0"/>
                <a:cs typeface="Times New Roman" panose="02020603050405020304" pitchFamily="18" charset="0"/>
              </a:rPr>
              <a:t> </a:t>
            </a:r>
            <a:r>
              <a:rPr lang="uk-UA" sz="2800" dirty="0">
                <a:latin typeface="Times New Roman" panose="02020603050405020304" pitchFamily="18" charset="0"/>
                <a:cs typeface="Times New Roman" panose="02020603050405020304" pitchFamily="18" charset="0"/>
              </a:rPr>
              <a:t>недосліджених питань;</a:t>
            </a:r>
          </a:p>
          <a:p>
            <a:pPr marL="0" indent="360000" algn="just">
              <a:spcBef>
                <a:spcPts val="0"/>
              </a:spcBef>
              <a:spcAft>
                <a:spcPts val="0"/>
              </a:spcAft>
            </a:pPr>
            <a:r>
              <a:rPr lang="uk-UA" sz="2800" dirty="0">
                <a:latin typeface="Times New Roman" panose="02020603050405020304" pitchFamily="18" charset="0"/>
                <a:cs typeface="Times New Roman" panose="02020603050405020304" pitchFamily="18" charset="0"/>
              </a:rPr>
              <a:t>3) виклад її не письмовою, а усною науковою мовою.</a:t>
            </a:r>
            <a:endParaRPr lang="en-US" sz="2800" dirty="0">
              <a:latin typeface="Times New Roman" panose="02020603050405020304" pitchFamily="18" charset="0"/>
              <a:cs typeface="Times New Roman" panose="02020603050405020304" pitchFamily="18" charset="0"/>
            </a:endParaRPr>
          </a:p>
          <a:p>
            <a:pPr marL="0" indent="360000" algn="just">
              <a:spcBef>
                <a:spcPts val="0"/>
              </a:spcBef>
              <a:spcAft>
                <a:spcPts val="0"/>
              </a:spcAft>
            </a:pPr>
            <a:r>
              <a:rPr lang="uk-UA" sz="2800" dirty="0">
                <a:latin typeface="Times New Roman" panose="02020603050405020304" pitchFamily="18" charset="0"/>
                <a:cs typeface="Times New Roman" panose="02020603050405020304" pitchFamily="18" charset="0"/>
              </a:rPr>
              <a:t>Специфіка усного виступу накладає суттєвий відбиток на зміст і форму доповіді. При написанні доповіді слід мати на увазі, що значна частина матеріалу вже опублікована у її тезах. Крім того, частина матеріалу подається у формі слайдів (схемах, діаграмах, таблицях та ін.). Тому у доповіді мають бути коментарі до цих матеріалів, а не їх повторення.</a:t>
            </a:r>
          </a:p>
        </p:txBody>
      </p:sp>
    </p:spTree>
    <p:extLst>
      <p:ext uri="{BB962C8B-B14F-4D97-AF65-F5344CB8AC3E}">
        <p14:creationId xmlns:p14="http://schemas.microsoft.com/office/powerpoint/2010/main" val="669819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0AE7E53C-2A29-47C7-ABAE-0F7CD0F05D59}"/>
              </a:ext>
            </a:extLst>
          </p:cNvPr>
          <p:cNvSpPr>
            <a:spLocks noGrp="1"/>
          </p:cNvSpPr>
          <p:nvPr>
            <p:ph idx="1"/>
          </p:nvPr>
        </p:nvSpPr>
        <p:spPr>
          <a:xfrm>
            <a:off x="1295401" y="701040"/>
            <a:ext cx="9601196" cy="5174828"/>
          </a:xfrm>
        </p:spPr>
        <p:txBody>
          <a:bodyPr/>
          <a:lstStyle/>
          <a:p>
            <a:pPr marL="0" indent="360000" algn="just">
              <a:lnSpc>
                <a:spcPct val="150000"/>
              </a:lnSpc>
              <a:spcBef>
                <a:spcPts val="0"/>
              </a:spcBef>
              <a:spcAft>
                <a:spcPts val="0"/>
              </a:spcAft>
            </a:pPr>
            <a:r>
              <a:rPr lang="uk-UA" i="1" dirty="0">
                <a:latin typeface="Times New Roman" panose="02020603050405020304" pitchFamily="18" charset="0"/>
                <a:cs typeface="Times New Roman" panose="02020603050405020304" pitchFamily="18" charset="0"/>
              </a:rPr>
              <a:t>Найбільш поширеними недоліками виступів (доповідей) на наукових конференціях є</a:t>
            </a:r>
            <a:r>
              <a:rPr lang="uk-UA" dirty="0">
                <a:latin typeface="Times New Roman" panose="02020603050405020304" pitchFamily="18" charset="0"/>
                <a:cs typeface="Times New Roman" panose="02020603050405020304" pitchFamily="18" charset="0"/>
              </a:rPr>
              <a:t>:</a:t>
            </a:r>
          </a:p>
          <a:p>
            <a:pPr marL="0" indent="360000" algn="just">
              <a:lnSpc>
                <a:spcPct val="150000"/>
              </a:lnSpc>
              <a:spcBef>
                <a:spcPts val="0"/>
              </a:spcBef>
              <a:spcAft>
                <a:spcPts val="0"/>
              </a:spcAft>
            </a:pPr>
            <a:r>
              <a:rPr lang="uk-UA" dirty="0">
                <a:latin typeface="Times New Roman" panose="02020603050405020304" pitchFamily="18" charset="0"/>
                <a:cs typeface="Times New Roman" panose="02020603050405020304" pitchFamily="18" charset="0"/>
              </a:rPr>
              <a:t> - невідповідність темі обговорення, що призводить до зниження інтересу слухачів до питань, що викладаються;</a:t>
            </a:r>
            <a:endParaRPr lang="uk-UA" sz="1800" dirty="0">
              <a:latin typeface="Times New Roman" panose="02020603050405020304" pitchFamily="18" charset="0"/>
              <a:cs typeface="Times New Roman" panose="02020603050405020304" pitchFamily="18" charset="0"/>
            </a:endParaRPr>
          </a:p>
          <a:p>
            <a:pPr marL="0" indent="360000" algn="just">
              <a:lnSpc>
                <a:spcPct val="150000"/>
              </a:lnSpc>
              <a:spcBef>
                <a:spcPts val="0"/>
              </a:spcBef>
              <a:spcAft>
                <a:spcPts val="0"/>
              </a:spcAft>
            </a:pPr>
            <a:r>
              <a:rPr lang="uk-UA" sz="1800"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недотримання регламенту, що викликає роздратування слухачів стосовно доповідача;</a:t>
            </a:r>
            <a:endParaRPr lang="uk-UA" sz="1400" dirty="0">
              <a:latin typeface="Times New Roman" panose="02020603050405020304" pitchFamily="18" charset="0"/>
              <a:cs typeface="Times New Roman" panose="02020603050405020304" pitchFamily="18" charset="0"/>
            </a:endParaRPr>
          </a:p>
          <a:p>
            <a:pPr marL="0" indent="360000" algn="just">
              <a:lnSpc>
                <a:spcPct val="150000"/>
              </a:lnSpc>
              <a:spcBef>
                <a:spcPts val="0"/>
              </a:spcBef>
              <a:spcAft>
                <a:spcPts val="0"/>
              </a:spcAft>
            </a:pPr>
            <a:r>
              <a:rPr lang="uk-UA" sz="1400"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невиразність викладу, що спричиняє і втрату інтересу, і дратівливість слухачів.</a:t>
            </a:r>
            <a:endParaRPr lang="uk-UA" sz="1400" dirty="0">
              <a:latin typeface="Times New Roman" panose="02020603050405020304" pitchFamily="18" charset="0"/>
              <a:cs typeface="Times New Roman" panose="02020603050405020304" pitchFamily="18" charset="0"/>
            </a:endParaRPr>
          </a:p>
          <a:p>
            <a:endParaRPr lang="uk-UA" dirty="0"/>
          </a:p>
        </p:txBody>
      </p:sp>
    </p:spTree>
    <p:extLst>
      <p:ext uri="{BB962C8B-B14F-4D97-AF65-F5344CB8AC3E}">
        <p14:creationId xmlns:p14="http://schemas.microsoft.com/office/powerpoint/2010/main" val="2869666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BEBCFCC6-A0CA-451F-97B8-3BEC5E906C42}"/>
              </a:ext>
            </a:extLst>
          </p:cNvPr>
          <p:cNvSpPr>
            <a:spLocks noGrp="1"/>
          </p:cNvSpPr>
          <p:nvPr>
            <p:ph idx="1"/>
          </p:nvPr>
        </p:nvSpPr>
        <p:spPr>
          <a:xfrm>
            <a:off x="944880" y="1178560"/>
            <a:ext cx="10505439" cy="4697308"/>
          </a:xfrm>
        </p:spPr>
        <p:txBody>
          <a:bodyPr>
            <a:normAutofit/>
          </a:bodyPr>
          <a:lstStyle/>
          <a:p>
            <a:pPr marL="0" indent="0" algn="just">
              <a:lnSpc>
                <a:spcPct val="110000"/>
              </a:lnSpc>
              <a:spcBef>
                <a:spcPts val="0"/>
              </a:spcBef>
              <a:spcAft>
                <a:spcPts val="0"/>
              </a:spcAft>
            </a:pPr>
            <a:r>
              <a:rPr lang="uk-UA" i="1" dirty="0">
                <a:latin typeface="Times New Roman" panose="02020603050405020304" pitchFamily="18" charset="0"/>
                <a:cs typeface="Times New Roman" panose="02020603050405020304" pitchFamily="18" charset="0"/>
              </a:rPr>
              <a:t>Типові помилки виступів</a:t>
            </a:r>
            <a:r>
              <a:rPr lang="uk-UA" dirty="0">
                <a:latin typeface="Times New Roman" panose="02020603050405020304" pitchFamily="18" charset="0"/>
                <a:cs typeface="Times New Roman" panose="02020603050405020304" pitchFamily="18" charset="0"/>
              </a:rPr>
              <a:t>:</a:t>
            </a:r>
          </a:p>
          <a:p>
            <a:pPr marL="0" indent="0" algn="just">
              <a:lnSpc>
                <a:spcPct val="110000"/>
              </a:lnSpc>
              <a:spcBef>
                <a:spcPts val="0"/>
              </a:spcBef>
              <a:spcAft>
                <a:spcPts val="0"/>
              </a:spcAft>
            </a:pPr>
            <a:r>
              <a:rPr lang="uk-UA" dirty="0">
                <a:latin typeface="Times New Roman" panose="02020603050405020304" pitchFamily="18" charset="0"/>
                <a:cs typeface="Times New Roman" panose="02020603050405020304" pitchFamily="18" charset="0"/>
              </a:rPr>
              <a:t>– зловживання іноземною термінологією і поняттями, що ускладнюють сприйняття головної думки;</a:t>
            </a:r>
          </a:p>
          <a:p>
            <a:pPr marL="0" indent="0" algn="just">
              <a:lnSpc>
                <a:spcPct val="110000"/>
              </a:lnSpc>
              <a:spcBef>
                <a:spcPts val="0"/>
              </a:spcBef>
              <a:spcAft>
                <a:spcPts val="0"/>
              </a:spcAft>
            </a:pPr>
            <a:r>
              <a:rPr lang="uk-UA" dirty="0">
                <a:latin typeface="Times New Roman" panose="02020603050405020304" pitchFamily="18" charset="0"/>
                <a:cs typeface="Times New Roman" panose="02020603050405020304" pitchFamily="18" charset="0"/>
              </a:rPr>
              <a:t>– наявність слів-паразитів (“от”, “значить”, “так сказати” тощо);</a:t>
            </a:r>
          </a:p>
          <a:p>
            <a:pPr marL="0" indent="0" algn="just">
              <a:lnSpc>
                <a:spcPct val="110000"/>
              </a:lnSpc>
              <a:spcBef>
                <a:spcPts val="0"/>
              </a:spcBef>
              <a:spcAft>
                <a:spcPts val="0"/>
              </a:spcAft>
            </a:pPr>
            <a:r>
              <a:rPr lang="uk-UA" dirty="0">
                <a:latin typeface="Times New Roman" panose="02020603050405020304" pitchFamily="18" charset="0"/>
                <a:cs typeface="Times New Roman" panose="02020603050405020304" pitchFamily="18" charset="0"/>
              </a:rPr>
              <a:t>– надмірна гучність голосу (слухачі через 8-10 хвилин не сприймають таку мову);</a:t>
            </a:r>
          </a:p>
          <a:p>
            <a:pPr marL="0" indent="0" algn="just">
              <a:lnSpc>
                <a:spcPct val="110000"/>
              </a:lnSpc>
              <a:spcBef>
                <a:spcPts val="0"/>
              </a:spcBef>
              <a:spcAft>
                <a:spcPts val="0"/>
              </a:spcAft>
            </a:pPr>
            <a:r>
              <a:rPr lang="uk-UA" dirty="0">
                <a:latin typeface="Times New Roman" panose="02020603050405020304" pitchFamily="18" charset="0"/>
                <a:cs typeface="Times New Roman" panose="02020603050405020304" pitchFamily="18" charset="0"/>
              </a:rPr>
              <a:t>– побудова складних речень, у яких кількість слів перевищує 14-15 (такі фрази не сприймаються, за складністю граматичної конструкції губиться зміст);</a:t>
            </a:r>
          </a:p>
          <a:p>
            <a:pPr marL="0" indent="0" algn="just">
              <a:lnSpc>
                <a:spcPct val="110000"/>
              </a:lnSpc>
              <a:spcBef>
                <a:spcPts val="0"/>
              </a:spcBef>
              <a:spcAft>
                <a:spcPts val="0"/>
              </a:spcAft>
            </a:pPr>
            <a:r>
              <a:rPr lang="uk-UA" dirty="0">
                <a:latin typeface="Times New Roman" panose="02020603050405020304" pitchFamily="18" charset="0"/>
                <a:cs typeface="Times New Roman" panose="02020603050405020304" pitchFamily="18" charset="0"/>
              </a:rPr>
              <a:t>– монотонність інтонації, без акцентів на значущих моментах доповіді тощо.</a:t>
            </a:r>
          </a:p>
        </p:txBody>
      </p:sp>
    </p:spTree>
    <p:extLst>
      <p:ext uri="{BB962C8B-B14F-4D97-AF65-F5344CB8AC3E}">
        <p14:creationId xmlns:p14="http://schemas.microsoft.com/office/powerpoint/2010/main" val="14812886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9AF893-49E0-4CA4-915E-909A5727BDA5}"/>
              </a:ext>
            </a:extLst>
          </p:cNvPr>
          <p:cNvSpPr>
            <a:spLocks noGrp="1"/>
          </p:cNvSpPr>
          <p:nvPr>
            <p:ph type="title"/>
          </p:nvPr>
        </p:nvSpPr>
        <p:spPr>
          <a:xfrm>
            <a:off x="833120" y="822961"/>
            <a:ext cx="10393680" cy="548639"/>
          </a:xfrm>
        </p:spPr>
        <p:txBody>
          <a:bodyPr>
            <a:normAutofit fontScale="90000"/>
          </a:bodyPr>
          <a:lstStyle/>
          <a:p>
            <a:br>
              <a:rPr lang="uk-UA" sz="2200" dirty="0">
                <a:latin typeface="Times New Roman" panose="02020603050405020304" pitchFamily="18" charset="0"/>
                <a:cs typeface="Times New Roman" panose="02020603050405020304" pitchFamily="18" charset="0"/>
              </a:rPr>
            </a:br>
            <a:br>
              <a:rPr lang="uk-UA" sz="2200" dirty="0">
                <a:latin typeface="Times New Roman" panose="02020603050405020304" pitchFamily="18" charset="0"/>
                <a:cs typeface="Times New Roman" panose="02020603050405020304" pitchFamily="18" charset="0"/>
              </a:rPr>
            </a:br>
            <a:r>
              <a:rPr lang="uk-UA" sz="2200" dirty="0">
                <a:latin typeface="Times New Roman" panose="02020603050405020304" pitchFamily="18" charset="0"/>
                <a:cs typeface="Times New Roman" panose="02020603050405020304" pitchFamily="18" charset="0"/>
              </a:rPr>
              <a:t>Проблемою виступу є і страх.</a:t>
            </a:r>
            <a:br>
              <a:rPr lang="uk-UA" sz="2200" dirty="0">
                <a:latin typeface="Times New Roman" panose="02020603050405020304" pitchFamily="18" charset="0"/>
                <a:cs typeface="Times New Roman" panose="02020603050405020304" pitchFamily="18" charset="0"/>
              </a:rPr>
            </a:br>
            <a:r>
              <a:rPr lang="uk-UA" sz="2200" dirty="0">
                <a:latin typeface="Times New Roman" panose="02020603050405020304" pitchFamily="18" charset="0"/>
                <a:cs typeface="Times New Roman" panose="02020603050405020304" pitchFamily="18" charset="0"/>
              </a:rPr>
              <a:t>Дерево страху </a:t>
            </a:r>
            <a:br>
              <a:rPr lang="uk-UA" dirty="0"/>
            </a:br>
            <a:endParaRPr lang="uk-UA" dirty="0"/>
          </a:p>
        </p:txBody>
      </p:sp>
      <p:pic>
        <p:nvPicPr>
          <p:cNvPr id="4" name="Місце для вмісту 3">
            <a:extLst>
              <a:ext uri="{FF2B5EF4-FFF2-40B4-BE49-F238E27FC236}">
                <a16:creationId xmlns:a16="http://schemas.microsoft.com/office/drawing/2014/main" id="{EA9ACDBD-DA03-48C2-B669-575447D311C3}"/>
              </a:ext>
            </a:extLst>
          </p:cNvPr>
          <p:cNvPicPr>
            <a:picLocks noGrp="1" noChangeAspect="1"/>
          </p:cNvPicPr>
          <p:nvPr>
            <p:ph idx="1"/>
          </p:nvPr>
        </p:nvPicPr>
        <p:blipFill>
          <a:blip r:embed="rId2"/>
          <a:stretch>
            <a:fillRect/>
          </a:stretch>
        </p:blipFill>
        <p:spPr>
          <a:xfrm>
            <a:off x="1365085" y="1546357"/>
            <a:ext cx="9329749" cy="3589339"/>
          </a:xfrm>
          <a:prstGeom prst="rect">
            <a:avLst/>
          </a:prstGeom>
        </p:spPr>
      </p:pic>
      <p:sp>
        <p:nvSpPr>
          <p:cNvPr id="5" name="Прямокутник 4">
            <a:extLst>
              <a:ext uri="{FF2B5EF4-FFF2-40B4-BE49-F238E27FC236}">
                <a16:creationId xmlns:a16="http://schemas.microsoft.com/office/drawing/2014/main" id="{C8DB2310-1AA2-4231-9A77-D177459DF3F1}"/>
              </a:ext>
            </a:extLst>
          </p:cNvPr>
          <p:cNvSpPr/>
          <p:nvPr/>
        </p:nvSpPr>
        <p:spPr>
          <a:xfrm>
            <a:off x="756918" y="5310454"/>
            <a:ext cx="10784842" cy="923330"/>
          </a:xfrm>
          <a:prstGeom prst="rect">
            <a:avLst/>
          </a:prstGeom>
        </p:spPr>
        <p:txBody>
          <a:bodyPr wrap="square">
            <a:spAutoFit/>
          </a:bodyPr>
          <a:lstStyle/>
          <a:p>
            <a:pPr algn="just"/>
            <a:r>
              <a:rPr lang="uk-UA" dirty="0">
                <a:latin typeface="Times New Roman" panose="02020603050405020304" pitchFamily="18" charset="0"/>
                <a:cs typeface="Times New Roman" panose="02020603050405020304" pitchFamily="18" charset="0"/>
              </a:rPr>
              <a:t>Потрібно не переборювати страх, а працювати з ним. При цьому його потрібно перевести в конструктивну мобілізуючу форму і використовувати його енергію в конструктивних цілях. Ну і, звичайно ж, варто </a:t>
            </a:r>
            <a:r>
              <a:rPr lang="uk-UA" dirty="0" err="1">
                <a:latin typeface="Times New Roman" panose="02020603050405020304" pitchFamily="18" charset="0"/>
                <a:cs typeface="Times New Roman" panose="02020603050405020304" pitchFamily="18" charset="0"/>
              </a:rPr>
              <a:t>пам</a:t>
            </a:r>
            <a:r>
              <a:rPr lang="en-US" dirty="0">
                <a:latin typeface="Times New Roman" panose="02020603050405020304" pitchFamily="18" charset="0"/>
                <a:cs typeface="Times New Roman" panose="02020603050405020304" pitchFamily="18" charset="0"/>
              </a:rPr>
              <a:t>’</a:t>
            </a:r>
            <a:r>
              <a:rPr lang="uk-UA" dirty="0" err="1">
                <a:latin typeface="Times New Roman" panose="02020603050405020304" pitchFamily="18" charset="0"/>
                <a:cs typeface="Times New Roman" panose="02020603050405020304" pitchFamily="18" charset="0"/>
              </a:rPr>
              <a:t>ятати</a:t>
            </a:r>
            <a:r>
              <a:rPr lang="uk-UA" dirty="0">
                <a:latin typeface="Times New Roman" panose="02020603050405020304" pitchFamily="18" charset="0"/>
                <a:cs typeface="Times New Roman" panose="02020603050405020304" pitchFamily="18" charset="0"/>
              </a:rPr>
              <a:t>, що в кожної людини свої причини страху, тому і свої способи його подолання.</a:t>
            </a:r>
          </a:p>
        </p:txBody>
      </p:sp>
    </p:spTree>
    <p:extLst>
      <p:ext uri="{BB962C8B-B14F-4D97-AF65-F5344CB8AC3E}">
        <p14:creationId xmlns:p14="http://schemas.microsoft.com/office/powerpoint/2010/main" val="2882738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2610464"/>
            <a:ext cx="9601196" cy="3265403"/>
          </a:xfrm>
        </p:spPr>
        <p:txBody>
          <a:bodyPr>
            <a:normAutofit/>
          </a:bodyPr>
          <a:lstStyle/>
          <a:p>
            <a:pPr algn="ctr"/>
            <a:r>
              <a:rPr lang="uk-UA" sz="6600" b="1" dirty="0">
                <a:solidFill>
                  <a:srgbClr val="002060"/>
                </a:solidFill>
                <a:latin typeface="Arial Black" panose="020B0A04020102020204" pitchFamily="34" charset="0"/>
              </a:rPr>
              <a:t>ДЯКУЮ ЗА УВАГУ!</a:t>
            </a:r>
            <a:endParaRPr lang="ru-RU" sz="6600" b="1"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1471183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D71BD333-09EE-449B-89D8-E387267CA4C0}"/>
              </a:ext>
            </a:extLst>
          </p:cNvPr>
          <p:cNvSpPr>
            <a:spLocks noGrp="1"/>
          </p:cNvSpPr>
          <p:nvPr>
            <p:ph idx="1"/>
          </p:nvPr>
        </p:nvSpPr>
        <p:spPr>
          <a:xfrm>
            <a:off x="1295401" y="772160"/>
            <a:ext cx="9601196" cy="5103708"/>
          </a:xfrm>
        </p:spPr>
        <p:txBody>
          <a:bodyPr>
            <a:normAutofit/>
          </a:bodyPr>
          <a:lstStyle/>
          <a:p>
            <a:pPr marL="0" indent="360000" algn="just">
              <a:spcBef>
                <a:spcPts val="0"/>
              </a:spcBef>
              <a:spcAft>
                <a:spcPts val="0"/>
              </a:spcAft>
            </a:pPr>
            <a:r>
              <a:rPr lang="uk-UA" sz="2600" i="1" dirty="0">
                <a:latin typeface="Times New Roman" panose="02020603050405020304" pitchFamily="18" charset="0"/>
                <a:cs typeface="Times New Roman" panose="02020603050405020304" pitchFamily="18" charset="0"/>
              </a:rPr>
              <a:t>Тези доповіді</a:t>
            </a:r>
            <a:r>
              <a:rPr lang="uk-UA" sz="2600" dirty="0">
                <a:latin typeface="Times New Roman" panose="02020603050405020304" pitchFamily="18" charset="0"/>
                <a:cs typeface="Times New Roman" panose="02020603050405020304" pitchFamily="18" charset="0"/>
              </a:rPr>
              <a:t> (від гр. </a:t>
            </a:r>
            <a:r>
              <a:rPr lang="uk-UA" sz="2600" dirty="0" err="1">
                <a:latin typeface="Times New Roman" panose="02020603050405020304" pitchFamily="18" charset="0"/>
                <a:cs typeface="Times New Roman" panose="02020603050405020304" pitchFamily="18" charset="0"/>
              </a:rPr>
              <a:t>thesis</a:t>
            </a:r>
            <a:r>
              <a:rPr lang="uk-UA" sz="2600" dirty="0">
                <a:latin typeface="Times New Roman" panose="02020603050405020304" pitchFamily="18" charset="0"/>
                <a:cs typeface="Times New Roman" panose="02020603050405020304" pitchFamily="18" charset="0"/>
              </a:rPr>
              <a:t> – положення, твердження) – це опубліковані до початку наукової конференції матеріали із викладом основних аспектів наукової доповіді.</a:t>
            </a:r>
          </a:p>
          <a:p>
            <a:pPr marL="0" indent="360000" algn="just">
              <a:spcBef>
                <a:spcPts val="0"/>
              </a:spcBef>
              <a:spcAft>
                <a:spcPts val="0"/>
              </a:spcAft>
            </a:pPr>
            <a:r>
              <a:rPr lang="uk-UA" sz="2600" dirty="0">
                <a:latin typeface="Times New Roman" panose="02020603050405020304" pitchFamily="18" charset="0"/>
                <a:cs typeface="Times New Roman" panose="02020603050405020304" pitchFamily="18" charset="0"/>
              </a:rPr>
              <a:t> Вони фіксують наукову точку зору автора і містять матеріали, які раніше не друкувалися. Завдяки влучно складеним тезам, автор має можливість створити собі репутацію фахівця, здатного в логічній і переконливій, ясній і доступній для адресата формі висловлювати результати своєї роботи.</a:t>
            </a:r>
          </a:p>
          <a:p>
            <a:pPr marL="0" indent="360000" algn="just">
              <a:spcBef>
                <a:spcPts val="0"/>
              </a:spcBef>
              <a:spcAft>
                <a:spcPts val="0"/>
              </a:spcAft>
            </a:pPr>
            <a:r>
              <a:rPr lang="uk-UA" sz="2600" dirty="0">
                <a:latin typeface="Times New Roman" panose="02020603050405020304" pitchFamily="18" charset="0"/>
                <a:cs typeface="Times New Roman" panose="02020603050405020304" pitchFamily="18" charset="0"/>
              </a:rPr>
              <a:t>Тези на конференцію - це не план наукової роботи і не список основних положень. Тези – це стисла, але амбітна і самодостатня наукова стаття!</a:t>
            </a:r>
          </a:p>
          <a:p>
            <a:pPr marL="0" indent="360000" algn="just">
              <a:spcBef>
                <a:spcPts val="0"/>
              </a:spcBef>
              <a:spcAft>
                <a:spcPts val="0"/>
              </a:spcAft>
            </a:pPr>
            <a:r>
              <a:rPr lang="uk-UA" sz="2600" dirty="0">
                <a:latin typeface="Times New Roman" panose="02020603050405020304" pitchFamily="18" charset="0"/>
                <a:cs typeface="Times New Roman" panose="02020603050405020304" pitchFamily="18" charset="0"/>
              </a:rPr>
              <a:t>Іншими словами, тези - це короткий огляд дослідження.</a:t>
            </a:r>
          </a:p>
        </p:txBody>
      </p:sp>
    </p:spTree>
    <p:extLst>
      <p:ext uri="{BB962C8B-B14F-4D97-AF65-F5344CB8AC3E}">
        <p14:creationId xmlns:p14="http://schemas.microsoft.com/office/powerpoint/2010/main" val="280310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вмісту 4">
            <a:extLst>
              <a:ext uri="{FF2B5EF4-FFF2-40B4-BE49-F238E27FC236}">
                <a16:creationId xmlns:a16="http://schemas.microsoft.com/office/drawing/2014/main" id="{66CB60D2-F479-4309-984B-08A8C4FCA1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82240" y="568960"/>
            <a:ext cx="7183120" cy="5496559"/>
          </a:xfrm>
        </p:spPr>
      </p:pic>
    </p:spTree>
    <p:extLst>
      <p:ext uri="{BB962C8B-B14F-4D97-AF65-F5344CB8AC3E}">
        <p14:creationId xmlns:p14="http://schemas.microsoft.com/office/powerpoint/2010/main" val="448742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7A84029B-4EB2-4891-A9C2-EA93489E1A44}"/>
              </a:ext>
            </a:extLst>
          </p:cNvPr>
          <p:cNvSpPr>
            <a:spLocks noGrp="1"/>
          </p:cNvSpPr>
          <p:nvPr>
            <p:ph idx="1"/>
          </p:nvPr>
        </p:nvSpPr>
        <p:spPr>
          <a:xfrm>
            <a:off x="975360" y="792480"/>
            <a:ext cx="10373360" cy="5083388"/>
          </a:xfrm>
        </p:spPr>
        <p:txBody>
          <a:bodyPr>
            <a:noAutofit/>
          </a:bodyPr>
          <a:lstStyle/>
          <a:p>
            <a:pPr marL="0" indent="360000" algn="just">
              <a:spcBef>
                <a:spcPts val="0"/>
              </a:spcBef>
              <a:spcAft>
                <a:spcPts val="0"/>
              </a:spcAft>
            </a:pPr>
            <a:r>
              <a:rPr lang="uk-UA" sz="2000" dirty="0">
                <a:latin typeface="Times New Roman" panose="02020603050405020304" pitchFamily="18" charset="0"/>
                <a:cs typeface="Times New Roman" panose="02020603050405020304" pitchFamily="18" charset="0"/>
              </a:rPr>
              <a:t>Тези фіксують загальні параметри та основні результати наукової роботи автора, що плануються до розгляду на конференції. Завдяки добре складеним та попередньо опублікованим тезам автор має можливість попередньо ознайомити слухачів із результатами своєї наукової роботи, що сприяє налагодженню наукової дискусії під час доповіді.</a:t>
            </a:r>
          </a:p>
          <a:p>
            <a:pPr marL="0" indent="360000" algn="just">
              <a:spcBef>
                <a:spcPts val="0"/>
              </a:spcBef>
              <a:spcAft>
                <a:spcPts val="0"/>
              </a:spcAft>
            </a:pPr>
            <a:r>
              <a:rPr lang="uk-UA" sz="2000" dirty="0">
                <a:latin typeface="Times New Roman" panose="02020603050405020304" pitchFamily="18" charset="0"/>
                <a:cs typeface="Times New Roman" panose="02020603050405020304" pitchFamily="18" charset="0"/>
              </a:rPr>
              <a:t>Тези доповіді на конференцію є оприлюдненим проміжним результатом наукової роботи дослідника. При виборі напряму науково-дослідницької роботи дослідник має врахувати, що пошуково-дослідницька тема тез доповіді має бути: </a:t>
            </a:r>
          </a:p>
          <a:p>
            <a:pPr marL="0" indent="360000" algn="just">
              <a:spcBef>
                <a:spcPts val="0"/>
              </a:spcBef>
              <a:spcAft>
                <a:spcPts val="0"/>
              </a:spcAft>
            </a:pPr>
            <a:r>
              <a:rPr lang="uk-UA" sz="2000" dirty="0">
                <a:latin typeface="Times New Roman" panose="02020603050405020304" pitchFamily="18" charset="0"/>
                <a:cs typeface="Times New Roman" panose="02020603050405020304" pitchFamily="18" charset="0"/>
              </a:rPr>
              <a:t>а) актуальною як з практичного, так і з теоретичного погляду; </a:t>
            </a:r>
          </a:p>
          <a:p>
            <a:pPr marL="0" indent="360000" algn="just">
              <a:spcBef>
                <a:spcPts val="0"/>
              </a:spcBef>
              <a:spcAft>
                <a:spcPts val="0"/>
              </a:spcAft>
            </a:pPr>
            <a:r>
              <a:rPr lang="uk-UA" sz="2000" dirty="0">
                <a:latin typeface="Times New Roman" panose="02020603050405020304" pitchFamily="18" charset="0"/>
                <a:cs typeface="Times New Roman" panose="02020603050405020304" pitchFamily="18" charset="0"/>
              </a:rPr>
              <a:t>б) посильною для виконання; </a:t>
            </a:r>
          </a:p>
          <a:p>
            <a:pPr marL="0" indent="360000" algn="just">
              <a:spcBef>
                <a:spcPts val="0"/>
              </a:spcBef>
              <a:spcAft>
                <a:spcPts val="0"/>
              </a:spcAft>
            </a:pPr>
            <a:r>
              <a:rPr lang="uk-UA" sz="2000" dirty="0">
                <a:latin typeface="Times New Roman" panose="02020603050405020304" pitchFamily="18" charset="0"/>
                <a:cs typeface="Times New Roman" panose="02020603050405020304" pitchFamily="18" charset="0"/>
              </a:rPr>
              <a:t>в) перспективною для подальшого продовження роботи в цьому напрямі, у тому числі у студентському науковому товаристві; </a:t>
            </a:r>
          </a:p>
          <a:p>
            <a:pPr marL="0" indent="360000" algn="just">
              <a:spcBef>
                <a:spcPts val="0"/>
              </a:spcBef>
              <a:spcAft>
                <a:spcPts val="0"/>
              </a:spcAft>
            </a:pPr>
            <a:r>
              <a:rPr lang="uk-UA" sz="2000" dirty="0">
                <a:latin typeface="Times New Roman" panose="02020603050405020304" pitchFamily="18" charset="0"/>
                <a:cs typeface="Times New Roman" panose="02020603050405020304" pitchFamily="18" charset="0"/>
              </a:rPr>
              <a:t>г) достатньо забезпеченою відповідним первинним матеріалом; </a:t>
            </a:r>
          </a:p>
          <a:p>
            <a:pPr marL="0" indent="360000" algn="just">
              <a:spcBef>
                <a:spcPts val="0"/>
              </a:spcBef>
              <a:spcAft>
                <a:spcPts val="0"/>
              </a:spcAft>
            </a:pPr>
            <a:r>
              <a:rPr lang="uk-UA" sz="2000" dirty="0">
                <a:latin typeface="Times New Roman" panose="02020603050405020304" pitchFamily="18" charset="0"/>
                <a:cs typeface="Times New Roman" panose="02020603050405020304" pitchFamily="18" charset="0"/>
              </a:rPr>
              <a:t>д) безумовно, цікавою для дослідника, що стимулює пошукову ініціативу. </a:t>
            </a:r>
          </a:p>
          <a:p>
            <a:pPr marL="0" indent="360000" algn="just">
              <a:spcBef>
                <a:spcPts val="0"/>
              </a:spcBef>
              <a:spcAft>
                <a:spcPts val="0"/>
              </a:spcAft>
            </a:pPr>
            <a:r>
              <a:rPr lang="uk-UA" sz="2000" dirty="0">
                <a:latin typeface="Times New Roman" panose="02020603050405020304" pitchFamily="18" charset="0"/>
                <a:cs typeface="Times New Roman" panose="02020603050405020304" pitchFamily="18" charset="0"/>
              </a:rPr>
              <a:t>Загальною нормою щодо тез є їх висока насиченість науковим матеріалом. Тези переважно мають характер короткої стверджувальної думки або висновку, опису закономірності виявлених наукових фактів.</a:t>
            </a:r>
          </a:p>
        </p:txBody>
      </p:sp>
    </p:spTree>
    <p:extLst>
      <p:ext uri="{BB962C8B-B14F-4D97-AF65-F5344CB8AC3E}">
        <p14:creationId xmlns:p14="http://schemas.microsoft.com/office/powerpoint/2010/main" val="3884492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E63668A2-5CB1-4C8C-A77C-9E79C817F431}"/>
              </a:ext>
            </a:extLst>
          </p:cNvPr>
          <p:cNvSpPr>
            <a:spLocks noGrp="1"/>
          </p:cNvSpPr>
          <p:nvPr>
            <p:ph idx="1"/>
          </p:nvPr>
        </p:nvSpPr>
        <p:spPr>
          <a:xfrm>
            <a:off x="1295401" y="853440"/>
            <a:ext cx="9601196" cy="5022428"/>
          </a:xfrm>
        </p:spPr>
        <p:txBody>
          <a:bodyPr/>
          <a:lstStyle/>
          <a:p>
            <a:pPr marL="0" indent="360000" algn="just">
              <a:spcBef>
                <a:spcPts val="0"/>
              </a:spcBef>
              <a:spcAft>
                <a:spcPts val="0"/>
              </a:spcAft>
            </a:pPr>
            <a:r>
              <a:rPr lang="uk-UA" sz="2000" dirty="0">
                <a:latin typeface="Times New Roman" panose="02020603050405020304" pitchFamily="18" charset="0"/>
                <a:cs typeface="Times New Roman" panose="02020603050405020304" pitchFamily="18" charset="0"/>
              </a:rPr>
              <a:t>Тези наукової доповіді являють собою певну змістовно-композиційну структуру. У наукових дослідженнях з фінансів, банківської справи, страхування та фондового ринку можна виділити </a:t>
            </a:r>
            <a:r>
              <a:rPr lang="uk-UA" sz="2000" i="1" dirty="0">
                <a:latin typeface="Times New Roman" panose="02020603050405020304" pitchFamily="18" charset="0"/>
                <a:cs typeface="Times New Roman" panose="02020603050405020304" pitchFamily="18" charset="0"/>
              </a:rPr>
              <a:t>три основні типові структури наукових тез</a:t>
            </a:r>
            <a:r>
              <a:rPr lang="uk-UA" sz="2000" dirty="0">
                <a:latin typeface="Times New Roman" panose="02020603050405020304" pitchFamily="18" charset="0"/>
                <a:cs typeface="Times New Roman" panose="02020603050405020304" pitchFamily="18" charset="0"/>
              </a:rPr>
              <a:t>.</a:t>
            </a:r>
          </a:p>
        </p:txBody>
      </p:sp>
      <p:pic>
        <p:nvPicPr>
          <p:cNvPr id="4" name="Рисунок 3">
            <a:extLst>
              <a:ext uri="{FF2B5EF4-FFF2-40B4-BE49-F238E27FC236}">
                <a16:creationId xmlns:a16="http://schemas.microsoft.com/office/drawing/2014/main" id="{F1692CEF-4ECD-47D0-862D-77535D11AFAE}"/>
              </a:ext>
            </a:extLst>
          </p:cNvPr>
          <p:cNvPicPr>
            <a:picLocks noChangeAspect="1"/>
          </p:cNvPicPr>
          <p:nvPr/>
        </p:nvPicPr>
        <p:blipFill>
          <a:blip r:embed="rId2"/>
          <a:stretch>
            <a:fillRect/>
          </a:stretch>
        </p:blipFill>
        <p:spPr>
          <a:xfrm>
            <a:off x="1370940" y="2323946"/>
            <a:ext cx="9450119" cy="2210108"/>
          </a:xfrm>
          <a:prstGeom prst="rect">
            <a:avLst/>
          </a:prstGeom>
        </p:spPr>
      </p:pic>
    </p:spTree>
    <p:extLst>
      <p:ext uri="{BB962C8B-B14F-4D97-AF65-F5344CB8AC3E}">
        <p14:creationId xmlns:p14="http://schemas.microsoft.com/office/powerpoint/2010/main" val="3401857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ACDFAA59-5109-45D6-9F05-82B599BAA79A}"/>
              </a:ext>
            </a:extLst>
          </p:cNvPr>
          <p:cNvSpPr>
            <a:spLocks noGrp="1"/>
          </p:cNvSpPr>
          <p:nvPr>
            <p:ph idx="1"/>
          </p:nvPr>
        </p:nvSpPr>
        <p:spPr>
          <a:xfrm>
            <a:off x="833120" y="751840"/>
            <a:ext cx="10515600" cy="5384800"/>
          </a:xfrm>
        </p:spPr>
        <p:txBody>
          <a:bodyPr>
            <a:noAutofit/>
          </a:bodyPr>
          <a:lstStyle/>
          <a:p>
            <a:pPr marL="0" indent="360000" algn="just">
              <a:lnSpc>
                <a:spcPct val="120000"/>
              </a:lnSpc>
              <a:spcBef>
                <a:spcPts val="0"/>
              </a:spcBef>
              <a:spcAft>
                <a:spcPts val="0"/>
              </a:spcAft>
            </a:pPr>
            <a:r>
              <a:rPr lang="uk-UA" sz="1800" dirty="0">
                <a:latin typeface="Times New Roman" panose="02020603050405020304" pitchFamily="18" charset="0"/>
                <a:cs typeface="Times New Roman" panose="02020603050405020304" pitchFamily="18" charset="0"/>
              </a:rPr>
              <a:t>Не залежно від типу тез наукової доповіді, існує </a:t>
            </a:r>
            <a:r>
              <a:rPr lang="uk-UA" sz="1800" i="1" dirty="0">
                <a:latin typeface="Times New Roman" panose="02020603050405020304" pitchFamily="18" charset="0"/>
                <a:cs typeface="Times New Roman" panose="02020603050405020304" pitchFamily="18" charset="0"/>
              </a:rPr>
              <a:t>два основних способи</a:t>
            </a:r>
            <a:r>
              <a:rPr lang="uk-UA" sz="1800" dirty="0">
                <a:latin typeface="Times New Roman" panose="02020603050405020304" pitchFamily="18" charset="0"/>
                <a:cs typeface="Times New Roman" panose="02020603050405020304" pitchFamily="18" charset="0"/>
              </a:rPr>
              <a:t> їх написання. Тези можуть бути підготовлені: </a:t>
            </a:r>
          </a:p>
          <a:p>
            <a:pPr marL="0" lvl="0" indent="360000" algn="just">
              <a:lnSpc>
                <a:spcPct val="120000"/>
              </a:lnSpc>
              <a:spcBef>
                <a:spcPts val="0"/>
              </a:spcBef>
              <a:spcAft>
                <a:spcPts val="0"/>
              </a:spcAft>
            </a:pPr>
            <a:r>
              <a:rPr lang="uk-UA" sz="1800" dirty="0">
                <a:latin typeface="Times New Roman" panose="02020603050405020304" pitchFamily="18" charset="0"/>
                <a:cs typeface="Times New Roman" panose="02020603050405020304" pitchFamily="18" charset="0"/>
              </a:rPr>
              <a:t>-  на основі змісту готової наукової роботи, наприклад,  за матеріалами кваліфікаційної роботи;</a:t>
            </a:r>
          </a:p>
          <a:p>
            <a:pPr marL="0" lvl="0" indent="360000" algn="just">
              <a:lnSpc>
                <a:spcPct val="120000"/>
              </a:lnSpc>
              <a:spcBef>
                <a:spcPts val="0"/>
              </a:spcBef>
              <a:spcAft>
                <a:spcPts val="0"/>
              </a:spcAft>
            </a:pPr>
            <a:r>
              <a:rPr lang="uk-UA" sz="1800" dirty="0">
                <a:latin typeface="Times New Roman" panose="02020603050405020304" pitchFamily="18" charset="0"/>
                <a:cs typeface="Times New Roman" panose="02020603050405020304" pitchFamily="18" charset="0"/>
              </a:rPr>
              <a:t>- до складання змісту самої наукової роботи чи доповіді. </a:t>
            </a:r>
          </a:p>
          <a:p>
            <a:pPr marL="0" indent="360000" algn="just">
              <a:lnSpc>
                <a:spcPct val="120000"/>
              </a:lnSpc>
              <a:spcBef>
                <a:spcPts val="0"/>
              </a:spcBef>
              <a:spcAft>
                <a:spcPts val="0"/>
              </a:spcAft>
            </a:pPr>
            <a:r>
              <a:rPr lang="uk-UA" sz="1800" dirty="0">
                <a:latin typeface="Times New Roman" panose="02020603050405020304" pitchFamily="18" charset="0"/>
                <a:cs typeface="Times New Roman" panose="02020603050405020304" pitchFamily="18" charset="0"/>
              </a:rPr>
              <a:t>Перший спосіб написання тез вимагає значного зменшення об</a:t>
            </a:r>
            <a:r>
              <a:rPr lang="en-US" sz="1800" dirty="0">
                <a:latin typeface="Times New Roman" panose="02020603050405020304" pitchFamily="18" charset="0"/>
                <a:cs typeface="Times New Roman" panose="02020603050405020304" pitchFamily="18" charset="0"/>
              </a:rPr>
              <a:t>’</a:t>
            </a:r>
            <a:r>
              <a:rPr lang="uk-UA" sz="1800" dirty="0" err="1">
                <a:latin typeface="Times New Roman" panose="02020603050405020304" pitchFamily="18" charset="0"/>
                <a:cs typeface="Times New Roman" panose="02020603050405020304" pitchFamily="18" charset="0"/>
              </a:rPr>
              <a:t>єму</a:t>
            </a:r>
            <a:r>
              <a:rPr lang="uk-UA" sz="1800" dirty="0">
                <a:latin typeface="Times New Roman" panose="02020603050405020304" pitchFamily="18" charset="0"/>
                <a:cs typeface="Times New Roman" panose="02020603050405020304" pitchFamily="18" charset="0"/>
              </a:rPr>
              <a:t> наукової роботи при максимальному збереженні змісту наукових досягнень. </a:t>
            </a:r>
          </a:p>
          <a:p>
            <a:pPr marL="0" indent="360000" algn="just">
              <a:lnSpc>
                <a:spcPct val="120000"/>
              </a:lnSpc>
              <a:spcBef>
                <a:spcPts val="0"/>
              </a:spcBef>
              <a:spcAft>
                <a:spcPts val="0"/>
              </a:spcAft>
            </a:pPr>
            <a:r>
              <a:rPr lang="uk-UA" sz="1800" dirty="0">
                <a:latin typeface="Times New Roman" panose="02020603050405020304" pitchFamily="18" charset="0"/>
                <a:cs typeface="Times New Roman" panose="02020603050405020304" pitchFamily="18" charset="0"/>
              </a:rPr>
              <a:t>Серед здобувачів здебільшого трапляється ситуація другого типу – майбутні науковці спочатку пишуть тези доповіді, які з часом трансформують, доповнюють, розширюють і роблять з них частину кваліфікаційної роботи. За такого способу основна складність полягає в тому, що на момент написання тез в автора ще не до кінця сформувалося уявлення про те, що він хоче розглянути. </a:t>
            </a:r>
          </a:p>
          <a:p>
            <a:pPr marL="0" indent="360000" algn="just">
              <a:lnSpc>
                <a:spcPct val="120000"/>
              </a:lnSpc>
              <a:spcBef>
                <a:spcPts val="0"/>
              </a:spcBef>
              <a:spcAft>
                <a:spcPts val="0"/>
              </a:spcAft>
            </a:pPr>
            <a:r>
              <a:rPr lang="uk-UA" sz="1800" dirty="0">
                <a:latin typeface="Times New Roman" panose="02020603050405020304" pitchFamily="18" charset="0"/>
                <a:cs typeface="Times New Roman" panose="02020603050405020304" pitchFamily="18" charset="0"/>
              </a:rPr>
              <a:t>І це нормально в наукових дослідженнях, адже спочатку виникає ідея, яку хочеться записати. Запис буде коротким, оскільки окрім самої ідеї писати нічого. Далі хочеться зробити цю ідею надбанням громадськості – і автор сідає за написання тез запланованої доповіді. </a:t>
            </a:r>
          </a:p>
          <a:p>
            <a:pPr marL="0" indent="360000" algn="just">
              <a:lnSpc>
                <a:spcPct val="120000"/>
              </a:lnSpc>
              <a:spcBef>
                <a:spcPts val="0"/>
              </a:spcBef>
              <a:spcAft>
                <a:spcPts val="0"/>
              </a:spcAft>
            </a:pPr>
            <a:r>
              <a:rPr lang="uk-UA" sz="1800" dirty="0">
                <a:latin typeface="Times New Roman" panose="02020603050405020304" pitchFamily="18" charset="0"/>
                <a:cs typeface="Times New Roman" panose="02020603050405020304" pitchFamily="18" charset="0"/>
              </a:rPr>
              <a:t>Щоб зробити власну ідею зрозумілою читачам, необхідно її аргументувати, ввести читача в проблему, викласти основні аспекти проблеми, що розглядається. Опис усіх цих аспектів має бути таким же коротким, як і опис самої наукової ідеї. Обсяг усього тексту тез може становити 1-2  сторінки.</a:t>
            </a:r>
          </a:p>
        </p:txBody>
      </p:sp>
    </p:spTree>
    <p:extLst>
      <p:ext uri="{BB962C8B-B14F-4D97-AF65-F5344CB8AC3E}">
        <p14:creationId xmlns:p14="http://schemas.microsoft.com/office/powerpoint/2010/main" val="129447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EBD60BB4-6161-4401-9541-0C036C67233A}"/>
              </a:ext>
            </a:extLst>
          </p:cNvPr>
          <p:cNvSpPr>
            <a:spLocks noGrp="1"/>
          </p:cNvSpPr>
          <p:nvPr>
            <p:ph idx="1"/>
          </p:nvPr>
        </p:nvSpPr>
        <p:spPr>
          <a:xfrm>
            <a:off x="1295400" y="589280"/>
            <a:ext cx="10012679" cy="5286588"/>
          </a:xfrm>
        </p:spPr>
        <p:txBody>
          <a:bodyPr>
            <a:noAutofit/>
          </a:bodyPr>
          <a:lstStyle/>
          <a:p>
            <a:pPr marL="0" indent="360000" algn="just">
              <a:lnSpc>
                <a:spcPct val="150000"/>
              </a:lnSpc>
              <a:spcBef>
                <a:spcPts val="0"/>
              </a:spcBef>
              <a:spcAft>
                <a:spcPts val="0"/>
              </a:spcAft>
            </a:pPr>
            <a:r>
              <a:rPr lang="uk-UA" sz="2600" dirty="0">
                <a:latin typeface="Times New Roman" panose="02020603050405020304" pitchFamily="18" charset="0"/>
                <a:cs typeface="Times New Roman" panose="02020603050405020304" pitchFamily="18" charset="0"/>
              </a:rPr>
              <a:t>Оприлюднивши результати свого дослідження, своєї діяльності, Ви зробите власний матеріал надбанням фахівців, які зможуть використати дану інформацію у своїй науковій або практичній діяльності. </a:t>
            </a:r>
          </a:p>
          <a:p>
            <a:pPr marL="0" indent="360000" algn="just">
              <a:lnSpc>
                <a:spcPct val="150000"/>
              </a:lnSpc>
              <a:spcBef>
                <a:spcPts val="0"/>
              </a:spcBef>
              <a:spcAft>
                <a:spcPts val="0"/>
              </a:spcAft>
            </a:pPr>
            <a:r>
              <a:rPr lang="uk-UA" sz="2600" dirty="0">
                <a:latin typeface="Times New Roman" panose="02020603050405020304" pitchFamily="18" charset="0"/>
                <a:cs typeface="Times New Roman" panose="02020603050405020304" pitchFamily="18" charset="0"/>
              </a:rPr>
              <a:t>Але для цього важливо своєчасно оволодіти технікою написання тез і підготовки доповіді на конференцію так, щоб вони не лише відповідали вимогам жанру публікації (виступу), а й були відповідним чином сприйняті читачами і слухачами. Це висуває певні вимоги до логіки побудови тези, її форми та стилю.</a:t>
            </a:r>
          </a:p>
        </p:txBody>
      </p:sp>
    </p:spTree>
    <p:extLst>
      <p:ext uri="{BB962C8B-B14F-4D97-AF65-F5344CB8AC3E}">
        <p14:creationId xmlns:p14="http://schemas.microsoft.com/office/powerpoint/2010/main" val="2028726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Місце для вмісту 3">
            <a:extLst>
              <a:ext uri="{FF2B5EF4-FFF2-40B4-BE49-F238E27FC236}">
                <a16:creationId xmlns:a16="http://schemas.microsoft.com/office/drawing/2014/main" id="{D61BCBA5-7044-448F-B4EF-3FA2E33560BD}"/>
              </a:ext>
            </a:extLst>
          </p:cNvPr>
          <p:cNvSpPr>
            <a:spLocks noGrp="1"/>
          </p:cNvSpPr>
          <p:nvPr>
            <p:ph idx="1"/>
          </p:nvPr>
        </p:nvSpPr>
        <p:spPr>
          <a:xfrm>
            <a:off x="1295401" y="1564641"/>
            <a:ext cx="9601196" cy="4311227"/>
          </a:xfrm>
        </p:spPr>
        <p:txBody>
          <a:bodyPr>
            <a:normAutofit fontScale="92500" lnSpcReduction="20000"/>
          </a:bodyPr>
          <a:lstStyle/>
          <a:p>
            <a:pPr marL="0" indent="360000" algn="just">
              <a:lnSpc>
                <a:spcPct val="110000"/>
              </a:lnSpc>
              <a:spcBef>
                <a:spcPts val="0"/>
              </a:spcBef>
              <a:spcAft>
                <a:spcPts val="0"/>
              </a:spcAft>
            </a:pPr>
            <a:r>
              <a:rPr lang="uk-UA" sz="2000" i="1" dirty="0">
                <a:latin typeface="Times New Roman" panose="02020603050405020304" pitchFamily="18" charset="0"/>
                <a:cs typeface="Times New Roman" panose="02020603050405020304" pitchFamily="18" charset="0"/>
              </a:rPr>
              <a:t>Алгоритм написання тез наукової доповіді є таким</a:t>
            </a:r>
            <a:r>
              <a:rPr lang="uk-UA" sz="2000" dirty="0">
                <a:latin typeface="Times New Roman" panose="02020603050405020304" pitchFamily="18" charset="0"/>
                <a:cs typeface="Times New Roman" panose="02020603050405020304" pitchFamily="18" charset="0"/>
              </a:rPr>
              <a:t>:</a:t>
            </a:r>
          </a:p>
          <a:p>
            <a:pPr marL="0" lvl="0" indent="360000" algn="just">
              <a:lnSpc>
                <a:spcPct val="110000"/>
              </a:lnSpc>
              <a:spcBef>
                <a:spcPts val="0"/>
              </a:spcBef>
              <a:spcAft>
                <a:spcPts val="0"/>
              </a:spcAft>
            </a:pPr>
            <a:r>
              <a:rPr lang="uk-UA" sz="2000" dirty="0">
                <a:latin typeface="Times New Roman" panose="02020603050405020304" pitchFamily="18" charset="0"/>
                <a:cs typeface="Times New Roman" panose="02020603050405020304" pitchFamily="18" charset="0"/>
              </a:rPr>
              <a:t>1. Визначення типу і структури тез. </a:t>
            </a:r>
          </a:p>
          <a:p>
            <a:pPr marL="0" lvl="0" indent="360000" algn="just">
              <a:lnSpc>
                <a:spcPct val="110000"/>
              </a:lnSpc>
              <a:spcBef>
                <a:spcPts val="0"/>
              </a:spcBef>
              <a:spcAft>
                <a:spcPts val="0"/>
              </a:spcAft>
            </a:pPr>
            <a:r>
              <a:rPr lang="uk-UA" sz="2000" dirty="0">
                <a:latin typeface="Times New Roman" panose="02020603050405020304" pitchFamily="18" charset="0"/>
                <a:cs typeface="Times New Roman" panose="02020603050405020304" pitchFamily="18" charset="0"/>
              </a:rPr>
              <a:t>2. Визначення запланованого наукового результату або висновку. </a:t>
            </a:r>
          </a:p>
          <a:p>
            <a:pPr marL="0" indent="360000" algn="just">
              <a:lnSpc>
                <a:spcPct val="110000"/>
              </a:lnSpc>
              <a:spcBef>
                <a:spcPts val="0"/>
              </a:spcBef>
              <a:spcAft>
                <a:spcPts val="0"/>
              </a:spcAft>
            </a:pPr>
            <a:r>
              <a:rPr lang="uk-UA" sz="2000" dirty="0">
                <a:latin typeface="Times New Roman" panose="02020603050405020304" pitchFamily="18" charset="0"/>
                <a:cs typeface="Times New Roman" panose="02020603050405020304" pitchFamily="18" charset="0"/>
              </a:rPr>
              <a:t>3. Обрання теми тез доповіді. Від того, наскільки тема цікава для науковця, як вона розпалює його науковий інтерес, залежить і кінцевий результат запланованої наукової роботи. Тому вибір теми – це те, що в жодному разі не варто робити поспіхом. При цьому слід враховувати: </a:t>
            </a:r>
          </a:p>
          <a:p>
            <a:pPr marL="0" indent="360000" algn="just">
              <a:lnSpc>
                <a:spcPct val="110000"/>
              </a:lnSpc>
              <a:spcBef>
                <a:spcPts val="0"/>
              </a:spcBef>
              <a:spcAft>
                <a:spcPts val="0"/>
              </a:spcAft>
            </a:pPr>
            <a:r>
              <a:rPr lang="uk-UA" sz="2000" dirty="0">
                <a:latin typeface="Times New Roman" panose="02020603050405020304" pitchFamily="18" charset="0"/>
                <a:cs typeface="Times New Roman" panose="02020603050405020304" pitchFamily="18" charset="0"/>
              </a:rPr>
              <a:t>• - обраний раніше тип тез;</a:t>
            </a:r>
          </a:p>
          <a:p>
            <a:pPr marL="0" indent="360000" algn="just">
              <a:lnSpc>
                <a:spcPct val="110000"/>
              </a:lnSpc>
              <a:spcBef>
                <a:spcPts val="0"/>
              </a:spcBef>
              <a:spcAft>
                <a:spcPts val="0"/>
              </a:spcAft>
            </a:pPr>
            <a:r>
              <a:rPr lang="uk-UA" sz="2000" dirty="0">
                <a:latin typeface="Times New Roman" panose="02020603050405020304" pitchFamily="18" charset="0"/>
                <a:cs typeface="Times New Roman" panose="02020603050405020304" pitchFamily="18" charset="0"/>
              </a:rPr>
              <a:t>• - основний результат наукової роботи, який буде описано в тезах; </a:t>
            </a:r>
          </a:p>
          <a:p>
            <a:pPr marL="0" indent="360000" algn="just">
              <a:lnSpc>
                <a:spcPct val="110000"/>
              </a:lnSpc>
              <a:spcBef>
                <a:spcPts val="0"/>
              </a:spcBef>
              <a:spcAft>
                <a:spcPts val="0"/>
              </a:spcAft>
            </a:pPr>
            <a:r>
              <a:rPr lang="uk-UA" sz="2000" dirty="0">
                <a:latin typeface="Times New Roman" panose="02020603050405020304" pitchFamily="18" charset="0"/>
                <a:cs typeface="Times New Roman" panose="02020603050405020304" pitchFamily="18" charset="0"/>
              </a:rPr>
              <a:t>• - назву (тематичну спрямованість)  конференції, в якій передбачається участь науковця. </a:t>
            </a:r>
          </a:p>
          <a:p>
            <a:pPr marL="0" indent="360000" algn="just">
              <a:lnSpc>
                <a:spcPct val="110000"/>
              </a:lnSpc>
              <a:spcBef>
                <a:spcPts val="0"/>
              </a:spcBef>
              <a:spcAft>
                <a:spcPts val="0"/>
              </a:spcAft>
            </a:pPr>
            <a:r>
              <a:rPr lang="uk-UA" sz="2000" dirty="0">
                <a:latin typeface="Times New Roman" panose="02020603050405020304" pitchFamily="18" charset="0"/>
                <a:cs typeface="Times New Roman" panose="02020603050405020304" pitchFamily="18" charset="0"/>
              </a:rPr>
              <a:t>Останній пункт потрібний для того, щоб тези відповідали тематиці конференції. У разі їх невідповідності можуть відмовити в участі. Водночас, будь-яку наукову роботу можна подати під різними кутами зору. Тому бажано використовувати у назві та змісті тез доповіді ключові слова, узявши їх з назви конференції чи її окремих секцій. </a:t>
            </a:r>
          </a:p>
          <a:p>
            <a:endParaRPr lang="uk-UA" dirty="0"/>
          </a:p>
        </p:txBody>
      </p:sp>
      <p:sp>
        <p:nvSpPr>
          <p:cNvPr id="7" name="Заголовок 6">
            <a:extLst>
              <a:ext uri="{FF2B5EF4-FFF2-40B4-BE49-F238E27FC236}">
                <a16:creationId xmlns:a16="http://schemas.microsoft.com/office/drawing/2014/main" id="{E179A513-21CD-4C30-AAD8-0DE907A61625}"/>
              </a:ext>
            </a:extLst>
          </p:cNvPr>
          <p:cNvSpPr>
            <a:spLocks noGrp="1"/>
          </p:cNvSpPr>
          <p:nvPr>
            <p:ph type="title"/>
          </p:nvPr>
        </p:nvSpPr>
        <p:spPr>
          <a:xfrm>
            <a:off x="1295402" y="670560"/>
            <a:ext cx="9601196" cy="894081"/>
          </a:xfrm>
        </p:spPr>
        <p:txBody>
          <a:bodyPr>
            <a:normAutofit/>
          </a:bodyPr>
          <a:lstStyle/>
          <a:p>
            <a:r>
              <a:rPr lang="uk-UA" sz="4000" b="1" dirty="0">
                <a:solidFill>
                  <a:schemeClr val="tx1"/>
                </a:solidFill>
                <a:latin typeface="Times New Roman" panose="02020603050405020304" pitchFamily="18" charset="0"/>
                <a:cs typeface="Times New Roman" panose="02020603050405020304" pitchFamily="18" charset="0"/>
              </a:rPr>
              <a:t>2. Алгоритм написання тез</a:t>
            </a:r>
            <a:endParaRPr lang="uk-UA" sz="4000" dirty="0"/>
          </a:p>
        </p:txBody>
      </p:sp>
    </p:spTree>
    <p:extLst>
      <p:ext uri="{BB962C8B-B14F-4D97-AF65-F5344CB8AC3E}">
        <p14:creationId xmlns:p14="http://schemas.microsoft.com/office/powerpoint/2010/main" val="296238265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434</TotalTime>
  <Words>2915</Words>
  <Application>Microsoft Office PowerPoint</Application>
  <PresentationFormat>Широкий екран</PresentationFormat>
  <Paragraphs>136</Paragraphs>
  <Slides>27</Slides>
  <Notes>0</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27</vt:i4>
      </vt:variant>
    </vt:vector>
  </HeadingPairs>
  <TitlesOfParts>
    <vt:vector size="33" baseType="lpstr">
      <vt:lpstr>Arial</vt:lpstr>
      <vt:lpstr>Arial Black</vt:lpstr>
      <vt:lpstr>Calibri</vt:lpstr>
      <vt:lpstr>Garamond</vt:lpstr>
      <vt:lpstr>Times New Roman</vt:lpstr>
      <vt:lpstr>Натуральные материалы</vt:lpstr>
      <vt:lpstr>Презентація PowerPoint</vt:lpstr>
      <vt:lpstr>1. Загальні вимоги до тез наукової доповіді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2. Алгоритм написання тез</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  3. Методика підготовки доповіді на конференцію  </vt:lpstr>
      <vt:lpstr>Презентація PowerPoint</vt:lpstr>
      <vt:lpstr>Презентація PowerPoint</vt:lpstr>
      <vt:lpstr>Презентація PowerPoint</vt:lpstr>
      <vt:lpstr>Презентація PowerPoint</vt:lpstr>
      <vt:lpstr>Презентація PowerPoint</vt:lpstr>
      <vt:lpstr>  Проблемою виступу є і страх. Дерево страху  </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ASUS</cp:lastModifiedBy>
  <cp:revision>63</cp:revision>
  <dcterms:created xsi:type="dcterms:W3CDTF">2023-11-02T13:22:19Z</dcterms:created>
  <dcterms:modified xsi:type="dcterms:W3CDTF">2024-11-27T10:26:01Z</dcterms:modified>
</cp:coreProperties>
</file>