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40" autoAdjust="0"/>
  </p:normalViewPr>
  <p:slideViewPr>
    <p:cSldViewPr snapToGrid="0">
      <p:cViewPr varScale="1">
        <p:scale>
          <a:sx n="75" d="100"/>
          <a:sy n="75" d="100"/>
        </p:scale>
        <p:origin x="94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EEE51-5B17-487C-8DFC-C301488C114D}" type="datetimeFigureOut">
              <a:rPr lang="ru-RU" smtClean="0"/>
              <a:t>29.11.2025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6C52B-F282-4B51-B695-3D13BD1CF779}" type="slidenum">
              <a:rPr lang="ru-RU" smtClean="0"/>
              <a:t>‹№›</a:t>
            </a:fld>
            <a:endParaRPr lang="ru-RU"/>
          </a:p>
        </p:txBody>
      </p:sp>
    </p:spTree>
    <p:extLst>
      <p:ext uri="{BB962C8B-B14F-4D97-AF65-F5344CB8AC3E}">
        <p14:creationId xmlns:p14="http://schemas.microsoft.com/office/powerpoint/2010/main" val="124574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F6C52B-F282-4B51-B695-3D13BD1CF779}" type="slidenum">
              <a:rPr lang="ru-RU" smtClean="0"/>
              <a:t>28</a:t>
            </a:fld>
            <a:endParaRPr lang="ru-RU"/>
          </a:p>
        </p:txBody>
      </p:sp>
    </p:spTree>
    <p:extLst>
      <p:ext uri="{BB962C8B-B14F-4D97-AF65-F5344CB8AC3E}">
        <p14:creationId xmlns:p14="http://schemas.microsoft.com/office/powerpoint/2010/main" val="151598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82D6F5-FB28-4914-BF1A-458D9694EAE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2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73336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25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2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343375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58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30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73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14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60955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E50EEE5-50B9-48CF-AACD-7A0349D75FAC}" type="datetimeFigureOut">
              <a:rPr lang="ru-RU" smtClean="0"/>
              <a:t>29.11.2025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8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295584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E50EEE5-50B9-48CF-AACD-7A0349D75FAC}" type="datetimeFigureOut">
              <a:rPr lang="ru-RU" smtClean="0"/>
              <a:t>29.11.2025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82D6F5-FB28-4914-BF1A-458D9694EAE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20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E50EEE5-50B9-48CF-AACD-7A0349D75FAC}" type="datetimeFigureOut">
              <a:rPr lang="ru-RU" smtClean="0"/>
              <a:t>29.11.2025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82D6F5-FB28-4914-BF1A-458D9694EAE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8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0EEE5-50B9-48CF-AACD-7A0349D75FAC}" type="datetimeFigureOut">
              <a:rPr lang="ru-RU" smtClean="0"/>
              <a:t>29.11.2025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5406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7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E50EEE5-50B9-48CF-AACD-7A0349D75FAC}" type="datetimeFigureOut">
              <a:rPr lang="ru-RU" smtClean="0"/>
              <a:t>29.11.2025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82D6F5-FB28-4914-BF1A-458D9694EAE9}" type="slidenum">
              <a:rPr lang="ru-RU" smtClean="0"/>
              <a:t>‹№›</a:t>
            </a:fld>
            <a:endParaRPr lang="ru-RU"/>
          </a:p>
        </p:txBody>
      </p:sp>
    </p:spTree>
    <p:extLst>
      <p:ext uri="{BB962C8B-B14F-4D97-AF65-F5344CB8AC3E}">
        <p14:creationId xmlns:p14="http://schemas.microsoft.com/office/powerpoint/2010/main" val="138561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50EEE5-50B9-48CF-AACD-7A0349D75FAC}" type="datetimeFigureOut">
              <a:rPr lang="ru-RU" smtClean="0"/>
              <a:t>29.11.2025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82D6F5-FB28-4914-BF1A-458D9694EAE9}" type="slidenum">
              <a:rPr lang="ru-RU" smtClean="0"/>
              <a:t>‹№›</a:t>
            </a:fld>
            <a:endParaRPr lang="ru-RU"/>
          </a:p>
        </p:txBody>
      </p:sp>
    </p:spTree>
    <p:extLst>
      <p:ext uri="{BB962C8B-B14F-4D97-AF65-F5344CB8AC3E}">
        <p14:creationId xmlns:p14="http://schemas.microsoft.com/office/powerpoint/2010/main" val="13280115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39091" y="277092"/>
            <a:ext cx="10377054" cy="5957454"/>
          </a:xfrm>
        </p:spPr>
        <p:txBody>
          <a:bodyPr/>
          <a:lstStyle/>
          <a:p>
            <a:r>
              <a:rPr lang="uk-UA" b="1" dirty="0">
                <a:solidFill>
                  <a:srgbClr val="002060"/>
                </a:solidFill>
                <a:latin typeface="Arial Black" panose="020B0A04020102020204" pitchFamily="34" charset="0"/>
              </a:rPr>
              <a:t>Тема 4. Порядок визначення об’єкта, актуальності, мети і завдань наукового дослідження у галузі фінансів, банківської справи, страхування та фондового ринку</a:t>
            </a:r>
            <a:endParaRPr lang="ru-RU" sz="1600" dirty="0">
              <a:solidFill>
                <a:srgbClr val="002060"/>
              </a:solidFill>
              <a:latin typeface="Arial Black" panose="020B0A04020102020204" pitchFamily="34" charset="0"/>
            </a:endParaRPr>
          </a:p>
          <a:p>
            <a:r>
              <a:rPr lang="uk-UA" b="1" dirty="0"/>
              <a:t> </a:t>
            </a:r>
            <a:endParaRPr lang="ru-RU" sz="1800" dirty="0"/>
          </a:p>
          <a:p>
            <a:pPr lvl="1" algn="just"/>
            <a:r>
              <a:rPr lang="uk-UA" b="1" dirty="0">
                <a:solidFill>
                  <a:schemeClr val="tx1"/>
                </a:solidFill>
                <a:latin typeface="Times New Roman" panose="02020603050405020304" pitchFamily="18" charset="0"/>
                <a:cs typeface="Times New Roman" panose="02020603050405020304" pitchFamily="18" charset="0"/>
              </a:rPr>
              <a:t>			</a:t>
            </a:r>
          </a:p>
          <a:p>
            <a:pPr lvl="1" algn="just"/>
            <a:r>
              <a:rPr lang="uk-UA" b="1" dirty="0">
                <a:solidFill>
                  <a:schemeClr val="tx1"/>
                </a:solidFill>
                <a:latin typeface="Times New Roman" panose="02020603050405020304" pitchFamily="18" charset="0"/>
                <a:cs typeface="Times New Roman" panose="02020603050405020304" pitchFamily="18" charset="0"/>
              </a:rPr>
              <a:t>			1. Об’єкт і предмет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a:p>
            <a:pPr lvl="1" algn="just"/>
            <a:r>
              <a:rPr lang="uk-UA" b="1" dirty="0">
                <a:solidFill>
                  <a:schemeClr val="tx1"/>
                </a:solidFill>
                <a:latin typeface="Times New Roman" panose="02020603050405020304" pitchFamily="18" charset="0"/>
                <a:cs typeface="Times New Roman" panose="02020603050405020304" pitchFamily="18" charset="0"/>
              </a:rPr>
              <a:t>			2. Актуальність і новизна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a:p>
            <a:pPr lvl="1" algn="just"/>
            <a:r>
              <a:rPr lang="uk-UA" b="1" dirty="0">
                <a:solidFill>
                  <a:schemeClr val="tx1"/>
                </a:solidFill>
                <a:latin typeface="Times New Roman" panose="02020603050405020304" pitchFamily="18" charset="0"/>
                <a:cs typeface="Times New Roman" panose="02020603050405020304" pitchFamily="18" charset="0"/>
              </a:rPr>
              <a:t>			3. Мета і завдання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6184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4291"/>
            <a:ext cx="9601196" cy="5141577"/>
          </a:xfrm>
        </p:spPr>
        <p:txBody>
          <a:bodyPr>
            <a:normAutofit fontScale="92500" lnSpcReduction="10000"/>
          </a:bodyPr>
          <a:lstStyle/>
          <a:p>
            <a:pPr algn="just"/>
            <a:r>
              <a:rPr lang="uk-UA" dirty="0"/>
              <a:t>Предмет наукового дослідження є тою стороною, аспектом чи точкою зору, за допомогою якої дослідник пізнає цілісний об’єкт, виділяючи при цьому головні, найбільш суттєві (з погляду дослідника) його ознаки. </a:t>
            </a:r>
          </a:p>
          <a:p>
            <a:pPr algn="just"/>
            <a:r>
              <a:rPr lang="uk-UA" dirty="0"/>
              <a:t>Предмет включає в себе ті сторони і властивості об’єкта, які максимально відтворюють проблему і підлягають вивченню, тобто він фіксує певні аспекти, елементи, зв’язки та відношення об’єкта, що розкриваються у процесі пошукової роботи. В одному об’єкті, залежно від поставленої мети, можна виділити декілька предметів дослідження. </a:t>
            </a:r>
            <a:endParaRPr lang="ru-RU" dirty="0"/>
          </a:p>
          <a:p>
            <a:pPr algn="just"/>
            <a:r>
              <a:rPr lang="uk-UA" dirty="0"/>
              <a:t>Майстерність визначення предмета наукового дослідження традиційно пов’язана з тим, наскільки науковець наблизився при його ідеальному формулюванні, по-перше, до сфери найбільш актуальних проблем об’єкта (можливість пояснити походження і розвиток, генезис) і, по-друге, до області істотних </a:t>
            </a:r>
            <a:r>
              <a:rPr lang="uk-UA" dirty="0" err="1"/>
              <a:t>зв’язків</a:t>
            </a:r>
            <a:r>
              <a:rPr lang="uk-UA" dirty="0"/>
              <a:t> між елементами об’єкта, зміна яких впливає на всю систему організації об’єкта.</a:t>
            </a:r>
            <a:endParaRPr lang="ru-RU" dirty="0"/>
          </a:p>
          <a:p>
            <a:endParaRPr lang="ru-RU" dirty="0"/>
          </a:p>
        </p:txBody>
      </p:sp>
    </p:spTree>
    <p:extLst>
      <p:ext uri="{BB962C8B-B14F-4D97-AF65-F5344CB8AC3E}">
        <p14:creationId xmlns:p14="http://schemas.microsoft.com/office/powerpoint/2010/main" val="130784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03565"/>
            <a:ext cx="9601196" cy="5072304"/>
          </a:xfrm>
        </p:spPr>
        <p:txBody>
          <a:bodyPr/>
          <a:lstStyle/>
          <a:p>
            <a:pPr algn="just"/>
            <a:r>
              <a:rPr lang="uk-UA" dirty="0"/>
              <a:t>Для прикладу наведемо варіанти предмета наукового</a:t>
            </a:r>
            <a:r>
              <a:rPr lang="uk-UA" b="1" dirty="0"/>
              <a:t> </a:t>
            </a:r>
            <a:r>
              <a:rPr lang="uk-UA" dirty="0"/>
              <a:t>дослідження, визначені науковцем, що проводить дослідження у галузі фінансів, банківської справи, страхування та фондового ринку:</a:t>
            </a:r>
            <a:endParaRPr lang="ru-RU" dirty="0"/>
          </a:p>
          <a:p>
            <a:pPr lvl="0" algn="just"/>
            <a:r>
              <a:rPr lang="uk-UA" dirty="0"/>
              <a:t>Теоретичні та організаційні основи державного кредитування.</a:t>
            </a:r>
            <a:endParaRPr lang="ru-RU" dirty="0"/>
          </a:p>
          <a:p>
            <a:pPr lvl="0" algn="just"/>
            <a:r>
              <a:rPr lang="uk-UA" dirty="0"/>
              <a:t>Теоретичні та практичні аспекти </a:t>
            </a:r>
            <a:r>
              <a:rPr lang="ru-RU" dirty="0" err="1"/>
              <a:t>діяльності</a:t>
            </a:r>
            <a:r>
              <a:rPr lang="ru-RU" dirty="0"/>
              <a:t> </a:t>
            </a:r>
            <a:r>
              <a:rPr lang="ru-RU" dirty="0" err="1"/>
              <a:t>об’єднаних</a:t>
            </a:r>
            <a:r>
              <a:rPr lang="ru-RU" dirty="0"/>
              <a:t> </a:t>
            </a:r>
            <a:r>
              <a:rPr lang="ru-RU" dirty="0" err="1"/>
              <a:t>територіальних</a:t>
            </a:r>
            <a:r>
              <a:rPr lang="ru-RU" dirty="0"/>
              <a:t> громад</a:t>
            </a:r>
            <a:r>
              <a:rPr lang="uk-UA" dirty="0"/>
              <a:t> в Україні.</a:t>
            </a:r>
            <a:endParaRPr lang="ru-RU" dirty="0"/>
          </a:p>
          <a:p>
            <a:pPr lvl="0" algn="just"/>
            <a:r>
              <a:rPr lang="uk-UA" dirty="0"/>
              <a:t>Сукупність теоретичних і практичних питань функціонування страхового ринку України.</a:t>
            </a:r>
            <a:endParaRPr lang="ru-RU" dirty="0"/>
          </a:p>
          <a:p>
            <a:pPr lvl="0" algn="just"/>
            <a:r>
              <a:rPr lang="uk-UA" dirty="0"/>
              <a:t>Організаційно-методичні засади управління дебіторською заборгованістю на підприємстві.</a:t>
            </a:r>
            <a:endParaRPr lang="ru-RU" dirty="0"/>
          </a:p>
          <a:p>
            <a:endParaRPr lang="ru-RU" dirty="0"/>
          </a:p>
        </p:txBody>
      </p:sp>
    </p:spTree>
    <p:extLst>
      <p:ext uri="{BB962C8B-B14F-4D97-AF65-F5344CB8AC3E}">
        <p14:creationId xmlns:p14="http://schemas.microsoft.com/office/powerpoint/2010/main" val="210538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95745"/>
            <a:ext cx="9601196" cy="5280123"/>
          </a:xfrm>
        </p:spPr>
        <p:txBody>
          <a:bodyPr/>
          <a:lstStyle/>
          <a:p>
            <a:pPr algn="just">
              <a:spcBef>
                <a:spcPts val="0"/>
              </a:spcBef>
              <a:spcAft>
                <a:spcPts val="0"/>
              </a:spcAft>
            </a:pPr>
            <a:r>
              <a:rPr lang="uk-UA" dirty="0"/>
              <a:t>Об’єкт і предмет дослідження як категорії наукового процесу, співвідносяться між собою як загальне і часткове (табл. 10.3):</a:t>
            </a:r>
            <a:endParaRPr lang="ru-RU" dirty="0"/>
          </a:p>
          <a:p>
            <a:pPr algn="r">
              <a:spcBef>
                <a:spcPts val="0"/>
              </a:spcBef>
              <a:spcAft>
                <a:spcPts val="0"/>
              </a:spcAft>
            </a:pPr>
            <a:r>
              <a:rPr lang="uk-UA" i="1" dirty="0"/>
              <a:t>Таблиця 10.3</a:t>
            </a:r>
            <a:endParaRPr lang="ru-RU" dirty="0"/>
          </a:p>
          <a:p>
            <a:pPr algn="ctr">
              <a:spcBef>
                <a:spcPts val="0"/>
              </a:spcBef>
              <a:spcAft>
                <a:spcPts val="0"/>
              </a:spcAft>
            </a:pPr>
            <a:r>
              <a:rPr lang="uk-UA" b="1" dirty="0"/>
              <a:t>Співвідношення об’єкта і предмета дослідження у галузі </a:t>
            </a:r>
            <a:endParaRPr lang="ru-RU" dirty="0"/>
          </a:p>
          <a:p>
            <a:pPr algn="ctr">
              <a:spcBef>
                <a:spcPts val="0"/>
              </a:spcBef>
              <a:spcAft>
                <a:spcPts val="0"/>
              </a:spcAft>
            </a:pPr>
            <a:r>
              <a:rPr lang="uk-UA" b="1" dirty="0"/>
              <a:t>фінансів, банківської справи, страхування та фондового ринку</a:t>
            </a:r>
            <a:endParaRPr lang="ru-RU" dirty="0"/>
          </a:p>
          <a:p>
            <a:pPr>
              <a:spcBef>
                <a:spcPts val="0"/>
              </a:spcBef>
              <a:spcAft>
                <a:spcPts val="0"/>
              </a:spcAft>
            </a:pPr>
            <a:r>
              <a:rPr lang="uk-UA" b="1" dirty="0"/>
              <a:t> </a:t>
            </a:r>
            <a:endParaRPr lang="ru-RU"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899705294"/>
              </p:ext>
            </p:extLst>
          </p:nvPr>
        </p:nvGraphicFramePr>
        <p:xfrm>
          <a:off x="1593273" y="2618511"/>
          <a:ext cx="9628909" cy="3520441"/>
        </p:xfrm>
        <a:graphic>
          <a:graphicData uri="http://schemas.openxmlformats.org/drawingml/2006/table">
            <a:tbl>
              <a:tblPr>
                <a:tableStyleId>{5C22544A-7EE6-4342-B048-85BDC9FD1C3A}</a:tableStyleId>
              </a:tblPr>
              <a:tblGrid>
                <a:gridCol w="4638796">
                  <a:extLst>
                    <a:ext uri="{9D8B030D-6E8A-4147-A177-3AD203B41FA5}">
                      <a16:colId xmlns:a16="http://schemas.microsoft.com/office/drawing/2014/main" val="1528048754"/>
                    </a:ext>
                  </a:extLst>
                </a:gridCol>
                <a:gridCol w="4990113">
                  <a:extLst>
                    <a:ext uri="{9D8B030D-6E8A-4147-A177-3AD203B41FA5}">
                      <a16:colId xmlns:a16="http://schemas.microsoft.com/office/drawing/2014/main" val="3452459707"/>
                    </a:ext>
                  </a:extLst>
                </a:gridCol>
              </a:tblGrid>
              <a:tr h="309857">
                <a:tc>
                  <a:txBody>
                    <a:bodyPr/>
                    <a:lstStyle/>
                    <a:p>
                      <a:pPr algn="ctr">
                        <a:lnSpc>
                          <a:spcPct val="115000"/>
                        </a:lnSpc>
                        <a:spcAft>
                          <a:spcPts val="0"/>
                        </a:spcAft>
                      </a:pPr>
                      <a:r>
                        <a:rPr lang="uk-UA" sz="1600" dirty="0">
                          <a:effectLst/>
                          <a:latin typeface="Times New Roman" panose="02020603050405020304" pitchFamily="18" charset="0"/>
                          <a:cs typeface="Times New Roman" panose="02020603050405020304" pitchFamily="18" charset="0"/>
                        </a:rPr>
                        <a:t>Об’єкт</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ctr">
                        <a:lnSpc>
                          <a:spcPct val="115000"/>
                        </a:lnSpc>
                        <a:spcAft>
                          <a:spcPts val="0"/>
                        </a:spcAft>
                      </a:pPr>
                      <a:r>
                        <a:rPr lang="uk-UA" sz="1600">
                          <a:effectLst/>
                          <a:latin typeface="Times New Roman" panose="02020603050405020304" pitchFamily="18" charset="0"/>
                          <a:cs typeface="Times New Roman" panose="02020603050405020304" pitchFamily="18" charset="0"/>
                        </a:rPr>
                        <a:t>Предмет</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val="975262820"/>
                  </a:ext>
                </a:extLst>
              </a:tr>
              <a:tr h="929571">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Фінансова діяльність бюджетних установ</a:t>
                      </a:r>
                      <a:endParaRPr lang="ru-RU" sz="16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Комплекс теоретичних, методичних і практичних питань, пов’язаних з фінансовою діяльністю бюджетних установ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val="575604271"/>
                  </a:ext>
                </a:extLst>
              </a:tr>
              <a:tr h="1239428">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Бюджетний контроль за виконанням місцевих бюджетів</a:t>
                      </a:r>
                      <a:endParaRPr lang="ru-RU" sz="16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Методика, організація та інформаційне забезпечення бюджетного контролю за виконанням місцевих бюджетів в умовах розвитку нових інформаційних технологій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val="1467636464"/>
                  </a:ext>
                </a:extLst>
              </a:tr>
              <a:tr h="1041585">
                <a:tc>
                  <a:txBody>
                    <a:bodyPr/>
                    <a:lstStyle/>
                    <a:p>
                      <a:pPr algn="just">
                        <a:lnSpc>
                          <a:spcPct val="115000"/>
                        </a:lnSpc>
                        <a:spcAft>
                          <a:spcPts val="0"/>
                        </a:spcAft>
                      </a:pPr>
                      <a:r>
                        <a:rPr lang="uk-UA" sz="1600">
                          <a:effectLst/>
                          <a:latin typeface="Times New Roman" panose="02020603050405020304" pitchFamily="18" charset="0"/>
                          <a:cs typeface="Times New Roman" panose="02020603050405020304" pitchFamily="18" charset="0"/>
                        </a:rPr>
                        <a:t>Управління прибутком на підприємствах роздрібної торгівлі</a:t>
                      </a:r>
                      <a:endParaRPr lang="ru-RU" sz="160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uk-UA" sz="1600">
                          <a:effectLst/>
                          <a:latin typeface="Times New Roman" panose="02020603050405020304" pitchFamily="18" charset="0"/>
                          <a:cs typeface="Times New Roman" panose="02020603050405020304" pitchFamily="18" charset="0"/>
                        </a:rPr>
                        <a:t>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tc>
                  <a:txBody>
                    <a:bodyPr/>
                    <a:lstStyle/>
                    <a:p>
                      <a:pPr algn="just">
                        <a:lnSpc>
                          <a:spcPct val="115000"/>
                        </a:lnSpc>
                        <a:spcAft>
                          <a:spcPts val="0"/>
                        </a:spcAft>
                      </a:pPr>
                      <a:r>
                        <a:rPr lang="uk-UA" sz="1600" dirty="0">
                          <a:effectLst/>
                          <a:latin typeface="Times New Roman" panose="02020603050405020304" pitchFamily="18" charset="0"/>
                          <a:cs typeface="Times New Roman" panose="02020603050405020304" pitchFamily="18" charset="0"/>
                        </a:rPr>
                        <a:t>Комплекс теоретичних, методичних, організаційних та практичних питань, пов’язаних з управлінням прибутком підприємств роздрібної торгівлі</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00" marR="25400" marT="0" marB="0"/>
                </a:tc>
                <a:extLst>
                  <a:ext uri="{0D108BD9-81ED-4DB2-BD59-A6C34878D82A}">
                    <a16:rowId xmlns:a16="http://schemas.microsoft.com/office/drawing/2014/main" val="3452070755"/>
                  </a:ext>
                </a:extLst>
              </a:tr>
            </a:tbl>
          </a:graphicData>
        </a:graphic>
      </p:graphicFrame>
    </p:spTree>
    <p:extLst>
      <p:ext uri="{BB962C8B-B14F-4D97-AF65-F5344CB8AC3E}">
        <p14:creationId xmlns:p14="http://schemas.microsoft.com/office/powerpoint/2010/main" val="221057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537854"/>
            <a:ext cx="9601196" cy="4338013"/>
          </a:xfrm>
        </p:spPr>
        <p:txBody>
          <a:bodyPr/>
          <a:lstStyle/>
          <a:p>
            <a:pPr algn="just"/>
            <a:r>
              <a:rPr lang="uk-UA" dirty="0"/>
              <a:t>При визначенні об’єкта і предмета дослідження науковці, у тому числі студенти, часто припускаються помилки на зразок:</a:t>
            </a:r>
            <a:endParaRPr lang="ru-RU" dirty="0"/>
          </a:p>
          <a:p>
            <a:pPr algn="just"/>
            <a:r>
              <a:rPr lang="uk-UA" dirty="0"/>
              <a:t>–неточність у визначенні об’єкта і предмета дослідження;</a:t>
            </a:r>
            <a:endParaRPr lang="ru-RU" dirty="0"/>
          </a:p>
          <a:p>
            <a:pPr algn="just"/>
            <a:r>
              <a:rPr lang="uk-UA" dirty="0"/>
              <a:t>–змішування, паралелізм об’єкта і предмета наукового дослідження;</a:t>
            </a:r>
            <a:endParaRPr lang="ru-RU" dirty="0"/>
          </a:p>
          <a:p>
            <a:pPr algn="just"/>
            <a:r>
              <a:rPr lang="uk-UA" dirty="0"/>
              <a:t>–дублювання об’єкта та предмета наукового дослідження.</a:t>
            </a:r>
            <a:endParaRPr lang="ru-RU" dirty="0"/>
          </a:p>
          <a:p>
            <a:pPr algn="just"/>
            <a:r>
              <a:rPr lang="uk-UA" dirty="0"/>
              <a:t>Важливо пам’ятати, що правильне визначення та розмежування об’єкта та предмета наукового дослідження є запорукою його успішного проведення і отримання позитивних результатів.</a:t>
            </a:r>
            <a:endParaRPr lang="ru-RU" dirty="0"/>
          </a:p>
          <a:p>
            <a:endParaRPr lang="ru-RU" dirty="0"/>
          </a:p>
        </p:txBody>
      </p:sp>
    </p:spTree>
    <p:extLst>
      <p:ext uri="{BB962C8B-B14F-4D97-AF65-F5344CB8AC3E}">
        <p14:creationId xmlns:p14="http://schemas.microsoft.com/office/powerpoint/2010/main" val="270422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20436"/>
            <a:ext cx="9601196" cy="401783"/>
          </a:xfrm>
        </p:spPr>
        <p:txBody>
          <a:bodyPr>
            <a:normAutofit fontScale="90000"/>
          </a:bodyPr>
          <a:lstStyle/>
          <a:p>
            <a:pPr lvl="1" algn="ctr" defTabSz="457200" rtl="0">
              <a:spcBef>
                <a:spcPct val="0"/>
              </a:spcBef>
            </a:pPr>
            <a:r>
              <a:rPr lang="uk-UA" b="1" dirty="0">
                <a:solidFill>
                  <a:schemeClr val="tx1"/>
                </a:solidFill>
                <a:latin typeface="Times New Roman" panose="02020603050405020304" pitchFamily="18" charset="0"/>
                <a:cs typeface="Times New Roman" panose="02020603050405020304" pitchFamily="18" charset="0"/>
              </a:rPr>
              <a:t>2. Актуальність і новизна наукового дослідження</a:t>
            </a:r>
            <a:br>
              <a:rPr lang="ru-RU" sz="1600"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295401" y="1122219"/>
            <a:ext cx="9601196" cy="4753649"/>
          </a:xfrm>
        </p:spPr>
        <p:txBody>
          <a:bodyPr>
            <a:normAutofit fontScale="92500" lnSpcReduction="10000"/>
          </a:bodyPr>
          <a:lstStyle/>
          <a:p>
            <a:pPr algn="just"/>
            <a:r>
              <a:rPr lang="uk-UA" dirty="0"/>
              <a:t>У сучасних умовах розвитку наукової думки будь-яке наукове дослідження має бути соціально значущим, містити  нову наукову інформацію, узагальнення кращого досвіду, вирішення нових теоретичних завдань, розкриття методів використання теорії у конкретних умовах діяльності. Тобто будь-яке наукове дослідження має бути актуальним у сучасних умовах розвитку науки і містити елементи наукової новизни.</a:t>
            </a:r>
            <a:endParaRPr lang="ru-RU" dirty="0"/>
          </a:p>
          <a:p>
            <a:pPr algn="just"/>
            <a:r>
              <a:rPr lang="uk-UA" i="1" dirty="0"/>
              <a:t>Актуальність наукового дослідження</a:t>
            </a:r>
            <a:r>
              <a:rPr lang="uk-UA" dirty="0"/>
              <a:t> визначається тим, чи його результати сприятимуть вирішенню конкретних практичних завдань або чи сприятимуть усуненню існуючих теоретичних суперечностей у галузі фінансів, банківської справи, страхування та фондового ринку загалом або в її окремих ділянках. Актуальність  наукового дослідження обґрунтовують насамперед новизною отриманих у процесі його проведення результатів, на основі яких можуть бути встановлені нові теоретичні закономірності та визначені шляхи їх застосування для конкретних практичних потреб фінансової практики.</a:t>
            </a:r>
            <a:endParaRPr lang="ru-RU" dirty="0"/>
          </a:p>
        </p:txBody>
      </p:sp>
    </p:spTree>
    <p:extLst>
      <p:ext uri="{BB962C8B-B14F-4D97-AF65-F5344CB8AC3E}">
        <p14:creationId xmlns:p14="http://schemas.microsoft.com/office/powerpoint/2010/main" val="296238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31273"/>
            <a:ext cx="9601196" cy="5044595"/>
          </a:xfrm>
        </p:spPr>
        <p:txBody>
          <a:bodyPr/>
          <a:lstStyle/>
          <a:p>
            <a:pPr algn="just">
              <a:spcBef>
                <a:spcPts val="0"/>
              </a:spcBef>
              <a:spcAft>
                <a:spcPts val="0"/>
              </a:spcAft>
            </a:pPr>
            <a:r>
              <a:rPr lang="uk-UA" dirty="0"/>
              <a:t>Вітчизняні і зарубіжні вчені по-різному трактують поняття актуальності наукового дослідження (табл. 10.4).</a:t>
            </a:r>
            <a:endParaRPr lang="ru-RU" dirty="0"/>
          </a:p>
          <a:p>
            <a:pPr algn="r">
              <a:spcBef>
                <a:spcPts val="0"/>
              </a:spcBef>
              <a:spcAft>
                <a:spcPts val="0"/>
              </a:spcAft>
            </a:pPr>
            <a:r>
              <a:rPr lang="uk-UA" i="1" dirty="0"/>
              <a:t>Таблиця 10.4</a:t>
            </a:r>
            <a:endParaRPr lang="ru-RU" dirty="0"/>
          </a:p>
          <a:p>
            <a:pPr algn="ctr">
              <a:spcBef>
                <a:spcPts val="0"/>
              </a:spcBef>
              <a:spcAft>
                <a:spcPts val="0"/>
              </a:spcAft>
            </a:pPr>
            <a:r>
              <a:rPr lang="uk-UA" b="1" dirty="0"/>
              <a:t>Дефініції «актуальності наукового дослідження»</a:t>
            </a:r>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34314842"/>
              </p:ext>
            </p:extLst>
          </p:nvPr>
        </p:nvGraphicFramePr>
        <p:xfrm>
          <a:off x="2133601" y="2576946"/>
          <a:ext cx="8257308" cy="3054544"/>
        </p:xfrm>
        <a:graphic>
          <a:graphicData uri="http://schemas.openxmlformats.org/drawingml/2006/table">
            <a:tbl>
              <a:tblPr firstRow="1" firstCol="1" lastRow="1" lastCol="1" bandRow="1" bandCol="1">
                <a:tableStyleId>{5C22544A-7EE6-4342-B048-85BDC9FD1C3A}</a:tableStyleId>
              </a:tblPr>
              <a:tblGrid>
                <a:gridCol w="1869579">
                  <a:extLst>
                    <a:ext uri="{9D8B030D-6E8A-4147-A177-3AD203B41FA5}">
                      <a16:colId xmlns:a16="http://schemas.microsoft.com/office/drawing/2014/main" val="1759056114"/>
                    </a:ext>
                  </a:extLst>
                </a:gridCol>
                <a:gridCol w="6387729">
                  <a:extLst>
                    <a:ext uri="{9D8B030D-6E8A-4147-A177-3AD203B41FA5}">
                      <a16:colId xmlns:a16="http://schemas.microsoft.com/office/drawing/2014/main" val="2157139129"/>
                    </a:ext>
                  </a:extLst>
                </a:gridCol>
              </a:tblGrid>
              <a:tr h="371581">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Дефініція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8477311"/>
                  </a:ext>
                </a:extLst>
              </a:tr>
              <a:tr h="567123">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С. П. </a:t>
                      </a:r>
                      <a:r>
                        <a:rPr lang="uk-UA" sz="1400" dirty="0" err="1">
                          <a:solidFill>
                            <a:schemeClr val="tx1"/>
                          </a:solidFill>
                          <a:effectLst/>
                          <a:latin typeface="Times New Roman" panose="02020603050405020304" pitchFamily="18" charset="0"/>
                          <a:cs typeface="Times New Roman" panose="02020603050405020304" pitchFamily="18" charset="0"/>
                        </a:rPr>
                        <a:t>Петрущенков</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Актуальність наукового дослідження – це його відповідність сучасним потребам науки і практики</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4952339"/>
                  </a:ext>
                </a:extLst>
              </a:tr>
              <a:tr h="978238">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Ю. Г. Волков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Актуальність наукового дослідження – це одна з основних вимог, які поставлені до дисертації. Зазвичай вона дратує здобувача, оскільки сприймається ним як вимога виключно формального характеру, що настирливо переслідує його науковий пошук</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7772581"/>
                  </a:ext>
                </a:extLst>
              </a:tr>
              <a:tr h="1006368">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А. П. Щербак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Актуальність наукового дослідження – це ступінь його важливості наукового дослідження в даний момент і в даній ситуації для вирішення даних проблем, питань або завдань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520208"/>
                  </a:ext>
                </a:extLst>
              </a:tr>
            </a:tbl>
          </a:graphicData>
        </a:graphic>
      </p:graphicFrame>
    </p:spTree>
    <p:extLst>
      <p:ext uri="{BB962C8B-B14F-4D97-AF65-F5344CB8AC3E}">
        <p14:creationId xmlns:p14="http://schemas.microsoft.com/office/powerpoint/2010/main" val="169272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4570" y="928799"/>
            <a:ext cx="9601196" cy="4919904"/>
          </a:xfrm>
        </p:spPr>
        <p:txBody>
          <a:bodyPr/>
          <a:lstStyle/>
          <a:p>
            <a:pPr lvl="0" algn="just"/>
            <a:r>
              <a:rPr lang="uk-UA" alt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У наукових дослідженнях у галузі фінансів, банківської справи, страхування та фондового ринку розрізняють певні види їх актуальності (рис. 10.2):</a:t>
            </a:r>
            <a:endParaRPr lang="ru-RU" altLang="ru-RU" sz="2000" dirty="0">
              <a:solidFill>
                <a:schemeClr val="tx1"/>
              </a:solidFill>
              <a:latin typeface="Times New Roman" panose="02020603050405020304" pitchFamily="18" charset="0"/>
              <a:cs typeface="Times New Roman" panose="02020603050405020304" pitchFamily="18" charset="0"/>
            </a:endParaRPr>
          </a:p>
          <a:p>
            <a:endParaRPr lang="ru-RU" dirty="0"/>
          </a:p>
        </p:txBody>
      </p:sp>
      <p:grpSp>
        <p:nvGrpSpPr>
          <p:cNvPr id="5" name="Group 1"/>
          <p:cNvGrpSpPr>
            <a:grpSpLocks/>
          </p:cNvGrpSpPr>
          <p:nvPr/>
        </p:nvGrpSpPr>
        <p:grpSpPr bwMode="auto">
          <a:xfrm>
            <a:off x="2078183" y="1828800"/>
            <a:ext cx="7495308" cy="3308873"/>
            <a:chOff x="1521" y="1263"/>
            <a:chExt cx="9720" cy="4500"/>
          </a:xfrm>
        </p:grpSpPr>
        <p:grpSp>
          <p:nvGrpSpPr>
            <p:cNvPr id="6" name="Group 3"/>
            <p:cNvGrpSpPr>
              <a:grpSpLocks/>
            </p:cNvGrpSpPr>
            <p:nvPr/>
          </p:nvGrpSpPr>
          <p:grpSpPr bwMode="auto">
            <a:xfrm>
              <a:off x="1521" y="1263"/>
              <a:ext cx="9720" cy="4500"/>
              <a:chOff x="1341" y="1257"/>
              <a:chExt cx="9720" cy="4500"/>
            </a:xfrm>
          </p:grpSpPr>
          <p:sp>
            <p:nvSpPr>
              <p:cNvPr id="8" name="AutoShape 25"/>
              <p:cNvSpPr>
                <a:spLocks noChangeArrowheads="1"/>
              </p:cNvSpPr>
              <p:nvPr/>
            </p:nvSpPr>
            <p:spPr bwMode="auto">
              <a:xfrm>
                <a:off x="2241" y="1257"/>
                <a:ext cx="81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ВИДИ АКТУАЛЬНОСТІ НАУКОВИХ ДОСЛІДЖЕНЬ</a:t>
                </a: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
            <p:nvSpPr>
              <p:cNvPr id="9" name="AutoShape 24"/>
              <p:cNvSpPr>
                <a:spLocks noChangeArrowheads="1"/>
              </p:cNvSpPr>
              <p:nvPr/>
            </p:nvSpPr>
            <p:spPr bwMode="auto">
              <a:xfrm>
                <a:off x="1521" y="2157"/>
                <a:ext cx="45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фундаментальна</a:t>
                </a: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
            <p:nvSpPr>
              <p:cNvPr id="10" name="AutoShape 23"/>
              <p:cNvSpPr>
                <a:spLocks noChangeArrowheads="1"/>
              </p:cNvSpPr>
              <p:nvPr/>
            </p:nvSpPr>
            <p:spPr bwMode="auto">
              <a:xfrm>
                <a:off x="6381" y="2157"/>
                <a:ext cx="45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прикладна</a:t>
                </a: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
            <p:nvSpPr>
              <p:cNvPr id="11" name="AutoShape 22"/>
              <p:cNvSpPr>
                <a:spLocks noChangeArrowheads="1"/>
              </p:cNvSpPr>
              <p:nvPr/>
            </p:nvSpPr>
            <p:spPr bwMode="auto">
              <a:xfrm>
                <a:off x="1521" y="2877"/>
                <a:ext cx="4500" cy="72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прогнозування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теоретичного</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значення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теми</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AutoShape 21"/>
              <p:cNvSpPr>
                <a:spLocks noChangeArrowheads="1"/>
              </p:cNvSpPr>
              <p:nvPr/>
            </p:nvSpPr>
            <p:spPr bwMode="auto">
              <a:xfrm>
                <a:off x="1521" y="3885"/>
                <a:ext cx="4500" cy="54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рівня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опрацювання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теми в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науці</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AutoShape 20"/>
              <p:cNvSpPr>
                <a:spLocks noChangeArrowheads="1"/>
              </p:cNvSpPr>
              <p:nvPr/>
            </p:nvSpPr>
            <p:spPr bwMode="auto">
              <a:xfrm>
                <a:off x="1521" y="4677"/>
                <a:ext cx="4500" cy="108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врахування можливих впливів запланованих результатів на існуючі теоретичні уявлення в даній галузі</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4" name="AutoShape 19"/>
              <p:cNvSpPr>
                <a:spLocks noChangeArrowheads="1"/>
              </p:cNvSpPr>
              <p:nvPr/>
            </p:nvSpPr>
            <p:spPr bwMode="auto">
              <a:xfrm>
                <a:off x="6381" y="2877"/>
                <a:ext cx="4500" cy="72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визначення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прикладної</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потреби в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опрацюванні</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теми</a:t>
                </a: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
            <p:nvSpPr>
              <p:cNvPr id="15" name="AutoShape 18"/>
              <p:cNvSpPr>
                <a:spLocks noChangeArrowheads="1"/>
              </p:cNvSpPr>
              <p:nvPr/>
            </p:nvSpPr>
            <p:spPr bwMode="auto">
              <a:xfrm>
                <a:off x="6381" y="3777"/>
                <a:ext cx="4500" cy="72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аналіз</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рівня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даного</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питання</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фінансовій</a:t>
                </a:r>
                <a:r>
                  <a:rPr kumimoji="0" lang="ru-RU"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практиці</a:t>
                </a:r>
                <a:endParaRPr kumimoji="0" lang="ru-RU" altLang="ru-RU" sz="1400" b="0" i="0" u="none" strike="noStrike" cap="none" normalizeH="0" baseline="0" dirty="0">
                  <a:ln>
                    <a:noFill/>
                  </a:ln>
                  <a:solidFill>
                    <a:schemeClr val="tx1"/>
                  </a:solidFill>
                  <a:effectLst/>
                  <a:latin typeface="Arial" panose="020B0604020202020204" pitchFamily="34" charset="0"/>
                </a:endParaRPr>
              </a:p>
            </p:txBody>
          </p:sp>
          <p:sp>
            <p:nvSpPr>
              <p:cNvPr id="16" name="AutoShape 17"/>
              <p:cNvSpPr>
                <a:spLocks noChangeArrowheads="1"/>
              </p:cNvSpPr>
              <p:nvPr/>
            </p:nvSpPr>
            <p:spPr bwMode="auto">
              <a:xfrm>
                <a:off x="6381" y="4677"/>
                <a:ext cx="4500" cy="1080"/>
              </a:xfrm>
              <a:prstGeom prst="foldedCorner">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прогнозування</a:t>
                </a:r>
                <a:r>
                  <a:rPr kumimoji="0" lang="ru-RU"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фінансово-економічного</a:t>
                </a:r>
                <a:r>
                  <a:rPr kumimoji="0" lang="ru-RU"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ефекту</a:t>
                </a:r>
                <a:r>
                  <a:rPr kumimoji="0" lang="ru-RU"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a:t>
                </a:r>
                <a:r>
                  <a:rPr kumimoji="0" lang="ru-RU"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впровадження</a:t>
                </a:r>
                <a:r>
                  <a:rPr kumimoji="0" lang="ru-RU"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одержаних</a:t>
                </a:r>
                <a:r>
                  <a:rPr kumimoji="0" lang="ru-RU" altLang="ru-RU"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результатів</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7" name="Line 16"/>
              <p:cNvSpPr>
                <a:spLocks noChangeShapeType="1"/>
              </p:cNvSpPr>
              <p:nvPr/>
            </p:nvSpPr>
            <p:spPr bwMode="auto">
              <a:xfrm>
                <a:off x="6201" y="1788"/>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Line 15"/>
              <p:cNvSpPr>
                <a:spLocks noChangeShapeType="1"/>
              </p:cNvSpPr>
              <p:nvPr/>
            </p:nvSpPr>
            <p:spPr bwMode="auto">
              <a:xfrm>
                <a:off x="2241" y="1995"/>
                <a:ext cx="7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Line 14"/>
              <p:cNvSpPr>
                <a:spLocks noChangeShapeType="1"/>
              </p:cNvSpPr>
              <p:nvPr/>
            </p:nvSpPr>
            <p:spPr bwMode="auto">
              <a:xfrm>
                <a:off x="2241" y="1998"/>
                <a:ext cx="0" cy="18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Line 13"/>
              <p:cNvSpPr>
                <a:spLocks noChangeShapeType="1"/>
              </p:cNvSpPr>
              <p:nvPr/>
            </p:nvSpPr>
            <p:spPr bwMode="auto">
              <a:xfrm>
                <a:off x="9801" y="1998"/>
                <a:ext cx="0" cy="18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Line 12"/>
              <p:cNvSpPr>
                <a:spLocks noChangeShapeType="1"/>
              </p:cNvSpPr>
              <p:nvPr/>
            </p:nvSpPr>
            <p:spPr bwMode="auto">
              <a:xfrm>
                <a:off x="1341" y="2394"/>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Line 11"/>
              <p:cNvSpPr>
                <a:spLocks noChangeShapeType="1"/>
              </p:cNvSpPr>
              <p:nvPr/>
            </p:nvSpPr>
            <p:spPr bwMode="auto">
              <a:xfrm>
                <a:off x="1341" y="2394"/>
                <a:ext cx="0"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Line 10"/>
              <p:cNvSpPr>
                <a:spLocks noChangeShapeType="1"/>
              </p:cNvSpPr>
              <p:nvPr/>
            </p:nvSpPr>
            <p:spPr bwMode="auto">
              <a:xfrm>
                <a:off x="1344" y="3201"/>
                <a:ext cx="180" cy="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Line 9"/>
              <p:cNvSpPr>
                <a:spLocks noChangeShapeType="1"/>
              </p:cNvSpPr>
              <p:nvPr/>
            </p:nvSpPr>
            <p:spPr bwMode="auto">
              <a:xfrm>
                <a:off x="1341" y="4194"/>
                <a:ext cx="180" cy="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Line 8"/>
              <p:cNvSpPr>
                <a:spLocks noChangeShapeType="1"/>
              </p:cNvSpPr>
              <p:nvPr/>
            </p:nvSpPr>
            <p:spPr bwMode="auto">
              <a:xfrm>
                <a:off x="1341" y="5274"/>
                <a:ext cx="180" cy="0"/>
              </a:xfrm>
              <a:prstGeom prst="line">
                <a:avLst/>
              </a:prstGeom>
              <a:noFill/>
              <a:ln w="3175">
                <a:solidFill>
                  <a:srgbClr val="000000"/>
                </a:solidFill>
                <a:round/>
                <a:headEnd/>
                <a:tailEnd type="triangl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Line 7"/>
              <p:cNvSpPr>
                <a:spLocks noChangeShapeType="1"/>
              </p:cNvSpPr>
              <p:nvPr/>
            </p:nvSpPr>
            <p:spPr bwMode="auto">
              <a:xfrm>
                <a:off x="10881" y="2394"/>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Line 6"/>
              <p:cNvSpPr>
                <a:spLocks noChangeShapeType="1"/>
              </p:cNvSpPr>
              <p:nvPr/>
            </p:nvSpPr>
            <p:spPr bwMode="auto">
              <a:xfrm>
                <a:off x="10881" y="3225"/>
                <a:ext cx="180" cy="0"/>
              </a:xfrm>
              <a:prstGeom prst="line">
                <a:avLst/>
              </a:prstGeom>
              <a:noFill/>
              <a:ln w="317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 name="Line 5"/>
              <p:cNvSpPr>
                <a:spLocks noChangeShapeType="1"/>
              </p:cNvSpPr>
              <p:nvPr/>
            </p:nvSpPr>
            <p:spPr bwMode="auto">
              <a:xfrm>
                <a:off x="10881" y="4194"/>
                <a:ext cx="180" cy="0"/>
              </a:xfrm>
              <a:prstGeom prst="line">
                <a:avLst/>
              </a:prstGeom>
              <a:noFill/>
              <a:ln w="317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Line 4"/>
              <p:cNvSpPr>
                <a:spLocks noChangeShapeType="1"/>
              </p:cNvSpPr>
              <p:nvPr/>
            </p:nvSpPr>
            <p:spPr bwMode="auto">
              <a:xfrm>
                <a:off x="10881" y="5274"/>
                <a:ext cx="180" cy="0"/>
              </a:xfrm>
              <a:prstGeom prst="line">
                <a:avLst/>
              </a:prstGeom>
              <a:noFill/>
              <a:ln w="317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7" name="AutoShape 2"/>
            <p:cNvSpPr>
              <a:spLocks noChangeShapeType="1"/>
            </p:cNvSpPr>
            <p:nvPr/>
          </p:nvSpPr>
          <p:spPr bwMode="auto">
            <a:xfrm>
              <a:off x="11241" y="2400"/>
              <a:ext cx="0" cy="28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30" name="Rectangle 36"/>
          <p:cNvSpPr>
            <a:spLocks noChangeArrowheads="1"/>
          </p:cNvSpPr>
          <p:nvPr/>
        </p:nvSpPr>
        <p:spPr bwMode="auto">
          <a:xfrm>
            <a:off x="1690255" y="4406045"/>
            <a:ext cx="8091054"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endParaRPr kumimoji="0" lang="ru-RU" altLang="ru-RU" sz="11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18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r>
              <a:rPr kumimoji="0" lang="uk-UA"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u-RU" altLang="ru-RU" sz="1100" b="0" i="0" u="none" strike="noStrike" cap="none" normalizeH="0" baseline="0" dirty="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571500" algn="l"/>
              </a:tabLst>
            </a:pPr>
            <a:r>
              <a:rPr kumimoji="0" lang="uk-UA" altLang="ru-RU"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Рис. 10.2. Види актуальності наукових досліджень у галузі </a:t>
            </a: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571500" algn="l"/>
              </a:tabLst>
            </a:pPr>
            <a:r>
              <a:rPr kumimoji="0" lang="uk-UA" altLang="ru-RU"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фінансів, банківської справи, страхування та фондового ринку</a:t>
            </a: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571500" algn="l"/>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75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20437"/>
            <a:ext cx="9601196" cy="5292436"/>
          </a:xfrm>
        </p:spPr>
        <p:txBody>
          <a:bodyPr>
            <a:normAutofit fontScale="70000" lnSpcReduction="20000"/>
          </a:bodyPr>
          <a:lstStyle/>
          <a:p>
            <a:pPr algn="just"/>
            <a:r>
              <a:rPr lang="uk-UA" sz="2900" dirty="0"/>
              <a:t>Наукове дослідження, виконане на актуальну тему з метою вирішення визначених проблем, має містити </a:t>
            </a:r>
            <a:r>
              <a:rPr lang="uk-UA" sz="2900" i="1" dirty="0"/>
              <a:t>наукову новизну отриманих результатів</a:t>
            </a:r>
            <a:r>
              <a:rPr lang="uk-UA" sz="2900" dirty="0"/>
              <a:t>. </a:t>
            </a:r>
            <a:endParaRPr lang="ru-RU" sz="2900" dirty="0"/>
          </a:p>
          <a:p>
            <a:pPr algn="just"/>
            <a:r>
              <a:rPr lang="uk-UA" sz="2900" dirty="0"/>
              <a:t>В Україні прийнято під час здійснення наукових досліджень формувати наукову новизну отриманих результатів за допомогою таких фраз:</a:t>
            </a:r>
            <a:endParaRPr lang="ru-RU" sz="2900" dirty="0"/>
          </a:p>
          <a:p>
            <a:pPr algn="just"/>
            <a:r>
              <a:rPr lang="uk-UA" sz="2900" dirty="0"/>
              <a:t>– вперше …;</a:t>
            </a:r>
            <a:endParaRPr lang="ru-RU" sz="2900" dirty="0"/>
          </a:p>
          <a:p>
            <a:pPr algn="just"/>
            <a:r>
              <a:rPr lang="uk-UA" sz="2900" dirty="0"/>
              <a:t>– удосконалено…;</a:t>
            </a:r>
            <a:endParaRPr lang="ru-RU" sz="2900" dirty="0"/>
          </a:p>
          <a:p>
            <a:pPr algn="just"/>
            <a:r>
              <a:rPr lang="uk-UA" sz="2900" dirty="0"/>
              <a:t>– систематизовано;</a:t>
            </a:r>
            <a:endParaRPr lang="ru-RU" sz="2900" dirty="0"/>
          </a:p>
          <a:p>
            <a:pPr algn="just"/>
            <a:r>
              <a:rPr lang="uk-UA" sz="2900" dirty="0"/>
              <a:t>– набуло подальшого розвитку…</a:t>
            </a:r>
            <a:endParaRPr lang="ru-RU" sz="2900" dirty="0"/>
          </a:p>
          <a:p>
            <a:pPr algn="just"/>
            <a:r>
              <a:rPr lang="uk-UA" sz="2900" dirty="0"/>
              <a:t>Питання новизни є одним із найбільш суперечливих і складних при здійсненні різних видів наукових досліджень, у тому числі в галузі фінансів, банківської справи, страхування та фондового ринку. Одні вчені можуть вважати отриманий науковцем результат новим, інші – давно відомим. При цьому, роблячи висновки, вони спираються на свій особистий досвід, який за зростаючої кількості робіт, розширення тематики досліджень і одночасного часткового зменшення доступних джерел інформації стає дедалі менш надійним. Тому кожен науковець повинен уміти чітко і обґрунтовано визначати новизну свого власного наукового результату, а також захистити свій вибір у майбутньому. </a:t>
            </a:r>
            <a:endParaRPr lang="ru-RU" sz="2900" dirty="0"/>
          </a:p>
          <a:p>
            <a:endParaRPr lang="ru-RU" dirty="0"/>
          </a:p>
        </p:txBody>
      </p:sp>
    </p:spTree>
    <p:extLst>
      <p:ext uri="{BB962C8B-B14F-4D97-AF65-F5344CB8AC3E}">
        <p14:creationId xmlns:p14="http://schemas.microsoft.com/office/powerpoint/2010/main" val="140212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65018"/>
            <a:ext cx="9601196" cy="5805055"/>
          </a:xfrm>
        </p:spPr>
        <p:txBody>
          <a:bodyPr>
            <a:normAutofit fontScale="85000" lnSpcReduction="20000"/>
          </a:bodyPr>
          <a:lstStyle/>
          <a:p>
            <a:pPr algn="just"/>
            <a:r>
              <a:rPr lang="uk-UA" dirty="0"/>
              <a:t>При формулюванні наукової новизни важливо враховувати три головні  умови:</a:t>
            </a:r>
            <a:endParaRPr lang="ru-RU" dirty="0"/>
          </a:p>
          <a:p>
            <a:pPr algn="just"/>
            <a:r>
              <a:rPr lang="uk-UA" dirty="0"/>
              <a:t>1.  Розкриття результату, тобто у науковій роботі необхідно вказати, який тип нового знання здобув дослідник. Це може бути вироблення концепції, методики, класифікації, закономірностей тощо. Отже, слід розрізняти теоретичну і практичну новизну.</a:t>
            </a:r>
            <a:endParaRPr lang="ru-RU" dirty="0"/>
          </a:p>
          <a:p>
            <a:pPr algn="just"/>
            <a:r>
              <a:rPr lang="uk-UA" dirty="0"/>
              <a:t>2. Визначення рівня новизни отриманого результату, його місце серед відомих наукових фактів. У зіставленні з ними нова інформація може виконувати різні функції: уточнювати, конкретизувати існуючі відомості, розширювати і доповнювати їх або суттєво перетворювати. Залежно від цього виділяють такі рівні новизни: конкретизацію, доповнення, перетворення.</a:t>
            </a:r>
            <a:endParaRPr lang="ru-RU" dirty="0"/>
          </a:p>
          <a:p>
            <a:pPr algn="just"/>
            <a:r>
              <a:rPr lang="uk-UA" dirty="0"/>
              <a:t>3. Оцінкою нових результатів є їх розгорнутий і чіткий виклад, а не формальне, нічим не підкріплене запевнення, що теоретичні позиції і практичні висновки дослідження є новими. </a:t>
            </a:r>
            <a:endParaRPr lang="ru-RU" dirty="0"/>
          </a:p>
          <a:p>
            <a:pPr algn="just"/>
            <a:r>
              <a:rPr lang="uk-UA" dirty="0"/>
              <a:t>Отже, можна виділити три рівні новизни наукових досліджень:</a:t>
            </a:r>
            <a:endParaRPr lang="ru-RU" dirty="0"/>
          </a:p>
          <a:p>
            <a:pPr algn="just"/>
            <a:r>
              <a:rPr lang="uk-UA" dirty="0"/>
              <a:t>а)  перетворення відомих даних, докорінна їх зміна;</a:t>
            </a:r>
            <a:endParaRPr lang="ru-RU" dirty="0"/>
          </a:p>
          <a:p>
            <a:pPr algn="just"/>
            <a:r>
              <a:rPr lang="uk-UA" dirty="0"/>
              <a:t>б)  розширення, доповнення відомих даних;</a:t>
            </a:r>
            <a:endParaRPr lang="ru-RU" dirty="0"/>
          </a:p>
          <a:p>
            <a:pPr algn="just"/>
            <a:r>
              <a:rPr lang="uk-UA" dirty="0"/>
              <a:t>в)  уточнення, конкретизація відомих даних, поширення відомих результатів на новий клас об’єктів, систем.</a:t>
            </a:r>
            <a:endParaRPr lang="ru-RU" dirty="0"/>
          </a:p>
          <a:p>
            <a:endParaRPr lang="ru-RU" dirty="0"/>
          </a:p>
        </p:txBody>
      </p:sp>
    </p:spTree>
    <p:extLst>
      <p:ext uri="{BB962C8B-B14F-4D97-AF65-F5344CB8AC3E}">
        <p14:creationId xmlns:p14="http://schemas.microsoft.com/office/powerpoint/2010/main" val="1161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50819" y="942109"/>
            <a:ext cx="9601196" cy="4933759"/>
          </a:xfrm>
        </p:spPr>
        <p:txBody>
          <a:bodyPr/>
          <a:lstStyle/>
          <a:p>
            <a:pPr algn="just">
              <a:spcBef>
                <a:spcPts val="0"/>
              </a:spcBef>
              <a:spcAft>
                <a:spcPts val="0"/>
              </a:spcAft>
            </a:pPr>
            <a:r>
              <a:rPr lang="uk-UA" dirty="0"/>
              <a:t>Також можна математично описати форми новизни наукових досліджень (табл. 10.5)</a:t>
            </a:r>
          </a:p>
          <a:p>
            <a:pPr algn="r">
              <a:spcBef>
                <a:spcPts val="0"/>
              </a:spcBef>
              <a:spcAft>
                <a:spcPts val="0"/>
              </a:spcAft>
            </a:pPr>
            <a:r>
              <a:rPr lang="uk-UA" i="1" dirty="0"/>
              <a:t>Таблиця 10.5</a:t>
            </a:r>
            <a:endParaRPr lang="ru-RU" dirty="0"/>
          </a:p>
          <a:p>
            <a:pPr algn="ctr">
              <a:spcBef>
                <a:spcPts val="0"/>
              </a:spcBef>
              <a:spcAft>
                <a:spcPts val="0"/>
              </a:spcAft>
            </a:pPr>
            <a:r>
              <a:rPr lang="uk-UA" b="1" dirty="0"/>
              <a:t>Форми наукової новизни</a:t>
            </a:r>
            <a:endParaRPr lang="ru-RU" dirty="0"/>
          </a:p>
          <a:p>
            <a:pPr algn="just"/>
            <a:endParaRPr lang="ru-RU" dirty="0"/>
          </a:p>
          <a:p>
            <a:endParaRPr lang="ru-RU" dirty="0"/>
          </a:p>
        </p:txBody>
      </p:sp>
      <p:pic>
        <p:nvPicPr>
          <p:cNvPr id="10" name="Рисунок 9"/>
          <p:cNvPicPr/>
          <p:nvPr/>
        </p:nvPicPr>
        <p:blipFill rotWithShape="1">
          <a:blip r:embed="rId2"/>
          <a:srcRect l="24693" t="42873" r="26082" b="14538"/>
          <a:stretch/>
        </p:blipFill>
        <p:spPr bwMode="auto">
          <a:xfrm>
            <a:off x="1657350" y="2486025"/>
            <a:ext cx="9001125" cy="3700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814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11382"/>
            <a:ext cx="9601196" cy="4864486"/>
          </a:xfrm>
        </p:spPr>
        <p:txBody>
          <a:bodyPr>
            <a:normAutofit/>
          </a:bodyPr>
          <a:lstStyle/>
          <a:p>
            <a:pPr algn="just"/>
            <a:r>
              <a:rPr lang="uk-UA" dirty="0"/>
              <a:t>Під час постановки проблеми і визначення теми наукового дослідження у галузі фінансів, банківської справи та страхування необхідно чітко з’ясувати структурні елементи наукового дослідження, до яких належать об’єкт і предмет, актуальність та новизна, а також мета і завдання наукового дослідження. </a:t>
            </a:r>
            <a:endParaRPr lang="ru-RU" dirty="0"/>
          </a:p>
          <a:p>
            <a:pPr algn="just"/>
            <a:r>
              <a:rPr lang="uk-UA" dirty="0"/>
              <a:t>Правильне визначення проблеми наукового дослідження вимагає передусім визначення об’єкта дослідження. </a:t>
            </a:r>
            <a:endParaRPr lang="ru-RU" dirty="0"/>
          </a:p>
          <a:p>
            <a:pPr algn="just"/>
            <a:r>
              <a:rPr lang="uk-UA" i="1" dirty="0"/>
              <a:t>Об’єкт наукового дослідження</a:t>
            </a:r>
            <a:r>
              <a:rPr lang="uk-UA" b="1" dirty="0"/>
              <a:t> </a:t>
            </a:r>
            <a:r>
              <a:rPr lang="uk-UA" dirty="0"/>
              <a:t>– це те, на що спрямований процес пізнання науковця, це процес або явище, у межах якого виникають проблеми (чи проблема) для вивчення. Об’єкт дослідження здебільшого є широким, інтегральним поняттям</a:t>
            </a:r>
            <a:r>
              <a:rPr lang="en-US" dirty="0"/>
              <a:t>. </a:t>
            </a:r>
            <a:r>
              <a:rPr lang="uk-UA" dirty="0"/>
              <a:t>Визначити об’єкт наукового дослідження означає дати відповідь на запитання «що розглядається у дослідженні?». </a:t>
            </a:r>
            <a:endParaRPr lang="ru-RU" dirty="0"/>
          </a:p>
          <a:p>
            <a:endParaRPr lang="ru-RU" dirty="0"/>
          </a:p>
        </p:txBody>
      </p:sp>
      <p:sp>
        <p:nvSpPr>
          <p:cNvPr id="4" name="Прямоугольник 3"/>
          <p:cNvSpPr/>
          <p:nvPr/>
        </p:nvSpPr>
        <p:spPr>
          <a:xfrm>
            <a:off x="2992438" y="642050"/>
            <a:ext cx="5625089" cy="369332"/>
          </a:xfrm>
          <a:prstGeom prst="rect">
            <a:avLst/>
          </a:prstGeom>
        </p:spPr>
        <p:txBody>
          <a:bodyPr wrap="square">
            <a:spAutoFit/>
          </a:bodyPr>
          <a:lstStyle/>
          <a:p>
            <a:pPr lvl="1" algn="just"/>
            <a:r>
              <a:rPr lang="uk-UA" b="1" dirty="0">
                <a:solidFill>
                  <a:schemeClr val="tx1"/>
                </a:solidFill>
                <a:latin typeface="Times New Roman" panose="02020603050405020304" pitchFamily="18" charset="0"/>
                <a:cs typeface="Times New Roman" panose="02020603050405020304" pitchFamily="18" charset="0"/>
              </a:rPr>
              <a:t>1. Об’єкт і предмет наукового дослідження</a:t>
            </a: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71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95745"/>
            <a:ext cx="9601196" cy="5847918"/>
          </a:xfrm>
        </p:spPr>
        <p:txBody>
          <a:bodyPr>
            <a:normAutofit fontScale="92500" lnSpcReduction="10000"/>
          </a:bodyPr>
          <a:lstStyle/>
          <a:p>
            <a:pPr marL="0" indent="216000" algn="just">
              <a:spcBef>
                <a:spcPts val="0"/>
              </a:spcBef>
              <a:spcAft>
                <a:spcPts val="0"/>
              </a:spcAft>
            </a:pPr>
            <a:r>
              <a:rPr lang="uk-UA" dirty="0"/>
              <a:t>Усі наукові положення у галузі фінансів, банківської справи, страхування та фондового ринку з урахуванням досягнутого рівня новизни є теоретичною основою (фундаментом) вирішеної у дослідженні наукової задачі або наукової проблеми. Насамперед за це науковій роботі можуть надаватись позитивні відгуки.</a:t>
            </a:r>
            <a:endParaRPr lang="ru-RU" dirty="0"/>
          </a:p>
          <a:p>
            <a:pPr marL="0" indent="216000" algn="just">
              <a:spcBef>
                <a:spcPts val="0"/>
              </a:spcBef>
              <a:spcAft>
                <a:spcPts val="0"/>
              </a:spcAft>
            </a:pPr>
            <a:r>
              <a:rPr lang="uk-UA" dirty="0"/>
              <a:t>Наукова новизна і теоретична значущість наукового дослідження у галузі фінансів, банківської справи, страхування та фондового ринку полягають у розкритті змісту концепції, методу чи методики, виявленні й формулюванні закономірностей відповідного процесу або опису існуючих моделей. Практична значущість наукової новизни включає обґрунтування нової фінансової чи методичної системи, рекомендації, вимоги, пропозиції.</a:t>
            </a:r>
            <a:endParaRPr lang="ru-RU" dirty="0"/>
          </a:p>
          <a:p>
            <a:pPr marL="0" indent="216000" algn="just">
              <a:spcBef>
                <a:spcPts val="0"/>
              </a:spcBef>
              <a:spcAft>
                <a:spcPts val="0"/>
              </a:spcAft>
            </a:pPr>
            <a:r>
              <a:rPr lang="uk-UA" dirty="0"/>
              <a:t>До визначення цих параметрів оцінки результатів наукового дослідження у галузі фінансів, банківської справи, страхування та фондового ринку висувається ряд вимог, яким мають відповідати виконані наукові роботи всіх рівнів. Втім аналіз наукових праць у галузі фінансів молодих учених показує, що в багатьох авторів немає єдиного розуміння того, як формулювати новизну, теоретичну і практичну значущість за змістом і за формою, як “відокремити” їх, не повторюючи одне й те саме, не дублюючи опис актуальності дослідження.</a:t>
            </a:r>
            <a:endParaRPr lang="ru-RU" dirty="0"/>
          </a:p>
          <a:p>
            <a:endParaRPr lang="ru-RU" dirty="0"/>
          </a:p>
        </p:txBody>
      </p:sp>
    </p:spTree>
    <p:extLst>
      <p:ext uri="{BB962C8B-B14F-4D97-AF65-F5344CB8AC3E}">
        <p14:creationId xmlns:p14="http://schemas.microsoft.com/office/powerpoint/2010/main" val="284863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4291"/>
            <a:ext cx="9601196" cy="5141577"/>
          </a:xfrm>
        </p:spPr>
        <p:txBody>
          <a:bodyPr>
            <a:normAutofit fontScale="92500" lnSpcReduction="10000"/>
          </a:bodyPr>
          <a:lstStyle/>
          <a:p>
            <a:pPr algn="just"/>
            <a:r>
              <a:rPr lang="uk-UA" dirty="0"/>
              <a:t>У науковій новизні одержаних результатів подають короткий перелік нових наукових положень (рішень), запропонованих науковцем особисто. Необхідно показати відмінність одержаних результатів від відомих раніше, описати ступінь новизни (вперше здобуто, вдосконалено, дістало подальший розвиток).</a:t>
            </a:r>
            <a:endParaRPr lang="ru-RU" dirty="0"/>
          </a:p>
          <a:p>
            <a:pPr algn="just"/>
            <a:r>
              <a:rPr lang="uk-UA" dirty="0"/>
              <a:t>Найтиповіші помилки, яких припускаються при цьому, такі:</a:t>
            </a:r>
            <a:endParaRPr lang="ru-RU" dirty="0"/>
          </a:p>
          <a:p>
            <a:pPr algn="just"/>
            <a:r>
              <a:rPr lang="uk-UA" dirty="0"/>
              <a:t>– новизна підміняється актуальністю теми, її практичною і теоретичною значущістю;</a:t>
            </a:r>
            <a:endParaRPr lang="ru-RU" dirty="0"/>
          </a:p>
          <a:p>
            <a:pPr algn="just"/>
            <a:r>
              <a:rPr lang="uk-UA" dirty="0"/>
              <a:t>– у працях стверджується, що дане питання не розглядалося в конкретних умовах, не досліджувалась його важливість для практики;</a:t>
            </a:r>
            <a:endParaRPr lang="ru-RU" dirty="0"/>
          </a:p>
          <a:p>
            <a:pPr algn="just"/>
            <a:r>
              <a:rPr lang="uk-UA" dirty="0"/>
              <a:t>– висновки до розділів мають характер констатації і є самоочевидними твердженнями, з якими справді не можна сперечатися;</a:t>
            </a:r>
            <a:endParaRPr lang="ru-RU" dirty="0"/>
          </a:p>
          <a:p>
            <a:pPr algn="just"/>
            <a:r>
              <a:rPr lang="uk-UA" dirty="0"/>
              <a:t>– немає зв’язку між одержаними раніше і новими результатами, тобто наступності.</a:t>
            </a:r>
            <a:endParaRPr lang="ru-RU" dirty="0"/>
          </a:p>
        </p:txBody>
      </p:sp>
    </p:spTree>
    <p:extLst>
      <p:ext uri="{BB962C8B-B14F-4D97-AF65-F5344CB8AC3E}">
        <p14:creationId xmlns:p14="http://schemas.microsoft.com/office/powerpoint/2010/main" val="378452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06583"/>
            <a:ext cx="9601196" cy="5169286"/>
          </a:xfrm>
        </p:spPr>
        <p:txBody>
          <a:bodyPr>
            <a:normAutofit lnSpcReduction="10000"/>
          </a:bodyPr>
          <a:lstStyle/>
          <a:p>
            <a:pPr algn="just"/>
            <a:r>
              <a:rPr lang="uk-UA" dirty="0"/>
              <a:t>Кожне наукове положення у галузі фінансів, банківської справи, страхування та фондового ринку чітко формулюють, відокремлюючи його основну сутність і зосереджуючи особливу увагу на рівні досягнутої при цьому новизни. Сформульоване наукове положення у галузі фінансів, банківської справи, страхування та фондового ринку повинно </a:t>
            </a:r>
            <a:r>
              <a:rPr lang="uk-UA" dirty="0" err="1"/>
              <a:t>читатися</a:t>
            </a:r>
            <a:r>
              <a:rPr lang="uk-UA" dirty="0"/>
              <a:t> і сприйматися легко й однозначно (без нагромадження дрібних і таких, що затемнюють його сутність, деталей та уточнень). У жодному випадку не можна вдаватися до викладу наукового положення у вигляді анотації, коли просто констатують, що в науковій роботі зроблено те й те, а сутності і новизни положення із написаного виявити неможливо. Подання наукових положень у вигляді анотації є найбільш розповсюдженою помилкою науковця при викладенні загальної характеристики роботи, яка зустрічається у 90% наукових робіт. Часто трапляються наукові роботи, висновки яких повторюють відомі положення або очевидні істини.</a:t>
            </a:r>
            <a:endParaRPr lang="ru-RU" dirty="0"/>
          </a:p>
          <a:p>
            <a:endParaRPr lang="ru-RU" dirty="0"/>
          </a:p>
        </p:txBody>
      </p:sp>
    </p:spTree>
    <p:extLst>
      <p:ext uri="{BB962C8B-B14F-4D97-AF65-F5344CB8AC3E}">
        <p14:creationId xmlns:p14="http://schemas.microsoft.com/office/powerpoint/2010/main" val="224855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65018"/>
            <a:ext cx="9601196" cy="5210851"/>
          </a:xfrm>
        </p:spPr>
        <p:txBody>
          <a:bodyPr>
            <a:normAutofit fontScale="85000" lnSpcReduction="20000"/>
          </a:bodyPr>
          <a:lstStyle/>
          <a:p>
            <a:pPr algn="just"/>
            <a:r>
              <a:rPr lang="uk-UA" dirty="0"/>
              <a:t>При формуванні наукової новизни під час наукових досліджень у галузі фінансів, банківської справи, страхування та фондового ринку варто висловлювати власну думку (якщо вона має вагомі аргументи), але не слід зловживати займенником «я» настільки, щоб це впадало у вічі. Як правило, для офіційних доповідей доречно уникати особових займенників я, ми, ти, ви, бо вони надають спілкуванню і тексту відтінку особистого звертання, неофіційного характеру. Найчастіше у науковій комунікації переважає використання безособових форм (досліджено, розглянуто, проаналізовано); для розмовної лексики, неофіційного спілкування, безпосереднього звернення до слухача чи читача автор може обрати «я». Об’єктивності думки сприяють і безособові речення, пасивні звороти, зворотні дієслова.</a:t>
            </a:r>
            <a:endParaRPr lang="ru-RU" dirty="0"/>
          </a:p>
          <a:p>
            <a:pPr algn="just"/>
            <a:r>
              <a:rPr lang="uk-UA" dirty="0"/>
              <a:t>Особові конструкції легко перетворити в безособові. Наприклад: я переконаний – цілком зрозуміло, що; ми вважаємо – вважається, що...</a:t>
            </a:r>
            <a:endParaRPr lang="ru-RU" dirty="0"/>
          </a:p>
          <a:p>
            <a:pPr algn="just"/>
            <a:r>
              <a:rPr lang="uk-UA" dirty="0"/>
              <a:t>Надмірне захоплення «я» чи «ми» у науковому дослідженні у галузі фінансів, банківської справи, страхування та фондового ринку постійно наштовхує на думку, що автор більше захоплюється собою, аніж об’єктом дослідження, за особистісним фоном може загубитися суть. Постійне «ми» змушує задуматися над тим, чому дослідник постійно «звеличує» себе, звертаючись до форми множини. Займенник ми</a:t>
            </a:r>
            <a:r>
              <a:rPr lang="uk-UA" b="1" dirty="0"/>
              <a:t> </a:t>
            </a:r>
            <a:r>
              <a:rPr lang="uk-UA" dirty="0"/>
              <a:t>найчастіше означає той колектив (автор і співавтор, група авторів), що працював над концепцією, аналізом, результатами розвідки, впровадженням їх у практику тощо.</a:t>
            </a:r>
            <a:endParaRPr lang="ru-RU" dirty="0"/>
          </a:p>
        </p:txBody>
      </p:sp>
    </p:spTree>
    <p:extLst>
      <p:ext uri="{BB962C8B-B14F-4D97-AF65-F5344CB8AC3E}">
        <p14:creationId xmlns:p14="http://schemas.microsoft.com/office/powerpoint/2010/main" val="265209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761999"/>
            <a:ext cx="9601196" cy="429491"/>
          </a:xfrm>
        </p:spPr>
        <p:txBody>
          <a:bodyPr>
            <a:normAutofit fontScale="90000"/>
          </a:bodyPr>
          <a:lstStyle/>
          <a:p>
            <a:pPr lvl="1" algn="ctr" defTabSz="457200" rtl="0">
              <a:spcBef>
                <a:spcPct val="0"/>
              </a:spcBef>
            </a:pPr>
            <a:r>
              <a:rPr lang="uk-UA" b="1">
                <a:solidFill>
                  <a:schemeClr val="tx1"/>
                </a:solidFill>
                <a:latin typeface="Times New Roman" panose="02020603050405020304" pitchFamily="18" charset="0"/>
                <a:cs typeface="Times New Roman" panose="02020603050405020304" pitchFamily="18" charset="0"/>
              </a:rPr>
              <a:t>3. </a:t>
            </a:r>
            <a:r>
              <a:rPr lang="uk-UA" b="1" dirty="0">
                <a:solidFill>
                  <a:schemeClr val="tx1"/>
                </a:solidFill>
                <a:latin typeface="Times New Roman" panose="02020603050405020304" pitchFamily="18" charset="0"/>
                <a:cs typeface="Times New Roman" panose="02020603050405020304" pitchFamily="18" charset="0"/>
              </a:rPr>
              <a:t>Мета і завдання наукового дослідження</a:t>
            </a:r>
            <a:br>
              <a:rPr lang="ru-RU" sz="1600"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295401" y="1385455"/>
            <a:ext cx="9601196" cy="4490413"/>
          </a:xfrm>
        </p:spPr>
        <p:txBody>
          <a:bodyPr>
            <a:normAutofit lnSpcReduction="10000"/>
          </a:bodyPr>
          <a:lstStyle/>
          <a:p>
            <a:pPr algn="just"/>
            <a:r>
              <a:rPr lang="uk-UA" dirty="0"/>
              <a:t>Наступними елементами наукового дослідження є мета і завдання. Мета наукового дослідження вже закладена у самій назві обраної теми. Чітке уявлення мети дослідження сприяє цілеспрямованій діяльності дослідника, активізує його творчий потенціал. </a:t>
            </a:r>
            <a:endParaRPr lang="ru-RU" dirty="0"/>
          </a:p>
          <a:p>
            <a:pPr algn="just"/>
            <a:r>
              <a:rPr lang="uk-UA" i="1" dirty="0"/>
              <a:t>Мета (ціль) наукового дослідження</a:t>
            </a:r>
            <a:r>
              <a:rPr lang="uk-UA" dirty="0"/>
              <a:t> – це авторська стратегія в одержанні нових знань про об’єкт та предмет дослідження. Формулювання мети дослідження спрямоване на кінцевий результат, який має одержати дослідник у науковій діяльності. Таким чином, мета – це те, що ми хочемо отримати при проведенні дослідження, ціль, яку ми перед собою ставимо.</a:t>
            </a:r>
            <a:endParaRPr lang="ru-RU" dirty="0"/>
          </a:p>
          <a:p>
            <a:pPr algn="just"/>
            <a:r>
              <a:rPr lang="uk-UA" dirty="0"/>
              <a:t>Науковці дають різні визначення поняття «мета наукового дослідження» (табл. 10.6).</a:t>
            </a:r>
            <a:endParaRPr lang="ru-RU" dirty="0"/>
          </a:p>
          <a:p>
            <a:endParaRPr lang="ru-RU" dirty="0"/>
          </a:p>
        </p:txBody>
      </p:sp>
    </p:spTree>
    <p:extLst>
      <p:ext uri="{BB962C8B-B14F-4D97-AF65-F5344CB8AC3E}">
        <p14:creationId xmlns:p14="http://schemas.microsoft.com/office/powerpoint/2010/main" val="189670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9256" y="646694"/>
            <a:ext cx="9601196" cy="4933759"/>
          </a:xfrm>
        </p:spPr>
        <p:txBody>
          <a:bodyPr/>
          <a:lstStyle/>
          <a:p>
            <a:pPr algn="r">
              <a:spcBef>
                <a:spcPts val="0"/>
              </a:spcBef>
              <a:spcAft>
                <a:spcPts val="0"/>
              </a:spcAft>
            </a:pPr>
            <a:r>
              <a:rPr lang="uk-UA" i="1" dirty="0"/>
              <a:t>Таблиця 10.6</a:t>
            </a:r>
            <a:endParaRPr lang="ru-RU" dirty="0"/>
          </a:p>
          <a:p>
            <a:pPr algn="ctr">
              <a:spcBef>
                <a:spcPts val="0"/>
              </a:spcBef>
              <a:spcAft>
                <a:spcPts val="0"/>
              </a:spcAft>
            </a:pPr>
            <a:r>
              <a:rPr lang="uk-UA" b="1" dirty="0"/>
              <a:t>Дефініції «мета наукового дослідження»</a:t>
            </a:r>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920356607"/>
              </p:ext>
            </p:extLst>
          </p:nvPr>
        </p:nvGraphicFramePr>
        <p:xfrm>
          <a:off x="1309256" y="1620982"/>
          <a:ext cx="9601196" cy="4482344"/>
        </p:xfrm>
        <a:graphic>
          <a:graphicData uri="http://schemas.openxmlformats.org/drawingml/2006/table">
            <a:tbl>
              <a:tblPr firstRow="1" firstCol="1" lastRow="1" lastCol="1" bandRow="1" bandCol="1">
                <a:tableStyleId>{5C22544A-7EE6-4342-B048-85BDC9FD1C3A}</a:tableStyleId>
              </a:tblPr>
              <a:tblGrid>
                <a:gridCol w="2173856">
                  <a:extLst>
                    <a:ext uri="{9D8B030D-6E8A-4147-A177-3AD203B41FA5}">
                      <a16:colId xmlns:a16="http://schemas.microsoft.com/office/drawing/2014/main" val="2736091671"/>
                    </a:ext>
                  </a:extLst>
                </a:gridCol>
                <a:gridCol w="7427340">
                  <a:extLst>
                    <a:ext uri="{9D8B030D-6E8A-4147-A177-3AD203B41FA5}">
                      <a16:colId xmlns:a16="http://schemas.microsoft.com/office/drawing/2014/main" val="3697142863"/>
                    </a:ext>
                  </a:extLst>
                </a:gridCol>
              </a:tblGrid>
              <a:tr h="223623">
                <a:tc>
                  <a:txBody>
                    <a:bodyPr/>
                    <a:lstStyle/>
                    <a:p>
                      <a:pPr algn="ct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ct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Дефініція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val="129825717"/>
                  </a:ext>
                </a:extLst>
              </a:tr>
              <a:tr h="968688">
                <a:tc>
                  <a:txBody>
                    <a:bodyPr/>
                    <a:lstStyle/>
                    <a:p>
                      <a:pP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В. С. </a:t>
                      </a:r>
                      <a:r>
                        <a:rPr lang="uk-UA" sz="1400" dirty="0" err="1">
                          <a:solidFill>
                            <a:schemeClr val="tx1"/>
                          </a:solidFill>
                          <a:effectLst/>
                          <a:latin typeface="Times New Roman" panose="02020603050405020304" pitchFamily="18" charset="0"/>
                          <a:cs typeface="Times New Roman" panose="02020603050405020304" pitchFamily="18" charset="0"/>
                        </a:rPr>
                        <a:t>Марцин</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cs typeface="Times New Roman" panose="02020603050405020304" pitchFamily="18" charset="0"/>
                      </a:endParaRPr>
                    </a:p>
                    <a:p>
                      <a:pP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Н. Г. </a:t>
                      </a:r>
                      <a:r>
                        <a:rPr lang="uk-UA" sz="1400" dirty="0" err="1">
                          <a:solidFill>
                            <a:schemeClr val="tx1"/>
                          </a:solidFill>
                          <a:effectLst/>
                          <a:latin typeface="Times New Roman" panose="02020603050405020304" pitchFamily="18" charset="0"/>
                          <a:cs typeface="Times New Roman" panose="02020603050405020304" pitchFamily="18" charset="0"/>
                        </a:rPr>
                        <a:t>Міценко</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cs typeface="Times New Roman" panose="02020603050405020304" pitchFamily="18" charset="0"/>
                      </a:endParaRPr>
                    </a:p>
                    <a:p>
                      <a:pPr>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О. А. Даниленко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spc="-2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всебічне, достовірне вивчення об’єкта, процесу чи явища, їх структури, </a:t>
                      </a:r>
                      <a:r>
                        <a:rPr lang="uk-UA" sz="1400" spc="-20" dirty="0" err="1">
                          <a:solidFill>
                            <a:schemeClr val="tx1"/>
                          </a:solidFill>
                          <a:effectLst/>
                          <a:latin typeface="Times New Roman" panose="02020603050405020304" pitchFamily="18" charset="0"/>
                          <a:cs typeface="Times New Roman" panose="02020603050405020304" pitchFamily="18" charset="0"/>
                        </a:rPr>
                        <a:t>зв’язків</a:t>
                      </a:r>
                      <a:r>
                        <a:rPr lang="uk-UA" sz="1400" spc="-20" dirty="0">
                          <a:solidFill>
                            <a:schemeClr val="tx1"/>
                          </a:solidFill>
                          <a:effectLst/>
                          <a:latin typeface="Times New Roman" panose="02020603050405020304" pitchFamily="18" charset="0"/>
                          <a:cs typeface="Times New Roman" panose="02020603050405020304" pitchFamily="18" charset="0"/>
                        </a:rPr>
                        <a:t> та відносин на основі розроблених у науці принципів і методів пізнання, а також отримання та впровадження в практику корисних для людини результатів</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val="1658710648"/>
                  </a:ext>
                </a:extLst>
              </a:tr>
              <a:tr h="1217044">
                <a:tc>
                  <a:txBody>
                    <a:bodyPr/>
                    <a:lstStyle/>
                    <a:p>
                      <a:pPr>
                        <a:lnSpc>
                          <a:spcPct val="12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Г. С. Цехмістрова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spc="-1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те, чого в найзагальнішому вигляді потрібно досягти в кінцевому підсумку дослідження. Формулювання мети зазвичай починається словами: “розробити методику (модель, критерії, вимоги, основи, тощо)”, “обґрунтувати...”, “виявити...”, “розкрити особливості...”, “виявити можливості використання...” тощо</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val="3363016218"/>
                  </a:ext>
                </a:extLst>
              </a:tr>
              <a:tr h="1217044">
                <a:tc>
                  <a:txBody>
                    <a:bodyPr/>
                    <a:lstStyle/>
                    <a:p>
                      <a:pPr>
                        <a:lnSpc>
                          <a:spcPct val="12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О. В. Колесников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spc="3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визначення конкретного об’єкта і всебічне, достовірне вивчення його структури, характеристик, </a:t>
                      </a:r>
                      <a:r>
                        <a:rPr lang="uk-UA" sz="1400" spc="30" dirty="0" err="1">
                          <a:solidFill>
                            <a:schemeClr val="tx1"/>
                          </a:solidFill>
                          <a:effectLst/>
                          <a:latin typeface="Times New Roman" panose="02020603050405020304" pitchFamily="18" charset="0"/>
                          <a:cs typeface="Times New Roman" panose="02020603050405020304" pitchFamily="18" charset="0"/>
                        </a:rPr>
                        <a:t>зв’язків</a:t>
                      </a:r>
                      <a:r>
                        <a:rPr lang="uk-UA" sz="1400" spc="30" dirty="0">
                          <a:solidFill>
                            <a:schemeClr val="tx1"/>
                          </a:solidFill>
                          <a:effectLst/>
                          <a:latin typeface="Times New Roman" panose="02020603050405020304" pitchFamily="18" charset="0"/>
                          <a:cs typeface="Times New Roman" panose="02020603050405020304" pitchFamily="18" charset="0"/>
                        </a:rPr>
                        <a:t> на основі розроблених у науці принципів і методів пізнання, а також одержання корисних для діяльності людини результатів, впровадження у виробництво й одержання ефекту</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val="3934535039"/>
                  </a:ext>
                </a:extLst>
              </a:tr>
              <a:tr h="740464">
                <a:tc>
                  <a:txBody>
                    <a:bodyPr/>
                    <a:lstStyle/>
                    <a:p>
                      <a:pPr>
                        <a:lnSpc>
                          <a:spcPct val="12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М. Малюга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tc>
                  <a:txBody>
                    <a:bodyPr/>
                    <a:lstStyle/>
                    <a:p>
                      <a:pPr algn="just">
                        <a:lnSpc>
                          <a:spcPct val="12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Мета наукового дослідження – це запланований результат, який має бути конструктивним, тобто спрямованим на вироблення суспільно корисного продукту з кращими, ніж були раніше, показниками якості або процесу її досягнення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484" marR="65484" marT="0" marB="0"/>
                </a:tc>
                <a:extLst>
                  <a:ext uri="{0D108BD9-81ED-4DB2-BD59-A6C34878D82A}">
                    <a16:rowId xmlns:a16="http://schemas.microsoft.com/office/drawing/2014/main" val="1653747805"/>
                  </a:ext>
                </a:extLst>
              </a:tr>
            </a:tbl>
          </a:graphicData>
        </a:graphic>
      </p:graphicFrame>
    </p:spTree>
    <p:extLst>
      <p:ext uri="{BB962C8B-B14F-4D97-AF65-F5344CB8AC3E}">
        <p14:creationId xmlns:p14="http://schemas.microsoft.com/office/powerpoint/2010/main" val="3727249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7419"/>
            <a:ext cx="9601196" cy="5138449"/>
          </a:xfrm>
        </p:spPr>
        <p:txBody>
          <a:bodyPr>
            <a:normAutofit fontScale="92500" lnSpcReduction="20000"/>
          </a:bodyPr>
          <a:lstStyle/>
          <a:p>
            <a:pPr algn="just"/>
            <a:r>
              <a:rPr lang="uk-UA" dirty="0"/>
              <a:t>Отже, мета передбачає відповідь на запитання “що бажає одержати дослідник і яким має бути цей результат?”. При цьому із формулювання мети має бути зрозуміло: </a:t>
            </a:r>
            <a:endParaRPr lang="ru-RU" dirty="0"/>
          </a:p>
          <a:p>
            <a:pPr lvl="0" algn="just"/>
            <a:r>
              <a:rPr lang="uk-UA" dirty="0"/>
              <a:t>що досліджується; </a:t>
            </a:r>
            <a:endParaRPr lang="ru-RU" dirty="0"/>
          </a:p>
          <a:p>
            <a:pPr lvl="0" algn="just"/>
            <a:r>
              <a:rPr lang="uk-UA" dirty="0"/>
              <a:t>для чого досліджується (суспільне значення); </a:t>
            </a:r>
            <a:endParaRPr lang="ru-RU" dirty="0"/>
          </a:p>
          <a:p>
            <a:pPr lvl="0" algn="just"/>
            <a:r>
              <a:rPr lang="uk-UA" dirty="0"/>
              <a:t>яким шляхом досягається результат. </a:t>
            </a:r>
            <a:endParaRPr lang="ru-RU" dirty="0"/>
          </a:p>
          <a:p>
            <a:pPr algn="just"/>
            <a:r>
              <a:rPr lang="uk-UA" i="1" dirty="0"/>
              <a:t>Цілі наукового </a:t>
            </a:r>
            <a:r>
              <a:rPr lang="uk-UA" dirty="0"/>
              <a:t>дослідження – це комплекс результатів, які необхідно одержати в процесі дослідження. Ціль дослідження полягає в пізнанні проблеми. </a:t>
            </a:r>
            <a:endParaRPr lang="ru-RU" dirty="0"/>
          </a:p>
          <a:p>
            <a:pPr algn="just"/>
            <a:r>
              <a:rPr lang="uk-UA" dirty="0"/>
              <a:t>Але сама по собі проблема є не чим іншим, як суперечністю. Тому в науковому дослідженні необхідно виділити мінімум три </a:t>
            </a:r>
            <a:r>
              <a:rPr lang="uk-UA" dirty="0" err="1"/>
              <a:t>підцілі</a:t>
            </a:r>
            <a:r>
              <a:rPr lang="uk-UA" dirty="0"/>
              <a:t>: </a:t>
            </a:r>
            <a:endParaRPr lang="ru-RU" dirty="0"/>
          </a:p>
          <a:p>
            <a:pPr algn="just"/>
            <a:r>
              <a:rPr lang="uk-UA" dirty="0"/>
              <a:t>– вивчення однієї сторони суперечності; </a:t>
            </a:r>
            <a:endParaRPr lang="ru-RU" dirty="0"/>
          </a:p>
          <a:p>
            <a:pPr algn="just"/>
            <a:r>
              <a:rPr lang="uk-UA" dirty="0"/>
              <a:t>– вивчення другої сторони суперечності; </a:t>
            </a:r>
            <a:endParaRPr lang="ru-RU" dirty="0"/>
          </a:p>
          <a:p>
            <a:pPr algn="just"/>
            <a:r>
              <a:rPr lang="uk-UA" dirty="0"/>
              <a:t>– з’ясування їх співвідношення. </a:t>
            </a:r>
            <a:endParaRPr lang="ru-RU" dirty="0"/>
          </a:p>
          <a:p>
            <a:endParaRPr lang="ru-RU" dirty="0"/>
          </a:p>
        </p:txBody>
      </p:sp>
    </p:spTree>
    <p:extLst>
      <p:ext uri="{BB962C8B-B14F-4D97-AF65-F5344CB8AC3E}">
        <p14:creationId xmlns:p14="http://schemas.microsoft.com/office/powerpoint/2010/main" val="133919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29148"/>
            <a:ext cx="9601196" cy="4946720"/>
          </a:xfrm>
        </p:spPr>
        <p:txBody>
          <a:bodyPr>
            <a:normAutofit fontScale="77500" lnSpcReduction="20000"/>
          </a:bodyPr>
          <a:lstStyle/>
          <a:p>
            <a:pPr algn="just"/>
            <a:r>
              <a:rPr lang="uk-UA" dirty="0"/>
              <a:t>Цілі наукових досліджень у галузі фінансів, банківської справи, страхування та фондового ринку можуть бути найрізноманітнішими і мати різне спрямування (рис. 10.3).</a:t>
            </a:r>
            <a:endParaRPr lang="ru-RU" dirty="0"/>
          </a:p>
          <a:p>
            <a:r>
              <a:rPr lang="uk-UA" dirty="0"/>
              <a:t> </a:t>
            </a:r>
            <a:endParaRPr lang="ru-RU" dirty="0"/>
          </a:p>
          <a:p>
            <a:r>
              <a:rPr lang="uk-UA" dirty="0"/>
              <a:t> </a:t>
            </a:r>
            <a:endParaRPr lang="ru-RU" dirty="0"/>
          </a:p>
          <a:p>
            <a:r>
              <a:rPr lang="uk-UA" dirty="0"/>
              <a:t> </a:t>
            </a:r>
            <a:endParaRPr lang="ru-RU" dirty="0"/>
          </a:p>
          <a:p>
            <a:r>
              <a:rPr lang="uk-UA" dirty="0"/>
              <a:t> </a:t>
            </a:r>
            <a:endParaRPr lang="ru-RU" dirty="0"/>
          </a:p>
          <a:p>
            <a:r>
              <a:rPr lang="uk-UA" dirty="0"/>
              <a:t> </a:t>
            </a:r>
            <a:endParaRPr lang="ru-RU" dirty="0"/>
          </a:p>
          <a:p>
            <a:r>
              <a:rPr lang="uk-UA" dirty="0"/>
              <a:t> </a:t>
            </a:r>
            <a:endParaRPr lang="ru-RU" dirty="0"/>
          </a:p>
          <a:p>
            <a:br>
              <a:rPr lang="uk-UA" dirty="0"/>
            </a:br>
            <a:r>
              <a:rPr lang="uk-UA" dirty="0"/>
              <a:t>       </a:t>
            </a:r>
            <a:endParaRPr lang="ru-RU" dirty="0"/>
          </a:p>
          <a:p>
            <a:r>
              <a:rPr lang="uk-UA" dirty="0"/>
              <a:t> </a:t>
            </a:r>
            <a:endParaRPr lang="ru-RU" dirty="0"/>
          </a:p>
          <a:p>
            <a:r>
              <a:rPr lang="uk-UA" dirty="0"/>
              <a:t> </a:t>
            </a:r>
            <a:endParaRPr lang="ru-RU" dirty="0"/>
          </a:p>
          <a:p>
            <a:r>
              <a:rPr lang="uk-UA" dirty="0"/>
              <a:t> </a:t>
            </a:r>
            <a:endParaRPr lang="ru-RU" dirty="0"/>
          </a:p>
          <a:p>
            <a:pPr algn="ctr"/>
            <a:r>
              <a:rPr lang="uk-UA" sz="2300" b="1" dirty="0">
                <a:latin typeface="Times New Roman" panose="02020603050405020304" pitchFamily="18" charset="0"/>
                <a:cs typeface="Times New Roman" panose="02020603050405020304" pitchFamily="18" charset="0"/>
              </a:rPr>
              <a:t>Рис. 10.3. Цілі наукового дослідження</a:t>
            </a:r>
            <a:endParaRPr lang="ru-RU" sz="2300" b="1"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p:nvPr/>
        </p:nvPicPr>
        <p:blipFill rotWithShape="1">
          <a:blip r:embed="rId2"/>
          <a:srcRect l="21166" t="26406" r="21272" b="21919"/>
          <a:stretch/>
        </p:blipFill>
        <p:spPr bwMode="auto">
          <a:xfrm>
            <a:off x="1873046" y="1563329"/>
            <a:ext cx="8583560" cy="3672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01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1156" y="787400"/>
            <a:ext cx="9601196" cy="5421671"/>
          </a:xfrm>
        </p:spPr>
        <p:txBody>
          <a:bodyPr>
            <a:normAutofit fontScale="62500" lnSpcReduction="20000"/>
          </a:bodyPr>
          <a:lstStyle/>
          <a:p>
            <a:r>
              <a:rPr lang="uk-UA" sz="3500" dirty="0">
                <a:latin typeface="Times New Roman" panose="02020603050405020304" pitchFamily="18" charset="0"/>
                <a:cs typeface="Times New Roman" panose="02020603050405020304" pitchFamily="18" charset="0"/>
              </a:rPr>
              <a:t>Цілі наукового дослідження класифікують за певними видами (рис. 10.4) </a:t>
            </a:r>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pPr algn="just">
              <a:spcBef>
                <a:spcPts val="0"/>
              </a:spcBef>
              <a:spcAft>
                <a:spcPts val="0"/>
              </a:spcAft>
            </a:pPr>
            <a:endParaRPr lang="uk-UA"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dirty="0">
                <a:latin typeface="Times New Roman" panose="02020603050405020304" pitchFamily="18" charset="0"/>
                <a:cs typeface="Times New Roman" panose="02020603050405020304" pitchFamily="18" charset="0"/>
              </a:rPr>
              <a:t>Основні цілі наукового дослідження – це передбачення його результату, визначення оптимальних шляхів вирішення завдань. </a:t>
            </a:r>
            <a:endParaRPr lang="ru-RU"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dirty="0">
                <a:latin typeface="Times New Roman" panose="02020603050405020304" pitchFamily="18" charset="0"/>
                <a:cs typeface="Times New Roman" panose="02020603050405020304" pitchFamily="18" charset="0"/>
              </a:rPr>
              <a:t>Крім основних цілей наукового дослідження можуть бути і неосновні, які мають допоміжний, або обслуговуючий, характер.</a:t>
            </a:r>
            <a:endParaRPr lang="ru-RU"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i="1" dirty="0">
                <a:latin typeface="Times New Roman" panose="02020603050405020304" pitchFamily="18" charset="0"/>
                <a:cs typeface="Times New Roman" panose="02020603050405020304" pitchFamily="18" charset="0"/>
              </a:rPr>
              <a:t>Допоміжні цілі</a:t>
            </a:r>
            <a:r>
              <a:rPr lang="uk-UA" sz="3500" dirty="0">
                <a:latin typeface="Times New Roman" panose="02020603050405020304" pitchFamily="18" charset="0"/>
                <a:cs typeface="Times New Roman" panose="02020603050405020304" pitchFamily="18" charset="0"/>
              </a:rPr>
              <a:t> наукового дослідження можуть бути спрямовані на різні аспекти вирішення основних цілей. </a:t>
            </a:r>
            <a:endParaRPr lang="ru-RU" sz="3500" dirty="0">
              <a:latin typeface="Times New Roman" panose="02020603050405020304" pitchFamily="18" charset="0"/>
              <a:cs typeface="Times New Roman" panose="02020603050405020304" pitchFamily="18" charset="0"/>
            </a:endParaRPr>
          </a:p>
          <a:p>
            <a:pPr algn="just">
              <a:spcBef>
                <a:spcPts val="0"/>
              </a:spcBef>
              <a:spcAft>
                <a:spcPts val="0"/>
              </a:spcAft>
            </a:pPr>
            <a:r>
              <a:rPr lang="uk-UA" sz="3500" dirty="0">
                <a:latin typeface="Times New Roman" panose="02020603050405020304" pitchFamily="18" charset="0"/>
                <a:cs typeface="Times New Roman" panose="02020603050405020304" pitchFamily="18" charset="0"/>
              </a:rPr>
              <a:t>Обов’язковим атрибутом більшості наукових досліджень є </a:t>
            </a:r>
            <a:r>
              <a:rPr lang="uk-UA" sz="3500" i="1" dirty="0">
                <a:latin typeface="Times New Roman" panose="02020603050405020304" pitchFamily="18" charset="0"/>
                <a:cs typeface="Times New Roman" panose="02020603050405020304" pitchFamily="18" charset="0"/>
              </a:rPr>
              <a:t>практичні цілі</a:t>
            </a:r>
            <a:r>
              <a:rPr lang="uk-UA" sz="3500" dirty="0">
                <a:latin typeface="Times New Roman" panose="02020603050405020304" pitchFamily="18" charset="0"/>
                <a:cs typeface="Times New Roman" panose="02020603050405020304" pitchFamily="18" charset="0"/>
              </a:rPr>
              <a:t>, через які реалізується практично-перетворювальна функція дослідження. </a:t>
            </a:r>
            <a:endParaRPr lang="ru-RU" sz="3500" dirty="0">
              <a:latin typeface="Times New Roman" panose="02020603050405020304" pitchFamily="18" charset="0"/>
              <a:cs typeface="Times New Roman" panose="02020603050405020304" pitchFamily="18" charset="0"/>
            </a:endParaRPr>
          </a:p>
          <a:p>
            <a:pPr algn="just"/>
            <a:endParaRPr lang="ru-RU" dirty="0"/>
          </a:p>
        </p:txBody>
      </p:sp>
      <p:sp>
        <p:nvSpPr>
          <p:cNvPr id="4" name="AutoShape 10"/>
          <p:cNvSpPr>
            <a:spLocks noChangeShapeType="1"/>
          </p:cNvSpPr>
          <p:nvPr/>
        </p:nvSpPr>
        <p:spPr bwMode="auto">
          <a:xfrm>
            <a:off x="685800" y="554038"/>
            <a:ext cx="0" cy="233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5" name="Group 1"/>
          <p:cNvGrpSpPr>
            <a:grpSpLocks/>
          </p:cNvGrpSpPr>
          <p:nvPr/>
        </p:nvGrpSpPr>
        <p:grpSpPr bwMode="auto">
          <a:xfrm>
            <a:off x="2182761" y="1342104"/>
            <a:ext cx="8377084" cy="1430593"/>
            <a:chOff x="1685" y="8777"/>
            <a:chExt cx="8964" cy="1814"/>
          </a:xfrm>
        </p:grpSpPr>
        <p:sp>
          <p:nvSpPr>
            <p:cNvPr id="6" name="AutoShape 9"/>
            <p:cNvSpPr>
              <a:spLocks noChangeArrowheads="1"/>
            </p:cNvSpPr>
            <p:nvPr/>
          </p:nvSpPr>
          <p:spPr bwMode="auto">
            <a:xfrm>
              <a:off x="2175" y="8777"/>
              <a:ext cx="8119" cy="68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КЛАСИФІКАЦІЯ ЦІЛЕЙ</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7" name="AutoShape 8"/>
            <p:cNvSpPr>
              <a:spLocks noChangeArrowheads="1"/>
            </p:cNvSpPr>
            <p:nvPr/>
          </p:nvSpPr>
          <p:spPr bwMode="auto">
            <a:xfrm>
              <a:off x="1685" y="9672"/>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основні</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8" name="AutoShape 7"/>
            <p:cNvSpPr>
              <a:spLocks noChangeArrowheads="1"/>
            </p:cNvSpPr>
            <p:nvPr/>
          </p:nvSpPr>
          <p:spPr bwMode="auto">
            <a:xfrm>
              <a:off x="3985" y="9654"/>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допоміжні</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9" name="AutoShape 6"/>
            <p:cNvSpPr>
              <a:spLocks noChangeArrowheads="1"/>
            </p:cNvSpPr>
            <p:nvPr/>
          </p:nvSpPr>
          <p:spPr bwMode="auto">
            <a:xfrm>
              <a:off x="6314" y="9672"/>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теоретичні</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0" name="AutoShape 5"/>
            <p:cNvSpPr>
              <a:spLocks noChangeArrowheads="1"/>
            </p:cNvSpPr>
            <p:nvPr/>
          </p:nvSpPr>
          <p:spPr bwMode="auto">
            <a:xfrm>
              <a:off x="8550" y="9672"/>
              <a:ext cx="2099" cy="919"/>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практичні</a:t>
              </a:r>
              <a:endParaRPr kumimoji="0" lang="uk-UA" altLang="ru-RU" sz="1800" b="0" i="0" u="none" strike="noStrike" cap="none" normalizeH="0" baseline="0">
                <a:ln>
                  <a:noFill/>
                </a:ln>
                <a:solidFill>
                  <a:schemeClr val="tx1"/>
                </a:solidFill>
                <a:effectLst/>
                <a:latin typeface="Arial" panose="020B0604020202020204" pitchFamily="34" charset="0"/>
              </a:endParaRPr>
            </a:p>
          </p:txBody>
        </p:sp>
        <p:sp>
          <p:nvSpPr>
            <p:cNvPr id="11" name="AutoShape 4"/>
            <p:cNvSpPr>
              <a:spLocks noChangeShapeType="1"/>
            </p:cNvSpPr>
            <p:nvPr/>
          </p:nvSpPr>
          <p:spPr bwMode="auto">
            <a:xfrm>
              <a:off x="5025" y="9421"/>
              <a:ext cx="0" cy="3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3"/>
            <p:cNvSpPr>
              <a:spLocks noChangeShapeType="1"/>
            </p:cNvSpPr>
            <p:nvPr/>
          </p:nvSpPr>
          <p:spPr bwMode="auto">
            <a:xfrm>
              <a:off x="7292" y="9421"/>
              <a:ext cx="0" cy="3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2"/>
            <p:cNvSpPr>
              <a:spLocks noChangeShapeType="1"/>
            </p:cNvSpPr>
            <p:nvPr/>
          </p:nvSpPr>
          <p:spPr bwMode="auto">
            <a:xfrm>
              <a:off x="9536" y="9408"/>
              <a:ext cx="0" cy="36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15" name="Rectangle 17"/>
          <p:cNvSpPr>
            <a:spLocks noChangeArrowheads="1"/>
          </p:cNvSpPr>
          <p:nvPr/>
        </p:nvSpPr>
        <p:spPr bwMode="auto">
          <a:xfrm>
            <a:off x="5776040" y="49396"/>
            <a:ext cx="639919"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16" name="Прямоугольник 15"/>
          <p:cNvSpPr/>
          <p:nvPr/>
        </p:nvSpPr>
        <p:spPr>
          <a:xfrm>
            <a:off x="3236435" y="3244334"/>
            <a:ext cx="5719130" cy="369332"/>
          </a:xfrm>
          <a:prstGeom prst="rect">
            <a:avLst/>
          </a:prstGeom>
        </p:spPr>
        <p:txBody>
          <a:bodyPr wrap="none">
            <a:spAutoFit/>
          </a:bodyPr>
          <a:lstStyle/>
          <a:p>
            <a:pPr algn="ctr">
              <a:spcAft>
                <a:spcPts val="0"/>
              </a:spcAft>
            </a:pPr>
            <a:r>
              <a:rPr lang="uk-UA" b="1" dirty="0">
                <a:latin typeface="Times New Roman" panose="02020603050405020304" pitchFamily="18" charset="0"/>
                <a:ea typeface="Calibri" panose="020F0502020204030204" pitchFamily="34" charset="0"/>
              </a:rPr>
              <a:t>Рис. 10.4. Класифікація цілей наукового дослідження</a:t>
            </a:r>
            <a:endParaRPr lang="ru-RU" sz="1600" b="1" dirty="0">
              <a:effectLst/>
              <a:latin typeface="Arial Unicode MS"/>
              <a:ea typeface="Calibri" panose="020F0502020204030204" pitchFamily="34" charset="0"/>
            </a:endParaRPr>
          </a:p>
        </p:txBody>
      </p:sp>
    </p:spTree>
    <p:extLst>
      <p:ext uri="{BB962C8B-B14F-4D97-AF65-F5344CB8AC3E}">
        <p14:creationId xmlns:p14="http://schemas.microsoft.com/office/powerpoint/2010/main" val="155347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8143" y="1898947"/>
            <a:ext cx="10660622" cy="5790973"/>
          </a:xfrm>
        </p:spPr>
        <p:txBody>
          <a:bodyPr/>
          <a:lstStyle/>
          <a:p>
            <a:endParaRPr lang="ru-RU" dirty="0"/>
          </a:p>
          <a:p>
            <a:endParaRPr lang="ru-RU" dirty="0"/>
          </a:p>
          <a:p>
            <a:endParaRPr lang="ru-RU" dirty="0"/>
          </a:p>
          <a:p>
            <a:endParaRPr lang="ru-RU" dirty="0"/>
          </a:p>
        </p:txBody>
      </p:sp>
      <p:sp>
        <p:nvSpPr>
          <p:cNvPr id="19" name="Rectangle 33"/>
          <p:cNvSpPr>
            <a:spLocks noChangeArrowheads="1"/>
          </p:cNvSpPr>
          <p:nvPr/>
        </p:nvSpPr>
        <p:spPr bwMode="auto">
          <a:xfrm>
            <a:off x="988143" y="852507"/>
            <a:ext cx="10058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altLang="ru-RU"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Традиційно мету наукових досліджень у галузі фінансів, банківської справи, страхування та фондового ринку пов’язують із низкою типових цілей (рис. 10.5).</a:t>
            </a:r>
            <a:endParaRPr kumimoji="0" lang="ru-RU" altLang="ru-RU"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3" name="Rectangle 38"/>
          <p:cNvSpPr>
            <a:spLocks noChangeArrowheads="1"/>
          </p:cNvSpPr>
          <p:nvPr/>
        </p:nvSpPr>
        <p:spPr bwMode="auto">
          <a:xfrm>
            <a:off x="1563329" y="2757392"/>
            <a:ext cx="10006907"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chemeClr val="tx1"/>
                </a:solidFill>
                <a:effectLst/>
                <a:latin typeface="Arial" panose="020B0604020202020204" pitchFamily="34" charset="0"/>
              </a:rPr>
            </a:b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altLang="ru-RU"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uk-UA" altLang="ru-RU"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uk-UA" altLang="ru-RU" sz="20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uk-UA" altLang="ru-RU"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uk-UA" altLang="ru-RU"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Рис. 10.5. Мета дослідження у галузі фінансів, банківської справи, страхування </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uk-UA" altLang="ru-RU"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 фондового ринку</a:t>
            </a: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4" name="Рисунок 33"/>
          <p:cNvPicPr/>
          <p:nvPr/>
        </p:nvPicPr>
        <p:blipFill rotWithShape="1">
          <a:blip r:embed="rId2"/>
          <a:srcRect l="19081" t="36627" r="19669" b="28166"/>
          <a:stretch/>
        </p:blipFill>
        <p:spPr bwMode="auto">
          <a:xfrm>
            <a:off x="1814051" y="1710813"/>
            <a:ext cx="9232491" cy="32151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456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554181"/>
            <a:ext cx="9601196" cy="6068291"/>
          </a:xfrm>
        </p:spPr>
        <p:txBody>
          <a:bodyPr/>
          <a:lstStyle/>
          <a:p>
            <a:pPr algn="just">
              <a:spcBef>
                <a:spcPts val="0"/>
              </a:spcBef>
              <a:spcAft>
                <a:spcPts val="0"/>
              </a:spcAft>
            </a:pPr>
            <a:r>
              <a:rPr lang="uk-UA" dirty="0"/>
              <a:t>Вітчизняні та зарубіжні вчені по різному трактують поняття «об’єкт наукового дослідження» (табл. 10.1).</a:t>
            </a:r>
            <a:endParaRPr lang="ru-RU" dirty="0"/>
          </a:p>
          <a:p>
            <a:pPr algn="r">
              <a:spcBef>
                <a:spcPts val="0"/>
              </a:spcBef>
              <a:spcAft>
                <a:spcPts val="0"/>
              </a:spcAft>
            </a:pPr>
            <a:r>
              <a:rPr lang="uk-UA" i="1" dirty="0"/>
              <a:t>Таблиця 10.1</a:t>
            </a:r>
            <a:endParaRPr lang="ru-RU" dirty="0"/>
          </a:p>
          <a:p>
            <a:pPr algn="ctr">
              <a:spcBef>
                <a:spcPts val="0"/>
              </a:spcBef>
              <a:spcAft>
                <a:spcPts val="0"/>
              </a:spcAft>
            </a:pPr>
            <a:r>
              <a:rPr lang="uk-UA" b="1" dirty="0"/>
              <a:t>Дефініції “об’єкт наукового дослідження”</a:t>
            </a:r>
            <a:endParaRPr lang="ru-RU" dirty="0"/>
          </a:p>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907429576"/>
              </p:ext>
            </p:extLst>
          </p:nvPr>
        </p:nvGraphicFramePr>
        <p:xfrm>
          <a:off x="1579418" y="2092030"/>
          <a:ext cx="8977746" cy="3953203"/>
        </p:xfrm>
        <a:graphic>
          <a:graphicData uri="http://schemas.openxmlformats.org/drawingml/2006/table">
            <a:tbl>
              <a:tblPr firstRow="1" firstCol="1" lastRow="1" lastCol="1" bandRow="1" bandCol="1">
                <a:tableStyleId>{5C22544A-7EE6-4342-B048-85BDC9FD1C3A}</a:tableStyleId>
              </a:tblPr>
              <a:tblGrid>
                <a:gridCol w="1900130">
                  <a:extLst>
                    <a:ext uri="{9D8B030D-6E8A-4147-A177-3AD203B41FA5}">
                      <a16:colId xmlns:a16="http://schemas.microsoft.com/office/drawing/2014/main" val="393244861"/>
                    </a:ext>
                  </a:extLst>
                </a:gridCol>
                <a:gridCol w="7077616">
                  <a:extLst>
                    <a:ext uri="{9D8B030D-6E8A-4147-A177-3AD203B41FA5}">
                      <a16:colId xmlns:a16="http://schemas.microsoft.com/office/drawing/2014/main" val="831383680"/>
                    </a:ext>
                  </a:extLst>
                </a:gridCol>
              </a:tblGrid>
              <a:tr h="345937">
                <a:tc>
                  <a:txBody>
                    <a:bodyPr/>
                    <a:lstStyle/>
                    <a:p>
                      <a:pPr algn="ctr">
                        <a:lnSpc>
                          <a:spcPct val="130000"/>
                        </a:lnSpc>
                        <a:spcAft>
                          <a:spcPts val="0"/>
                        </a:spcAft>
                      </a:pPr>
                      <a:r>
                        <a:rPr lang="uk-UA" sz="1400" i="1" dirty="0">
                          <a:solidFill>
                            <a:schemeClr val="tx1"/>
                          </a:solidFill>
                          <a:effectLst/>
                          <a:latin typeface="Times New Roman" panose="02020603050405020304" pitchFamily="18" charset="0"/>
                          <a:cs typeface="Times New Roman" panose="02020603050405020304" pitchFamily="18" charset="0"/>
                        </a:rPr>
                        <a:t>Автор</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i="1" dirty="0">
                          <a:solidFill>
                            <a:schemeClr val="tx1"/>
                          </a:solidFill>
                          <a:effectLst/>
                          <a:latin typeface="Times New Roman" panose="02020603050405020304" pitchFamily="18" charset="0"/>
                          <a:cs typeface="Times New Roman" panose="02020603050405020304" pitchFamily="18" charset="0"/>
                        </a:rPr>
                        <a:t>Дефініція</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8822485"/>
                  </a:ext>
                </a:extLst>
              </a:tr>
              <a:tr h="499191">
                <a:tc>
                  <a:txBody>
                    <a:bodyPr/>
                    <a:lstStyle/>
                    <a:p>
                      <a:pPr>
                        <a:lnSpc>
                          <a:spcPct val="130000"/>
                        </a:lnSpc>
                        <a:spcAft>
                          <a:spcPts val="0"/>
                        </a:spcAft>
                      </a:pPr>
                      <a:r>
                        <a:rPr lang="uk-UA" sz="1400" spc="-50" dirty="0">
                          <a:solidFill>
                            <a:schemeClr val="tx1"/>
                          </a:solidFill>
                          <a:effectLst/>
                          <a:latin typeface="Times New Roman" panose="02020603050405020304" pitchFamily="18" charset="0"/>
                          <a:cs typeface="Times New Roman" panose="02020603050405020304" pitchFamily="18" charset="0"/>
                        </a:rPr>
                        <a:t>Г. С. </a:t>
                      </a:r>
                      <a:r>
                        <a:rPr lang="uk-UA" sz="1400" spc="-50" dirty="0" err="1">
                          <a:solidFill>
                            <a:schemeClr val="tx1"/>
                          </a:solidFill>
                          <a:effectLst/>
                          <a:latin typeface="Times New Roman" panose="02020603050405020304" pitchFamily="18" charset="0"/>
                          <a:cs typeface="Times New Roman" panose="02020603050405020304" pitchFamily="18" charset="0"/>
                        </a:rPr>
                        <a:t>Цехмістрова</a:t>
                      </a:r>
                      <a:r>
                        <a:rPr lang="uk-UA" sz="1400" spc="-5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spc="-50" dirty="0">
                          <a:solidFill>
                            <a:schemeClr val="tx1"/>
                          </a:solidFill>
                          <a:effectLst/>
                          <a:latin typeface="Times New Roman" panose="02020603050405020304" pitchFamily="18" charset="0"/>
                          <a:cs typeface="Times New Roman" panose="02020603050405020304" pitchFamily="18" charset="0"/>
                        </a:rPr>
                        <a:t>Об’єктом наукового дослідження вважають те, на що спрямована пізнавальна діяльність дослідника. Це може бути матеріальна або ідеальна система</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9802959"/>
                  </a:ext>
                </a:extLst>
              </a:tr>
              <a:tr h="430773">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Н. М. </a:t>
                      </a:r>
                      <a:r>
                        <a:rPr lang="uk-UA" sz="1400" dirty="0" err="1">
                          <a:solidFill>
                            <a:schemeClr val="tx1"/>
                          </a:solidFill>
                          <a:effectLst/>
                          <a:latin typeface="Times New Roman" panose="02020603050405020304" pitchFamily="18" charset="0"/>
                          <a:cs typeface="Times New Roman" panose="02020603050405020304" pitchFamily="18" charset="0"/>
                        </a:rPr>
                        <a:t>Малюга</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spc="-5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певна сукупність властивостей та відносин, яка існує об’єктивно, незалежно від дослідника, але ним відображається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9441431"/>
                  </a:ext>
                </a:extLst>
              </a:tr>
              <a:tr h="345937">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М. Я. Віленський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сукупність реальних явищ, те що описує теорія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1877454"/>
                  </a:ext>
                </a:extLst>
              </a:tr>
              <a:tr h="554111">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С. І. Ожегов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те, що існує поза нами і незалежно від нашої свідомості, зовнішній світ, матеріальна дійсність. Явище, предмет, на який спрямована будь-яка діяльність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2091519"/>
                  </a:ext>
                </a:extLst>
              </a:tr>
              <a:tr h="454461">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Е. Яценко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 наукового дослідження – це предмет, явище, які людина прагне пізнати і на які спрямована її діяльність</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4051598"/>
                  </a:ext>
                </a:extLst>
              </a:tr>
              <a:tr h="875505">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М. Т. Білуха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Об’єктом наукового дослідження є навколишній матеріальний світ та форми його відображення у  свідомості людей, які існують незалежно від нашої свідомості, обираються відповідно до мети дослідження.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4980471"/>
                  </a:ext>
                </a:extLst>
              </a:tr>
            </a:tbl>
          </a:graphicData>
        </a:graphic>
      </p:graphicFrame>
    </p:spTree>
    <p:extLst>
      <p:ext uri="{BB962C8B-B14F-4D97-AF65-F5344CB8AC3E}">
        <p14:creationId xmlns:p14="http://schemas.microsoft.com/office/powerpoint/2010/main" val="326743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07923"/>
            <a:ext cx="9601196" cy="5294671"/>
          </a:xfrm>
        </p:spPr>
        <p:txBody>
          <a:bodyPr>
            <a:normAutofit/>
          </a:bodyPr>
          <a:lstStyle/>
          <a:p>
            <a:pPr algn="just"/>
            <a:r>
              <a:rPr lang="uk-UA" dirty="0"/>
              <a:t>Дослідження у галузі фінансів, банківської справи, страхування та фондового ринку можуть передбачати практичну мету або одержання інформації для вибору шляхів і засобів вирішення проблемної ситуації. </a:t>
            </a:r>
            <a:endParaRPr lang="ru-RU" dirty="0"/>
          </a:p>
          <a:p>
            <a:pPr algn="just"/>
            <a:r>
              <a:rPr lang="uk-UA" dirty="0"/>
              <a:t>При цьому мету наукового дослідження можна сформувати одним абзацом, наприклад: «… метою наукового дослідження є обґрунтування теоретичних положень діяльності об’єднаних територіальних громад в Україні та розробка практичних рекомендацій з напрямів їх розвитку».</a:t>
            </a:r>
            <a:endParaRPr lang="ru-RU" dirty="0"/>
          </a:p>
          <a:p>
            <a:pPr algn="just"/>
            <a:r>
              <a:rPr lang="uk-UA" dirty="0"/>
              <a:t>При визначенні мети наукового дослідження необхідно зважати на рівень підготовки науковця. Молоді науковці, а саме здобувачі освіти – випускники вузів, аспіранти перших років навчання не повинні вибирати для себе непосильну мету наукового дослідження. </a:t>
            </a:r>
            <a:endParaRPr lang="ru-RU" dirty="0"/>
          </a:p>
          <a:p>
            <a:endParaRPr lang="ru-RU" dirty="0"/>
          </a:p>
        </p:txBody>
      </p:sp>
    </p:spTree>
    <p:extLst>
      <p:ext uri="{BB962C8B-B14F-4D97-AF65-F5344CB8AC3E}">
        <p14:creationId xmlns:p14="http://schemas.microsoft.com/office/powerpoint/2010/main" val="3687112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061884"/>
            <a:ext cx="9601196" cy="4813984"/>
          </a:xfrm>
        </p:spPr>
        <p:txBody>
          <a:bodyPr/>
          <a:lstStyle/>
          <a:p>
            <a:pPr algn="just"/>
            <a:r>
              <a:rPr lang="uk-UA" dirty="0"/>
              <a:t>Визначивши мету дослідження, науковець повинен чітко сформулювати завдання, які він перед собою ставить з метою реалізації поставленої мети. </a:t>
            </a:r>
            <a:endParaRPr lang="ru-RU" dirty="0"/>
          </a:p>
          <a:p>
            <a:pPr algn="just"/>
            <a:r>
              <a:rPr lang="uk-UA" i="1" dirty="0"/>
              <a:t>Завдання наукового дослідження</a:t>
            </a:r>
            <a:r>
              <a:rPr lang="uk-UA" dirty="0"/>
              <a:t> – це деталізований перелік дій, які повинні бути проведені в ході наукового дослідження з метою реалізації його мети. Завдання дослідження </a:t>
            </a:r>
            <a:r>
              <a:rPr lang="uk-UA" dirty="0" err="1"/>
              <a:t>формулюються</a:t>
            </a:r>
            <a:r>
              <a:rPr lang="uk-UA" dirty="0"/>
              <a:t> після проведення аналізу рівня вивчення об’єкта з огляду на поставлену мету і є тим мінімумом питань, відповіді на які необхідно обов’язково отримати  для досягнення мети. </a:t>
            </a:r>
            <a:endParaRPr lang="ru-RU" dirty="0"/>
          </a:p>
          <a:p>
            <a:pPr algn="just"/>
            <a:r>
              <a:rPr lang="uk-UA" dirty="0"/>
              <a:t>Науковці дають різні визначення поняття “завдання наукового дослідження” (табл. 10.4).</a:t>
            </a:r>
            <a:endParaRPr lang="ru-RU" dirty="0"/>
          </a:p>
          <a:p>
            <a:endParaRPr lang="ru-RU" dirty="0"/>
          </a:p>
        </p:txBody>
      </p:sp>
    </p:spTree>
    <p:extLst>
      <p:ext uri="{BB962C8B-B14F-4D97-AF65-F5344CB8AC3E}">
        <p14:creationId xmlns:p14="http://schemas.microsoft.com/office/powerpoint/2010/main" val="903886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40658"/>
            <a:ext cx="9601196" cy="5035210"/>
          </a:xfrm>
        </p:spPr>
        <p:txBody>
          <a:bodyPr/>
          <a:lstStyle/>
          <a:p>
            <a:pPr algn="r"/>
            <a:r>
              <a:rPr lang="uk-UA" i="1"/>
              <a:t>Таблиця 10.4</a:t>
            </a:r>
            <a:endParaRPr lang="ru-RU"/>
          </a:p>
          <a:p>
            <a:pPr algn="ctr"/>
            <a:r>
              <a:rPr lang="uk-UA" b="1"/>
              <a:t>Дефініції «завдання наукового дослідження»</a:t>
            </a:r>
          </a:p>
          <a:p>
            <a:pPr algn="ct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685195855"/>
              </p:ext>
            </p:extLst>
          </p:nvPr>
        </p:nvGraphicFramePr>
        <p:xfrm>
          <a:off x="1976283" y="1902542"/>
          <a:ext cx="8716298" cy="3672347"/>
        </p:xfrm>
        <a:graphic>
          <a:graphicData uri="http://schemas.openxmlformats.org/drawingml/2006/table">
            <a:tbl>
              <a:tblPr firstRow="1" firstCol="1" lastRow="1" lastCol="1" bandRow="1" bandCol="1">
                <a:tableStyleId>{5C22544A-7EE6-4342-B048-85BDC9FD1C3A}</a:tableStyleId>
              </a:tblPr>
              <a:tblGrid>
                <a:gridCol w="1936955">
                  <a:extLst>
                    <a:ext uri="{9D8B030D-6E8A-4147-A177-3AD203B41FA5}">
                      <a16:colId xmlns:a16="http://schemas.microsoft.com/office/drawing/2014/main" val="3082854081"/>
                    </a:ext>
                  </a:extLst>
                </a:gridCol>
                <a:gridCol w="6779343">
                  <a:extLst>
                    <a:ext uri="{9D8B030D-6E8A-4147-A177-3AD203B41FA5}">
                      <a16:colId xmlns:a16="http://schemas.microsoft.com/office/drawing/2014/main" val="1318919387"/>
                    </a:ext>
                  </a:extLst>
                </a:gridCol>
              </a:tblGrid>
              <a:tr h="330738">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Дефініція</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3375758"/>
                  </a:ext>
                </a:extLst>
              </a:tr>
              <a:tr h="1653689">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Г. С. </a:t>
                      </a:r>
                      <a:r>
                        <a:rPr lang="uk-UA" sz="1400" dirty="0" err="1">
                          <a:solidFill>
                            <a:schemeClr val="tx1"/>
                          </a:solidFill>
                          <a:effectLst/>
                          <a:latin typeface="Times New Roman" panose="02020603050405020304" pitchFamily="18" charset="0"/>
                          <a:cs typeface="Times New Roman" panose="02020603050405020304" pitchFamily="18" charset="0"/>
                        </a:rPr>
                        <a:t>Цехмістрова</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Визначення завдань наукового дослідження – це визначення факторів, які впливають на об’єкт дослідження, відбір і зосередження уваги на найсуттєвіших із них. Критеріями відбору є мета дослідження та кількісний рівень накопичених фактів у цьому напрямі</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0454240"/>
                  </a:ext>
                </a:extLst>
              </a:tr>
              <a:tr h="992214">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О. А. Попов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Завдання наукового дослідження – це дії, які в своїй сукупності повинні дати уявлення про те, що потрібно зробити, аби мета була досягнуто</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6766311"/>
                  </a:ext>
                </a:extLst>
              </a:tr>
              <a:tr h="695706">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М. Малюга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Завдання наукового дослідження визначають для того, щоб більш конкретно реалізувати його мету</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1031777"/>
                  </a:ext>
                </a:extLst>
              </a:tr>
            </a:tbl>
          </a:graphicData>
        </a:graphic>
      </p:graphicFrame>
    </p:spTree>
    <p:extLst>
      <p:ext uri="{BB962C8B-B14F-4D97-AF65-F5344CB8AC3E}">
        <p14:creationId xmlns:p14="http://schemas.microsoft.com/office/powerpoint/2010/main" val="2163547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932039"/>
            <a:ext cx="9601196" cy="3943829"/>
          </a:xfrm>
        </p:spPr>
        <p:txBody>
          <a:bodyPr/>
          <a:lstStyle/>
          <a:p>
            <a:pPr algn="just"/>
            <a:r>
              <a:rPr lang="uk-UA" dirty="0"/>
              <a:t>Завдання наукового дослідження передбачають опис:</a:t>
            </a:r>
            <a:endParaRPr lang="ru-RU" dirty="0"/>
          </a:p>
          <a:p>
            <a:pPr algn="just"/>
            <a:r>
              <a:rPr lang="uk-UA" dirty="0"/>
              <a:t>1) основних характеристик (сутності) досліджуваного явища;</a:t>
            </a:r>
            <a:endParaRPr lang="ru-RU" dirty="0"/>
          </a:p>
          <a:p>
            <a:pPr algn="just"/>
            <a:r>
              <a:rPr lang="uk-UA" dirty="0"/>
              <a:t>2) характеристику процесу розвитку досліджуваного явища;</a:t>
            </a:r>
            <a:endParaRPr lang="ru-RU" dirty="0"/>
          </a:p>
          <a:p>
            <a:pPr algn="just"/>
            <a:r>
              <a:rPr lang="uk-UA" dirty="0"/>
              <a:t>3) розробку та (або) обґрунтування критеріїв показників цього явища.</a:t>
            </a:r>
            <a:endParaRPr lang="ru-RU" dirty="0"/>
          </a:p>
          <a:p>
            <a:pPr algn="just"/>
            <a:r>
              <a:rPr lang="uk-UA" dirty="0"/>
              <a:t>У наукових дослідженнях у галузі фінансів, банківської справи та страхування розрізняють такі види завдань (рис. 10.6):</a:t>
            </a:r>
            <a:endParaRPr lang="ru-RU" dirty="0"/>
          </a:p>
          <a:p>
            <a:r>
              <a:rPr lang="uk-UA" dirty="0"/>
              <a:t> </a:t>
            </a:r>
            <a:endParaRPr lang="ru-RU" dirty="0"/>
          </a:p>
        </p:txBody>
      </p:sp>
    </p:spTree>
    <p:extLst>
      <p:ext uri="{BB962C8B-B14F-4D97-AF65-F5344CB8AC3E}">
        <p14:creationId xmlns:p14="http://schemas.microsoft.com/office/powerpoint/2010/main" val="396537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19081" t="20159" r="21753" b="11130"/>
          <a:stretch/>
        </p:blipFill>
        <p:spPr bwMode="auto">
          <a:xfrm>
            <a:off x="2400608" y="530942"/>
            <a:ext cx="7967508" cy="5208698"/>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797277" y="5739640"/>
            <a:ext cx="6096000" cy="658642"/>
          </a:xfrm>
          <a:prstGeom prst="rect">
            <a:avLst/>
          </a:prstGeom>
        </p:spPr>
        <p:txBody>
          <a:bodyPr>
            <a:spAutoFit/>
          </a:bodyPr>
          <a:lstStyle/>
          <a:p>
            <a:pPr indent="44958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Рис. 10.6. Види завдань наукового дослідження</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32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78426"/>
            <a:ext cx="9601196" cy="5471651"/>
          </a:xfrm>
        </p:spPr>
        <p:txBody>
          <a:bodyPr>
            <a:normAutofit fontScale="85000" lnSpcReduction="20000"/>
          </a:bodyPr>
          <a:lstStyle/>
          <a:p>
            <a:pPr algn="just">
              <a:spcBef>
                <a:spcPts val="0"/>
              </a:spcBef>
              <a:spcAft>
                <a:spcPts val="0"/>
              </a:spcAft>
            </a:pPr>
            <a:r>
              <a:rPr lang="uk-UA" i="1" dirty="0"/>
              <a:t>Теоретичні завдання наукового дослідження </a:t>
            </a:r>
            <a:r>
              <a:rPr lang="uk-UA" dirty="0"/>
              <a:t>вирішують за допомогою певної системи умовиводів, що спираються на існуючі в науці знання і факти.</a:t>
            </a:r>
            <a:endParaRPr lang="ru-RU" dirty="0"/>
          </a:p>
          <a:p>
            <a:pPr algn="just">
              <a:spcBef>
                <a:spcPts val="0"/>
              </a:spcBef>
              <a:spcAft>
                <a:spcPts val="0"/>
              </a:spcAft>
            </a:pPr>
            <a:r>
              <a:rPr lang="uk-UA" i="1" dirty="0"/>
              <a:t>Емпіричне завдання наукового дослідження </a:t>
            </a:r>
            <a:r>
              <a:rPr lang="uk-UA" dirty="0"/>
              <a:t>– це завдання, що реалізується через спостереження об’єктів, фіксацію фактів, проведення експериментів, установлення співвідношень, зав'язків, закономірностей між окремими явищами.</a:t>
            </a:r>
            <a:endParaRPr lang="ru-RU" dirty="0"/>
          </a:p>
          <a:p>
            <a:pPr algn="just">
              <a:spcBef>
                <a:spcPts val="0"/>
              </a:spcBef>
              <a:spcAft>
                <a:spcPts val="0"/>
              </a:spcAft>
            </a:pPr>
            <a:r>
              <a:rPr lang="uk-UA" i="1" dirty="0"/>
              <a:t>Логічні завдання наукового дослідження </a:t>
            </a:r>
            <a:r>
              <a:rPr lang="uk-UA" dirty="0"/>
              <a:t>розв’язують методами логічного аналізу наукового знання, яке існує у вигляді окремих суджень або їхніх цілих систем.</a:t>
            </a:r>
            <a:endParaRPr lang="ru-RU" dirty="0"/>
          </a:p>
          <a:p>
            <a:pPr algn="just">
              <a:spcBef>
                <a:spcPts val="0"/>
              </a:spcBef>
              <a:spcAft>
                <a:spcPts val="0"/>
              </a:spcAft>
            </a:pPr>
            <a:r>
              <a:rPr lang="uk-UA" i="1" dirty="0"/>
              <a:t>Статистичні завдання наукового дослідження </a:t>
            </a:r>
            <a:r>
              <a:rPr lang="uk-UA" dirty="0"/>
              <a:t>вирішуються на основі методів статистичного аналізу, використовуючи апарат математичної статистики.</a:t>
            </a:r>
            <a:endParaRPr lang="ru-RU" dirty="0"/>
          </a:p>
          <a:p>
            <a:pPr algn="just">
              <a:spcBef>
                <a:spcPts val="0"/>
              </a:spcBef>
              <a:spcAft>
                <a:spcPts val="0"/>
              </a:spcAft>
            </a:pPr>
            <a:r>
              <a:rPr lang="uk-UA" i="1" dirty="0"/>
              <a:t>Аналітичні завдання наукових досліджень </a:t>
            </a:r>
            <a:r>
              <a:rPr lang="uk-UA" dirty="0"/>
              <a:t>також виступають здебільшого у ролі елементів розв’язання їхніх експериментальних завдань. Розв’язання аналітичних завдань полягає в отриманні достовірно точних експериментальних даних і на математичному описі процесів, що досліджуються, або математичній формі подання результатів дослідження.</a:t>
            </a:r>
            <a:endParaRPr lang="ru-RU" dirty="0"/>
          </a:p>
          <a:p>
            <a:pPr algn="just">
              <a:spcBef>
                <a:spcPts val="0"/>
              </a:spcBef>
              <a:spcAft>
                <a:spcPts val="0"/>
              </a:spcAft>
            </a:pPr>
            <a:r>
              <a:rPr lang="uk-UA" i="1" dirty="0"/>
              <a:t>Експериментальні завдання наукових досліджень </a:t>
            </a:r>
            <a:r>
              <a:rPr lang="uk-UA" dirty="0"/>
              <a:t>розв’язуються на основі цілеспрямованого керування змінами стану окремих сторін або відношень об’єкта дослідження і точного опису фактів, що відображають відповідні зміни стану самого об’єкта.</a:t>
            </a:r>
          </a:p>
          <a:p>
            <a:pPr algn="just">
              <a:spcBef>
                <a:spcPts val="0"/>
              </a:spcBef>
              <a:spcAft>
                <a:spcPts val="0"/>
              </a:spcAft>
            </a:pPr>
            <a:r>
              <a:rPr lang="uk-UA" i="1" dirty="0"/>
              <a:t>Постійні завдання наукового дослідження </a:t>
            </a:r>
            <a:r>
              <a:rPr lang="uk-UA" dirty="0"/>
              <a:t>– це завдання, які вивчаються на всіх етапах здійснення наукового дослідження. </a:t>
            </a:r>
          </a:p>
          <a:p>
            <a:pPr algn="just">
              <a:spcBef>
                <a:spcPts val="0"/>
              </a:spcBef>
              <a:spcAft>
                <a:spcPts val="0"/>
              </a:spcAft>
            </a:pPr>
            <a:r>
              <a:rPr lang="uk-UA" i="1" dirty="0"/>
              <a:t>Тимчасовими</a:t>
            </a:r>
            <a:r>
              <a:rPr lang="uk-UA" dirty="0"/>
              <a:t> є завдання, які вивчаються на обумовлених конкретних етапах здійснення наукового дослідження.</a:t>
            </a:r>
            <a:endParaRPr lang="ru-RU" dirty="0"/>
          </a:p>
          <a:p>
            <a:pPr algn="just"/>
            <a:endParaRPr lang="ru-RU" dirty="0"/>
          </a:p>
          <a:p>
            <a:endParaRPr lang="ru-RU" dirty="0"/>
          </a:p>
        </p:txBody>
      </p:sp>
    </p:spTree>
    <p:extLst>
      <p:ext uri="{BB962C8B-B14F-4D97-AF65-F5344CB8AC3E}">
        <p14:creationId xmlns:p14="http://schemas.microsoft.com/office/powerpoint/2010/main" val="234916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37419"/>
            <a:ext cx="9601196" cy="5138449"/>
          </a:xfrm>
        </p:spPr>
        <p:txBody>
          <a:bodyPr>
            <a:normAutofit fontScale="92500"/>
          </a:bodyPr>
          <a:lstStyle/>
          <a:p>
            <a:pPr marL="0" indent="285750" algn="just">
              <a:spcBef>
                <a:spcPts val="0"/>
              </a:spcBef>
              <a:spcAft>
                <a:spcPts val="0"/>
              </a:spcAft>
            </a:pPr>
            <a:r>
              <a:rPr lang="uk-UA" i="1" dirty="0"/>
              <a:t>Завдання наукового дослідження формулюють за допомогою таких основних дієслів: </a:t>
            </a:r>
            <a:endParaRPr lang="ru-RU" i="1" dirty="0"/>
          </a:p>
          <a:p>
            <a:pPr marL="0" indent="285750" algn="just">
              <a:spcBef>
                <a:spcPts val="0"/>
              </a:spcBef>
              <a:spcAft>
                <a:spcPts val="0"/>
              </a:spcAft>
            </a:pPr>
            <a:r>
              <a:rPr lang="uk-UA" dirty="0"/>
              <a:t>– охарактеризувати…;</a:t>
            </a:r>
            <a:endParaRPr lang="ru-RU" dirty="0"/>
          </a:p>
          <a:p>
            <a:pPr marL="0" indent="285750" algn="just">
              <a:spcBef>
                <a:spcPts val="0"/>
              </a:spcBef>
              <a:spcAft>
                <a:spcPts val="0"/>
              </a:spcAft>
            </a:pPr>
            <a:r>
              <a:rPr lang="uk-UA" dirty="0"/>
              <a:t>– розробити…;</a:t>
            </a:r>
            <a:endParaRPr lang="ru-RU" dirty="0"/>
          </a:p>
          <a:p>
            <a:pPr marL="0" indent="285750" algn="just">
              <a:spcBef>
                <a:spcPts val="0"/>
              </a:spcBef>
              <a:spcAft>
                <a:spcPts val="0"/>
              </a:spcAft>
            </a:pPr>
            <a:r>
              <a:rPr lang="uk-UA" dirty="0"/>
              <a:t>– виявити…;</a:t>
            </a:r>
            <a:endParaRPr lang="ru-RU" dirty="0"/>
          </a:p>
          <a:p>
            <a:pPr marL="0" indent="285750" algn="just">
              <a:spcBef>
                <a:spcPts val="0"/>
              </a:spcBef>
              <a:spcAft>
                <a:spcPts val="0"/>
              </a:spcAft>
            </a:pPr>
            <a:r>
              <a:rPr lang="uk-UA" dirty="0"/>
              <a:t>– встановити…;</a:t>
            </a:r>
            <a:endParaRPr lang="ru-RU" dirty="0"/>
          </a:p>
          <a:p>
            <a:pPr marL="0" indent="285750" algn="just">
              <a:spcBef>
                <a:spcPts val="0"/>
              </a:spcBef>
              <a:spcAft>
                <a:spcPts val="0"/>
              </a:spcAft>
            </a:pPr>
            <a:r>
              <a:rPr lang="uk-UA" dirty="0"/>
              <a:t>– обґрунтувати…;</a:t>
            </a:r>
            <a:endParaRPr lang="ru-RU" dirty="0"/>
          </a:p>
          <a:p>
            <a:pPr marL="0" indent="285750" algn="just">
              <a:spcBef>
                <a:spcPts val="0"/>
              </a:spcBef>
              <a:spcAft>
                <a:spcPts val="0"/>
              </a:spcAft>
            </a:pPr>
            <a:r>
              <a:rPr lang="uk-UA" dirty="0"/>
              <a:t>– визначити…;</a:t>
            </a:r>
            <a:endParaRPr lang="ru-RU" dirty="0"/>
          </a:p>
          <a:p>
            <a:pPr marL="0" indent="285750" algn="just">
              <a:spcBef>
                <a:spcPts val="0"/>
              </a:spcBef>
              <a:spcAft>
                <a:spcPts val="0"/>
              </a:spcAft>
            </a:pPr>
            <a:r>
              <a:rPr lang="uk-UA" dirty="0"/>
              <a:t>– перевірити…;</a:t>
            </a:r>
            <a:endParaRPr lang="ru-RU" dirty="0"/>
          </a:p>
          <a:p>
            <a:pPr marL="0" indent="285750" algn="just">
              <a:spcBef>
                <a:spcPts val="0"/>
              </a:spcBef>
              <a:spcAft>
                <a:spcPts val="0"/>
              </a:spcAft>
            </a:pPr>
            <a:r>
              <a:rPr lang="uk-UA" dirty="0"/>
              <a:t>– систематизувати…;</a:t>
            </a:r>
            <a:endParaRPr lang="ru-RU" dirty="0"/>
          </a:p>
          <a:p>
            <a:pPr marL="0" indent="285750" algn="just">
              <a:spcBef>
                <a:spcPts val="0"/>
              </a:spcBef>
              <a:spcAft>
                <a:spcPts val="0"/>
              </a:spcAft>
            </a:pPr>
            <a:r>
              <a:rPr lang="uk-UA" dirty="0"/>
              <a:t>– </a:t>
            </a:r>
            <a:r>
              <a:rPr lang="ru-RU" dirty="0" err="1"/>
              <a:t>аргументувати</a:t>
            </a:r>
            <a:r>
              <a:rPr lang="ru-RU" dirty="0"/>
              <a:t> </a:t>
            </a:r>
            <a:r>
              <a:rPr lang="uk-UA" dirty="0"/>
              <a:t>…;</a:t>
            </a:r>
            <a:endParaRPr lang="ru-RU" dirty="0"/>
          </a:p>
          <a:p>
            <a:pPr marL="0" indent="285750" algn="just">
              <a:spcBef>
                <a:spcPts val="0"/>
              </a:spcBef>
              <a:spcAft>
                <a:spcPts val="0"/>
              </a:spcAft>
            </a:pPr>
            <a:r>
              <a:rPr lang="uk-UA" dirty="0"/>
              <a:t>– запропонувати…;</a:t>
            </a:r>
            <a:endParaRPr lang="ru-RU" dirty="0"/>
          </a:p>
          <a:p>
            <a:pPr marL="0" indent="285750" algn="just">
              <a:spcBef>
                <a:spcPts val="0"/>
              </a:spcBef>
              <a:spcAft>
                <a:spcPts val="0"/>
              </a:spcAft>
            </a:pPr>
            <a:r>
              <a:rPr lang="uk-UA" dirty="0"/>
              <a:t>У своїй сукупності завдання мають дати уявлення про те, що слід зробити для розв’язання поставленої проблеми. Таким чином, завдання дослідження виступають як часткові, порівняно самостійні цілі стосовно загальної мети в конкретних умовах перевірки висловленого припущення (гіпотези). </a:t>
            </a:r>
            <a:endParaRPr lang="ru-RU" dirty="0"/>
          </a:p>
        </p:txBody>
      </p:sp>
    </p:spTree>
    <p:extLst>
      <p:ext uri="{BB962C8B-B14F-4D97-AF65-F5344CB8AC3E}">
        <p14:creationId xmlns:p14="http://schemas.microsoft.com/office/powerpoint/2010/main" val="104407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70154"/>
            <a:ext cx="9601196" cy="5005713"/>
          </a:xfrm>
        </p:spPr>
        <p:txBody>
          <a:bodyPr>
            <a:normAutofit lnSpcReduction="10000"/>
          </a:bodyPr>
          <a:lstStyle/>
          <a:p>
            <a:pPr algn="just"/>
            <a:r>
              <a:rPr lang="uk-UA" dirty="0"/>
              <a:t>Кількість завдань наукового дослідження має бути мінімальною за ознакою їх необхідності й достатності у рамках конкретної пошукової роботи (як правило, від 1 до 5 завдань). </a:t>
            </a:r>
            <a:endParaRPr lang="ru-RU" dirty="0"/>
          </a:p>
          <a:p>
            <a:pPr algn="just"/>
            <a:r>
              <a:rPr lang="uk-UA" dirty="0"/>
              <a:t>Під час формулювання завдань наукового дослідження можливі помилки, основними з яких є: </a:t>
            </a:r>
            <a:endParaRPr lang="ru-RU" dirty="0"/>
          </a:p>
          <a:p>
            <a:pPr algn="just"/>
            <a:r>
              <a:rPr lang="uk-UA" dirty="0"/>
              <a:t>– завдання підміняються етапами дослідження (наприклад, «Вивчити науково-методичну літературу з проблеми дослідження»);</a:t>
            </a:r>
            <a:endParaRPr lang="ru-RU" dirty="0"/>
          </a:p>
          <a:p>
            <a:pPr algn="just"/>
            <a:r>
              <a:rPr lang="uk-UA" dirty="0"/>
              <a:t>– завдання підміняються методами дослідження (наприклад, «Проаналізувати науково-методичну літературу з проблеми дослідження»).</a:t>
            </a:r>
            <a:endParaRPr lang="ru-RU" dirty="0"/>
          </a:p>
          <a:p>
            <a:pPr algn="just"/>
            <a:r>
              <a:rPr lang="uk-UA" dirty="0"/>
              <a:t>Ув’язка завдань з метою наукової роботи є запорукою якісного і результативного виконання запланованого дослідження.</a:t>
            </a:r>
            <a:endParaRPr lang="ru-RU" dirty="0"/>
          </a:p>
          <a:p>
            <a:endParaRPr lang="ru-RU" dirty="0"/>
          </a:p>
        </p:txBody>
      </p:sp>
    </p:spTree>
    <p:extLst>
      <p:ext uri="{BB962C8B-B14F-4D97-AF65-F5344CB8AC3E}">
        <p14:creationId xmlns:p14="http://schemas.microsoft.com/office/powerpoint/2010/main" val="262864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2610464"/>
            <a:ext cx="9601196" cy="3265403"/>
          </a:xfrm>
        </p:spPr>
        <p:txBody>
          <a:bodyPr>
            <a:normAutofit/>
          </a:bodyPr>
          <a:lstStyle/>
          <a:p>
            <a:pPr algn="ctr"/>
            <a:r>
              <a:rPr lang="uk-UA" sz="6600" b="1" dirty="0">
                <a:solidFill>
                  <a:srgbClr val="002060"/>
                </a:solidFill>
                <a:latin typeface="Arial Black" panose="020B0A04020102020204" pitchFamily="34" charset="0"/>
              </a:rPr>
              <a:t>ДЯКУЮ ЗА УВАГУ!</a:t>
            </a:r>
            <a:endParaRPr lang="ru-RU" sz="66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47118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1355932"/>
            <a:ext cx="9601196" cy="4519935"/>
          </a:xfrm>
        </p:spPr>
        <p:txBody>
          <a:bodyPr>
            <a:normAutofit fontScale="92500" lnSpcReduction="10000"/>
          </a:bodyPr>
          <a:lstStyle/>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uk-UA" alt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uk-UA"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lgn="ctr"/>
            <a:r>
              <a:rPr lang="uk-UA" altLang="ru-RU" sz="2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Рис. 10.1. Класифікація об’єктів наукового дослідження</a:t>
            </a:r>
          </a:p>
          <a:p>
            <a:pPr lvl="0" algn="just"/>
            <a:endParaRPr lang="uk-UA" altLang="ru-RU" sz="1800" dirty="0">
              <a:solidFill>
                <a:schemeClr val="tx1"/>
              </a:solidFill>
              <a:latin typeface="Times New Roman" panose="02020603050405020304" pitchFamily="18" charset="0"/>
              <a:cs typeface="Times New Roman" panose="02020603050405020304" pitchFamily="18" charset="0"/>
            </a:endParaRPr>
          </a:p>
          <a:p>
            <a:pPr algn="just"/>
            <a:r>
              <a:rPr lang="uk-UA" dirty="0">
                <a:solidFill>
                  <a:schemeClr val="tx1"/>
                </a:solidFill>
              </a:rPr>
              <a:t>Під </a:t>
            </a:r>
            <a:r>
              <a:rPr lang="uk-UA" i="1" dirty="0">
                <a:solidFill>
                  <a:schemeClr val="tx1"/>
                </a:solidFill>
              </a:rPr>
              <a:t>класифікацією об’єктів наукового дослідження</a:t>
            </a:r>
            <a:r>
              <a:rPr lang="uk-UA" dirty="0">
                <a:solidFill>
                  <a:schemeClr val="tx1"/>
                </a:solidFill>
              </a:rPr>
              <a:t> розуміють їх поділ на групи за певними ознаками з метою вивчення та наукового узагальнення</a:t>
            </a:r>
            <a:r>
              <a:rPr lang="uk-UA" dirty="0"/>
              <a:t>.</a:t>
            </a:r>
            <a:endParaRPr lang="ru-RU" dirty="0"/>
          </a:p>
        </p:txBody>
      </p:sp>
      <p:grpSp>
        <p:nvGrpSpPr>
          <p:cNvPr id="71" name="Group 85"/>
          <p:cNvGrpSpPr>
            <a:grpSpLocks/>
          </p:cNvGrpSpPr>
          <p:nvPr/>
        </p:nvGrpSpPr>
        <p:grpSpPr bwMode="auto">
          <a:xfrm>
            <a:off x="1995054" y="872838"/>
            <a:ext cx="8215746" cy="3311236"/>
            <a:chOff x="1278" y="6407"/>
            <a:chExt cx="9596" cy="3793"/>
          </a:xfrm>
        </p:grpSpPr>
        <p:grpSp>
          <p:nvGrpSpPr>
            <p:cNvPr id="72" name="Group 113"/>
            <p:cNvGrpSpPr>
              <a:grpSpLocks/>
            </p:cNvGrpSpPr>
            <p:nvPr/>
          </p:nvGrpSpPr>
          <p:grpSpPr bwMode="auto">
            <a:xfrm>
              <a:off x="5110" y="7184"/>
              <a:ext cx="3009" cy="1308"/>
              <a:chOff x="5110" y="7184"/>
              <a:chExt cx="3009" cy="1308"/>
            </a:xfrm>
          </p:grpSpPr>
          <p:sp>
            <p:nvSpPr>
              <p:cNvPr id="100" name="Rectangle 115"/>
              <p:cNvSpPr>
                <a:spLocks noChangeArrowheads="1"/>
              </p:cNvSpPr>
              <p:nvPr/>
            </p:nvSpPr>
            <p:spPr bwMode="auto">
              <a:xfrm>
                <a:off x="5110" y="7184"/>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теоретичні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14"/>
              <p:cNvSpPr>
                <a:spLocks noChangeArrowheads="1"/>
              </p:cNvSpPr>
              <p:nvPr/>
            </p:nvSpPr>
            <p:spPr bwMode="auto">
              <a:xfrm>
                <a:off x="5110" y="7958"/>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емпіричні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pSp>
        <p:grpSp>
          <p:nvGrpSpPr>
            <p:cNvPr id="73" name="Group 86"/>
            <p:cNvGrpSpPr>
              <a:grpSpLocks/>
            </p:cNvGrpSpPr>
            <p:nvPr/>
          </p:nvGrpSpPr>
          <p:grpSpPr bwMode="auto">
            <a:xfrm>
              <a:off x="1278" y="6407"/>
              <a:ext cx="9596" cy="3793"/>
              <a:chOff x="1278" y="6407"/>
              <a:chExt cx="9596" cy="3793"/>
            </a:xfrm>
          </p:grpSpPr>
          <p:sp>
            <p:nvSpPr>
              <p:cNvPr id="74" name="Rectangle 112"/>
              <p:cNvSpPr>
                <a:spLocks noChangeArrowheads="1"/>
              </p:cNvSpPr>
              <p:nvPr/>
            </p:nvSpPr>
            <p:spPr bwMode="auto">
              <a:xfrm>
                <a:off x="2346" y="6407"/>
                <a:ext cx="8527" cy="6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Об’єкти наукового дослідження</a:t>
                </a:r>
                <a:endParaRPr kumimoji="0" lang="uk-UA" altLang="ru-RU" sz="2000" b="0" i="0" u="none" strike="noStrike" cap="none" normalizeH="0" baseline="0" dirty="0">
                  <a:ln>
                    <a:noFill/>
                  </a:ln>
                  <a:solidFill>
                    <a:schemeClr val="tx1"/>
                  </a:solidFill>
                  <a:effectLst/>
                  <a:latin typeface="Arial" panose="020B0604020202020204" pitchFamily="34" charset="0"/>
                </a:endParaRPr>
              </a:p>
            </p:txBody>
          </p:sp>
          <p:sp>
            <p:nvSpPr>
              <p:cNvPr id="75" name="Rectangle 111"/>
              <p:cNvSpPr>
                <a:spLocks noChangeArrowheads="1"/>
              </p:cNvSpPr>
              <p:nvPr/>
            </p:nvSpPr>
            <p:spPr bwMode="auto">
              <a:xfrm>
                <a:off x="1621" y="7621"/>
                <a:ext cx="3009" cy="8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науковими рівнями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110"/>
              <p:cNvSpPr>
                <a:spLocks noChangeArrowheads="1"/>
              </p:cNvSpPr>
              <p:nvPr/>
            </p:nvSpPr>
            <p:spPr bwMode="auto">
              <a:xfrm>
                <a:off x="8474" y="7362"/>
                <a:ext cx="2384" cy="7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натуральні (фізичні)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7" name="Rectangle 109"/>
              <p:cNvSpPr>
                <a:spLocks noChangeArrowheads="1"/>
              </p:cNvSpPr>
              <p:nvPr/>
            </p:nvSpPr>
            <p:spPr bwMode="auto">
              <a:xfrm>
                <a:off x="8490" y="8155"/>
                <a:ext cx="2384"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штучні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78" name="Rectangle 108"/>
              <p:cNvSpPr>
                <a:spLocks noChangeArrowheads="1"/>
              </p:cNvSpPr>
              <p:nvPr/>
            </p:nvSpPr>
            <p:spPr bwMode="auto">
              <a:xfrm>
                <a:off x="1621" y="8941"/>
                <a:ext cx="3103"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ступенем складності</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79" name="Group 105"/>
              <p:cNvGrpSpPr>
                <a:grpSpLocks/>
              </p:cNvGrpSpPr>
              <p:nvPr/>
            </p:nvGrpSpPr>
            <p:grpSpPr bwMode="auto">
              <a:xfrm>
                <a:off x="5110" y="8892"/>
                <a:ext cx="3009" cy="1308"/>
                <a:chOff x="5110" y="7184"/>
                <a:chExt cx="3009" cy="1308"/>
              </a:xfrm>
            </p:grpSpPr>
            <p:sp>
              <p:nvSpPr>
                <p:cNvPr id="98" name="Rectangle 107"/>
                <p:cNvSpPr>
                  <a:spLocks noChangeArrowheads="1"/>
                </p:cNvSpPr>
                <p:nvPr/>
              </p:nvSpPr>
              <p:spPr bwMode="auto">
                <a:xfrm>
                  <a:off x="5110" y="7184"/>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прості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9" name="Rectangle 106"/>
                <p:cNvSpPr>
                  <a:spLocks noChangeArrowheads="1"/>
                </p:cNvSpPr>
                <p:nvPr/>
              </p:nvSpPr>
              <p:spPr bwMode="auto">
                <a:xfrm>
                  <a:off x="5110" y="7958"/>
                  <a:ext cx="3009" cy="5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складні </a:t>
                  </a:r>
                  <a:endParaRPr kumimoji="0" lang="uk-UA"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grpSp>
          <p:sp>
            <p:nvSpPr>
              <p:cNvPr id="80" name="AutoShape 104"/>
              <p:cNvSpPr>
                <a:spLocks noChangeShapeType="1"/>
              </p:cNvSpPr>
              <p:nvPr/>
            </p:nvSpPr>
            <p:spPr bwMode="auto">
              <a:xfrm>
                <a:off x="1278" y="6763"/>
                <a:ext cx="106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1" name="AutoShape 103"/>
              <p:cNvSpPr>
                <a:spLocks noChangeShapeType="1"/>
              </p:cNvSpPr>
              <p:nvPr/>
            </p:nvSpPr>
            <p:spPr bwMode="auto">
              <a:xfrm>
                <a:off x="1278" y="6763"/>
                <a:ext cx="0" cy="26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2" name="AutoShape 102"/>
              <p:cNvSpPr>
                <a:spLocks noChangeShapeType="1"/>
              </p:cNvSpPr>
              <p:nvPr/>
            </p:nvSpPr>
            <p:spPr bwMode="auto">
              <a:xfrm>
                <a:off x="1278" y="7958"/>
                <a:ext cx="3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3" name="AutoShape 101"/>
              <p:cNvSpPr>
                <a:spLocks noChangeShapeType="1"/>
              </p:cNvSpPr>
              <p:nvPr/>
            </p:nvSpPr>
            <p:spPr bwMode="auto">
              <a:xfrm>
                <a:off x="1278" y="9426"/>
                <a:ext cx="3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4" name="AutoShape 100"/>
              <p:cNvSpPr>
                <a:spLocks noChangeShapeType="1"/>
              </p:cNvSpPr>
              <p:nvPr/>
            </p:nvSpPr>
            <p:spPr bwMode="auto">
              <a:xfrm>
                <a:off x="4630" y="7958"/>
                <a:ext cx="27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5" name="AutoShape 99"/>
              <p:cNvSpPr>
                <a:spLocks noChangeShapeType="1"/>
              </p:cNvSpPr>
              <p:nvPr/>
            </p:nvSpPr>
            <p:spPr bwMode="auto">
              <a:xfrm>
                <a:off x="4724" y="9426"/>
                <a:ext cx="1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AutoShape 98"/>
              <p:cNvSpPr>
                <a:spLocks noChangeShapeType="1"/>
              </p:cNvSpPr>
              <p:nvPr/>
            </p:nvSpPr>
            <p:spPr bwMode="auto">
              <a:xfrm>
                <a:off x="4902" y="9048"/>
                <a:ext cx="0" cy="7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7" name="AutoShape 97"/>
              <p:cNvSpPr>
                <a:spLocks noChangeShapeType="1"/>
              </p:cNvSpPr>
              <p:nvPr/>
            </p:nvSpPr>
            <p:spPr bwMode="auto">
              <a:xfrm>
                <a:off x="4918" y="9841"/>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88" name="Group 93"/>
              <p:cNvGrpSpPr>
                <a:grpSpLocks/>
              </p:cNvGrpSpPr>
              <p:nvPr/>
            </p:nvGrpSpPr>
            <p:grpSpPr bwMode="auto">
              <a:xfrm>
                <a:off x="4902" y="7491"/>
                <a:ext cx="208" cy="809"/>
                <a:chOff x="4902" y="7491"/>
                <a:chExt cx="208" cy="809"/>
              </a:xfrm>
            </p:grpSpPr>
            <p:sp>
              <p:nvSpPr>
                <p:cNvPr id="95" name="AutoShape 96"/>
                <p:cNvSpPr>
                  <a:spLocks noChangeShapeType="1"/>
                </p:cNvSpPr>
                <p:nvPr/>
              </p:nvSpPr>
              <p:spPr bwMode="auto">
                <a:xfrm>
                  <a:off x="4902" y="7507"/>
                  <a:ext cx="0" cy="7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6" name="AutoShape 95"/>
                <p:cNvSpPr>
                  <a:spLocks noChangeShapeType="1"/>
                </p:cNvSpPr>
                <p:nvPr/>
              </p:nvSpPr>
              <p:spPr bwMode="auto">
                <a:xfrm>
                  <a:off x="4902" y="7491"/>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7" name="AutoShape 94"/>
                <p:cNvSpPr>
                  <a:spLocks noChangeShapeType="1"/>
                </p:cNvSpPr>
                <p:nvPr/>
              </p:nvSpPr>
              <p:spPr bwMode="auto">
                <a:xfrm>
                  <a:off x="4902" y="8300"/>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89" name="AutoShape 92"/>
              <p:cNvSpPr>
                <a:spLocks noChangeShapeType="1"/>
              </p:cNvSpPr>
              <p:nvPr/>
            </p:nvSpPr>
            <p:spPr bwMode="auto">
              <a:xfrm>
                <a:off x="4902" y="9048"/>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0" name="AutoShape 91"/>
              <p:cNvSpPr>
                <a:spLocks noChangeShapeType="1"/>
              </p:cNvSpPr>
              <p:nvPr/>
            </p:nvSpPr>
            <p:spPr bwMode="auto">
              <a:xfrm>
                <a:off x="8119" y="8155"/>
                <a:ext cx="16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91" name="Group 87"/>
              <p:cNvGrpSpPr>
                <a:grpSpLocks/>
              </p:cNvGrpSpPr>
              <p:nvPr/>
            </p:nvGrpSpPr>
            <p:grpSpPr bwMode="auto">
              <a:xfrm>
                <a:off x="8281" y="7637"/>
                <a:ext cx="208" cy="793"/>
                <a:chOff x="4902" y="7507"/>
                <a:chExt cx="208" cy="793"/>
              </a:xfrm>
            </p:grpSpPr>
            <p:sp>
              <p:nvSpPr>
                <p:cNvPr id="92" name="AutoShape 90"/>
                <p:cNvSpPr>
                  <a:spLocks noChangeShapeType="1"/>
                </p:cNvSpPr>
                <p:nvPr/>
              </p:nvSpPr>
              <p:spPr bwMode="auto">
                <a:xfrm>
                  <a:off x="4902" y="7507"/>
                  <a:ext cx="0" cy="79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3" name="AutoShape 89"/>
                <p:cNvSpPr>
                  <a:spLocks noChangeShapeType="1"/>
                </p:cNvSpPr>
                <p:nvPr/>
              </p:nvSpPr>
              <p:spPr bwMode="auto">
                <a:xfrm>
                  <a:off x="4902" y="7507"/>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4" name="AutoShape 88"/>
                <p:cNvSpPr>
                  <a:spLocks noChangeShapeType="1"/>
                </p:cNvSpPr>
                <p:nvPr/>
              </p:nvSpPr>
              <p:spPr bwMode="auto">
                <a:xfrm>
                  <a:off x="4902" y="8300"/>
                  <a:ext cx="2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grpSp>
      </p:grpSp>
    </p:spTree>
    <p:extLst>
      <p:ext uri="{BB962C8B-B14F-4D97-AF65-F5344CB8AC3E}">
        <p14:creationId xmlns:p14="http://schemas.microsoft.com/office/powerpoint/2010/main" val="65921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97527"/>
            <a:ext cx="9601196" cy="4878341"/>
          </a:xfrm>
        </p:spPr>
        <p:txBody>
          <a:bodyPr>
            <a:normAutofit lnSpcReduction="10000"/>
          </a:bodyPr>
          <a:lstStyle/>
          <a:p>
            <a:pPr algn="just"/>
            <a:r>
              <a:rPr lang="uk-UA" dirty="0">
                <a:solidFill>
                  <a:schemeClr val="tx1"/>
                </a:solidFill>
              </a:rPr>
              <a:t>Теоретичні об’єкти наукового дослідження виступають результатом досягнення синтезу знань (у формі наукової теорії: дія закону попиту та пропозиції, закону вартості, подвійності фактів господарського життя підприємства тощо).</a:t>
            </a:r>
            <a:endParaRPr lang="ru-RU" dirty="0">
              <a:solidFill>
                <a:schemeClr val="tx1"/>
              </a:solidFill>
            </a:endParaRPr>
          </a:p>
          <a:p>
            <a:pPr algn="just"/>
            <a:r>
              <a:rPr lang="uk-UA" dirty="0">
                <a:solidFill>
                  <a:schemeClr val="tx1"/>
                </a:solidFill>
              </a:rPr>
              <a:t>Емпіричні об’єкти наукового дослідження зорієнтовані на безпосереднє вивчення явищ. Емпіричні об’єкти поділяють на натуральні (фізичні), які існують в природі незалежно від волі та свідомості людей, і штучні (технічні), які створюються в результаті людської діяльності.</a:t>
            </a:r>
            <a:endParaRPr lang="ru-RU" dirty="0">
              <a:solidFill>
                <a:schemeClr val="tx1"/>
              </a:solidFill>
            </a:endParaRPr>
          </a:p>
          <a:p>
            <a:pPr algn="just"/>
            <a:r>
              <a:rPr lang="uk-UA" dirty="0">
                <a:solidFill>
                  <a:schemeClr val="tx1"/>
                </a:solidFill>
              </a:rPr>
              <a:t>Прості об’єкти наукового дослідження звичайно складаються з кількох елементів (податкові надходження), а складні – мають невизначену структуру і вимагають виявлення зовнішніх та внутрішніх факторів впливу (бюджетна політика держави). При цьому розрізняють матеріальні, енергетичні та інформаційні фактори впливу.</a:t>
            </a:r>
            <a:endParaRPr lang="ru-RU" dirty="0">
              <a:solidFill>
                <a:schemeClr val="tx1"/>
              </a:solidFill>
            </a:endParaRPr>
          </a:p>
        </p:txBody>
      </p:sp>
    </p:spTree>
    <p:extLst>
      <p:ext uri="{BB962C8B-B14F-4D97-AF65-F5344CB8AC3E}">
        <p14:creationId xmlns:p14="http://schemas.microsoft.com/office/powerpoint/2010/main" val="312613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45127"/>
            <a:ext cx="9601196" cy="5030741"/>
          </a:xfrm>
        </p:spPr>
        <p:txBody>
          <a:bodyPr>
            <a:normAutofit fontScale="92500" lnSpcReduction="10000"/>
          </a:bodyPr>
          <a:lstStyle/>
          <a:p>
            <a:pPr algn="just"/>
            <a:r>
              <a:rPr lang="uk-UA" dirty="0">
                <a:solidFill>
                  <a:schemeClr val="tx1"/>
                </a:solidFill>
              </a:rPr>
              <a:t>Поширеними є також методи класифікації об’єктів наукового дослідження за наявністю та відсутністю ознак, а також за їх видозміною. Такий поділ об’єктів дає змогу виділити два їх класи, з яких один має певну властивість, а другий – не має. Цей поділ може бути деталізований у межах кожного класу об’єктів. Класифікація об’єктів за видозміною ознак передбачає виділення сукупностей об’єктів, у кожній з яких загальна для всіх ознака виявляється особливим чином.</a:t>
            </a:r>
            <a:endParaRPr lang="ru-RU" dirty="0">
              <a:solidFill>
                <a:schemeClr val="tx1"/>
              </a:solidFill>
            </a:endParaRPr>
          </a:p>
          <a:p>
            <a:pPr algn="just"/>
            <a:r>
              <a:rPr lang="uk-UA" dirty="0">
                <a:solidFill>
                  <a:schemeClr val="tx1"/>
                </a:solidFill>
              </a:rPr>
              <a:t>Вивчення факторів, що зумовлюють розвиток об’єкта наукового дослідження, дає змогу охарактеризувати його оточуюче середовище – усе те, що оточує об’єкт наукового дослідження і впливає на його елементи. Результати наукового дослідження значною мірою залежить від повноти і глибини вивчення впливу середовища на об’єкт наукового дослідження.</a:t>
            </a:r>
            <a:endParaRPr lang="ru-RU" dirty="0">
              <a:solidFill>
                <a:schemeClr val="tx1"/>
              </a:solidFill>
            </a:endParaRPr>
          </a:p>
          <a:p>
            <a:pPr algn="just"/>
            <a:r>
              <a:rPr lang="uk-UA" dirty="0">
                <a:solidFill>
                  <a:schemeClr val="tx1"/>
                </a:solidFill>
              </a:rPr>
              <a:t>Об’єкти, що вивчаються у науковій роботі, розглядаються у процесі їх діалектичного розвитку, у взаємозв’язку і взаємозумовленості, оскільки і явища природи, і технічні системи не існують відособлено.</a:t>
            </a:r>
            <a:endParaRPr lang="ru-RU" dirty="0">
              <a:solidFill>
                <a:schemeClr val="tx1"/>
              </a:solidFill>
            </a:endParaRPr>
          </a:p>
        </p:txBody>
      </p:sp>
    </p:spTree>
    <p:extLst>
      <p:ext uri="{BB962C8B-B14F-4D97-AF65-F5344CB8AC3E}">
        <p14:creationId xmlns:p14="http://schemas.microsoft.com/office/powerpoint/2010/main" val="219653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665019"/>
            <a:ext cx="9601196" cy="5210850"/>
          </a:xfrm>
        </p:spPr>
        <p:txBody>
          <a:bodyPr>
            <a:normAutofit fontScale="62500" lnSpcReduction="20000"/>
          </a:bodyPr>
          <a:lstStyle/>
          <a:p>
            <a:pPr algn="just"/>
            <a:r>
              <a:rPr lang="uk-UA" sz="2900" dirty="0"/>
              <a:t>Характерною ознакою сучасної науки є системний підхід до вивчення об’єктів дослідження. Це означає, що останні розглядають не ізольовано, а як складне ціле, виявляють не тільки структуру і властивості об’єкта, але і зв’язки його частин, підсистем, їх функції, встановлюють його взаємозв’язок із навколишнім середовищем, тобто об’єкт дослідження вивчають як частину більш загальної системи.</a:t>
            </a:r>
            <a:endParaRPr lang="ru-RU" sz="2900" dirty="0"/>
          </a:p>
          <a:p>
            <a:pPr algn="just"/>
            <a:r>
              <a:rPr lang="uk-UA" sz="2900" i="1" dirty="0"/>
              <a:t>Основними об’єктами наукових досліджень у галузі фінансів, банківської справи, страхування та фондового ринку є</a:t>
            </a:r>
            <a:r>
              <a:rPr lang="uk-UA" sz="2900" dirty="0"/>
              <a:t>: </a:t>
            </a:r>
            <a:endParaRPr lang="ru-RU" sz="2900" dirty="0"/>
          </a:p>
          <a:p>
            <a:pPr algn="just"/>
            <a:r>
              <a:rPr lang="uk-UA" sz="2900" dirty="0"/>
              <a:t>– державні та місцеві фінанси; </a:t>
            </a:r>
            <a:endParaRPr lang="ru-RU" sz="2900" dirty="0"/>
          </a:p>
          <a:p>
            <a:pPr algn="just"/>
            <a:r>
              <a:rPr lang="uk-UA" sz="2900" dirty="0"/>
              <a:t>– корпоративні фінанси;</a:t>
            </a:r>
            <a:endParaRPr lang="ru-RU" sz="2900" dirty="0"/>
          </a:p>
          <a:p>
            <a:pPr algn="just"/>
            <a:r>
              <a:rPr lang="uk-UA" sz="2900" dirty="0"/>
              <a:t>– банківська система; </a:t>
            </a:r>
            <a:endParaRPr lang="ru-RU" sz="2900" dirty="0"/>
          </a:p>
          <a:p>
            <a:pPr algn="just"/>
            <a:r>
              <a:rPr lang="uk-UA" sz="2900" dirty="0"/>
              <a:t>– страховий ринок;</a:t>
            </a:r>
            <a:endParaRPr lang="ru-RU" sz="2900" dirty="0"/>
          </a:p>
          <a:p>
            <a:pPr algn="just"/>
            <a:r>
              <a:rPr lang="uk-UA" sz="2900" dirty="0"/>
              <a:t>– система оподаткування; </a:t>
            </a:r>
            <a:endParaRPr lang="ru-RU" sz="2900" dirty="0"/>
          </a:p>
          <a:p>
            <a:pPr algn="just"/>
            <a:r>
              <a:rPr lang="uk-UA" sz="2900" dirty="0"/>
              <a:t>– фондовий ринок;</a:t>
            </a:r>
            <a:endParaRPr lang="ru-RU" sz="2900" dirty="0"/>
          </a:p>
          <a:p>
            <a:pPr algn="just"/>
            <a:r>
              <a:rPr lang="uk-UA" sz="2900" dirty="0"/>
              <a:t>При цьому об’єкт дослідження може бути дещо звужений за рахунок його спрямування на окремий науковий інтерес, наприклад: «Видатки бюджету», «Доходи бюджету», «Валютний ринок», «Управління прибутком підприємств», «Пенсійне страхування», тощо.</a:t>
            </a:r>
            <a:endParaRPr lang="ru-RU" sz="2900" dirty="0"/>
          </a:p>
          <a:p>
            <a:endParaRPr lang="ru-RU" dirty="0"/>
          </a:p>
        </p:txBody>
      </p:sp>
    </p:spTree>
    <p:extLst>
      <p:ext uri="{BB962C8B-B14F-4D97-AF65-F5344CB8AC3E}">
        <p14:creationId xmlns:p14="http://schemas.microsoft.com/office/powerpoint/2010/main" val="383080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14400"/>
            <a:ext cx="9601196" cy="4961468"/>
          </a:xfrm>
        </p:spPr>
        <p:txBody>
          <a:bodyPr>
            <a:normAutofit lnSpcReduction="10000"/>
          </a:bodyPr>
          <a:lstStyle/>
          <a:p>
            <a:pPr algn="just"/>
            <a:r>
              <a:rPr lang="uk-UA" dirty="0"/>
              <a:t>Окрім об’єкта, на початковій стадії наукового дослідження визначають також його предмет, яким є найбільш значущі, з практичного і теоретичного погляду властивості, сторони, особливості об’єкта, що підлягають безпосередньому вивченню. </a:t>
            </a:r>
          </a:p>
          <a:p>
            <a:pPr algn="just"/>
            <a:r>
              <a:rPr lang="uk-UA" dirty="0"/>
              <a:t> 	При цьому найбільш важливою вимогою є відповідність предмета об’єкту дослідження. </a:t>
            </a:r>
            <a:endParaRPr lang="ru-RU" dirty="0"/>
          </a:p>
          <a:p>
            <a:pPr algn="just"/>
            <a:r>
              <a:rPr lang="uk-UA" i="1" dirty="0"/>
              <a:t>Предмет наукового дослідження</a:t>
            </a:r>
            <a:r>
              <a:rPr lang="uk-UA" dirty="0"/>
              <a:t> – це та частина об’єкта, що безпосередньо піддається дослідженню і визначає його тему. Отже, предмет дослідження є поняттям більш вузьким порівняно з об’єктом.</a:t>
            </a:r>
            <a:endParaRPr lang="ru-RU" dirty="0"/>
          </a:p>
          <a:p>
            <a:pPr algn="just"/>
            <a:r>
              <a:rPr lang="uk-UA" dirty="0"/>
              <a:t>При формуванні предмета наукового дослідження створюють умови, необхідні для наукової експертизи цього дослідження, визначення ступеня його наукової новизни порівняно з подібними дослідженнями, які були проведені раніше іншими дослідниками.</a:t>
            </a:r>
            <a:endParaRPr lang="ru-RU" dirty="0"/>
          </a:p>
          <a:p>
            <a:pPr algn="just"/>
            <a:endParaRPr lang="ru-RU" dirty="0"/>
          </a:p>
        </p:txBody>
      </p:sp>
    </p:spTree>
    <p:extLst>
      <p:ext uri="{BB962C8B-B14F-4D97-AF65-F5344CB8AC3E}">
        <p14:creationId xmlns:p14="http://schemas.microsoft.com/office/powerpoint/2010/main" val="174443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803564"/>
            <a:ext cx="9601196" cy="5072304"/>
          </a:xfrm>
        </p:spPr>
        <p:txBody>
          <a:bodyPr/>
          <a:lstStyle/>
          <a:p>
            <a:pPr algn="just">
              <a:spcBef>
                <a:spcPts val="0"/>
              </a:spcBef>
              <a:spcAft>
                <a:spcPts val="0"/>
              </a:spcAft>
            </a:pPr>
            <a:r>
              <a:rPr lang="uk-UA" dirty="0"/>
              <a:t>Вітчизняні і зарубіжні вчені по-різному трактують поняття предмета наукового дослідження (табл. 10.2).</a:t>
            </a:r>
            <a:endParaRPr lang="ru-RU" dirty="0"/>
          </a:p>
          <a:p>
            <a:pPr algn="r">
              <a:spcBef>
                <a:spcPts val="0"/>
              </a:spcBef>
              <a:spcAft>
                <a:spcPts val="0"/>
              </a:spcAft>
            </a:pPr>
            <a:r>
              <a:rPr lang="uk-UA" i="1" dirty="0"/>
              <a:t>Таблиця 10.2</a:t>
            </a:r>
            <a:endParaRPr lang="ru-RU" dirty="0"/>
          </a:p>
          <a:p>
            <a:pPr algn="ctr">
              <a:spcBef>
                <a:spcPts val="0"/>
              </a:spcBef>
              <a:spcAft>
                <a:spcPts val="0"/>
              </a:spcAft>
            </a:pPr>
            <a:r>
              <a:rPr lang="uk-UA" b="1" dirty="0"/>
              <a:t>Дефініції «предмет наукового дослідження»</a:t>
            </a:r>
            <a:endParaRPr lang="ru-RU" dirty="0"/>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932766102"/>
              </p:ext>
            </p:extLst>
          </p:nvPr>
        </p:nvGraphicFramePr>
        <p:xfrm>
          <a:off x="1828800" y="2535381"/>
          <a:ext cx="8686800" cy="3117241"/>
        </p:xfrm>
        <a:graphic>
          <a:graphicData uri="http://schemas.openxmlformats.org/drawingml/2006/table">
            <a:tbl>
              <a:tblPr firstRow="1" firstCol="1" lastRow="1" lastCol="1" bandRow="1" bandCol="1">
                <a:tableStyleId>{5C22544A-7EE6-4342-B048-85BDC9FD1C3A}</a:tableStyleId>
              </a:tblPr>
              <a:tblGrid>
                <a:gridCol w="1784404">
                  <a:extLst>
                    <a:ext uri="{9D8B030D-6E8A-4147-A177-3AD203B41FA5}">
                      <a16:colId xmlns:a16="http://schemas.microsoft.com/office/drawing/2014/main" val="4127246118"/>
                    </a:ext>
                  </a:extLst>
                </a:gridCol>
                <a:gridCol w="6902396">
                  <a:extLst>
                    <a:ext uri="{9D8B030D-6E8A-4147-A177-3AD203B41FA5}">
                      <a16:colId xmlns:a16="http://schemas.microsoft.com/office/drawing/2014/main" val="97221980"/>
                    </a:ext>
                  </a:extLst>
                </a:gridCol>
              </a:tblGrid>
              <a:tr h="301804">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Автор</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Дефініція</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7466764"/>
                  </a:ext>
                </a:extLst>
              </a:tr>
              <a:tr h="603607">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Г. С. </a:t>
                      </a:r>
                      <a:r>
                        <a:rPr lang="uk-UA" sz="1400" dirty="0" err="1">
                          <a:solidFill>
                            <a:schemeClr val="tx1"/>
                          </a:solidFill>
                          <a:effectLst/>
                          <a:latin typeface="Times New Roman" panose="02020603050405020304" pitchFamily="18" charset="0"/>
                          <a:cs typeface="Times New Roman" panose="02020603050405020304" pitchFamily="18" charset="0"/>
                        </a:rPr>
                        <a:t>Цехмістрова</a:t>
                      </a:r>
                      <a:r>
                        <a:rPr lang="uk-UA"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Aft>
                          <a:spcPts val="0"/>
                        </a:spcAft>
                      </a:pPr>
                      <a:r>
                        <a:rPr lang="uk-UA" sz="140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пов’язані між собою форми руху матерії або особливості їх відображення у свідомості людей</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0987108"/>
                  </a:ext>
                </a:extLst>
              </a:tr>
              <a:tr h="527843">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Н. М. Малюга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пояснення явищ та визначення </a:t>
                      </a:r>
                      <a:r>
                        <a:rPr lang="uk-UA" sz="1400" dirty="0" err="1">
                          <a:solidFill>
                            <a:schemeClr val="tx1"/>
                          </a:solidFill>
                          <a:effectLst/>
                          <a:latin typeface="Times New Roman" panose="02020603050405020304" pitchFamily="18" charset="0"/>
                          <a:cs typeface="Times New Roman" panose="02020603050405020304" pitchFamily="18" charset="0"/>
                        </a:rPr>
                        <a:t>залежностей</a:t>
                      </a:r>
                      <a:r>
                        <a:rPr lang="uk-UA" sz="1400" dirty="0">
                          <a:solidFill>
                            <a:schemeClr val="tx1"/>
                          </a:solidFill>
                          <a:effectLst/>
                          <a:latin typeface="Times New Roman" panose="02020603050405020304" pitchFamily="18" charset="0"/>
                          <a:cs typeface="Times New Roman" panose="02020603050405020304" pitchFamily="18" charset="0"/>
                        </a:rPr>
                        <a:t> між ними</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7920292"/>
                  </a:ext>
                </a:extLst>
              </a:tr>
              <a:tr h="866601">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В. А. Садовський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spc="1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речі, явища, процеси, їхні сторони й відношення, оскільки вони вже відомі, зафіксовані з певного боку в тій чи іншій формі знання, але підлягають дальшому дослідженню</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5847789"/>
                  </a:ext>
                </a:extLst>
              </a:tr>
              <a:tr h="817386">
                <a:tc>
                  <a:txBody>
                    <a:bodyPr/>
                    <a:lstStyle/>
                    <a:p>
                      <a:pPr>
                        <a:lnSpc>
                          <a:spcPct val="130000"/>
                        </a:lnSpc>
                        <a:spcAft>
                          <a:spcPts val="0"/>
                        </a:spcAft>
                      </a:pPr>
                      <a:r>
                        <a:rPr lang="uk-UA" sz="1400">
                          <a:solidFill>
                            <a:schemeClr val="tx1"/>
                          </a:solidFill>
                          <a:effectLst/>
                          <a:latin typeface="Times New Roman" panose="02020603050405020304" pitchFamily="18" charset="0"/>
                          <a:cs typeface="Times New Roman" panose="02020603050405020304" pitchFamily="18" charset="0"/>
                        </a:rPr>
                        <a:t>С. І.Ожегов </a:t>
                      </a:r>
                      <a:endPar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30000"/>
                        </a:lnSpc>
                        <a:spcAft>
                          <a:spcPts val="0"/>
                        </a:spcAft>
                        <a:tabLst>
                          <a:tab pos="3150870" algn="l"/>
                        </a:tabLst>
                      </a:pPr>
                      <a:r>
                        <a:rPr lang="uk-UA" sz="1400" dirty="0">
                          <a:solidFill>
                            <a:schemeClr val="tx1"/>
                          </a:solidFill>
                          <a:effectLst/>
                          <a:latin typeface="Times New Roman" panose="02020603050405020304" pitchFamily="18" charset="0"/>
                          <a:cs typeface="Times New Roman" panose="02020603050405020304" pitchFamily="18" charset="0"/>
                        </a:rPr>
                        <a:t>Предметом наукового дослідження є будь-яке матеріальне явище, річ те, на що спрямована думка, що становить його зміст або на що спрямовано якусь дію</a:t>
                      </a:r>
                      <a:endPar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3831168"/>
                  </a:ext>
                </a:extLst>
              </a:tr>
            </a:tbl>
          </a:graphicData>
        </a:graphic>
      </p:graphicFrame>
    </p:spTree>
    <p:extLst>
      <p:ext uri="{BB962C8B-B14F-4D97-AF65-F5344CB8AC3E}">
        <p14:creationId xmlns:p14="http://schemas.microsoft.com/office/powerpoint/2010/main" val="33485865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212</TotalTime>
  <Words>4189</Words>
  <Application>Microsoft Office PowerPoint</Application>
  <PresentationFormat>Широкий екран</PresentationFormat>
  <Paragraphs>293</Paragraphs>
  <Slides>38</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38</vt:i4>
      </vt:variant>
    </vt:vector>
  </HeadingPairs>
  <TitlesOfParts>
    <vt:vector size="45" baseType="lpstr">
      <vt:lpstr>Arial</vt:lpstr>
      <vt:lpstr>Arial Black</vt:lpstr>
      <vt:lpstr>Arial Unicode MS</vt:lpstr>
      <vt:lpstr>Calibri</vt:lpstr>
      <vt:lpstr>Garamond</vt:lpstr>
      <vt:lpstr>Times New Roman</vt:lpstr>
      <vt:lpstr>Натуральные материалы</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Актуальність і новизна наукового дослідження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Мета і завдання наукового дослідження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ASUS</cp:lastModifiedBy>
  <cp:revision>32</cp:revision>
  <dcterms:created xsi:type="dcterms:W3CDTF">2023-11-02T13:22:19Z</dcterms:created>
  <dcterms:modified xsi:type="dcterms:W3CDTF">2025-11-29T10:21:08Z</dcterms:modified>
</cp:coreProperties>
</file>