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99" r:id="rId3"/>
    <p:sldId id="300" r:id="rId4"/>
    <p:sldId id="301" r:id="rId5"/>
    <p:sldId id="302" r:id="rId6"/>
    <p:sldId id="303" r:id="rId7"/>
    <p:sldId id="307" r:id="rId8"/>
    <p:sldId id="308" r:id="rId9"/>
    <p:sldId id="304" r:id="rId10"/>
    <p:sldId id="309" r:id="rId11"/>
    <p:sldId id="269" r:id="rId12"/>
    <p:sldId id="305" r:id="rId13"/>
    <p:sldId id="306" r:id="rId14"/>
    <p:sldId id="310" r:id="rId15"/>
    <p:sldId id="311" r:id="rId16"/>
    <p:sldId id="312" r:id="rId17"/>
    <p:sldId id="313" r:id="rId18"/>
    <p:sldId id="314" r:id="rId19"/>
    <p:sldId id="29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0" autoAdjust="0"/>
  </p:normalViewPr>
  <p:slideViewPr>
    <p:cSldViewPr snapToGrid="0">
      <p:cViewPr varScale="1">
        <p:scale>
          <a:sx n="75" d="100"/>
          <a:sy n="75" d="100"/>
        </p:scale>
        <p:origin x="94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EEE51-5B17-487C-8DFC-C301488C114D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6C52B-F282-4B51-B695-3D13BD1CF7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4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2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6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5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3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5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8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0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3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4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83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4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0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8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8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0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1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50EEE5-50B9-48CF-AACD-7A0349D75FAC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82D6F5-FB28-4914-BF1A-458D9694EAE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1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ztu.edu.ua/course/view.php?id=7548#section-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5760"/>
            <a:ext cx="11135360" cy="5852160"/>
          </a:xfrm>
        </p:spPr>
        <p:txBody>
          <a:bodyPr/>
          <a:lstStyle/>
          <a:p>
            <a:r>
              <a:rPr lang="uk-UA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НАУКОВИХ ДОСЛІДЖЕНЬ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ЇХ ЕФЕКТИВНІСТЬ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/>
              <a:t> </a:t>
            </a:r>
            <a:endParaRPr lang="ru-RU" sz="2400" dirty="0"/>
          </a:p>
          <a:p>
            <a:pPr lvl="1"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2.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84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775F0F3-4208-4501-ABE9-17DB0F1D3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32"/>
          <a:stretch/>
        </p:blipFill>
        <p:spPr>
          <a:xfrm>
            <a:off x="6096000" y="690880"/>
            <a:ext cx="5577840" cy="547624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1760A13-B311-417A-95D3-43CFF9D80241}"/>
              </a:ext>
            </a:extLst>
          </p:cNvPr>
          <p:cNvSpPr/>
          <p:nvPr/>
        </p:nvSpPr>
        <p:spPr>
          <a:xfrm>
            <a:off x="802640" y="821403"/>
            <a:ext cx="5486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обробки та імплементації результатів наукових досліджень полягає у встановленні ступеня їхньої адекватності досліджуваному явищу, точності й надійності, на підставі яких у вербальному або формалізованому вигляді узагальнюється здобуте теоретичне чи емпіричне знання про динамічні або статистичні закономірності, закони, принципи у галузі фінансів, банківської справи, страхування та фондового ринку.</a:t>
            </a:r>
          </a:p>
          <a:p>
            <a:pPr indent="3600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будь-якого наукового дослідження мають бути донесені до користувачів, використані іншими науковцями та практиками. Інакше наукове дослідження може не досягнути запланованих результатів і взагалі може втратити сенс. Існують різні форми реалізації результатів наукових досліджень.</a:t>
            </a:r>
          </a:p>
        </p:txBody>
      </p:sp>
    </p:spTree>
    <p:extLst>
      <p:ext uri="{BB962C8B-B14F-4D97-AF65-F5344CB8AC3E}">
        <p14:creationId xmlns:p14="http://schemas.microsoft.com/office/powerpoint/2010/main" val="27188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1">
            <a:extLst>
              <a:ext uri="{FF2B5EF4-FFF2-40B4-BE49-F238E27FC236}">
                <a16:creationId xmlns:a16="http://schemas.microsoft.com/office/drawing/2014/main" id="{709FEA22-7417-43DF-861C-76C25A1B7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0" y="1717040"/>
            <a:ext cx="8717280" cy="388112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179A513-21CD-4C30-AAD8-0DE907A6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0560"/>
            <a:ext cx="9601196" cy="894081"/>
          </a:xfrm>
        </p:spPr>
        <p:txBody>
          <a:bodyPr>
            <a:normAutofit fontScale="90000"/>
          </a:bodyPr>
          <a:lstStyle/>
          <a:p>
            <a:pPr marL="0"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8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6212030-670B-4183-BD18-CD93228C1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216" y="2763770"/>
            <a:ext cx="7773485" cy="32484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0902B0-A562-4A7C-B20C-0D85F264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5" y="1143833"/>
            <a:ext cx="7840169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5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69CB0C1-4559-4072-9679-F2392A62C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560" y="995680"/>
            <a:ext cx="9052560" cy="48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6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5CD846-B37A-48C8-84AC-6D9F42B3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01040"/>
            <a:ext cx="9900919" cy="5174828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результативного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загальновизначеної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справ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справ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важливим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фінансистами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-практиками.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89DCC2-9036-4B4A-B5D4-7A5CEB2A7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720" y="904240"/>
            <a:ext cx="9972039" cy="5344160"/>
          </a:xfrm>
        </p:spPr>
        <p:txBody>
          <a:bodyPr>
            <a:normAutofit fontScale="775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мету і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планованого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не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ознайомленим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справ в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обраному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результатами,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отриманими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науковцями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уявляти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мету і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справ з конкретного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Здатність зрозуміти суть отриманої науково-практичної інформації. Досліднику необхідно мати здібності для розуміння отриманої інформації із різних наукових джерел, від інших науковців, з практики щодо обраного напрямку дослідження. Такі здібності формуються під час навчання та самостійної підготовки. Здатність читати і розуміти зміст наукових публікацій є важливою як для вчених, так і для практиків.</a:t>
            </a:r>
          </a:p>
        </p:txBody>
      </p:sp>
    </p:spTree>
    <p:extLst>
      <p:ext uri="{BB962C8B-B14F-4D97-AF65-F5344CB8AC3E}">
        <p14:creationId xmlns:p14="http://schemas.microsoft.com/office/powerpoint/2010/main" val="158494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12564E-9A58-42B8-9C56-3E693138B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53440"/>
            <a:ext cx="9601196" cy="5022428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Уміння застосовувати відповідні експериментальні, математичні та обчислювальні прийоми дослідження. Дослідження у галузі фінансів, банківської справи, страхування та фондового ринку інколи пов’язані із великою кількістю математичних обчислень. Саме тому ця галузь наукових досліджень вимагає від науковців аналітичного складу мислення.</a:t>
            </a:r>
          </a:p>
          <a:p>
            <a:pPr marL="0" indent="360000"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Здатність мислити критично і аналітично. При виконанні наукових досліджень проводять перевірку поставлених гіпотез, аналіз певних припущень, оцінюють зібрані факти й докази, критично розглядають отримані наукові результати та висновки. Все це вимагає від науковця здатності аналітично і критично оцінювати отриману інформацію з метою формування об’єктивних висновків.</a:t>
            </a:r>
          </a:p>
        </p:txBody>
      </p:sp>
    </p:spTree>
    <p:extLst>
      <p:ext uri="{BB962C8B-B14F-4D97-AF65-F5344CB8AC3E}">
        <p14:creationId xmlns:p14="http://schemas.microsoft.com/office/powerpoint/2010/main" val="877035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93EA6A-F42C-4E05-80DA-E6C7F1F4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04240"/>
            <a:ext cx="9992359" cy="4971628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Здатність використовувати прогресивні наукові підходи. Проводячи експерименти або наукові дослідження, які ґрунтуються на новітніх теоретичних і практичних даних, науковець повніше обґрунтовує результати власного дослідження, що підвищує довіру до отриманих ним результатів наукової роботи з боку інших дослідників.</a:t>
            </a:r>
          </a:p>
          <a:p>
            <a:pPr marL="0" indent="360000" algn="just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Здатність сформувати наукову роботу та впровадити отримані наукові результати. Після того, як дослідник зібрав наукові дані, проаналізував їх,  зробив висновки і затвердив, він має опублікувати результати наукових досліджень одним із можливих способів, наприклад, у вигляді наукової статті або тез. При цьому він має чітко розрізняти, яку частину роботи виконав сам, а які дані запозичив у інших науковців і зазначити це.</a:t>
            </a:r>
          </a:p>
        </p:txBody>
      </p:sp>
    </p:spTree>
    <p:extLst>
      <p:ext uri="{BB962C8B-B14F-4D97-AF65-F5344CB8AC3E}">
        <p14:creationId xmlns:p14="http://schemas.microsoft.com/office/powerpoint/2010/main" val="324893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4D84A8-1A2B-410D-8436-0F9D2C20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21360"/>
            <a:ext cx="9601196" cy="5154508"/>
          </a:xfrm>
        </p:spPr>
        <p:txBody>
          <a:bodyPr>
            <a:normAutofit fontScale="85000" lnSpcReduction="1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Уміння спілкуватися і відстоювати власну думку перед слухачами. Ефективна комунікація передбачає не тільки опублікування результатів власних наукових досліджень, а й здатність обстоювати результати свого дослідження на конференціях, семінарах, симпозіумах, перед іншими дослідниками і практиками. Розумна критика завжди є доцільною для підвищення результатів наукової роботи.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Здатність критично переглянути значення власної наукової роботи. Дослідник повинен мати можливість критично переглянути свою наукову роботу. При цьому він має визначити, чи є причинно-наслідковий зв’язок у роботі, чи є послідовність та логічність викладу матеріалу. Потрібно також визначити, чи містить наукова робота нові ідеї, чи досягнуто мети, чи вирішено поставлені завдання. І, нарешті, чи можна використати отримані результати в теорії чи практиці.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наукова робота виконується для поліпшення, вдосконалення обраного напряму дослідження. При цьому треба прагнути досягнути ефективності наукового дослідження.</a:t>
            </a:r>
          </a:p>
        </p:txBody>
      </p:sp>
    </p:spTree>
    <p:extLst>
      <p:ext uri="{BB962C8B-B14F-4D97-AF65-F5344CB8AC3E}">
        <p14:creationId xmlns:p14="http://schemas.microsoft.com/office/powerpoint/2010/main" val="368154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10464"/>
            <a:ext cx="9601196" cy="3265403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>
                <a:solidFill>
                  <a:srgbClr val="002060"/>
                </a:solidFill>
                <a:latin typeface="Arial Black" panose="020B0A04020102020204" pitchFamily="34" charset="0"/>
              </a:rPr>
              <a:t>ДЯКУЮ ЗА УВАГУ!</a:t>
            </a:r>
            <a:endParaRPr lang="ru-RU" sz="6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8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E87F8-46EB-452F-B636-0A8E0F3C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1066800"/>
            <a:ext cx="10810240" cy="1422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8D28BF1A-06B8-4091-870F-8EDAC16B2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20800"/>
            <a:ext cx="9941559" cy="4815840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6CB4D4-99EB-4DCD-9E7A-BEB3E9C12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29" y="2256932"/>
            <a:ext cx="8040222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5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8D8AFFA-1A50-42D0-AE2C-52629BAC9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440" y="782320"/>
            <a:ext cx="8625840" cy="38404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6EA608-62BE-4BF4-A7DD-797CB400C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40" y="4582161"/>
            <a:ext cx="8453119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7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8E9B416-6C87-49F3-974D-436C19DC3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960" y="904240"/>
            <a:ext cx="8879840" cy="48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9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5CF84FC-4A97-4316-9CEA-24AF046F7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072" y="4003874"/>
            <a:ext cx="7849695" cy="17052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D2A03-BECC-4928-B74E-37308F83B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153" y="774471"/>
            <a:ext cx="8087854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F2D203A-1F9D-447B-9098-BF149445D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1818640"/>
            <a:ext cx="851408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9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D6CC74-5FC3-43CC-8050-C6A25D57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40" y="629920"/>
            <a:ext cx="10459717" cy="5466080"/>
          </a:xfrm>
        </p:spPr>
        <p:txBody>
          <a:bodyPr>
            <a:normAutofit fontScale="775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наукового дослідження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науковий фундамент, який регламентує всі етапи та стадії підготовки, організації та проведення наукового дослідження. Пояснюється це визначальним впливом програми дослідження на використання тих чи інших методів, логіки, техніки, процедур і принципів для досягнення дослідницької мети.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 наукового дослідження складають на початку будь-якого наукового дослідження й визначають його межі та структуру, обумовлюючи тим самим змістову цінність, якість і терміни отримання нової наукової інформації.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 програми наукового дослідження є: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теоретико-методологічна (дає змогу визначити наукову проблему та підготувати базу для її вирішення);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методична (дає змогу обрати способи збору даних);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організаційна (дає змогу спланувати діяльність на всіх етапах наукової роботи).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наукового дослідження містить п’ять типових етапів: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діагностичний;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прогностичний;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практичний;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узагальнюючий;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впровадження .</a:t>
            </a:r>
          </a:p>
        </p:txBody>
      </p:sp>
    </p:spTree>
    <p:extLst>
      <p:ext uri="{BB962C8B-B14F-4D97-AF65-F5344CB8AC3E}">
        <p14:creationId xmlns:p14="http://schemas.microsoft.com/office/powerpoint/2010/main" val="111098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4CDEA1F-6A32-4E6D-91BC-7D71AA4F0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80" y="873760"/>
            <a:ext cx="5224782" cy="51104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36764C-40C9-4A81-A6D0-B0D40DC7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20" y="873760"/>
            <a:ext cx="5720079" cy="2560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0C76C3-131F-4DB3-8B6D-B4AD75AA7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262" y="3423920"/>
            <a:ext cx="558259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8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90A846-5B52-48E9-ADB5-495D50114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80160"/>
            <a:ext cx="9601196" cy="45957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ПРОГРАМИ НАУКОВОГО ДОСЛІДЖЕННЯ</a:t>
            </a:r>
          </a:p>
          <a:p>
            <a:endParaRPr lang="ru-RU" b="1" dirty="0"/>
          </a:p>
          <a:p>
            <a:endParaRPr lang="ru-RU" b="1" dirty="0"/>
          </a:p>
          <a:p>
            <a:pPr algn="just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(ОК-1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_Програма науково-дослідної практики та методичні вказівки до її виконання для здобувачів вищої освіти ступеня «магістр» спеціальності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«Фінанси, банківська справа, страхування та фондовий ринок»)</a:t>
            </a: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https://learn.ztu.edu.ua/course/view.php?id=7548#section-0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391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454</TotalTime>
  <Words>996</Words>
  <Application>Microsoft Office PowerPoint</Application>
  <PresentationFormat>Широкий екран</PresentationFormat>
  <Paragraphs>41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Garamond</vt:lpstr>
      <vt:lpstr>Times New Roman</vt:lpstr>
      <vt:lpstr>Натуральные материалы</vt:lpstr>
      <vt:lpstr>Презентація PowerPoint</vt:lpstr>
      <vt:lpstr>1. Етапи організації наукових досліджень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Ефективність наукових досліджень.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ASUS</cp:lastModifiedBy>
  <cp:revision>83</cp:revision>
  <dcterms:created xsi:type="dcterms:W3CDTF">2023-11-02T13:22:19Z</dcterms:created>
  <dcterms:modified xsi:type="dcterms:W3CDTF">2025-11-29T10:19:31Z</dcterms:modified>
</cp:coreProperties>
</file>