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ztu.edu.u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3283" y="1052476"/>
            <a:ext cx="9261324" cy="3914939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/>
              <a:t>Академічна доброчесність в Житомирській </a:t>
            </a:r>
            <a:r>
              <a:rPr lang="uk-UA" sz="6000" b="1" i="1" dirty="0" smtClean="0"/>
              <a:t>політехніці</a:t>
            </a:r>
            <a:endParaRPr lang="uk-UA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43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02227" y="2561968"/>
            <a:ext cx="62937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2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059" y="1746420"/>
            <a:ext cx="50662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 робота здобувачів вищої освіти Житомирської політехніки здійснюється відповідно до 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8684" y="82379"/>
            <a:ext cx="4611958" cy="6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28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9058" y="1515760"/>
            <a:ext cx="85014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включена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характеру) та роботу,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процесу.</a:t>
            </a:r>
          </a:p>
        </p:txBody>
      </p:sp>
    </p:spTree>
    <p:extLst>
      <p:ext uri="{BB962C8B-B14F-4D97-AF65-F5344CB8AC3E}">
        <p14:creationId xmlns:p14="http://schemas.microsoft.com/office/powerpoint/2010/main" val="154414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47782" y="1108154"/>
            <a:ext cx="91522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-методичного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обдарованою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молоддю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НДР на факультетах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яких регламентується окремими положеннями.</a:t>
            </a:r>
          </a:p>
        </p:txBody>
      </p:sp>
    </p:spTree>
    <p:extLst>
      <p:ext uri="{BB962C8B-B14F-4D97-AF65-F5344CB8AC3E}">
        <p14:creationId xmlns:p14="http://schemas.microsoft.com/office/powerpoint/2010/main" val="99521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9060" y="1510264"/>
            <a:ext cx="931699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гуртках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кафедр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80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89189" y="1489156"/>
            <a:ext cx="779299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робота,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навчальними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планами, і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науково-дослідна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професорсько-викладацького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59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48932" y="910950"/>
            <a:ext cx="953117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Навчальна науково-дослідна робота.</a:t>
            </a:r>
            <a:r>
              <a:rPr lang="uk-UA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Такий вид роботи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uk-UA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навчального процесу є обов'язковим для кожного і охоплює майже всі форми навчальної роботи: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написання рефератів з конкретної теми у процесі вивчення дисциплін соціально-гуманітарного циклу, фундаментальних і </a:t>
            </a:r>
            <a:r>
              <a:rPr lang="uk-UA" sz="2000" dirty="0" err="1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орієнтованих, спеціальних дисциплін, курсів спеціалізації та за вибором;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виконання лабораторних, практичних, семінарських і самостійних завдань, контрольних робіт, які містять елементи проблемного пошуку;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виконання нетипових завдань дослідницького характеру під час різних видів практики, індивідуальних завдань;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розроблення методичних матеріалів із використанням дослідницьких методів (спостереження, анкетування, бесіда, соціометрія тощо);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підготовку і захист </a:t>
            </a:r>
            <a:r>
              <a:rPr lang="uk-UA" sz="2000" dirty="0" smtClean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курсових, науково-дослідних </a:t>
            </a: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000" dirty="0" smtClean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дипломних (магістерських) </a:t>
            </a:r>
            <a:r>
              <a:rPr lang="uk-UA" sz="2000" dirty="0">
                <a:solidFill>
                  <a:srgbClr val="2424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робіт, пов'язаних з проблематикою досліджень кафедр.</a:t>
            </a:r>
            <a:endParaRPr lang="uk-UA" sz="2000" b="0" i="0" dirty="0">
              <a:solidFill>
                <a:srgbClr val="2424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68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60819" y="1868095"/>
            <a:ext cx="85096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solidFill>
                  <a:srgbClr val="222222"/>
                </a:solidFill>
                <a:latin typeface="Georgia" panose="02040502050405020303" pitchFamily="18" charset="0"/>
              </a:rPr>
              <a:t>Згідно з навчальними планами і програмами загальноосвітніх і фахових дисциплін </a:t>
            </a:r>
            <a:r>
              <a:rPr lang="uk-UA" sz="2800" dirty="0" smtClean="0">
                <a:solidFill>
                  <a:srgbClr val="222222"/>
                </a:solidFill>
                <a:latin typeface="Georgia" panose="02040502050405020303" pitchFamily="18" charset="0"/>
              </a:rPr>
              <a:t>кожен </a:t>
            </a:r>
            <a:r>
              <a:rPr lang="ru-RU" sz="28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28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8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uk-UA" sz="2800" dirty="0" smtClean="0">
                <a:solidFill>
                  <a:srgbClr val="222222"/>
                </a:solidFill>
                <a:latin typeface="Georgia" panose="02040502050405020303" pitchFamily="18" charset="0"/>
              </a:rPr>
              <a:t> </a:t>
            </a:r>
            <a:r>
              <a:rPr lang="uk-UA" sz="2800" dirty="0">
                <a:solidFill>
                  <a:srgbClr val="222222"/>
                </a:solidFill>
                <a:latin typeface="Georgia" panose="02040502050405020303" pitchFamily="18" charset="0"/>
              </a:rPr>
              <a:t>повинен оволодіти процесом наукового пізнання, виконуючи протягом усього періоду навчання завдання, які поступово </a:t>
            </a:r>
            <a:r>
              <a:rPr lang="uk-UA" sz="2800" dirty="0" err="1">
                <a:solidFill>
                  <a:srgbClr val="222222"/>
                </a:solidFill>
                <a:latin typeface="Georgia" panose="02040502050405020303" pitchFamily="18" charset="0"/>
              </a:rPr>
              <a:t>ускладнюються</a:t>
            </a:r>
            <a:r>
              <a:rPr lang="uk-UA" sz="2800" dirty="0">
                <a:solidFill>
                  <a:srgbClr val="222222"/>
                </a:solidFill>
                <a:latin typeface="Georgia" panose="02040502050405020303" pitchFamily="18" charset="0"/>
              </a:rPr>
              <a:t> і поглиблюються.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9736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471" y="1178011"/>
            <a:ext cx="9652215" cy="42754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i="1" dirty="0" smtClean="0">
                <a:solidFill>
                  <a:schemeClr val="tx1"/>
                </a:solidFill>
              </a:rPr>
              <a:t>План (</a:t>
            </a:r>
            <a:r>
              <a:rPr lang="uk-UA" sz="2400" b="1" i="1" u="sng" dirty="0">
                <a:solidFill>
                  <a:schemeClr val="tx1"/>
                </a:solidFill>
                <a:hlinkClick r:id="rId2"/>
              </a:rPr>
              <a:t>https://docs.ztu.edu.ua/</a:t>
            </a:r>
            <a:r>
              <a:rPr lang="uk-UA" sz="2400" b="1" i="1" dirty="0">
                <a:solidFill>
                  <a:schemeClr val="tx1"/>
                </a:solidFill>
              </a:rPr>
              <a:t> </a:t>
            </a:r>
            <a:r>
              <a:rPr lang="uk-UA" sz="2400" b="1" i="1" dirty="0" smtClean="0">
                <a:solidFill>
                  <a:schemeClr val="tx1"/>
                </a:solidFill>
              </a:rPr>
              <a:t>)</a:t>
            </a:r>
            <a:endParaRPr lang="uk-UA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000" dirty="0"/>
              <a:t>1. </a:t>
            </a:r>
            <a:r>
              <a:rPr lang="uk-UA" sz="2000" u="sng" dirty="0">
                <a:solidFill>
                  <a:schemeClr val="tx1"/>
                </a:solidFill>
                <a:hlinkClick r:id="rId2"/>
              </a:rPr>
              <a:t>Кодекс академічної доброчесності Державного університету «Житомирська політехніка»</a:t>
            </a:r>
            <a:endParaRPr lang="uk-U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</a:rPr>
              <a:t>2. </a:t>
            </a:r>
            <a:r>
              <a:rPr lang="uk-UA" sz="2000" u="sng" dirty="0">
                <a:solidFill>
                  <a:schemeClr val="tx1"/>
                </a:solidFill>
                <a:hlinkClick r:id="rId2"/>
              </a:rPr>
              <a:t>Кодекс корпоративної культури Державного університету «Житомирська політехніка»</a:t>
            </a:r>
            <a:endParaRPr lang="uk-U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</a:rPr>
              <a:t>3. </a:t>
            </a:r>
            <a:r>
              <a:rPr lang="uk-UA" sz="2000" u="sng" dirty="0">
                <a:solidFill>
                  <a:schemeClr val="tx1"/>
                </a:solidFill>
                <a:hlinkClick r:id="rId2"/>
              </a:rPr>
              <a:t>Положення про Комісії з академічної доброчесності, етики та управління конфліктами у Державному університеті «Житомирська політехніка»</a:t>
            </a:r>
            <a:endParaRPr lang="uk-U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</a:rPr>
              <a:t>4. </a:t>
            </a:r>
            <a:r>
              <a:rPr lang="uk-UA" sz="2000" u="sng" dirty="0">
                <a:solidFill>
                  <a:schemeClr val="tx1"/>
                </a:solidFill>
                <a:hlinkClick r:id="rId2"/>
              </a:rPr>
              <a:t>Положення про академічну доброчесність та етику академічних взаємовідносин в Державному університеті «Житомирська політехніка»</a:t>
            </a:r>
            <a:endParaRPr lang="uk-UA" sz="2000" dirty="0">
              <a:solidFill>
                <a:schemeClr val="tx1"/>
              </a:solidFill>
            </a:endParaRPr>
          </a:p>
          <a:p>
            <a:endParaRPr lang="uk-U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34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291</Words>
  <Application>Microsoft Office PowerPoint</Application>
  <PresentationFormat>Широкоэкранный</PresentationFormat>
  <Paragraphs>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Georgia</vt:lpstr>
      <vt:lpstr>Times New Roman</vt:lpstr>
      <vt:lpstr>Wingdings 3</vt:lpstr>
      <vt:lpstr>Легкий дым</vt:lpstr>
      <vt:lpstr>Академічна доброчесність в Житомирській політехніці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Науково-дослідна робота здобувачів вищої освіти</dc:title>
  <dc:creator>Прохорчук Наталія Олегівна</dc:creator>
  <cp:lastModifiedBy>Пользователь</cp:lastModifiedBy>
  <cp:revision>5</cp:revision>
  <dcterms:created xsi:type="dcterms:W3CDTF">2021-04-16T08:47:39Z</dcterms:created>
  <dcterms:modified xsi:type="dcterms:W3CDTF">2022-10-03T06:42:09Z</dcterms:modified>
</cp:coreProperties>
</file>