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99" r:id="rId3"/>
    <p:sldId id="301" r:id="rId4"/>
    <p:sldId id="300" r:id="rId5"/>
    <p:sldId id="303" r:id="rId6"/>
    <p:sldId id="304" r:id="rId7"/>
    <p:sldId id="305" r:id="rId8"/>
    <p:sldId id="302" r:id="rId9"/>
    <p:sldId id="269" r:id="rId10"/>
    <p:sldId id="306" r:id="rId11"/>
    <p:sldId id="307" r:id="rId12"/>
    <p:sldId id="308" r:id="rId13"/>
    <p:sldId id="309" r:id="rId14"/>
    <p:sldId id="310" r:id="rId15"/>
    <p:sldId id="312" r:id="rId16"/>
    <p:sldId id="313" r:id="rId17"/>
    <p:sldId id="314" r:id="rId18"/>
    <p:sldId id="315" r:id="rId19"/>
    <p:sldId id="311" r:id="rId20"/>
    <p:sldId id="273" r:id="rId21"/>
    <p:sldId id="316" r:id="rId22"/>
    <p:sldId id="317" r:id="rId23"/>
    <p:sldId id="318" r:id="rId24"/>
    <p:sldId id="319" r:id="rId25"/>
    <p:sldId id="320" r:id="rId26"/>
    <p:sldId id="321" r:id="rId27"/>
    <p:sldId id="29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40" autoAdjust="0"/>
  </p:normalViewPr>
  <p:slideViewPr>
    <p:cSldViewPr snapToGrid="0">
      <p:cViewPr varScale="1">
        <p:scale>
          <a:sx n="75" d="100"/>
          <a:sy n="75" d="100"/>
        </p:scale>
        <p:origin x="94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EEE51-5B17-487C-8DFC-C301488C114D}" type="datetimeFigureOut">
              <a:rPr lang="ru-RU" smtClean="0"/>
              <a:t>29.11.2025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6C52B-F282-4B51-B695-3D13BD1CF779}" type="slidenum">
              <a:rPr lang="ru-RU" smtClean="0"/>
              <a:t>‹№›</a:t>
            </a:fld>
            <a:endParaRPr lang="ru-RU"/>
          </a:p>
        </p:txBody>
      </p:sp>
    </p:spTree>
    <p:extLst>
      <p:ext uri="{BB962C8B-B14F-4D97-AF65-F5344CB8AC3E}">
        <p14:creationId xmlns:p14="http://schemas.microsoft.com/office/powerpoint/2010/main" val="12457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82D6F5-FB28-4914-BF1A-458D9694EAE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2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73336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25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2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34337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58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30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73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14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6095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295584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50EEE5-50B9-48CF-AACD-7A0349D75FAC}" type="datetimeFigureOut">
              <a:rPr lang="ru-RU" smtClean="0"/>
              <a:t>29.11.2025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82D6F5-FB28-4914-BF1A-458D9694EAE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0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50EEE5-50B9-48CF-AACD-7A0349D75FAC}" type="datetimeFigureOut">
              <a:rPr lang="ru-RU" smtClean="0"/>
              <a:t>29.11.2025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8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0EEE5-50B9-48CF-AACD-7A0349D75FAC}" type="datetimeFigureOut">
              <a:rPr lang="ru-RU" smtClean="0"/>
              <a:t>29.11.2025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5406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13856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50EEE5-50B9-48CF-AACD-7A0349D75FAC}" type="datetimeFigureOut">
              <a:rPr lang="ru-RU" smtClean="0"/>
              <a:t>29.11.2025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82D6F5-FB28-4914-BF1A-458D9694EAE9}" type="slidenum">
              <a:rPr lang="ru-RU" smtClean="0"/>
              <a:t>‹№›</a:t>
            </a:fld>
            <a:endParaRPr lang="ru-RU"/>
          </a:p>
        </p:txBody>
      </p:sp>
    </p:spTree>
    <p:extLst>
      <p:ext uri="{BB962C8B-B14F-4D97-AF65-F5344CB8AC3E}">
        <p14:creationId xmlns:p14="http://schemas.microsoft.com/office/powerpoint/2010/main" val="1328011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nf.ztu.edu.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of.gov.ua/uk/news/ukraines_state_budget_financing_since_the_beginning_of_the_full-scale_war-3435" TargetMode="External"/><Relationship Id="rId2" Type="http://schemas.openxmlformats.org/officeDocument/2006/relationships/hyperlink" Target="https://doi.org/10.32782/2524-0072/2022-44-2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5760"/>
            <a:ext cx="11135360" cy="5852160"/>
          </a:xfrm>
        </p:spPr>
        <p:txBody>
          <a:bodyPr/>
          <a:lstStyle/>
          <a:p>
            <a:r>
              <a:rPr lang="uk-UA" sz="3200" b="1">
                <a:solidFill>
                  <a:srgbClr val="002060"/>
                </a:solidFill>
                <a:latin typeface="Arial Black" panose="020B0A04020102020204" pitchFamily="34" charset="0"/>
              </a:rPr>
              <a:t>Тема 4 </a:t>
            </a:r>
            <a:r>
              <a:rPr lang="uk-UA" sz="3200" b="1" dirty="0">
                <a:solidFill>
                  <a:srgbClr val="002060"/>
                </a:solidFill>
                <a:latin typeface="Arial Black" panose="020B0A04020102020204" pitchFamily="34" charset="0"/>
              </a:rPr>
              <a:t>. </a:t>
            </a:r>
            <a:r>
              <a:rPr lang="ru-RU" sz="3200" b="1" dirty="0">
                <a:solidFill>
                  <a:srgbClr val="002060"/>
                </a:solidFill>
                <a:latin typeface="Arial Black" panose="020B0A04020102020204" pitchFamily="34" charset="0"/>
              </a:rPr>
              <a:t>Методика </a:t>
            </a:r>
            <a:r>
              <a:rPr lang="ru-RU" sz="3200" b="1" dirty="0" err="1">
                <a:solidFill>
                  <a:srgbClr val="002060"/>
                </a:solidFill>
                <a:latin typeface="Arial Black" panose="020B0A04020102020204" pitchFamily="34" charset="0"/>
              </a:rPr>
              <a:t>підготовки</a:t>
            </a:r>
            <a:r>
              <a:rPr lang="ru-RU" sz="3200" b="1" dirty="0">
                <a:solidFill>
                  <a:srgbClr val="002060"/>
                </a:solidFill>
                <a:latin typeface="Arial Black" panose="020B0A04020102020204" pitchFamily="34" charset="0"/>
              </a:rPr>
              <a:t> тез та </a:t>
            </a:r>
            <a:r>
              <a:rPr lang="ru-RU" sz="3200" b="1" dirty="0" err="1">
                <a:solidFill>
                  <a:srgbClr val="002060"/>
                </a:solidFill>
                <a:latin typeface="Arial Black" panose="020B0A04020102020204" pitchFamily="34" charset="0"/>
              </a:rPr>
              <a:t>наукової</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доповіді</a:t>
            </a:r>
            <a:r>
              <a:rPr lang="ru-RU" sz="3200" b="1" dirty="0">
                <a:solidFill>
                  <a:srgbClr val="002060"/>
                </a:solidFill>
                <a:latin typeface="Arial Black" panose="020B0A04020102020204" pitchFamily="34" charset="0"/>
              </a:rPr>
              <a:t> на </a:t>
            </a:r>
            <a:r>
              <a:rPr lang="ru-RU" sz="3200" b="1" dirty="0" err="1">
                <a:solidFill>
                  <a:srgbClr val="002060"/>
                </a:solidFill>
                <a:latin typeface="Arial Black" panose="020B0A04020102020204" pitchFamily="34" charset="0"/>
              </a:rPr>
              <a:t>конференцію</a:t>
            </a:r>
            <a:endParaRPr lang="ru-RU" sz="3200" dirty="0">
              <a:solidFill>
                <a:srgbClr val="002060"/>
              </a:solidFill>
              <a:latin typeface="Arial Black" panose="020B0A04020102020204" pitchFamily="34" charset="0"/>
            </a:endParaRPr>
          </a:p>
          <a:p>
            <a:r>
              <a:rPr lang="uk-UA" sz="2400" b="1" dirty="0"/>
              <a:t> </a:t>
            </a:r>
            <a:endParaRPr lang="ru-RU" sz="2400" dirty="0"/>
          </a:p>
          <a:p>
            <a:pPr lvl="1" algn="just"/>
            <a:r>
              <a:rPr lang="uk-UA" b="1" dirty="0">
                <a:solidFill>
                  <a:schemeClr val="tx1"/>
                </a:solidFill>
                <a:latin typeface="Times New Roman" panose="02020603050405020304" pitchFamily="18" charset="0"/>
                <a:cs typeface="Times New Roman" panose="02020603050405020304" pitchFamily="18" charset="0"/>
              </a:rPr>
              <a:t>			</a:t>
            </a:r>
          </a:p>
          <a:p>
            <a:pPr lvl="1" algn="just"/>
            <a:r>
              <a:rPr lang="uk-UA" sz="2400" b="1" dirty="0">
                <a:solidFill>
                  <a:schemeClr val="tx1"/>
                </a:solidFill>
                <a:latin typeface="Times New Roman" panose="02020603050405020304" pitchFamily="18" charset="0"/>
                <a:cs typeface="Times New Roman" panose="02020603050405020304" pitchFamily="18" charset="0"/>
              </a:rPr>
              <a:t>                        1. </a:t>
            </a:r>
            <a:r>
              <a:rPr lang="ru-RU" sz="2400" b="1" dirty="0">
                <a:solidFill>
                  <a:schemeClr val="tx1"/>
                </a:solidFill>
                <a:latin typeface="Times New Roman" panose="02020603050405020304" pitchFamily="18" charset="0"/>
                <a:cs typeface="Times New Roman" panose="02020603050405020304" pitchFamily="18" charset="0"/>
              </a:rPr>
              <a:t>Загальні </a:t>
            </a:r>
            <a:r>
              <a:rPr lang="ru-RU" sz="2400" b="1" dirty="0" err="1">
                <a:solidFill>
                  <a:schemeClr val="tx1"/>
                </a:solidFill>
                <a:latin typeface="Times New Roman" panose="02020603050405020304" pitchFamily="18" charset="0"/>
                <a:cs typeface="Times New Roman" panose="02020603050405020304" pitchFamily="18" charset="0"/>
              </a:rPr>
              <a:t>вимоги</a:t>
            </a:r>
            <a:r>
              <a:rPr lang="ru-RU" sz="2400" b="1" dirty="0">
                <a:solidFill>
                  <a:schemeClr val="tx1"/>
                </a:solidFill>
                <a:latin typeface="Times New Roman" panose="02020603050405020304" pitchFamily="18" charset="0"/>
                <a:cs typeface="Times New Roman" panose="02020603050405020304" pitchFamily="18" charset="0"/>
              </a:rPr>
              <a:t> до тез </a:t>
            </a:r>
            <a:r>
              <a:rPr lang="ru-RU" sz="2400" b="1" dirty="0" err="1">
                <a:solidFill>
                  <a:schemeClr val="tx1"/>
                </a:solidFill>
                <a:latin typeface="Times New Roman" panose="02020603050405020304" pitchFamily="18" charset="0"/>
                <a:cs typeface="Times New Roman" panose="02020603050405020304" pitchFamily="18" charset="0"/>
              </a:rPr>
              <a:t>наукової</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доповіді</a:t>
            </a:r>
            <a:endParaRPr lang="ru-RU" sz="2400" dirty="0">
              <a:solidFill>
                <a:schemeClr val="tx1"/>
              </a:solidFill>
              <a:latin typeface="Times New Roman" panose="02020603050405020304" pitchFamily="18" charset="0"/>
              <a:cs typeface="Times New Roman" panose="02020603050405020304" pitchFamily="18" charset="0"/>
            </a:endParaRPr>
          </a:p>
          <a:p>
            <a:pPr lvl="1" algn="just"/>
            <a:r>
              <a:rPr lang="uk-UA" sz="2400" b="1" dirty="0">
                <a:solidFill>
                  <a:schemeClr val="tx1"/>
                </a:solidFill>
                <a:latin typeface="Times New Roman" panose="02020603050405020304" pitchFamily="18" charset="0"/>
                <a:cs typeface="Times New Roman" panose="02020603050405020304" pitchFamily="18" charset="0"/>
              </a:rPr>
              <a:t>	                 2. Алгоритм написання тез</a:t>
            </a:r>
            <a:endParaRPr lang="ru-RU" sz="2400" dirty="0">
              <a:solidFill>
                <a:schemeClr val="tx1"/>
              </a:solidFill>
              <a:latin typeface="Times New Roman" panose="02020603050405020304" pitchFamily="18" charset="0"/>
              <a:cs typeface="Times New Roman" panose="02020603050405020304" pitchFamily="18" charset="0"/>
            </a:endParaRPr>
          </a:p>
          <a:p>
            <a:pPr lvl="1" algn="just"/>
            <a:r>
              <a:rPr lang="uk-UA" sz="2400" b="1" dirty="0">
                <a:solidFill>
                  <a:schemeClr val="tx1"/>
                </a:solidFill>
                <a:latin typeface="Times New Roman" panose="02020603050405020304" pitchFamily="18" charset="0"/>
                <a:cs typeface="Times New Roman" panose="02020603050405020304" pitchFamily="18" charset="0"/>
              </a:rPr>
              <a:t>	                 3. </a:t>
            </a:r>
            <a:r>
              <a:rPr lang="ru-RU" sz="2400" b="1" dirty="0">
                <a:solidFill>
                  <a:schemeClr val="tx1"/>
                </a:solidFill>
                <a:latin typeface="Times New Roman" panose="02020603050405020304" pitchFamily="18" charset="0"/>
                <a:cs typeface="Times New Roman" panose="02020603050405020304" pitchFamily="18" charset="0"/>
              </a:rPr>
              <a:t>Методика </a:t>
            </a:r>
            <a:r>
              <a:rPr lang="ru-RU" sz="2400" b="1" dirty="0" err="1">
                <a:solidFill>
                  <a:schemeClr val="tx1"/>
                </a:solidFill>
                <a:latin typeface="Times New Roman" panose="02020603050405020304" pitchFamily="18" charset="0"/>
                <a:cs typeface="Times New Roman" panose="02020603050405020304" pitchFamily="18" charset="0"/>
              </a:rPr>
              <a:t>підготовки</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доповіді</a:t>
            </a:r>
            <a:r>
              <a:rPr lang="ru-RU" sz="2400" b="1" dirty="0">
                <a:solidFill>
                  <a:schemeClr val="tx1"/>
                </a:solidFill>
                <a:latin typeface="Times New Roman" panose="02020603050405020304" pitchFamily="18" charset="0"/>
                <a:cs typeface="Times New Roman" panose="02020603050405020304" pitchFamily="18" charset="0"/>
              </a:rPr>
              <a:t> на </a:t>
            </a:r>
            <a:r>
              <a:rPr lang="ru-RU" sz="2400" b="1" dirty="0" err="1">
                <a:solidFill>
                  <a:schemeClr val="tx1"/>
                </a:solidFill>
                <a:latin typeface="Times New Roman" panose="02020603050405020304" pitchFamily="18" charset="0"/>
                <a:cs typeface="Times New Roman" panose="02020603050405020304" pitchFamily="18" charset="0"/>
              </a:rPr>
              <a:t>конференцію</a:t>
            </a:r>
            <a:endParaRPr lang="uk-UA" sz="2400" b="1" dirty="0">
              <a:solidFill>
                <a:schemeClr val="tx1"/>
              </a:solidFill>
              <a:latin typeface="Times New Roman" panose="02020603050405020304" pitchFamily="18" charset="0"/>
              <a:cs typeface="Times New Roman" panose="02020603050405020304" pitchFamily="18" charset="0"/>
            </a:endParaRPr>
          </a:p>
          <a:p>
            <a:pPr lvl="1" algn="just"/>
            <a:endParaRPr lang="ru-RU" sz="1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618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7006307-31A5-435F-B591-3D8724780936}"/>
              </a:ext>
            </a:extLst>
          </p:cNvPr>
          <p:cNvSpPr>
            <a:spLocks noGrp="1"/>
          </p:cNvSpPr>
          <p:nvPr>
            <p:ph idx="1"/>
          </p:nvPr>
        </p:nvSpPr>
        <p:spPr>
          <a:xfrm>
            <a:off x="944880" y="701040"/>
            <a:ext cx="10271759" cy="5174828"/>
          </a:xfrm>
        </p:spPr>
        <p:txBody>
          <a:bodyPr>
            <a:normAutofit fontScale="92500" lnSpcReduction="20000"/>
          </a:bodyPr>
          <a:lstStyle/>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4. Формування розширеного плану тез доповіді обраного типу.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продумати, про що </a:t>
            </a:r>
            <a:r>
              <a:rPr lang="uk-UA" dirty="0" err="1">
                <a:latin typeface="Times New Roman" panose="02020603050405020304" pitchFamily="18" charset="0"/>
                <a:cs typeface="Times New Roman" panose="02020603050405020304" pitchFamily="18" charset="0"/>
              </a:rPr>
              <a:t>йтиме</a:t>
            </a:r>
            <a:r>
              <a:rPr lang="uk-UA" dirty="0">
                <a:latin typeface="Times New Roman" panose="02020603050405020304" pitchFamily="18" charset="0"/>
                <a:cs typeface="Times New Roman" panose="02020603050405020304" pitchFamily="18" charset="0"/>
              </a:rPr>
              <a:t> мова у кожній частині. Кожну ідею можна описати кількома реченнями. Зазвичай в тезах кожен абзац містить окрему ідею.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Формуючи структуру тез наукової доповіді, слід передусім ознайомитися зі змістом останніх публікацій у періодичній фаховій літературі за обраною темою. Це потрібно для того, щоб чітко орієнтуватись у тому, яка саме наукова тематика є нині актуальною, які наукові проблеми потребують вирішення. Саме у процесі ознайомлення, читання та аналізу науково-практичних публікацій здобувачу здебільшого вдається правильно визначити напрям майбутнього наукового пошуку.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Роботу над тезами доповіді слід починати із загального ознайомлення з матеріалами з обраної тематики.  Важливу роль на цьому етапі може відіграти перечитування власних конспектів, перегляд певних розділів навчальної, довідникової, енциклопедичної літератури. Це дасть можливість здобути найзагальніші відомості про досліджувану проблему. </a:t>
            </a:r>
          </a:p>
          <a:p>
            <a:endParaRPr lang="uk-UA" dirty="0"/>
          </a:p>
        </p:txBody>
      </p:sp>
    </p:spTree>
    <p:extLst>
      <p:ext uri="{BB962C8B-B14F-4D97-AF65-F5344CB8AC3E}">
        <p14:creationId xmlns:p14="http://schemas.microsoft.com/office/powerpoint/2010/main" val="104423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E2AE963-C32E-4293-A794-FEF778C1174A}"/>
              </a:ext>
            </a:extLst>
          </p:cNvPr>
          <p:cNvSpPr>
            <a:spLocks noGrp="1"/>
          </p:cNvSpPr>
          <p:nvPr>
            <p:ph idx="1"/>
          </p:nvPr>
        </p:nvSpPr>
        <p:spPr>
          <a:xfrm>
            <a:off x="1066800" y="660400"/>
            <a:ext cx="10281920" cy="5215468"/>
          </a:xfrm>
        </p:spPr>
        <p:txBody>
          <a:bodyPr>
            <a:normAutofit fontScale="92500" lnSpcReduction="10000"/>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5. Наступний етап – це підбір літератури.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Використовуючи бібліотечні каталоги, електронні бази даних, списки літератури у монографіях та періодичних виданнях, цей етап роботи можна пройти дуже швидко і якісно. Обрані літературні джерела слід уважно вивчити, опрацювати.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Слід використовувати нову літературу, статистичні та фактичні дані – за останні 3-5 років (хоча деколи  використовують джерела 100-200 річної давнини). У процесі опрацювання літературних джерел доцільно нотувати визначені текстові фрагменти, статистичні та фактичні дані. Посилює достовірність одержаних наукових результатів комбіноване використання джерел різних типів, але дуже важливо, щоб ці джерела точно відповідали поставленим завданням і співвідносились із темою наукової роботи.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У процесі вивчення підібраної літератури здобувач визначає мету і завдання доповіді, міркує над тим, які нові ідеї, підходи він може запропонувати в аспекті досліджуваної проблеми.</a:t>
            </a:r>
          </a:p>
          <a:p>
            <a:endParaRPr lang="uk-UA" dirty="0"/>
          </a:p>
        </p:txBody>
      </p:sp>
    </p:spTree>
    <p:extLst>
      <p:ext uri="{BB962C8B-B14F-4D97-AF65-F5344CB8AC3E}">
        <p14:creationId xmlns:p14="http://schemas.microsoft.com/office/powerpoint/2010/main" val="19210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8002C8-9216-4D09-8544-50C11B8018D4}"/>
              </a:ext>
            </a:extLst>
          </p:cNvPr>
          <p:cNvSpPr>
            <a:spLocks noGrp="1"/>
          </p:cNvSpPr>
          <p:nvPr>
            <p:ph idx="1"/>
          </p:nvPr>
        </p:nvSpPr>
        <p:spPr>
          <a:xfrm>
            <a:off x="1295400" y="883920"/>
            <a:ext cx="10002519" cy="4991948"/>
          </a:xfrm>
        </p:spPr>
        <p:txBody>
          <a:bodyPr>
            <a:normAutofit fontScale="92500" lnSpcReduction="20000"/>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6. Перевірка на достатність змісту тез.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уважно прочитати написане і перевірити, чи достатньо зібраного та описаного матеріалу для повного розкриття теми. Якщо недостатньо – розширити зміст тез. Окремі їх частини мають бути побудовані </a:t>
            </a:r>
            <a:r>
              <a:rPr lang="uk-UA" dirty="0" err="1">
                <a:latin typeface="Times New Roman" panose="02020603050405020304" pitchFamily="18" charset="0"/>
                <a:cs typeface="Times New Roman" panose="02020603050405020304" pitchFamily="18" charset="0"/>
              </a:rPr>
              <a:t>логічно</a:t>
            </a:r>
            <a:r>
              <a:rPr lang="uk-UA" dirty="0">
                <a:latin typeface="Times New Roman" panose="02020603050405020304" pitchFamily="18" charset="0"/>
                <a:cs typeface="Times New Roman" panose="02020603050405020304" pitchFamily="18" charset="0"/>
              </a:rPr>
              <a:t>,  послідовно і відображати основну ідею усієї роботи. У кінці тез мають бути висновки, які передбачалися на другому етапі даного алгоритму. За потреби можна поміняти порядок абзаців, уточнити окремі формулювання. Можливо, знадобиться коригування назви тез.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7. Формулювання та редагування переходів між окремими абзацами.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На цьому етапі читають увесь текст тез та редагують переходи між абзацами, а також зміст самих абзаців. Дуже ймовірно, що в процесі написання виникли нові думки та ідеї, які за потреби можна </a:t>
            </a:r>
            <a:r>
              <a:rPr lang="uk-UA" dirty="0" err="1">
                <a:latin typeface="Times New Roman" panose="02020603050405020304" pitchFamily="18" charset="0"/>
                <a:cs typeface="Times New Roman" panose="02020603050405020304" pitchFamily="18" charset="0"/>
              </a:rPr>
              <a:t>внести</a:t>
            </a:r>
            <a:r>
              <a:rPr lang="uk-UA" dirty="0">
                <a:latin typeface="Times New Roman" panose="02020603050405020304" pitchFamily="18" charset="0"/>
                <a:cs typeface="Times New Roman" panose="02020603050405020304" pitchFamily="18" charset="0"/>
              </a:rPr>
              <a:t> до змісту тез доповіді. За об</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ємом</a:t>
            </a:r>
            <a:r>
              <a:rPr lang="uk-UA" dirty="0">
                <a:latin typeface="Times New Roman" panose="02020603050405020304" pitchFamily="18" charset="0"/>
                <a:cs typeface="Times New Roman" panose="02020603050405020304" pitchFamily="18" charset="0"/>
              </a:rPr>
              <a:t> окремі абзаци можуть відхилятися від попереднього плану. Важливо, щоб основний результат наукової роботи – висновки були актуальними й добре аргументованими. </a:t>
            </a:r>
          </a:p>
          <a:p>
            <a:endParaRPr lang="uk-UA" dirty="0"/>
          </a:p>
        </p:txBody>
      </p:sp>
    </p:spTree>
    <p:extLst>
      <p:ext uri="{BB962C8B-B14F-4D97-AF65-F5344CB8AC3E}">
        <p14:creationId xmlns:p14="http://schemas.microsoft.com/office/powerpoint/2010/main" val="298715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ECBCFDF-E18F-4F2A-8872-B1773AE3F75B}"/>
              </a:ext>
            </a:extLst>
          </p:cNvPr>
          <p:cNvSpPr>
            <a:spLocks noGrp="1"/>
          </p:cNvSpPr>
          <p:nvPr>
            <p:ph idx="1"/>
          </p:nvPr>
        </p:nvSpPr>
        <p:spPr>
          <a:xfrm>
            <a:off x="1295400" y="690880"/>
            <a:ext cx="10083799" cy="5405120"/>
          </a:xfrm>
        </p:spPr>
        <p:txBody>
          <a:bodyPr>
            <a:normAutofit/>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8. З’ясування вимог до оформлення тез доповіді та їх обсягу. </a:t>
            </a:r>
            <a:endParaRPr lang="en-US"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уважно прочитати вимоги організаторів конкретного наукового заходу до оформлення тез доповіді, звернувши увагу на їх обсяг та правила оформлення. Якщо їх обсяг дещо більший за установлений – можна знайти і скоротити другорядні деталі, змінити окремі фрази тощо.</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9. Консультація з науковим керівником. </a:t>
            </a:r>
            <a:endParaRPr lang="en-US"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Після оформлення тез здобувач має звернутись до наукового керівника для критичної оцінки проробленої роботи та отриманих наукових результатів. Це потрібно для того, щоб почути його думку про зміст, аргументацію, стиль наукової роботи.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10. Надсилання готових тез доповіді до оргкомітету конференції.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Оформлення уже підготовлених тез наукової доповіді має бути відповідно до інформаційного листка, де вказуються основні вимоги до написання тез. </a:t>
            </a:r>
          </a:p>
        </p:txBody>
      </p:sp>
    </p:spTree>
    <p:extLst>
      <p:ext uri="{BB962C8B-B14F-4D97-AF65-F5344CB8AC3E}">
        <p14:creationId xmlns:p14="http://schemas.microsoft.com/office/powerpoint/2010/main" val="28947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5AC05E6-C29E-4CB4-8973-F233A64788E9}"/>
              </a:ext>
            </a:extLst>
          </p:cNvPr>
          <p:cNvSpPr>
            <a:spLocks noGrp="1"/>
          </p:cNvSpPr>
          <p:nvPr>
            <p:ph idx="1"/>
          </p:nvPr>
        </p:nvSpPr>
        <p:spPr>
          <a:xfrm>
            <a:off x="1295401" y="812800"/>
            <a:ext cx="9601196" cy="5063068"/>
          </a:xfrm>
        </p:spPr>
        <p:txBody>
          <a:bodyPr>
            <a:normAutofit fontScale="70000" lnSpcReduction="20000"/>
          </a:bodyPr>
          <a:lstStyle/>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Тези оформлюються у файлі типу «документ </a:t>
            </a:r>
            <a:r>
              <a:rPr lang="uk-UA" dirty="0" err="1">
                <a:latin typeface="Times New Roman" panose="02020603050405020304" pitchFamily="18" charset="0"/>
                <a:cs typeface="Times New Roman" panose="02020603050405020304" pitchFamily="18" charset="0"/>
              </a:rPr>
              <a:t>Місrоsоft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Wогd</a:t>
            </a:r>
            <a:r>
              <a:rPr lang="uk-UA" dirty="0">
                <a:latin typeface="Times New Roman" panose="02020603050405020304" pitchFamily="18" charset="0"/>
                <a:cs typeface="Times New Roman" panose="02020603050405020304" pitchFamily="18" charset="0"/>
              </a:rPr>
              <a:t>. Формат сторінки – А4, поля – 25 мм з усіх боків, орієнтація книжкова, шрифт «</a:t>
            </a:r>
            <a:r>
              <a:rPr lang="uk-UA" dirty="0" err="1">
                <a:latin typeface="Times New Roman" panose="02020603050405020304" pitchFamily="18" charset="0"/>
                <a:cs typeface="Times New Roman" panose="02020603050405020304" pitchFamily="18" charset="0"/>
              </a:rPr>
              <a:t>Times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New</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Roman</a:t>
            </a:r>
            <a:r>
              <a:rPr lang="uk-UA" dirty="0">
                <a:latin typeface="Times New Roman" panose="02020603050405020304" pitchFamily="18" charset="0"/>
                <a:cs typeface="Times New Roman" panose="02020603050405020304" pitchFamily="18" charset="0"/>
              </a:rPr>
              <a:t>», розмір – 10 пунктів, міжрядковий інтервал – одинарний, без відступів). Текст обсягом 1 або 2 повні сторінки.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Складові: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1. Індекс УДК у лівому верхньому кутку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2. Прізвище та ініціали автора, наукового керівника, посада, науковий ступінь, вчене звання напівжирним,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вправо – скорочено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3. Назва навчального закладу повністю (10 пунктів, курсив).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4. Тема доповіді (назва тези) – напівжирним,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по центру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5. Текст тези –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по ширині тексту, міжрядковий інтервал одинарний, абзацний відступ – 6 мм.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Рисунки слід виконувати у </a:t>
            </a:r>
            <a:r>
              <a:rPr lang="uk-UA" dirty="0" err="1">
                <a:latin typeface="Times New Roman" panose="02020603050405020304" pitchFamily="18" charset="0"/>
                <a:cs typeface="Times New Roman" panose="02020603050405020304" pitchFamily="18" charset="0"/>
              </a:rPr>
              <a:t>Wогd</a:t>
            </a:r>
            <a:r>
              <a:rPr lang="uk-UA" dirty="0">
                <a:latin typeface="Times New Roman" panose="02020603050405020304" pitchFamily="18" charset="0"/>
                <a:cs typeface="Times New Roman" panose="02020603050405020304" pitchFamily="18" charset="0"/>
              </a:rPr>
              <a:t>. Всі текстові написи на рисунках виконувати тільки в кадрах або текстових рамках.</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Всі буквені позначення у формулах та рисунках, а також у тексті статті повинні бути однакові як за розміром, так і за </a:t>
            </a:r>
            <a:r>
              <a:rPr lang="uk-UA" dirty="0" err="1">
                <a:latin typeface="Times New Roman" panose="02020603050405020304" pitchFamily="18" charset="0"/>
                <a:cs typeface="Times New Roman" panose="02020603050405020304" pitchFamily="18" charset="0"/>
              </a:rPr>
              <a:t>гарнітурою</a:t>
            </a:r>
            <a:r>
              <a:rPr lang="uk-UA" dirty="0">
                <a:latin typeface="Times New Roman" panose="02020603050405020304" pitchFamily="18" charset="0"/>
                <a:cs typeface="Times New Roman" panose="02020603050405020304" pitchFamily="18" charset="0"/>
              </a:rPr>
              <a:t>.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Публікація матеріалів конференції За результатами роботи конференції тези доповідей учасників будуть розміщені на сайті </a:t>
            </a:r>
            <a:r>
              <a:rPr lang="uk-UA" u="sng" dirty="0">
                <a:latin typeface="Times New Roman" panose="02020603050405020304" pitchFamily="18" charset="0"/>
                <a:cs typeface="Times New Roman" panose="02020603050405020304" pitchFamily="18" charset="0"/>
                <a:hlinkClick r:id="rId2"/>
              </a:rPr>
              <a:t>https://conf.ztu.edu.ua/</a:t>
            </a:r>
            <a:endParaRPr lang="uk-UA" u="sng"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23191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CD620AC-0AE3-4B93-912E-444EC6C27348}"/>
              </a:ext>
            </a:extLst>
          </p:cNvPr>
          <p:cNvSpPr>
            <a:spLocks noGrp="1"/>
          </p:cNvSpPr>
          <p:nvPr>
            <p:ph idx="1"/>
          </p:nvPr>
        </p:nvSpPr>
        <p:spPr>
          <a:xfrm>
            <a:off x="1295401" y="944880"/>
            <a:ext cx="9601196" cy="4930988"/>
          </a:xfrm>
        </p:spPr>
        <p:txBody>
          <a:bodyPr/>
          <a:lstStyle/>
          <a:p>
            <a:pPr algn="ctr"/>
            <a:r>
              <a:rPr lang="ru-RU" dirty="0"/>
              <a:t>РЕКОМЕНДАЦІЇ З НАПИСАННЯ ТЕЗ ДОПОВІДІ</a:t>
            </a:r>
          </a:p>
          <a:p>
            <a:endParaRPr lang="ru-RU" dirty="0"/>
          </a:p>
          <a:p>
            <a:pPr marL="0" indent="360000" algn="just">
              <a:spcBef>
                <a:spcPts val="0"/>
              </a:spcBef>
              <a:spcAft>
                <a:spcPts val="0"/>
              </a:spcAft>
            </a:pPr>
            <a:r>
              <a:rPr lang="uk-UA" i="1" dirty="0">
                <a:latin typeface="Times New Roman" panose="02020603050405020304" pitchFamily="18" charset="0"/>
                <a:cs typeface="Times New Roman" panose="02020603050405020304" pitchFamily="18" charset="0"/>
              </a:rPr>
              <a:t>Тези доповіді </a:t>
            </a:r>
            <a:r>
              <a:rPr lang="uk-UA" dirty="0">
                <a:latin typeface="Times New Roman" panose="02020603050405020304" pitchFamily="18" charset="0"/>
                <a:cs typeface="Times New Roman" panose="02020603050405020304" pitchFamily="18" charset="0"/>
              </a:rPr>
              <a:t>— це опубліковані до початку дискусійного заходу матеріали попереднього характеру, що містять виклад основних аспектів наукової доповіді.</a:t>
            </a:r>
          </a:p>
          <a:p>
            <a:pPr marL="0" indent="360000" algn="just">
              <a:spcBef>
                <a:spcPts val="0"/>
              </a:spcBef>
              <a:spcAft>
                <a:spcPts val="0"/>
              </a:spcAft>
            </a:pPr>
            <a:endParaRPr lang="uk-UA"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i="1" dirty="0">
                <a:latin typeface="Times New Roman" panose="02020603050405020304" pitchFamily="18" charset="0"/>
                <a:cs typeface="Times New Roman" panose="02020603050405020304" pitchFamily="18" charset="0"/>
              </a:rPr>
              <a:t>Мета тез доповіді </a:t>
            </a:r>
            <a:r>
              <a:rPr lang="uk-UA" dirty="0">
                <a:latin typeface="Times New Roman" panose="02020603050405020304" pitchFamily="18" charset="0"/>
                <a:cs typeface="Times New Roman" panose="02020603050405020304" pitchFamily="18" charset="0"/>
              </a:rPr>
              <a:t>— зафіксувати науковий пріоритет автора та донести ключові ідеї, результати й висновки дослідження.</a:t>
            </a:r>
          </a:p>
          <a:p>
            <a:pPr marL="0" indent="360000" algn="just">
              <a:spcBef>
                <a:spcPts val="0"/>
              </a:spcBef>
              <a:spcAft>
                <a:spcPts val="0"/>
              </a:spcAft>
            </a:pPr>
            <a:endParaRPr lang="uk-UA"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dirty="0">
                <a:latin typeface="Times New Roman" panose="02020603050405020304" pitchFamily="18" charset="0"/>
                <a:cs typeface="Times New Roman" panose="02020603050405020304" pitchFamily="18" charset="0"/>
              </a:rPr>
              <a:t>Тези мають бути максимально стислими, але при цьому змістовними та інформативними.</a:t>
            </a:r>
          </a:p>
        </p:txBody>
      </p:sp>
    </p:spTree>
    <p:extLst>
      <p:ext uri="{BB962C8B-B14F-4D97-AF65-F5344CB8AC3E}">
        <p14:creationId xmlns:p14="http://schemas.microsoft.com/office/powerpoint/2010/main" val="99212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902F0BD-9977-42FD-8D91-30BE706B8B84}"/>
              </a:ext>
            </a:extLst>
          </p:cNvPr>
          <p:cNvPicPr>
            <a:picLocks noGrp="1" noChangeAspect="1"/>
          </p:cNvPicPr>
          <p:nvPr>
            <p:ph idx="1"/>
          </p:nvPr>
        </p:nvPicPr>
        <p:blipFill>
          <a:blip r:embed="rId2"/>
          <a:stretch>
            <a:fillRect/>
          </a:stretch>
        </p:blipFill>
        <p:spPr>
          <a:xfrm>
            <a:off x="944880" y="975360"/>
            <a:ext cx="10271760" cy="4805679"/>
          </a:xfrm>
          <a:prstGeom prst="rect">
            <a:avLst/>
          </a:prstGeom>
        </p:spPr>
      </p:pic>
    </p:spTree>
    <p:extLst>
      <p:ext uri="{BB962C8B-B14F-4D97-AF65-F5344CB8AC3E}">
        <p14:creationId xmlns:p14="http://schemas.microsoft.com/office/powerpoint/2010/main" val="47341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8028A02-5165-4A15-9354-4E7A5FD0A3EE}"/>
              </a:ext>
            </a:extLst>
          </p:cNvPr>
          <p:cNvSpPr>
            <a:spLocks noGrp="1"/>
          </p:cNvSpPr>
          <p:nvPr>
            <p:ph idx="1"/>
          </p:nvPr>
        </p:nvSpPr>
        <p:spPr>
          <a:xfrm>
            <a:off x="1295400" y="873760"/>
            <a:ext cx="10195559" cy="5002108"/>
          </a:xfrm>
        </p:spPr>
        <p:txBody>
          <a:bodyPr>
            <a:normAutofit/>
          </a:bodyPr>
          <a:lstStyle/>
          <a:p>
            <a:pPr marL="0" indent="360000" algn="just">
              <a:spcBef>
                <a:spcPts val="0"/>
              </a:spcBef>
              <a:spcAft>
                <a:spcPts val="0"/>
              </a:spcAft>
            </a:pPr>
            <a:r>
              <a:rPr lang="ru-RU" sz="3200" dirty="0">
                <a:latin typeface="Times New Roman" panose="02020603050405020304" pitchFamily="18" charset="0"/>
                <a:cs typeface="Times New Roman" panose="02020603050405020304" pitchFamily="18" charset="0"/>
              </a:rPr>
              <a:t>У тезах </a:t>
            </a:r>
            <a:r>
              <a:rPr lang="ru-RU" sz="3200" dirty="0" err="1">
                <a:latin typeface="Times New Roman" panose="02020603050405020304" pitchFamily="18" charset="0"/>
                <a:cs typeface="Times New Roman" panose="02020603050405020304" pitchFamily="18" charset="0"/>
              </a:rPr>
              <a:t>доповіді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слід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посилань</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джерела</a:t>
            </a:r>
            <a:r>
              <a:rPr lang="ru-RU" sz="3200" dirty="0">
                <a:latin typeface="Times New Roman" panose="02020603050405020304" pitchFamily="18" charset="0"/>
                <a:cs typeface="Times New Roman" panose="02020603050405020304" pitchFamily="18" charset="0"/>
              </a:rPr>
              <a:t>, цитат, </a:t>
            </a:r>
            <a:r>
              <a:rPr lang="ru-RU" sz="3200" dirty="0" err="1">
                <a:latin typeface="Times New Roman" panose="02020603050405020304" pitchFamily="18" charset="0"/>
                <a:cs typeface="Times New Roman" panose="02020603050405020304" pitchFamily="18" charset="0"/>
              </a:rPr>
              <a:t>великої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кількості</a:t>
            </a:r>
            <a:r>
              <a:rPr lang="ru-RU" sz="3200" dirty="0">
                <a:latin typeface="Times New Roman" panose="02020603050405020304" pitchFamily="18" charset="0"/>
                <a:cs typeface="Times New Roman" panose="02020603050405020304" pitchFamily="18" charset="0"/>
              </a:rPr>
              <a:t> цифрового і фактичного </a:t>
            </a:r>
            <a:r>
              <a:rPr lang="ru-RU" sz="3200" dirty="0" err="1">
                <a:latin typeface="Times New Roman" panose="02020603050405020304" pitchFamily="18" charset="0"/>
                <a:cs typeface="Times New Roman" panose="02020603050405020304" pitchFamily="18" charset="0"/>
              </a:rPr>
              <a:t>матеріалу</a:t>
            </a:r>
            <a:r>
              <a:rPr lang="ru-RU" sz="3200" dirty="0">
                <a:latin typeface="Times New Roman" panose="02020603050405020304" pitchFamily="18" charset="0"/>
                <a:cs typeface="Times New Roman" panose="02020603050405020304" pitchFamily="18" charset="0"/>
              </a:rPr>
              <a:t>. </a:t>
            </a:r>
          </a:p>
          <a:p>
            <a:pPr marL="0" indent="360000" algn="just">
              <a:spcBef>
                <a:spcPts val="0"/>
              </a:spcBef>
              <a:spcAft>
                <a:spcPts val="0"/>
              </a:spcAft>
            </a:pPr>
            <a:r>
              <a:rPr lang="ru-RU" sz="3200" dirty="0" err="1">
                <a:latin typeface="Times New Roman" panose="02020603050405020304" pitchFamily="18" charset="0"/>
                <a:cs typeface="Times New Roman" panose="02020603050405020304" pitchFamily="18" charset="0"/>
              </a:rPr>
              <a:t>Така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рекомендація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пов’язана</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обмеженим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обсягом</a:t>
            </a:r>
            <a:r>
              <a:rPr lang="ru-RU" sz="3200" dirty="0">
                <a:latin typeface="Times New Roman" panose="02020603050405020304" pitchFamily="18" charset="0"/>
                <a:cs typeface="Times New Roman" panose="02020603050405020304" pitchFamily="18" charset="0"/>
              </a:rPr>
              <a:t> і тим, що </a:t>
            </a:r>
            <a:r>
              <a:rPr lang="ru-RU" sz="3200" dirty="0" err="1">
                <a:latin typeface="Times New Roman" panose="02020603050405020304" pitchFamily="18" charset="0"/>
                <a:cs typeface="Times New Roman" panose="02020603050405020304" pitchFamily="18" charset="0"/>
              </a:rPr>
              <a:t>тези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складатися</a:t>
            </a:r>
            <a:r>
              <a:rPr lang="ru-RU" sz="3200" dirty="0">
                <a:latin typeface="Times New Roman" panose="02020603050405020304" pitchFamily="18" charset="0"/>
                <a:cs typeface="Times New Roman" panose="02020603050405020304" pitchFamily="18" charset="0"/>
              </a:rPr>
              <a:t> з ваших </a:t>
            </a:r>
            <a:r>
              <a:rPr lang="ru-RU" sz="3200" dirty="0" err="1">
                <a:latin typeface="Times New Roman" panose="02020603050405020304" pitchFamily="18" charset="0"/>
                <a:cs typeface="Times New Roman" panose="02020603050405020304" pitchFamily="18" charset="0"/>
              </a:rPr>
              <a:t>позицій</a:t>
            </a:r>
            <a:r>
              <a:rPr lang="ru-RU" sz="3200" dirty="0">
                <a:latin typeface="Times New Roman" panose="02020603050405020304" pitchFamily="18" charset="0"/>
                <a:cs typeface="Times New Roman" panose="02020603050405020304" pitchFamily="18" charset="0"/>
              </a:rPr>
              <a:t>, коротко і точно </a:t>
            </a:r>
            <a:r>
              <a:rPr lang="ru-RU" sz="3200" dirty="0" err="1">
                <a:latin typeface="Times New Roman" panose="02020603050405020304" pitchFamily="18" charset="0"/>
                <a:cs typeface="Times New Roman" panose="02020603050405020304" pitchFamily="18" charset="0"/>
              </a:rPr>
              <a:t>передавати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основну</a:t>
            </a:r>
            <a:r>
              <a:rPr lang="ru-RU" sz="3200" dirty="0">
                <a:latin typeface="Times New Roman" panose="02020603050405020304" pitchFamily="18" charset="0"/>
                <a:cs typeface="Times New Roman" panose="02020603050405020304" pitchFamily="18" charset="0"/>
              </a:rPr>
              <a:t> суть.</a:t>
            </a:r>
          </a:p>
          <a:p>
            <a:pPr marL="0" indent="360000" algn="just">
              <a:spcBef>
                <a:spcPts val="0"/>
              </a:spcBef>
              <a:spcAft>
                <a:spcPts val="0"/>
              </a:spcAft>
            </a:pPr>
            <a:r>
              <a:rPr lang="ru-RU" sz="3200" dirty="0" err="1">
                <a:latin typeface="Times New Roman" panose="02020603050405020304" pitchFamily="18" charset="0"/>
                <a:cs typeface="Times New Roman" panose="02020603050405020304" pitchFamily="18" charset="0"/>
              </a:rPr>
              <a:t>Однак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уникнути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використання</a:t>
            </a:r>
            <a:r>
              <a:rPr lang="ru-RU" sz="3200" dirty="0">
                <a:latin typeface="Times New Roman" panose="02020603050405020304" pitchFamily="18" charset="0"/>
                <a:cs typeface="Times New Roman" panose="02020603050405020304" pitchFamily="18" charset="0"/>
              </a:rPr>
              <a:t> чужих думок не </a:t>
            </a:r>
            <a:r>
              <a:rPr lang="ru-RU" sz="3200" dirty="0" err="1">
                <a:latin typeface="Times New Roman" panose="02020603050405020304" pitchFamily="18" charset="0"/>
                <a:cs typeface="Times New Roman" panose="02020603050405020304" pitchFamily="18" charset="0"/>
              </a:rPr>
              <a:t>вдається</a:t>
            </a:r>
            <a:r>
              <a:rPr lang="ru-RU" sz="3200" dirty="0">
                <a:latin typeface="Times New Roman" panose="02020603050405020304" pitchFamily="18" charset="0"/>
                <a:cs typeface="Times New Roman" panose="02020603050405020304" pitchFamily="18" charset="0"/>
              </a:rPr>
              <a:t>, то </a:t>
            </a:r>
            <a:r>
              <a:rPr lang="ru-RU" sz="3200" dirty="0" err="1">
                <a:latin typeface="Times New Roman" panose="02020603050405020304" pitchFamily="18" charset="0"/>
                <a:cs typeface="Times New Roman" panose="02020603050405020304" pitchFamily="18" charset="0"/>
              </a:rPr>
              <a:t>посилання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джерело</a:t>
            </a:r>
            <a:r>
              <a:rPr lang="ru-RU" sz="3200" dirty="0">
                <a:latin typeface="Times New Roman" panose="02020603050405020304" pitchFamily="18" charset="0"/>
                <a:cs typeface="Times New Roman" panose="02020603050405020304" pitchFamily="18" charset="0"/>
              </a:rPr>
              <a:t> є </a:t>
            </a:r>
            <a:r>
              <a:rPr lang="ru-RU" sz="3200" b="1" dirty="0" err="1">
                <a:latin typeface="Times New Roman" panose="02020603050405020304" pitchFamily="18" charset="0"/>
                <a:cs typeface="Times New Roman" panose="02020603050405020304" pitchFamily="18" charset="0"/>
              </a:rPr>
              <a:t>обов’язковим</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Порушення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цієї</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вимоги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становитиме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плагіат</a:t>
            </a:r>
            <a:r>
              <a:rPr lang="ru-RU" sz="3200" b="1" dirty="0">
                <a:latin typeface="Times New Roman" panose="02020603050405020304" pitchFamily="18" charset="0"/>
                <a:cs typeface="Times New Roman" panose="02020603050405020304" pitchFamily="18" charset="0"/>
              </a:rPr>
              <a:t>.</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72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06DEE3F-C988-4762-A907-071129CE74E4}"/>
              </a:ext>
            </a:extLst>
          </p:cNvPr>
          <p:cNvSpPr>
            <a:spLocks noGrp="1"/>
          </p:cNvSpPr>
          <p:nvPr>
            <p:ph idx="1"/>
          </p:nvPr>
        </p:nvSpPr>
        <p:spPr>
          <a:xfrm>
            <a:off x="690880" y="629920"/>
            <a:ext cx="10739119" cy="5659120"/>
          </a:xfrm>
        </p:spPr>
        <p:txBody>
          <a:bodyPr>
            <a:normAutofit fontScale="62500" lnSpcReduction="20000"/>
          </a:bodyPr>
          <a:lstStyle/>
          <a:p>
            <a:pPr marL="0" indent="0" algn="ctr">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ЗРАЗОК ОФОРМЛЕННЯ ТЕЗ</a:t>
            </a:r>
          </a:p>
          <a:p>
            <a:pPr marL="0" indent="0">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УДК 336.1									</a:t>
            </a:r>
          </a:p>
          <a:p>
            <a:pPr marL="0" indent="0" algn="r">
              <a:lnSpc>
                <a:spcPct val="120000"/>
              </a:lnSpc>
              <a:spcBef>
                <a:spcPts val="0"/>
              </a:spcBef>
              <a:spcAft>
                <a:spcPts val="0"/>
              </a:spcAft>
            </a:pPr>
            <a:r>
              <a:rPr lang="uk-UA" b="1" dirty="0" err="1">
                <a:latin typeface="Times New Roman" panose="02020603050405020304" pitchFamily="18" charset="0"/>
                <a:cs typeface="Times New Roman" panose="02020603050405020304" pitchFamily="18" charset="0"/>
              </a:rPr>
              <a:t>Шкабара</a:t>
            </a:r>
            <a:r>
              <a:rPr lang="uk-UA" b="1" dirty="0">
                <a:latin typeface="Times New Roman" panose="02020603050405020304" pitchFamily="18" charset="0"/>
                <a:cs typeface="Times New Roman" panose="02020603050405020304" pitchFamily="18" charset="0"/>
              </a:rPr>
              <a:t> І.В., магістрант, </a:t>
            </a:r>
            <a:endParaRPr lang="uk-UA" dirty="0">
              <a:latin typeface="Times New Roman" panose="02020603050405020304" pitchFamily="18" charset="0"/>
              <a:cs typeface="Times New Roman" panose="02020603050405020304" pitchFamily="18" charset="0"/>
            </a:endParaRPr>
          </a:p>
          <a:p>
            <a:pPr marL="0" lvl="8" indent="0" algn="r">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І курсу, гр. ЗФБС-23-1м, ФБСО</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Науковий керівник - Литвинчук І.В, </a:t>
            </a:r>
            <a:r>
              <a:rPr lang="uk-UA" b="1" dirty="0" err="1">
                <a:latin typeface="Times New Roman" panose="02020603050405020304" pitchFamily="18" charset="0"/>
                <a:cs typeface="Times New Roman" panose="02020603050405020304" pitchFamily="18" charset="0"/>
              </a:rPr>
              <a:t>к.е.н</a:t>
            </a:r>
            <a:r>
              <a:rPr lang="uk-UA" b="1" dirty="0">
                <a:latin typeface="Times New Roman" panose="02020603050405020304" pitchFamily="18" charset="0"/>
                <a:cs typeface="Times New Roman" panose="02020603050405020304" pitchFamily="18" charset="0"/>
              </a:rPr>
              <a:t>., доц.</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pPr>
            <a:r>
              <a:rPr lang="uk-UA" i="1" dirty="0">
                <a:latin typeface="Times New Roman" panose="02020603050405020304" pitchFamily="18" charset="0"/>
                <a:cs typeface="Times New Roman" panose="02020603050405020304" pitchFamily="18" charset="0"/>
              </a:rPr>
              <a:t>Державний університет «Житомирська політехніка»</a:t>
            </a:r>
            <a:endParaRPr lang="uk-UA"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r>
              <a:rPr lang="ru-RU" b="1" dirty="0">
                <a:latin typeface="Times New Roman" panose="02020603050405020304" pitchFamily="18" charset="0"/>
                <a:cs typeface="Times New Roman" panose="02020603050405020304" pitchFamily="18" charset="0"/>
              </a:rPr>
              <a:t>СТАН ФІНАНСОВОЇ СИСТЕМИ УКРАЇНИ В УМОВАХ ВІЙНИ</a:t>
            </a:r>
            <a:endParaRPr lang="uk-UA"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1. Преамбула (2-3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 коротко </a:t>
            </a:r>
            <a:r>
              <a:rPr lang="ru-RU" dirty="0" err="1">
                <a:latin typeface="Times New Roman" panose="02020603050405020304" pitchFamily="18" charset="0"/>
                <a:cs typeface="Times New Roman" panose="02020603050405020304" pitchFamily="18" charset="0"/>
              </a:rPr>
              <a:t>окреслити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актуальність</a:t>
            </a:r>
            <a:r>
              <a:rPr lang="ru-RU" dirty="0">
                <a:latin typeface="Times New Roman" panose="02020603050405020304" pitchFamily="18" charset="0"/>
                <a:cs typeface="Times New Roman" panose="02020603050405020304" pitchFamily="18" charset="0"/>
              </a:rPr>
              <a:t> проблематику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вказати</a:t>
            </a:r>
            <a:r>
              <a:rPr lang="ru-RU" dirty="0">
                <a:latin typeface="Times New Roman" panose="02020603050405020304" pitchFamily="18" charset="0"/>
                <a:cs typeface="Times New Roman" panose="02020603050405020304" pitchFamily="18" charset="0"/>
              </a:rPr>
              <a:t> на мету та новизну </a:t>
            </a:r>
            <a:r>
              <a:rPr lang="ru-RU" dirty="0" err="1">
                <a:latin typeface="Times New Roman" panose="02020603050405020304" pitchFamily="18" charset="0"/>
                <a:cs typeface="Times New Roman" panose="02020603050405020304" pitchFamily="18" charset="0"/>
              </a:rPr>
              <a:t>підходу</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Тези</a:t>
            </a:r>
            <a:r>
              <a:rPr lang="ru-RU" dirty="0">
                <a:latin typeface="Times New Roman" panose="02020603050405020304" pitchFamily="18" charset="0"/>
                <a:cs typeface="Times New Roman" panose="02020603050405020304" pitchFamily="18" charset="0"/>
              </a:rPr>
              <a:t> (5-7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сформулювати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ідеї</a:t>
            </a:r>
            <a:r>
              <a:rPr lang="ru-RU" dirty="0">
                <a:latin typeface="Times New Roman" panose="02020603050405020304" pitchFamily="18" charset="0"/>
                <a:cs typeface="Times New Roman" panose="02020603050405020304" pitchFamily="18" charset="0"/>
              </a:rPr>
              <a:t>, думки, </a:t>
            </a:r>
            <a:r>
              <a:rPr lang="ru-RU" dirty="0" err="1">
                <a:latin typeface="Times New Roman" panose="02020603050405020304" pitchFamily="18" charset="0"/>
                <a:cs typeface="Times New Roman" panose="02020603050405020304" pitchFamily="18" charset="0"/>
              </a:rPr>
              <a:t>положення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викласти</a:t>
            </a:r>
            <a:r>
              <a:rPr lang="ru-RU" dirty="0">
                <a:latin typeface="Times New Roman" panose="02020603050405020304" pitchFamily="18" charset="0"/>
                <a:cs typeface="Times New Roman" panose="02020603050405020304" pitchFamily="18" charset="0"/>
              </a:rPr>
              <a:t> суть </a:t>
            </a:r>
            <a:r>
              <a:rPr lang="ru-RU" dirty="0" err="1">
                <a:latin typeface="Times New Roman" panose="02020603050405020304" pitchFamily="18" charset="0"/>
                <a:cs typeface="Times New Roman" panose="02020603050405020304" pitchFamily="18" charset="0"/>
              </a:rPr>
              <a:t>власної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r>
              <a:rPr lang="ru-RU" dirty="0">
                <a:latin typeface="Times New Roman" panose="02020603050405020304" pitchFamily="18" charset="0"/>
                <a:cs typeface="Times New Roman" panose="02020603050405020304" pitchFamily="18" charset="0"/>
              </a:rPr>
              <a:t>; максимально </a:t>
            </a:r>
            <a:r>
              <a:rPr lang="ru-RU" dirty="0" err="1">
                <a:latin typeface="Times New Roman" panose="02020603050405020304" pitchFamily="18" charset="0"/>
                <a:cs typeface="Times New Roman" panose="02020603050405020304" pitchFamily="18" charset="0"/>
              </a:rPr>
              <a:t>уникати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чужих думок.</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Аргументація</a:t>
            </a:r>
            <a:r>
              <a:rPr lang="ru-RU" dirty="0">
                <a:latin typeface="Times New Roman" panose="02020603050405020304" pitchFamily="18" charset="0"/>
                <a:cs typeface="Times New Roman" panose="02020603050405020304" pitchFamily="18" charset="0"/>
              </a:rPr>
              <a:t> (4-6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 навести </a:t>
            </a:r>
            <a:r>
              <a:rPr lang="ru-RU" dirty="0" err="1">
                <a:latin typeface="Times New Roman" panose="02020603050405020304" pitchFamily="18" charset="0"/>
                <a:cs typeface="Times New Roman" panose="02020603050405020304" pitchFamily="18" charset="0"/>
              </a:rPr>
              <a:t>обґрунтування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аргументи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підтвердження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ідей</a:t>
            </a:r>
            <a:r>
              <a:rPr lang="ru-RU" dirty="0">
                <a:latin typeface="Times New Roman" panose="02020603050405020304" pitchFamily="18" charset="0"/>
                <a:cs typeface="Times New Roman" panose="02020603050405020304" pitchFamily="18" charset="0"/>
              </a:rPr>
              <a:t>; за потреби можна </a:t>
            </a:r>
            <a:r>
              <a:rPr lang="ru-RU" dirty="0" err="1">
                <a:latin typeface="Times New Roman" panose="02020603050405020304" pitchFamily="18" charset="0"/>
                <a:cs typeface="Times New Roman" panose="02020603050405020304" pitchFamily="18" charset="0"/>
              </a:rPr>
              <a:t>процитувати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положення</a:t>
            </a:r>
            <a:r>
              <a:rPr lang="ru-RU" dirty="0">
                <a:latin typeface="Times New Roman" panose="02020603050405020304" pitchFamily="18" charset="0"/>
                <a:cs typeface="Times New Roman" panose="02020603050405020304" pitchFamily="18" charset="0"/>
              </a:rPr>
              <a:t> закону; </a:t>
            </a:r>
            <a:r>
              <a:rPr lang="ru-RU" dirty="0" err="1">
                <a:latin typeface="Times New Roman" panose="02020603050405020304" pitchFamily="18" charset="0"/>
                <a:cs typeface="Times New Roman" panose="02020603050405020304" pitchFamily="18" charset="0"/>
              </a:rPr>
              <a:t>цитати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мінімальними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обов</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язково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супроводжуватись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посиланням</a:t>
            </a:r>
            <a:r>
              <a:rPr lang="en-US" dirty="0">
                <a:latin typeface="Times New Roman" panose="02020603050405020304" pitchFamily="18" charset="0"/>
                <a:cs typeface="Times New Roman" panose="02020603050405020304" pitchFamily="18" charset="0"/>
              </a:rPr>
              <a:t> [2]</a:t>
            </a:r>
            <a:r>
              <a:rPr lang="ru-RU" dirty="0">
                <a:latin typeface="Times New Roman" panose="02020603050405020304" pitchFamily="18" charset="0"/>
                <a:cs typeface="Times New Roman" panose="02020603050405020304" pitchFamily="18" charset="0"/>
              </a:rPr>
              <a:t> .</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Демонстрація</a:t>
            </a:r>
            <a:r>
              <a:rPr lang="ru-RU" dirty="0">
                <a:latin typeface="Times New Roman" panose="02020603050405020304" pitchFamily="18" charset="0"/>
                <a:cs typeface="Times New Roman" panose="02020603050405020304" pitchFamily="18" charset="0"/>
              </a:rPr>
              <a:t> (4-6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п</a:t>
            </a:r>
            <a:r>
              <a:rPr lang="ru-RU" dirty="0" err="1">
                <a:latin typeface="Times New Roman" panose="02020603050405020304" pitchFamily="18" charset="0"/>
                <a:cs typeface="Times New Roman" panose="02020603050405020304" pitchFamily="18" charset="0"/>
              </a:rPr>
              <a:t>роілюструвати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тези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аргументи</a:t>
            </a:r>
            <a:r>
              <a:rPr lang="ru-RU" dirty="0">
                <a:latin typeface="Times New Roman" panose="02020603050405020304" pitchFamily="18" charset="0"/>
                <a:cs typeface="Times New Roman" panose="02020603050405020304" pitchFamily="18" charset="0"/>
              </a:rPr>
              <a:t> прикладом.</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(2-4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стисло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викласти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висновки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вказати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теоретичну</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практичну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pPr>
            <a:r>
              <a:rPr lang="ru-RU" i="1" dirty="0">
                <a:latin typeface="Times New Roman" panose="02020603050405020304" pitchFamily="18" charset="0"/>
                <a:cs typeface="Times New Roman" panose="02020603050405020304" pitchFamily="18" charset="0"/>
              </a:rPr>
              <a:t>Список </a:t>
            </a:r>
            <a:r>
              <a:rPr lang="ru-RU" i="1" dirty="0" err="1">
                <a:latin typeface="Times New Roman" panose="02020603050405020304" pitchFamily="18" charset="0"/>
                <a:cs typeface="Times New Roman" panose="02020603050405020304" pitchFamily="18" charset="0"/>
              </a:rPr>
              <a:t>використаних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джерел</a:t>
            </a:r>
            <a:endParaRPr lang="uk-UA" i="1" dirty="0">
              <a:latin typeface="Times New Roman" panose="02020603050405020304" pitchFamily="18" charset="0"/>
              <a:cs typeface="Times New Roman" panose="02020603050405020304" pitchFamily="18" charset="0"/>
            </a:endParaRPr>
          </a:p>
          <a:p>
            <a:pPr marL="0" lvl="0" indent="0">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1. </a:t>
            </a:r>
            <a:r>
              <a:rPr lang="uk-UA" dirty="0" err="1">
                <a:latin typeface="Times New Roman" panose="02020603050405020304" pitchFamily="18" charset="0"/>
                <a:cs typeface="Times New Roman" panose="02020603050405020304" pitchFamily="18" charset="0"/>
              </a:rPr>
              <a:t>Маршук</a:t>
            </a:r>
            <a:r>
              <a:rPr lang="uk-UA" dirty="0">
                <a:latin typeface="Times New Roman" panose="02020603050405020304" pitchFamily="18" charset="0"/>
                <a:cs typeface="Times New Roman" panose="02020603050405020304" pitchFamily="18" charset="0"/>
              </a:rPr>
              <a:t>, Л., &amp; Бурлака, М. (2022). ФІНАНСОВА СИСТЕМА УКРАЇНИ В УМОВАХ ВІЙНИ. </a:t>
            </a:r>
            <a:r>
              <a:rPr lang="uk-UA" i="1" dirty="0">
                <a:latin typeface="Times New Roman" panose="02020603050405020304" pitchFamily="18" charset="0"/>
                <a:cs typeface="Times New Roman" panose="02020603050405020304" pitchFamily="18" charset="0"/>
              </a:rPr>
              <a:t>Економіка та суспільство</a:t>
            </a:r>
            <a:r>
              <a:rPr lang="uk-UA" dirty="0">
                <a:latin typeface="Times New Roman" panose="02020603050405020304" pitchFamily="18" charset="0"/>
                <a:cs typeface="Times New Roman" panose="02020603050405020304" pitchFamily="18" charset="0"/>
              </a:rPr>
              <a:t>, (44). </a:t>
            </a:r>
            <a:r>
              <a:rPr lang="uk-UA" u="sng" dirty="0">
                <a:latin typeface="Times New Roman" panose="02020603050405020304" pitchFamily="18" charset="0"/>
                <a:cs typeface="Times New Roman" panose="02020603050405020304" pitchFamily="18" charset="0"/>
                <a:hlinkClick r:id="rId2"/>
              </a:rPr>
              <a:t>https://doi.org/10.32782/2524-0072/2022-44-26</a:t>
            </a:r>
            <a:r>
              <a:rPr lang="uk-UA" dirty="0">
                <a:latin typeface="Times New Roman" panose="02020603050405020304" pitchFamily="18" charset="0"/>
                <a:cs typeface="Times New Roman" panose="02020603050405020304" pitchFamily="18" charset="0"/>
              </a:rPr>
              <a:t> </a:t>
            </a:r>
          </a:p>
          <a:p>
            <a:pPr marL="0" indent="0">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Офіційний</a:t>
            </a:r>
            <a:r>
              <a:rPr lang="ru-RU" dirty="0">
                <a:latin typeface="Times New Roman" panose="02020603050405020304" pitchFamily="18" charset="0"/>
                <a:cs typeface="Times New Roman" panose="02020603050405020304" pitchFamily="18" charset="0"/>
              </a:rPr>
              <a:t> сайт Міністерства фінансів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Режим доступу: </a:t>
            </a:r>
            <a:r>
              <a:rPr lang="ru-RU" u="sng" dirty="0">
                <a:latin typeface="Times New Roman" panose="02020603050405020304" pitchFamily="18" charset="0"/>
                <a:cs typeface="Times New Roman" panose="02020603050405020304" pitchFamily="18" charset="0"/>
                <a:hlinkClick r:id="rId3"/>
              </a:rPr>
              <a:t>https://mof.gov.ua/uk/news/ukraines_state_budget_financing_since_the_beginning_of_the_full-scale_war-3435</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55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9F58EB-D257-4CB9-A9AA-CDE219950B88}"/>
              </a:ext>
            </a:extLst>
          </p:cNvPr>
          <p:cNvSpPr>
            <a:spLocks noGrp="1"/>
          </p:cNvSpPr>
          <p:nvPr>
            <p:ph idx="1"/>
          </p:nvPr>
        </p:nvSpPr>
        <p:spPr>
          <a:xfrm>
            <a:off x="914400" y="741680"/>
            <a:ext cx="10474959" cy="5134188"/>
          </a:xfrm>
        </p:spPr>
        <p:txBody>
          <a:bodyPr>
            <a:normAutofit fontScale="92500"/>
          </a:bodyPr>
          <a:lstStyle/>
          <a:p>
            <a:pPr marL="0" indent="360000" algn="just">
              <a:lnSpc>
                <a:spcPct val="120000"/>
              </a:lnSpc>
              <a:spcBef>
                <a:spcPts val="0"/>
              </a:spcBef>
              <a:spcAft>
                <a:spcPts val="0"/>
              </a:spcAft>
            </a:pPr>
            <a:r>
              <a:rPr lang="uk-UA" i="1" dirty="0">
                <a:latin typeface="Times New Roman" panose="02020603050405020304" pitchFamily="18" charset="0"/>
                <a:cs typeface="Times New Roman" panose="02020603050405020304" pitchFamily="18" charset="0"/>
              </a:rPr>
              <a:t>Типові помилки, що трапляються в тезах здобувачів: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невдалі назви, в яких не визначена проблема;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неповний список ключових слів або випадкове включення слів до складу ключових;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підміна тез рефератом;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невиправдана гіпертрофія преамбули за рахунок скорочення основного тезового викладу;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недостатнє розкриття теми тез, що створює враження поверховості;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змістова невідповідність тез, порушення логіки викладу, наприклад, спочатку йде мова про результати дослідження, а в кінці – про його актуальність і мету;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відсутність чітких висновків;</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порушення культури мови.</a:t>
            </a:r>
          </a:p>
        </p:txBody>
      </p:sp>
    </p:spTree>
    <p:extLst>
      <p:ext uri="{BB962C8B-B14F-4D97-AF65-F5344CB8AC3E}">
        <p14:creationId xmlns:p14="http://schemas.microsoft.com/office/powerpoint/2010/main" val="142675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E87F8-46EB-452F-B636-0A8E0F3C0B76}"/>
              </a:ext>
            </a:extLst>
          </p:cNvPr>
          <p:cNvSpPr>
            <a:spLocks noGrp="1"/>
          </p:cNvSpPr>
          <p:nvPr>
            <p:ph type="title"/>
          </p:nvPr>
        </p:nvSpPr>
        <p:spPr>
          <a:xfrm>
            <a:off x="579120" y="924560"/>
            <a:ext cx="10810240" cy="284480"/>
          </a:xfrm>
        </p:spPr>
        <p:txBody>
          <a:bodyPr>
            <a:normAutofit fontScale="90000"/>
          </a:bodyPr>
          <a:lstStyle/>
          <a:p>
            <a:r>
              <a:rPr lang="uk-UA" b="1" dirty="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Загальні </a:t>
            </a:r>
            <a:r>
              <a:rPr lang="ru-RU" b="1" dirty="0" err="1">
                <a:latin typeface="Times New Roman" panose="02020603050405020304" pitchFamily="18" charset="0"/>
                <a:cs typeface="Times New Roman" panose="02020603050405020304" pitchFamily="18" charset="0"/>
              </a:rPr>
              <a:t>вимоги</a:t>
            </a:r>
            <a:r>
              <a:rPr lang="ru-RU" b="1" dirty="0">
                <a:latin typeface="Times New Roman" panose="02020603050405020304" pitchFamily="18" charset="0"/>
                <a:cs typeface="Times New Roman" panose="02020603050405020304" pitchFamily="18" charset="0"/>
              </a:rPr>
              <a:t> до тез </a:t>
            </a:r>
            <a:r>
              <a:rPr lang="ru-RU" b="1" dirty="0" err="1">
                <a:latin typeface="Times New Roman" panose="02020603050405020304" pitchFamily="18" charset="0"/>
                <a:cs typeface="Times New Roman" panose="02020603050405020304" pitchFamily="18" charset="0"/>
              </a:rPr>
              <a:t>наукової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доповіді</a:t>
            </a:r>
            <a:br>
              <a:rPr lang="ru-RU" dirty="0">
                <a:latin typeface="Times New Roman" panose="02020603050405020304" pitchFamily="18" charset="0"/>
                <a:cs typeface="Times New Roman" panose="02020603050405020304" pitchFamily="18" charset="0"/>
              </a:rPr>
            </a:br>
            <a:endParaRPr lang="uk-UA" dirty="0"/>
          </a:p>
        </p:txBody>
      </p:sp>
      <p:sp>
        <p:nvSpPr>
          <p:cNvPr id="7" name="Місце для вмісту 6">
            <a:extLst>
              <a:ext uri="{FF2B5EF4-FFF2-40B4-BE49-F238E27FC236}">
                <a16:creationId xmlns:a16="http://schemas.microsoft.com/office/drawing/2014/main" id="{8D28BF1A-06B8-4091-870F-8EDAC16B2FEA}"/>
              </a:ext>
            </a:extLst>
          </p:cNvPr>
          <p:cNvSpPr>
            <a:spLocks noGrp="1"/>
          </p:cNvSpPr>
          <p:nvPr>
            <p:ph idx="1"/>
          </p:nvPr>
        </p:nvSpPr>
        <p:spPr>
          <a:xfrm>
            <a:off x="1295400" y="1320800"/>
            <a:ext cx="9941559" cy="4815840"/>
          </a:xfrm>
        </p:spPr>
        <p:txBody>
          <a:bodyPr>
            <a:normAutofit fontScale="70000" lnSpcReduction="20000"/>
          </a:bodyPr>
          <a:lstStyle/>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Науково-дослідна робота є однією з найважливіших форм наукового процесу. Наукові лабораторії і гуртки, наукові товариства і конференції – все це дає змогу вченому почати повноцінну наукову роботу, знайти однодумців, з якими можна порадитися і поділитися плодами своїх досліджень. Написання рефератів, курсових, дипломних робіт неможливе без проведення певних, навіть найпростіших, досліджень.</a:t>
            </a:r>
          </a:p>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Кожний науковець прагне своєчасно певним способом донести результати своїх досліджень до інших фахівців. Оприлюднити результати свого дослідження означає зробити цей матеріал надбанням фахівців, які використовують його у своїй науковій або практичній діяльності.</a:t>
            </a:r>
          </a:p>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Одним із найпростіших способів оприлюднення результатів наукових досліджень, який є доступним і для здобувачів, є написання й опублікування тез наукової доповіді та наступний виступ із власними науковими здобутками.</a:t>
            </a:r>
          </a:p>
          <a:p>
            <a:endParaRPr lang="uk-UA" dirty="0"/>
          </a:p>
        </p:txBody>
      </p:sp>
    </p:spTree>
    <p:extLst>
      <p:ext uri="{BB962C8B-B14F-4D97-AF65-F5344CB8AC3E}">
        <p14:creationId xmlns:p14="http://schemas.microsoft.com/office/powerpoint/2010/main" val="361015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83B334-0F1D-4396-98CE-D795B2A2DF8B}"/>
              </a:ext>
            </a:extLst>
          </p:cNvPr>
          <p:cNvSpPr>
            <a:spLocks noGrp="1"/>
          </p:cNvSpPr>
          <p:nvPr>
            <p:ph idx="1"/>
          </p:nvPr>
        </p:nvSpPr>
        <p:spPr>
          <a:xfrm>
            <a:off x="1295400" y="2407920"/>
            <a:ext cx="10022839" cy="3467948"/>
          </a:xfrm>
        </p:spPr>
        <p:txBody>
          <a:bodyPr>
            <a:noAutofit/>
          </a:bodyPr>
          <a:lstStyle/>
          <a:p>
            <a:pPr marL="0" indent="360000" algn="just">
              <a:spcBef>
                <a:spcPts val="0"/>
              </a:spcBef>
              <a:spcAft>
                <a:spcPts val="0"/>
              </a:spcAft>
            </a:pPr>
            <a:r>
              <a:rPr lang="ru-RU" sz="2800" i="1" dirty="0" err="1">
                <a:latin typeface="Times New Roman" panose="02020603050405020304" pitchFamily="18" charset="0"/>
                <a:cs typeface="Times New Roman" panose="02020603050405020304" pitchFamily="18" charset="0"/>
              </a:rPr>
              <a:t>Виступ</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або</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доповідь</a:t>
            </a:r>
            <a:r>
              <a:rPr lang="ru-RU" sz="2800" i="1" dirty="0">
                <a:latin typeface="Times New Roman" panose="02020603050405020304" pitchFamily="18" charset="0"/>
                <a:cs typeface="Times New Roman" panose="02020603050405020304" pitchFamily="18" charset="0"/>
              </a:rPr>
              <a:t> на </a:t>
            </a:r>
            <a:r>
              <a:rPr lang="ru-RU" sz="2800" i="1" dirty="0" err="1">
                <a:latin typeface="Times New Roman" panose="02020603050405020304" pitchFamily="18" charset="0"/>
                <a:cs typeface="Times New Roman" panose="02020603050405020304" pitchFamily="18" charset="0"/>
              </a:rPr>
              <a:t>конференції</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одна з </a:t>
            </a:r>
            <a:r>
              <a:rPr lang="ru-RU" sz="2800" dirty="0" err="1">
                <a:latin typeface="Times New Roman" panose="02020603050405020304" pitchFamily="18" charset="0"/>
                <a:cs typeface="Times New Roman" panose="02020603050405020304" pitchFamily="18" charset="0"/>
              </a:rPr>
              <a:t>багатьох</a:t>
            </a:r>
            <a:r>
              <a:rPr lang="ru-RU" sz="2800" dirty="0">
                <a:latin typeface="Times New Roman" panose="02020603050405020304" pitchFamily="18" charset="0"/>
                <a:cs typeface="Times New Roman" panose="02020603050405020304" pitchFamily="18" charset="0"/>
              </a:rPr>
              <a:t> форм </a:t>
            </a:r>
            <a:r>
              <a:rPr lang="ru-RU" sz="2800" dirty="0" err="1">
                <a:latin typeface="Times New Roman" panose="02020603050405020304" pitchFamily="18" charset="0"/>
                <a:cs typeface="Times New Roman" panose="02020603050405020304" pitchFamily="18" charset="0"/>
              </a:rPr>
              <a:t>оприлюднення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результатів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наукової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найпростіший</a:t>
            </a:r>
            <a:r>
              <a:rPr lang="ru-RU" sz="2800" dirty="0">
                <a:latin typeface="Times New Roman" panose="02020603050405020304" pitchFamily="18" charset="0"/>
                <a:cs typeface="Times New Roman" panose="02020603050405020304" pitchFamily="18" charset="0"/>
              </a:rPr>
              <a:t> шлях за короткий </a:t>
            </a:r>
            <a:r>
              <a:rPr lang="ru-RU" sz="2800" dirty="0" err="1">
                <a:latin typeface="Times New Roman" panose="02020603050405020304" pitchFamily="18" charset="0"/>
                <a:cs typeface="Times New Roman" panose="02020603050405020304" pitchFamily="18" charset="0"/>
              </a:rPr>
              <a:t>термін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увійти</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наукове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товариство</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наявності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здібностей</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підготовки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цікавого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виступу</a:t>
            </a:r>
            <a:r>
              <a:rPr lang="ru-RU" sz="2800" dirty="0">
                <a:latin typeface="Times New Roman" panose="02020603050405020304" pitchFamily="18" charset="0"/>
                <a:cs typeface="Times New Roman" panose="02020603050405020304" pitchFamily="18" charset="0"/>
              </a:rPr>
              <a:t>.</a:t>
            </a:r>
          </a:p>
          <a:p>
            <a:pPr marL="0" indent="360000" algn="just">
              <a:spcBef>
                <a:spcPts val="0"/>
              </a:spcBef>
              <a:spcAft>
                <a:spcPts val="0"/>
              </a:spcAft>
            </a:pPr>
            <a:r>
              <a:rPr lang="ru-RU" sz="2800" i="1" dirty="0" err="1">
                <a:latin typeface="Times New Roman" panose="02020603050405020304" pitchFamily="18" charset="0"/>
                <a:cs typeface="Times New Roman" panose="02020603050405020304" pitchFamily="18" charset="0"/>
              </a:rPr>
              <a:t>Наукова</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доповідь</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виступ</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публічне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повідомлення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розгорнутий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виклад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наукової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проблеми</a:t>
            </a:r>
            <a:r>
              <a:rPr lang="ru-RU" sz="2800" dirty="0">
                <a:latin typeface="Times New Roman" panose="02020603050405020304" pitchFamily="18" charset="0"/>
                <a:cs typeface="Times New Roman" panose="02020603050405020304" pitchFamily="18" charset="0"/>
              </a:rPr>
              <a:t> (теми, </a:t>
            </a:r>
            <a:r>
              <a:rPr lang="ru-RU" sz="2800" dirty="0" err="1">
                <a:latin typeface="Times New Roman" panose="02020603050405020304" pitchFamily="18" charset="0"/>
                <a:cs typeface="Times New Roman" panose="02020603050405020304" pitchFamily="18" charset="0"/>
              </a:rPr>
              <a:t>питання</a:t>
            </a:r>
            <a:r>
              <a:rPr lang="ru-RU" sz="2800" dirty="0">
                <a:latin typeface="Times New Roman" panose="02020603050405020304" pitchFamily="18" charset="0"/>
                <a:cs typeface="Times New Roman" panose="02020603050405020304" pitchFamily="18" charset="0"/>
              </a:rPr>
              <a:t>), що </a:t>
            </a:r>
            <a:r>
              <a:rPr lang="ru-RU" sz="2800" dirty="0" err="1">
                <a:latin typeface="Times New Roman" panose="02020603050405020304" pitchFamily="18" charset="0"/>
                <a:cs typeface="Times New Roman" panose="02020603050405020304" pitchFamily="18" charset="0"/>
              </a:rPr>
              <a:t>досліджується</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7" name="Заголовок 6">
            <a:extLst>
              <a:ext uri="{FF2B5EF4-FFF2-40B4-BE49-F238E27FC236}">
                <a16:creationId xmlns:a16="http://schemas.microsoft.com/office/drawing/2014/main" id="{5174FA12-98CF-4587-82F9-B51FCD161CF1}"/>
              </a:ext>
            </a:extLst>
          </p:cNvPr>
          <p:cNvSpPr>
            <a:spLocks noGrp="1"/>
          </p:cNvSpPr>
          <p:nvPr>
            <p:ph type="title"/>
          </p:nvPr>
        </p:nvSpPr>
        <p:spPr>
          <a:xfrm>
            <a:off x="833120" y="690880"/>
            <a:ext cx="10678160" cy="1269999"/>
          </a:xfrm>
        </p:spPr>
        <p:txBody>
          <a:bodyPr>
            <a:noAutofit/>
          </a:bodyPr>
          <a:lstStyle/>
          <a:p>
            <a:pPr lvl="1" algn="ctr"/>
            <a:br>
              <a:rPr lang="ru-RU" sz="4000" b="1" dirty="0">
                <a:solidFill>
                  <a:schemeClr val="tx1"/>
                </a:solidFill>
                <a:latin typeface="Times New Roman" panose="02020603050405020304" pitchFamily="18" charset="0"/>
                <a:cs typeface="Times New Roman" panose="02020603050405020304" pitchFamily="18" charset="0"/>
              </a:rPr>
            </a:br>
            <a:br>
              <a:rPr lang="ru-RU" sz="4000" b="1" dirty="0">
                <a:solidFill>
                  <a:schemeClr val="tx1"/>
                </a:solidFill>
                <a:latin typeface="Times New Roman" panose="02020603050405020304" pitchFamily="18" charset="0"/>
                <a:cs typeface="Times New Roman" panose="02020603050405020304" pitchFamily="18" charset="0"/>
              </a:rPr>
            </a:br>
            <a:r>
              <a:rPr lang="ru-RU" sz="4000" b="1" dirty="0">
                <a:solidFill>
                  <a:schemeClr val="tx1"/>
                </a:solidFill>
                <a:latin typeface="Times New Roman" panose="02020603050405020304" pitchFamily="18" charset="0"/>
                <a:cs typeface="Times New Roman" panose="02020603050405020304" pitchFamily="18" charset="0"/>
              </a:rPr>
              <a:t>3. Методика </a:t>
            </a:r>
            <a:r>
              <a:rPr lang="ru-RU" sz="4000" b="1" dirty="0" err="1">
                <a:solidFill>
                  <a:schemeClr val="tx1"/>
                </a:solidFill>
                <a:latin typeface="Times New Roman" panose="02020603050405020304" pitchFamily="18" charset="0"/>
                <a:cs typeface="Times New Roman" panose="02020603050405020304" pitchFamily="18" charset="0"/>
              </a:rPr>
              <a:t>підготовки</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доповіді</a:t>
            </a:r>
            <a:r>
              <a:rPr lang="ru-RU" sz="4000" b="1" dirty="0">
                <a:solidFill>
                  <a:schemeClr val="tx1"/>
                </a:solidFill>
                <a:latin typeface="Times New Roman" panose="02020603050405020304" pitchFamily="18" charset="0"/>
                <a:cs typeface="Times New Roman" panose="02020603050405020304" pitchFamily="18" charset="0"/>
              </a:rPr>
              <a:t> на </a:t>
            </a:r>
            <a:r>
              <a:rPr lang="ru-RU" sz="4000" b="1" dirty="0" err="1">
                <a:solidFill>
                  <a:schemeClr val="tx1"/>
                </a:solidFill>
                <a:latin typeface="Times New Roman" panose="02020603050405020304" pitchFamily="18" charset="0"/>
                <a:cs typeface="Times New Roman" panose="02020603050405020304" pitchFamily="18" charset="0"/>
              </a:rPr>
              <a:t>конференцію</a:t>
            </a:r>
            <a:br>
              <a:rPr lang="uk-UA" sz="4000" b="1"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endParaRPr lang="uk-UA" sz="4000" dirty="0"/>
          </a:p>
        </p:txBody>
      </p:sp>
    </p:spTree>
    <p:extLst>
      <p:ext uri="{BB962C8B-B14F-4D97-AF65-F5344CB8AC3E}">
        <p14:creationId xmlns:p14="http://schemas.microsoft.com/office/powerpoint/2010/main" val="1161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3B03D96-FE80-49E3-BD5D-6675034AF5CE}"/>
              </a:ext>
            </a:extLst>
          </p:cNvPr>
          <p:cNvSpPr>
            <a:spLocks noGrp="1"/>
          </p:cNvSpPr>
          <p:nvPr>
            <p:ph idx="1"/>
          </p:nvPr>
        </p:nvSpPr>
        <p:spPr>
          <a:xfrm>
            <a:off x="924560" y="812800"/>
            <a:ext cx="10322560" cy="5063068"/>
          </a:xfrm>
        </p:spPr>
        <p:txBody>
          <a:bodyPr>
            <a:normAutofit fontScale="92500" lnSpcReduction="20000"/>
          </a:bodyPr>
          <a:lstStyle/>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заході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класично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цілей</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По-перше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апробація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ідей</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науковому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співтоваристві</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суті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попередню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експертизу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перевірку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окремих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слабкі</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сильні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сторони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проведеного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По-друге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прилюдний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перед </a:t>
            </a:r>
            <a:r>
              <a:rPr lang="ru-RU" dirty="0" err="1">
                <a:latin typeface="Times New Roman" panose="02020603050405020304" pitchFamily="18" charset="0"/>
                <a:cs typeface="Times New Roman" panose="02020603050405020304" pitchFamily="18" charset="0"/>
              </a:rPr>
              <a:t>науковим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товариством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закріплення</a:t>
            </a:r>
            <a:r>
              <a:rPr lang="ru-RU" dirty="0">
                <a:latin typeface="Times New Roman" panose="02020603050405020304" pitchFamily="18" charset="0"/>
                <a:cs typeface="Times New Roman" panose="02020603050405020304" pitchFamily="18" charset="0"/>
              </a:rPr>
              <a:t> за автором </a:t>
            </a:r>
            <a:r>
              <a:rPr lang="ru-RU" dirty="0" err="1">
                <a:latin typeface="Times New Roman" panose="02020603050405020304" pitchFamily="18" charset="0"/>
                <a:cs typeface="Times New Roman" panose="02020603050405020304" pitchFamily="18" charset="0"/>
              </a:rPr>
              <a:t>пріоритету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отриманих</a:t>
            </a:r>
            <a:r>
              <a:rPr lang="ru-RU" dirty="0">
                <a:latin typeface="Times New Roman" panose="02020603050405020304" pitchFamily="18" charset="0"/>
                <a:cs typeface="Times New Roman" panose="02020603050405020304" pitchFamily="18" charset="0"/>
              </a:rPr>
              <a:t> результатах.</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По-третє</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виступі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ставиться і </a:t>
            </a:r>
            <a:r>
              <a:rPr lang="ru-RU" dirty="0" err="1">
                <a:latin typeface="Times New Roman" panose="02020603050405020304" pitchFamily="18" charset="0"/>
                <a:cs typeface="Times New Roman" panose="02020603050405020304" pitchFamily="18" charset="0"/>
              </a:rPr>
              <a:t>комунікаційна</a:t>
            </a:r>
            <a:r>
              <a:rPr lang="ru-RU" dirty="0">
                <a:latin typeface="Times New Roman" panose="02020603050405020304" pitchFamily="18" charset="0"/>
                <a:cs typeface="Times New Roman" panose="02020603050405020304" pitchFamily="18" charset="0"/>
              </a:rPr>
              <a:t> мета, яка </a:t>
            </a:r>
            <a:r>
              <a:rPr lang="ru-RU" dirty="0" err="1">
                <a:latin typeface="Times New Roman" panose="02020603050405020304" pitchFamily="18" charset="0"/>
                <a:cs typeface="Times New Roman" panose="02020603050405020304" pitchFamily="18" charset="0"/>
              </a:rPr>
              <a:t>орієнтує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вченого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теми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на предмет </a:t>
            </a:r>
            <a:r>
              <a:rPr lang="ru-RU" dirty="0" err="1">
                <a:latin typeface="Times New Roman" panose="02020603050405020304" pitchFamily="18" charset="0"/>
                <a:cs typeface="Times New Roman" panose="02020603050405020304" pitchFamily="18" charset="0"/>
              </a:rPr>
              <a:t>наукової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дискусії</a:t>
            </a:r>
            <a:r>
              <a:rPr lang="ru-RU" dirty="0">
                <a:latin typeface="Times New Roman" panose="02020603050405020304" pitchFamily="18" charset="0"/>
                <a:cs typeface="Times New Roman" panose="02020603050405020304" pitchFamily="18" charset="0"/>
              </a:rPr>
              <a:t>, що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одержати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тільки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оцінку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з боку </a:t>
            </a:r>
            <a:r>
              <a:rPr lang="ru-RU" dirty="0" err="1">
                <a:latin typeface="Times New Roman" panose="02020603050405020304" pitchFamily="18" charset="0"/>
                <a:cs typeface="Times New Roman" panose="02020603050405020304" pitchFamily="18" charset="0"/>
              </a:rPr>
              <a:t>колег</a:t>
            </a:r>
            <a:r>
              <a:rPr lang="ru-RU" dirty="0">
                <a:latin typeface="Times New Roman" panose="02020603050405020304" pitchFamily="18" charset="0"/>
                <a:cs typeface="Times New Roman" panose="02020603050405020304" pitchFamily="18" charset="0"/>
              </a:rPr>
              <a:t>, а й у </a:t>
            </a:r>
            <a:r>
              <a:rPr lang="ru-RU" dirty="0" err="1">
                <a:latin typeface="Times New Roman" panose="02020603050405020304" pitchFamily="18" charset="0"/>
                <a:cs typeface="Times New Roman" panose="02020603050405020304" pitchFamily="18" charset="0"/>
              </a:rPr>
              <a:t>ході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ідеї</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підходи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випадку</a:t>
            </a:r>
            <a:r>
              <a:rPr lang="ru-RU" dirty="0">
                <a:latin typeface="Times New Roman" panose="02020603050405020304" pitchFamily="18" charset="0"/>
                <a:cs typeface="Times New Roman" panose="02020603050405020304" pitchFamily="18" charset="0"/>
              </a:rPr>
              <a:t> участь у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виступу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джерело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Але головне, що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найбільш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оперативним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імплементації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інформаційне</a:t>
            </a:r>
            <a:r>
              <a:rPr lang="ru-RU" dirty="0">
                <a:latin typeface="Times New Roman" panose="02020603050405020304" pitchFamily="18" charset="0"/>
                <a:cs typeface="Times New Roman" panose="02020603050405020304" pitchFamily="18" charset="0"/>
              </a:rPr>
              <a:t> поле науки.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749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E5525BB-27A6-48EA-A2BE-710B26F54FCC}"/>
              </a:ext>
            </a:extLst>
          </p:cNvPr>
          <p:cNvSpPr>
            <a:spLocks noGrp="1"/>
          </p:cNvSpPr>
          <p:nvPr>
            <p:ph idx="1"/>
          </p:nvPr>
        </p:nvSpPr>
        <p:spPr>
          <a:xfrm>
            <a:off x="965200" y="568960"/>
            <a:ext cx="10403840" cy="5628640"/>
          </a:xfrm>
        </p:spPr>
        <p:txBody>
          <a:bodyPr>
            <a:normAutofit lnSpcReduction="10000"/>
          </a:bodyPr>
          <a:lstStyle/>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Перелічені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враховувати</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побудові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виступу</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звертати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насамперед</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не можна </a:t>
            </a:r>
            <a:r>
              <a:rPr lang="ru-RU" dirty="0" err="1">
                <a:latin typeface="Times New Roman" panose="02020603050405020304" pitchFamily="18" charset="0"/>
                <a:cs typeface="Times New Roman" panose="02020603050405020304" pitchFamily="18" charset="0"/>
              </a:rPr>
              <a:t>перевантажувати</a:t>
            </a:r>
            <a:r>
              <a:rPr lang="ru-RU" dirty="0">
                <a:latin typeface="Times New Roman" panose="02020603050405020304" pitchFamily="18" charset="0"/>
                <a:cs typeface="Times New Roman" panose="02020603050405020304" pitchFamily="18" charset="0"/>
              </a:rPr>
              <a:t> деталями. </a:t>
            </a:r>
            <a:r>
              <a:rPr lang="ru-RU" dirty="0" err="1">
                <a:latin typeface="Times New Roman" panose="02020603050405020304" pitchFamily="18" charset="0"/>
                <a:cs typeface="Times New Roman" panose="02020603050405020304" pitchFamily="18" charset="0"/>
              </a:rPr>
              <a:t>Основну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зосереджувати</a:t>
            </a:r>
            <a:r>
              <a:rPr lang="ru-RU" dirty="0">
                <a:latin typeface="Times New Roman" panose="02020603050405020304" pitchFamily="18" charset="0"/>
                <a:cs typeface="Times New Roman" panose="02020603050405020304" pitchFamily="18" charset="0"/>
              </a:rPr>
              <a:t> на головному і </a:t>
            </a:r>
            <a:r>
              <a:rPr lang="ru-RU" dirty="0" err="1">
                <a:latin typeface="Times New Roman" panose="02020603050405020304" pitchFamily="18" charset="0"/>
                <a:cs typeface="Times New Roman" panose="02020603050405020304" pitchFamily="18" charset="0"/>
              </a:rPr>
              <a:t>цікавому</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i="1" dirty="0" err="1">
                <a:latin typeface="Times New Roman" panose="02020603050405020304" pitchFamily="18" charset="0"/>
                <a:cs typeface="Times New Roman" panose="02020603050405020304" pitchFamily="18" charset="0"/>
              </a:rPr>
              <a:t>Доповіді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бувають</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кількох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типів</a:t>
            </a:r>
            <a:r>
              <a:rPr lang="ru-RU" i="1"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Звітна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узагальнюються</a:t>
            </a:r>
            <a:r>
              <a:rPr lang="ru-RU" dirty="0">
                <a:latin typeface="Times New Roman" panose="02020603050405020304" pitchFamily="18" charset="0"/>
                <a:cs typeface="Times New Roman" panose="02020603050405020304" pitchFamily="18" charset="0"/>
              </a:rPr>
              <a:t> стан справ і </a:t>
            </a:r>
            <a:r>
              <a:rPr lang="ru-RU" dirty="0" err="1">
                <a:latin typeface="Times New Roman" panose="02020603050405020304" pitchFamily="18" charset="0"/>
                <a:cs typeface="Times New Roman" panose="02020603050405020304" pitchFamily="18" charset="0"/>
              </a:rPr>
              <a:t>хід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певний</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виділяються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недоліки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Звітні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семінарах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симпозіумах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конференціях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презентацію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науково-дослідних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колективів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наукових</a:t>
            </a:r>
            <a:r>
              <a:rPr lang="ru-RU" dirty="0">
                <a:latin typeface="Times New Roman" panose="02020603050405020304" pitchFamily="18" charset="0"/>
                <a:cs typeface="Times New Roman" panose="02020603050405020304" pitchFamily="18" charset="0"/>
              </a:rPr>
              <a:t> організацій.</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Тематична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присвячена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розгорнутому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якоїсь</a:t>
            </a:r>
            <a:r>
              <a:rPr lang="ru-RU" dirty="0">
                <a:latin typeface="Times New Roman" panose="02020603050405020304" pitchFamily="18" charset="0"/>
                <a:cs typeface="Times New Roman" panose="02020603050405020304" pitchFamily="18" charset="0"/>
              </a:rPr>
              <a:t> теми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Значну</a:t>
            </a:r>
            <a:r>
              <a:rPr lang="ru-RU" dirty="0">
                <a:latin typeface="Times New Roman" panose="02020603050405020304" pitchFamily="18" charset="0"/>
                <a:cs typeface="Times New Roman" panose="02020603050405020304" pitchFamily="18" charset="0"/>
              </a:rPr>
              <a:t> роль у </a:t>
            </a:r>
            <a:r>
              <a:rPr lang="ru-RU" dirty="0" err="1">
                <a:latin typeface="Times New Roman" panose="02020603050405020304" pitchFamily="18" charset="0"/>
                <a:cs typeface="Times New Roman" panose="02020603050405020304" pitchFamily="18" charset="0"/>
              </a:rPr>
              <a:t>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відіграють</a:t>
            </a:r>
            <a:r>
              <a:rPr lang="ru-RU" dirty="0">
                <a:latin typeface="Times New Roman" panose="02020603050405020304" pitchFamily="18" charset="0"/>
                <a:cs typeface="Times New Roman" panose="02020603050405020304" pitchFamily="18" charset="0"/>
              </a:rPr>
              <a:t> думки і </a:t>
            </a:r>
            <a:r>
              <a:rPr lang="ru-RU" dirty="0" err="1">
                <a:latin typeface="Times New Roman" panose="02020603050405020304" pitchFamily="18" charset="0"/>
                <a:cs typeface="Times New Roman" panose="02020603050405020304" pitchFamily="18" charset="0"/>
              </a:rPr>
              <a:t>позиція</a:t>
            </a:r>
            <a:r>
              <a:rPr lang="ru-RU" dirty="0">
                <a:latin typeface="Times New Roman" panose="02020603050405020304" pitchFamily="18" charset="0"/>
                <a:cs typeface="Times New Roman" panose="02020603050405020304" pitchFamily="18" charset="0"/>
              </a:rPr>
              <a:t> автора.</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Інформаційна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що </a:t>
            </a:r>
            <a:r>
              <a:rPr lang="ru-RU" dirty="0" err="1">
                <a:latin typeface="Times New Roman" panose="02020603050405020304" pitchFamily="18" charset="0"/>
                <a:cs typeface="Times New Roman" panose="02020603050405020304" pitchFamily="18" charset="0"/>
              </a:rPr>
              <a:t>являє</a:t>
            </a:r>
            <a:r>
              <a:rPr lang="ru-RU" dirty="0">
                <a:latin typeface="Times New Roman" panose="02020603050405020304" pitchFamily="18" charset="0"/>
                <a:cs typeface="Times New Roman" panose="02020603050405020304" pitchFamily="18" charset="0"/>
              </a:rPr>
              <a:t> собою </a:t>
            </a:r>
            <a:r>
              <a:rPr lang="ru-RU" dirty="0" err="1">
                <a:latin typeface="Times New Roman" panose="02020603050405020304" pitchFamily="18" charset="0"/>
                <a:cs typeface="Times New Roman" panose="02020603050405020304" pitchFamily="18" charset="0"/>
              </a:rPr>
              <a:t>інформування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присутніх</a:t>
            </a:r>
            <a:r>
              <a:rPr lang="ru-RU" dirty="0">
                <a:latin typeface="Times New Roman" panose="02020603050405020304" pitchFamily="18" charset="0"/>
                <a:cs typeface="Times New Roman" panose="02020603050405020304" pitchFamily="18" charset="0"/>
              </a:rPr>
              <a:t> про стан справ у </a:t>
            </a:r>
            <a:r>
              <a:rPr lang="ru-RU" dirty="0" err="1">
                <a:latin typeface="Times New Roman" panose="02020603050405020304" pitchFamily="18" charset="0"/>
                <a:cs typeface="Times New Roman" panose="02020603050405020304" pitchFamily="18" charset="0"/>
              </a:rPr>
              <a:t>якійсь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доповіді</a:t>
            </a:r>
            <a:r>
              <a:rPr lang="ru-RU" dirty="0">
                <a:latin typeface="Times New Roman" panose="02020603050405020304" pitchFamily="18" charset="0"/>
                <a:cs typeface="Times New Roman" panose="02020603050405020304" pitchFamily="18" charset="0"/>
              </a:rPr>
              <a:t> – максимально об</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єктивно</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всебічно</a:t>
            </a:r>
            <a:r>
              <a:rPr lang="ru-RU" dirty="0">
                <a:latin typeface="Times New Roman" panose="02020603050405020304" pitchFamily="18" charset="0"/>
                <a:cs typeface="Times New Roman" panose="02020603050405020304" pitchFamily="18" charset="0"/>
              </a:rPr>
              <a:t> подати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викладу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автора.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31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A18B36-670A-4ACA-84D5-0279675A4067}"/>
              </a:ext>
            </a:extLst>
          </p:cNvPr>
          <p:cNvSpPr>
            <a:spLocks noGrp="1"/>
          </p:cNvSpPr>
          <p:nvPr>
            <p:ph idx="1"/>
          </p:nvPr>
        </p:nvSpPr>
        <p:spPr>
          <a:xfrm>
            <a:off x="792480" y="680720"/>
            <a:ext cx="10627360" cy="5303520"/>
          </a:xfrm>
        </p:spPr>
        <p:txBody>
          <a:bodyPr>
            <a:noAutofit/>
          </a:bodyPr>
          <a:lstStyle/>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При підготовці виступу (доповіді) необхідно звертати увагу на кілька</a:t>
            </a:r>
            <a:r>
              <a:rPr lang="en-US"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обставин:</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1) відповідність теми виступу (доповіді) обговорюваній тематиці;</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2) чітке розмежування у ній наукової істини та дискусійних і</a:t>
            </a:r>
            <a:r>
              <a:rPr lang="en-US"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недосліджених питань;</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3) виклад її не письмовою, а усною науковою мовою.</a:t>
            </a:r>
            <a:endParaRPr lang="en-US" sz="2800"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Специфіка усного виступу накладає суттєвий відбиток на зміст і форму доповіді. При написанні доповіді слід мати на увазі, що значна частина матеріалу вже опублікована у її тезах. Крім того, частина матеріалу подається у формі слайдів (схемах, діаграмах, таблицях та ін.). Тому у доповіді мають бути коментарі до цих матеріалів, а не їх повторення.</a:t>
            </a:r>
          </a:p>
        </p:txBody>
      </p:sp>
    </p:spTree>
    <p:extLst>
      <p:ext uri="{BB962C8B-B14F-4D97-AF65-F5344CB8AC3E}">
        <p14:creationId xmlns:p14="http://schemas.microsoft.com/office/powerpoint/2010/main" val="66981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E7E53C-2A29-47C7-ABAE-0F7CD0F05D59}"/>
              </a:ext>
            </a:extLst>
          </p:cNvPr>
          <p:cNvSpPr>
            <a:spLocks noGrp="1"/>
          </p:cNvSpPr>
          <p:nvPr>
            <p:ph idx="1"/>
          </p:nvPr>
        </p:nvSpPr>
        <p:spPr>
          <a:xfrm>
            <a:off x="1295401" y="701040"/>
            <a:ext cx="9601196" cy="5174828"/>
          </a:xfrm>
        </p:spPr>
        <p:txBody>
          <a:bodyPr/>
          <a:lstStyle/>
          <a:p>
            <a:pPr marL="0" indent="360000" algn="just">
              <a:lnSpc>
                <a:spcPct val="150000"/>
              </a:lnSpc>
              <a:spcBef>
                <a:spcPts val="0"/>
              </a:spcBef>
              <a:spcAft>
                <a:spcPts val="0"/>
              </a:spcAft>
            </a:pPr>
            <a:r>
              <a:rPr lang="uk-UA" i="1" dirty="0">
                <a:latin typeface="Times New Roman" panose="02020603050405020304" pitchFamily="18" charset="0"/>
                <a:cs typeface="Times New Roman" panose="02020603050405020304" pitchFamily="18" charset="0"/>
              </a:rPr>
              <a:t>Найбільш поширеними недоліками виступів (доповідей) на наукових конференціях є</a:t>
            </a:r>
            <a:r>
              <a:rPr lang="uk-UA"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spcAft>
                <a:spcPts val="0"/>
              </a:spcAft>
            </a:pPr>
            <a:r>
              <a:rPr lang="uk-UA" dirty="0">
                <a:latin typeface="Times New Roman" panose="02020603050405020304" pitchFamily="18" charset="0"/>
                <a:cs typeface="Times New Roman" panose="02020603050405020304" pitchFamily="18" charset="0"/>
              </a:rPr>
              <a:t> - невідповідність темі обговорення, що призводить до зниження інтересу слухачів до питань, що викладаються;</a:t>
            </a:r>
            <a:endParaRPr lang="uk-UA" sz="1800" dirty="0">
              <a:latin typeface="Times New Roman" panose="02020603050405020304" pitchFamily="18" charset="0"/>
              <a:cs typeface="Times New Roman" panose="02020603050405020304" pitchFamily="18" charset="0"/>
            </a:endParaRPr>
          </a:p>
          <a:p>
            <a:pPr marL="0" indent="360000" algn="just">
              <a:lnSpc>
                <a:spcPct val="150000"/>
              </a:lnSpc>
              <a:spcBef>
                <a:spcPts val="0"/>
              </a:spcBef>
              <a:spcAft>
                <a:spcPts val="0"/>
              </a:spcAft>
            </a:pPr>
            <a:r>
              <a:rPr lang="uk-UA" sz="1800"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недотримання регламенту, що викликає роздратування слухачів стосовно доповідача;</a:t>
            </a:r>
            <a:endParaRPr lang="uk-UA" sz="1400" dirty="0">
              <a:latin typeface="Times New Roman" panose="02020603050405020304" pitchFamily="18" charset="0"/>
              <a:cs typeface="Times New Roman" panose="02020603050405020304" pitchFamily="18" charset="0"/>
            </a:endParaRPr>
          </a:p>
          <a:p>
            <a:pPr marL="0" indent="360000" algn="just">
              <a:lnSpc>
                <a:spcPct val="150000"/>
              </a:lnSpc>
              <a:spcBef>
                <a:spcPts val="0"/>
              </a:spcBef>
              <a:spcAft>
                <a:spcPts val="0"/>
              </a:spcAft>
            </a:pPr>
            <a:r>
              <a:rPr lang="uk-UA" sz="1400"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невиразність викладу, що спричиняє і втрату інтересу, і дратівливість слухачів.</a:t>
            </a:r>
            <a:endParaRPr lang="uk-UA" sz="14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86966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EBCFCC6-A0CA-451F-97B8-3BEC5E906C42}"/>
              </a:ext>
            </a:extLst>
          </p:cNvPr>
          <p:cNvSpPr>
            <a:spLocks noGrp="1"/>
          </p:cNvSpPr>
          <p:nvPr>
            <p:ph idx="1"/>
          </p:nvPr>
        </p:nvSpPr>
        <p:spPr>
          <a:xfrm>
            <a:off x="944880" y="1178560"/>
            <a:ext cx="10505439" cy="4697308"/>
          </a:xfrm>
        </p:spPr>
        <p:txBody>
          <a:bodyPr>
            <a:normAutofit/>
          </a:bodyPr>
          <a:lstStyle/>
          <a:p>
            <a:pPr marL="0" indent="0" algn="just">
              <a:lnSpc>
                <a:spcPct val="110000"/>
              </a:lnSpc>
              <a:spcBef>
                <a:spcPts val="0"/>
              </a:spcBef>
              <a:spcAft>
                <a:spcPts val="0"/>
              </a:spcAft>
            </a:pPr>
            <a:r>
              <a:rPr lang="uk-UA" i="1" dirty="0">
                <a:latin typeface="Times New Roman" panose="02020603050405020304" pitchFamily="18" charset="0"/>
                <a:cs typeface="Times New Roman" panose="02020603050405020304" pitchFamily="18" charset="0"/>
              </a:rPr>
              <a:t>Типові помилки виступів</a:t>
            </a:r>
            <a:r>
              <a:rPr lang="uk-UA" dirty="0">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зловживання іноземною термінологією і поняттями, що ускладнюють сприйняття головної думки;</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наявність слів-паразитів (“от”, “значить”, “так сказати” тощо);</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надмірна гучність голосу (слухачі через 8-10 хвилин не сприймають таку мову);</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побудова складних речень, у яких кількість слів перевищує 14-15 (такі фрази не сприймаються, за складністю граматичної конструкції губиться зміст);</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монотонність інтонації, без акцентів на значущих моментах доповіді тощо.</a:t>
            </a:r>
          </a:p>
        </p:txBody>
      </p:sp>
    </p:spTree>
    <p:extLst>
      <p:ext uri="{BB962C8B-B14F-4D97-AF65-F5344CB8AC3E}">
        <p14:creationId xmlns:p14="http://schemas.microsoft.com/office/powerpoint/2010/main" val="148128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AF893-49E0-4CA4-915E-909A5727BDA5}"/>
              </a:ext>
            </a:extLst>
          </p:cNvPr>
          <p:cNvSpPr>
            <a:spLocks noGrp="1"/>
          </p:cNvSpPr>
          <p:nvPr>
            <p:ph type="title"/>
          </p:nvPr>
        </p:nvSpPr>
        <p:spPr>
          <a:xfrm>
            <a:off x="833120" y="822961"/>
            <a:ext cx="10393680" cy="548639"/>
          </a:xfrm>
        </p:spPr>
        <p:txBody>
          <a:bodyPr>
            <a:normAutofit fontScale="90000"/>
          </a:bodyPr>
          <a:lstStyle/>
          <a:p>
            <a:br>
              <a:rPr lang="uk-UA" sz="2200" dirty="0">
                <a:latin typeface="Times New Roman" panose="02020603050405020304" pitchFamily="18" charset="0"/>
                <a:cs typeface="Times New Roman" panose="02020603050405020304" pitchFamily="18" charset="0"/>
              </a:rPr>
            </a:b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Проблемою виступу є і страх.</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Дерево страху </a:t>
            </a:r>
            <a:br>
              <a:rPr lang="uk-UA" dirty="0"/>
            </a:br>
            <a:endParaRPr lang="uk-UA" dirty="0"/>
          </a:p>
        </p:txBody>
      </p:sp>
      <p:pic>
        <p:nvPicPr>
          <p:cNvPr id="4" name="Місце для вмісту 3">
            <a:extLst>
              <a:ext uri="{FF2B5EF4-FFF2-40B4-BE49-F238E27FC236}">
                <a16:creationId xmlns:a16="http://schemas.microsoft.com/office/drawing/2014/main" id="{EA9ACDBD-DA03-48C2-B669-575447D311C3}"/>
              </a:ext>
            </a:extLst>
          </p:cNvPr>
          <p:cNvPicPr>
            <a:picLocks noGrp="1" noChangeAspect="1"/>
          </p:cNvPicPr>
          <p:nvPr>
            <p:ph idx="1"/>
          </p:nvPr>
        </p:nvPicPr>
        <p:blipFill>
          <a:blip r:embed="rId2"/>
          <a:stretch>
            <a:fillRect/>
          </a:stretch>
        </p:blipFill>
        <p:spPr>
          <a:xfrm>
            <a:off x="1365085" y="1546357"/>
            <a:ext cx="9329749" cy="3589339"/>
          </a:xfrm>
          <a:prstGeom prst="rect">
            <a:avLst/>
          </a:prstGeom>
        </p:spPr>
      </p:pic>
      <p:sp>
        <p:nvSpPr>
          <p:cNvPr id="5" name="Прямокутник 4">
            <a:extLst>
              <a:ext uri="{FF2B5EF4-FFF2-40B4-BE49-F238E27FC236}">
                <a16:creationId xmlns:a16="http://schemas.microsoft.com/office/drawing/2014/main" id="{C8DB2310-1AA2-4231-9A77-D177459DF3F1}"/>
              </a:ext>
            </a:extLst>
          </p:cNvPr>
          <p:cNvSpPr/>
          <p:nvPr/>
        </p:nvSpPr>
        <p:spPr>
          <a:xfrm>
            <a:off x="756918" y="5310454"/>
            <a:ext cx="10784842" cy="923330"/>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Потрібно не переборювати страх, а працювати з ним. При цьому його потрібно перевести в конструктивну мобілізуючу форму і використовувати його енергію в конструктивних цілях. Ну і, звичайно ж, варто </a:t>
            </a:r>
            <a:r>
              <a:rPr lang="uk-UA" dirty="0" err="1">
                <a:latin typeface="Times New Roman" panose="02020603050405020304" pitchFamily="18" charset="0"/>
                <a:cs typeface="Times New Roman" panose="02020603050405020304" pitchFamily="18" charset="0"/>
              </a:rPr>
              <a:t>пам</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ятати</a:t>
            </a:r>
            <a:r>
              <a:rPr lang="uk-UA" dirty="0">
                <a:latin typeface="Times New Roman" panose="02020603050405020304" pitchFamily="18" charset="0"/>
                <a:cs typeface="Times New Roman" panose="02020603050405020304" pitchFamily="18" charset="0"/>
              </a:rPr>
              <a:t>, що в кожної людини свої причини страху, тому і свої способи його подолання.</a:t>
            </a:r>
          </a:p>
        </p:txBody>
      </p:sp>
    </p:spTree>
    <p:extLst>
      <p:ext uri="{BB962C8B-B14F-4D97-AF65-F5344CB8AC3E}">
        <p14:creationId xmlns:p14="http://schemas.microsoft.com/office/powerpoint/2010/main" val="288273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610464"/>
            <a:ext cx="9601196" cy="3265403"/>
          </a:xfrm>
        </p:spPr>
        <p:txBody>
          <a:bodyPr>
            <a:normAutofit/>
          </a:bodyPr>
          <a:lstStyle/>
          <a:p>
            <a:pPr algn="ctr"/>
            <a:r>
              <a:rPr lang="uk-UA" sz="6600" b="1" dirty="0">
                <a:solidFill>
                  <a:srgbClr val="002060"/>
                </a:solidFill>
                <a:latin typeface="Arial Black" panose="020B0A04020102020204" pitchFamily="34" charset="0"/>
              </a:rPr>
              <a:t>ДЯКУЮ ЗА УВАГУ!</a:t>
            </a:r>
            <a:endParaRPr lang="ru-RU" sz="66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7118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71BD333-09EE-449B-89D8-E387267CA4C0}"/>
              </a:ext>
            </a:extLst>
          </p:cNvPr>
          <p:cNvSpPr>
            <a:spLocks noGrp="1"/>
          </p:cNvSpPr>
          <p:nvPr>
            <p:ph idx="1"/>
          </p:nvPr>
        </p:nvSpPr>
        <p:spPr>
          <a:xfrm>
            <a:off x="1295401" y="772160"/>
            <a:ext cx="9601196" cy="5103708"/>
          </a:xfrm>
        </p:spPr>
        <p:txBody>
          <a:bodyPr>
            <a:normAutofit/>
          </a:bodyPr>
          <a:lstStyle/>
          <a:p>
            <a:pPr marL="0" indent="360000" algn="just">
              <a:spcBef>
                <a:spcPts val="0"/>
              </a:spcBef>
              <a:spcAft>
                <a:spcPts val="0"/>
              </a:spcAft>
            </a:pPr>
            <a:r>
              <a:rPr lang="uk-UA" sz="2600" i="1" dirty="0">
                <a:latin typeface="Times New Roman" panose="02020603050405020304" pitchFamily="18" charset="0"/>
                <a:cs typeface="Times New Roman" panose="02020603050405020304" pitchFamily="18" charset="0"/>
              </a:rPr>
              <a:t>Тези доповіді</a:t>
            </a:r>
            <a:r>
              <a:rPr lang="uk-UA" sz="2600" dirty="0">
                <a:latin typeface="Times New Roman" panose="02020603050405020304" pitchFamily="18" charset="0"/>
                <a:cs typeface="Times New Roman" panose="02020603050405020304" pitchFamily="18" charset="0"/>
              </a:rPr>
              <a:t> (від гр. </a:t>
            </a:r>
            <a:r>
              <a:rPr lang="uk-UA" sz="2600" dirty="0" err="1">
                <a:latin typeface="Times New Roman" panose="02020603050405020304" pitchFamily="18" charset="0"/>
                <a:cs typeface="Times New Roman" panose="02020603050405020304" pitchFamily="18" charset="0"/>
              </a:rPr>
              <a:t>thesis</a:t>
            </a:r>
            <a:r>
              <a:rPr lang="uk-UA" sz="2600" dirty="0">
                <a:latin typeface="Times New Roman" panose="02020603050405020304" pitchFamily="18" charset="0"/>
                <a:cs typeface="Times New Roman" panose="02020603050405020304" pitchFamily="18" charset="0"/>
              </a:rPr>
              <a:t> – положення, твердження) – це опубліковані до початку наукової конференції матеріали із викладом основних аспектів наукової доповіді.</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 Вони фіксують наукову точку зору автора і містять матеріали, які раніше не друкувалися. Завдяки влучно складеним тезам, автор має можливість створити собі репутацію фахівця, здатного в логічній і переконливій, ясній і доступній для адресата формі висловлювати результати своєї роботи.</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Тези на конференцію - це не план наукової роботи і не список основних положень. Тези – це стисла, але амбітна і самодостатня наукова стаття!</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Іншими словами, тези - це короткий огляд дослідження.</a:t>
            </a:r>
          </a:p>
        </p:txBody>
      </p:sp>
    </p:spTree>
    <p:extLst>
      <p:ext uri="{BB962C8B-B14F-4D97-AF65-F5344CB8AC3E}">
        <p14:creationId xmlns:p14="http://schemas.microsoft.com/office/powerpoint/2010/main" val="28031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6CB60D2-F479-4309-984B-08A8C4FCA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240" y="568960"/>
            <a:ext cx="7183120" cy="5496559"/>
          </a:xfrm>
        </p:spPr>
      </p:pic>
    </p:spTree>
    <p:extLst>
      <p:ext uri="{BB962C8B-B14F-4D97-AF65-F5344CB8AC3E}">
        <p14:creationId xmlns:p14="http://schemas.microsoft.com/office/powerpoint/2010/main" val="44874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A84029B-4EB2-4891-A9C2-EA93489E1A44}"/>
              </a:ext>
            </a:extLst>
          </p:cNvPr>
          <p:cNvSpPr>
            <a:spLocks noGrp="1"/>
          </p:cNvSpPr>
          <p:nvPr>
            <p:ph idx="1"/>
          </p:nvPr>
        </p:nvSpPr>
        <p:spPr>
          <a:xfrm>
            <a:off x="975360" y="792480"/>
            <a:ext cx="10373360" cy="5083388"/>
          </a:xfrm>
        </p:spPr>
        <p:txBody>
          <a:bodyPr>
            <a:noAutofit/>
          </a:bodyPr>
          <a:lstStyle/>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фіксують загальні параметри та основні результати наукової роботи автора, що плануються до розгляду на конференції. Завдяки добре складеним та попередньо опублікованим тезам автор має можливість попередньо ознайомити слухачів із результатами своєї наукової роботи, що сприяє налагодженню наукової дискусії під час доповіді.</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доповіді на конференцію є оприлюдненим проміжним результатом наукової роботи дослідника. При виборі напряму науково-дослідницької роботи дослідник має врахувати, що пошуково-дослідницька тема тез доповіді має бути: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а) актуальною як з практичного, так і з теоретичного погляду;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б) посильною для виконання;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в) перспективною для подальшого продовження роботи в цьому напрямі, у тому числі у студентському науковому товаристві;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г) достатньо забезпеченою відповідним первинним матеріалом;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д) безумовно, цікавою для дослідника, що стимулює пошукову ініціативу.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Загальною нормою щодо тез є їх висока насиченість науковим матеріалом. Тези переважно мають характер короткої стверджувальної думки або висновку, опису закономірності виявлених наукових фактів.</a:t>
            </a:r>
          </a:p>
        </p:txBody>
      </p:sp>
    </p:spTree>
    <p:extLst>
      <p:ext uri="{BB962C8B-B14F-4D97-AF65-F5344CB8AC3E}">
        <p14:creationId xmlns:p14="http://schemas.microsoft.com/office/powerpoint/2010/main" val="388449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63668A2-5CB1-4C8C-A77C-9E79C817F431}"/>
              </a:ext>
            </a:extLst>
          </p:cNvPr>
          <p:cNvSpPr>
            <a:spLocks noGrp="1"/>
          </p:cNvSpPr>
          <p:nvPr>
            <p:ph idx="1"/>
          </p:nvPr>
        </p:nvSpPr>
        <p:spPr>
          <a:xfrm>
            <a:off x="1295401" y="853440"/>
            <a:ext cx="9601196" cy="5022428"/>
          </a:xfrm>
        </p:spPr>
        <p:txBody>
          <a:bodyPr/>
          <a:lstStyle/>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наукової доповіді являють собою певну змістовно-композиційну структуру. У наукових дослідженнях з фінансів, банківської справи, страхування та фондового ринку можна виділити </a:t>
            </a:r>
            <a:r>
              <a:rPr lang="uk-UA" sz="2000" i="1" dirty="0">
                <a:latin typeface="Times New Roman" panose="02020603050405020304" pitchFamily="18" charset="0"/>
                <a:cs typeface="Times New Roman" panose="02020603050405020304" pitchFamily="18" charset="0"/>
              </a:rPr>
              <a:t>три основні типові структури наукових тез</a:t>
            </a:r>
            <a:r>
              <a:rPr lang="uk-UA" sz="20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F1692CEF-4ECD-47D0-862D-77535D11AFAE}"/>
              </a:ext>
            </a:extLst>
          </p:cNvPr>
          <p:cNvPicPr>
            <a:picLocks noChangeAspect="1"/>
          </p:cNvPicPr>
          <p:nvPr/>
        </p:nvPicPr>
        <p:blipFill>
          <a:blip r:embed="rId2"/>
          <a:stretch>
            <a:fillRect/>
          </a:stretch>
        </p:blipFill>
        <p:spPr>
          <a:xfrm>
            <a:off x="1370940" y="2323946"/>
            <a:ext cx="9450119" cy="2210108"/>
          </a:xfrm>
          <a:prstGeom prst="rect">
            <a:avLst/>
          </a:prstGeom>
        </p:spPr>
      </p:pic>
    </p:spTree>
    <p:extLst>
      <p:ext uri="{BB962C8B-B14F-4D97-AF65-F5344CB8AC3E}">
        <p14:creationId xmlns:p14="http://schemas.microsoft.com/office/powerpoint/2010/main" val="340185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CDFAA59-5109-45D6-9F05-82B599BAA79A}"/>
              </a:ext>
            </a:extLst>
          </p:cNvPr>
          <p:cNvSpPr>
            <a:spLocks noGrp="1"/>
          </p:cNvSpPr>
          <p:nvPr>
            <p:ph idx="1"/>
          </p:nvPr>
        </p:nvSpPr>
        <p:spPr>
          <a:xfrm>
            <a:off x="833120" y="751840"/>
            <a:ext cx="10515600" cy="5384800"/>
          </a:xfrm>
        </p:spPr>
        <p:txBody>
          <a:bodyPr>
            <a:noAutofit/>
          </a:bodyPr>
          <a:lstStyle/>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Не залежно від типу тез наукової доповіді, існує </a:t>
            </a:r>
            <a:r>
              <a:rPr lang="uk-UA" sz="1800" i="1" dirty="0">
                <a:latin typeface="Times New Roman" panose="02020603050405020304" pitchFamily="18" charset="0"/>
                <a:cs typeface="Times New Roman" panose="02020603050405020304" pitchFamily="18" charset="0"/>
              </a:rPr>
              <a:t>два основних способи</a:t>
            </a:r>
            <a:r>
              <a:rPr lang="uk-UA" sz="1800" dirty="0">
                <a:latin typeface="Times New Roman" panose="02020603050405020304" pitchFamily="18" charset="0"/>
                <a:cs typeface="Times New Roman" panose="02020603050405020304" pitchFamily="18" charset="0"/>
              </a:rPr>
              <a:t> їх написання. Тези можуть бути підготовлені: </a:t>
            </a:r>
          </a:p>
          <a:p>
            <a:pPr marL="0" lv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  на основі змісту готової наукової роботи, наприклад,  за матеріалами кваліфікаційної роботи;</a:t>
            </a:r>
          </a:p>
          <a:p>
            <a:pPr marL="0" lv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 до складання змісту самої наукової роботи чи доповіді.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Перший спосіб написання тез вимагає значного зменшення об</a:t>
            </a:r>
            <a:r>
              <a:rPr lang="en-US" sz="1800" dirty="0">
                <a:latin typeface="Times New Roman" panose="02020603050405020304" pitchFamily="18" charset="0"/>
                <a:cs typeface="Times New Roman" panose="02020603050405020304" pitchFamily="18" charset="0"/>
              </a:rPr>
              <a:t>’</a:t>
            </a:r>
            <a:r>
              <a:rPr lang="uk-UA" sz="1800" dirty="0" err="1">
                <a:latin typeface="Times New Roman" panose="02020603050405020304" pitchFamily="18" charset="0"/>
                <a:cs typeface="Times New Roman" panose="02020603050405020304" pitchFamily="18" charset="0"/>
              </a:rPr>
              <a:t>єму</a:t>
            </a:r>
            <a:r>
              <a:rPr lang="uk-UA" sz="1800" dirty="0">
                <a:latin typeface="Times New Roman" panose="02020603050405020304" pitchFamily="18" charset="0"/>
                <a:cs typeface="Times New Roman" panose="02020603050405020304" pitchFamily="18" charset="0"/>
              </a:rPr>
              <a:t> наукової роботи при максимальному збереженні змісту наукових досягнень.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Серед здобувачів здебільшого трапляється ситуація другого типу – майбутні науковці спочатку пишуть тези доповіді, які з часом трансформують, доповнюють, розширюють і роблять з них частину кваліфікаційної роботи. За такого способу основна складність полягає в тому, що на момент написання тез в автора ще не до кінця сформувалося уявлення про те, що він хоче розглянути.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І це нормально в наукових дослідженнях, адже спочатку виникає ідея, яку хочеться записати. Запис буде коротким, оскільки окрім самої ідеї писати нічого. Далі хочеться зробити цю ідею надбанням громадськості – і автор сідає за написання тез запланованої доповіді.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Щоб зробити власну ідею зрозумілою читачам, необхідно її аргументувати, ввести читача в проблему, викласти основні аспекти проблеми, що розглядається. Опис усіх цих аспектів має бути таким же коротким, як і опис самої наукової ідеї. Обсяг усього тексту тез може становити 1-2  сторінки.</a:t>
            </a:r>
          </a:p>
        </p:txBody>
      </p:sp>
    </p:spTree>
    <p:extLst>
      <p:ext uri="{BB962C8B-B14F-4D97-AF65-F5344CB8AC3E}">
        <p14:creationId xmlns:p14="http://schemas.microsoft.com/office/powerpoint/2010/main" val="12944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BD60BB4-6161-4401-9541-0C036C67233A}"/>
              </a:ext>
            </a:extLst>
          </p:cNvPr>
          <p:cNvSpPr>
            <a:spLocks noGrp="1"/>
          </p:cNvSpPr>
          <p:nvPr>
            <p:ph idx="1"/>
          </p:nvPr>
        </p:nvSpPr>
        <p:spPr>
          <a:xfrm>
            <a:off x="1295400" y="589280"/>
            <a:ext cx="10012679" cy="5286588"/>
          </a:xfrm>
        </p:spPr>
        <p:txBody>
          <a:bodyPr>
            <a:noAutofit/>
          </a:bodyPr>
          <a:lstStyle/>
          <a:p>
            <a:pPr marL="0" indent="360000" algn="just">
              <a:lnSpc>
                <a:spcPct val="150000"/>
              </a:lnSpc>
              <a:spcBef>
                <a:spcPts val="0"/>
              </a:spcBef>
              <a:spcAft>
                <a:spcPts val="0"/>
              </a:spcAft>
            </a:pPr>
            <a:r>
              <a:rPr lang="uk-UA" sz="2600" dirty="0">
                <a:latin typeface="Times New Roman" panose="02020603050405020304" pitchFamily="18" charset="0"/>
                <a:cs typeface="Times New Roman" panose="02020603050405020304" pitchFamily="18" charset="0"/>
              </a:rPr>
              <a:t>Оприлюднивши результати свого дослідження, своєї діяльності, Ви зробите власний матеріал надбанням фахівців, які зможуть використати дану інформацію у своїй науковій або практичній діяльності. </a:t>
            </a:r>
          </a:p>
          <a:p>
            <a:pPr marL="0" indent="360000" algn="just">
              <a:lnSpc>
                <a:spcPct val="150000"/>
              </a:lnSpc>
              <a:spcBef>
                <a:spcPts val="0"/>
              </a:spcBef>
              <a:spcAft>
                <a:spcPts val="0"/>
              </a:spcAft>
            </a:pPr>
            <a:r>
              <a:rPr lang="uk-UA" sz="2600" dirty="0">
                <a:latin typeface="Times New Roman" panose="02020603050405020304" pitchFamily="18" charset="0"/>
                <a:cs typeface="Times New Roman" panose="02020603050405020304" pitchFamily="18" charset="0"/>
              </a:rPr>
              <a:t>Але для цього важливо своєчасно оволодіти технікою написання тез і підготовки доповіді на конференцію так, щоб вони не лише відповідали вимогам жанру публікації (виступу), а й були відповідним чином сприйняті читачами і слухачами. Це висуває певні вимоги до логіки побудови тези, її форми та стилю.</a:t>
            </a:r>
          </a:p>
        </p:txBody>
      </p:sp>
    </p:spTree>
    <p:extLst>
      <p:ext uri="{BB962C8B-B14F-4D97-AF65-F5344CB8AC3E}">
        <p14:creationId xmlns:p14="http://schemas.microsoft.com/office/powerpoint/2010/main" val="202872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D61BCBA5-7044-448F-B4EF-3FA2E33560BD}"/>
              </a:ext>
            </a:extLst>
          </p:cNvPr>
          <p:cNvSpPr>
            <a:spLocks noGrp="1"/>
          </p:cNvSpPr>
          <p:nvPr>
            <p:ph idx="1"/>
          </p:nvPr>
        </p:nvSpPr>
        <p:spPr>
          <a:xfrm>
            <a:off x="1295401" y="1564641"/>
            <a:ext cx="9601196" cy="4311227"/>
          </a:xfrm>
        </p:spPr>
        <p:txBody>
          <a:bodyPr>
            <a:normAutofit fontScale="92500" lnSpcReduction="20000"/>
          </a:bodyPr>
          <a:lstStyle/>
          <a:p>
            <a:pPr marL="0" indent="360000" algn="just">
              <a:lnSpc>
                <a:spcPct val="110000"/>
              </a:lnSpc>
              <a:spcBef>
                <a:spcPts val="0"/>
              </a:spcBef>
              <a:spcAft>
                <a:spcPts val="0"/>
              </a:spcAft>
            </a:pPr>
            <a:r>
              <a:rPr lang="uk-UA" sz="2000" i="1" dirty="0">
                <a:latin typeface="Times New Roman" panose="02020603050405020304" pitchFamily="18" charset="0"/>
                <a:cs typeface="Times New Roman" panose="02020603050405020304" pitchFamily="18" charset="0"/>
              </a:rPr>
              <a:t>Алгоритм написання тез наукової доповіді є таким</a:t>
            </a:r>
            <a:r>
              <a:rPr lang="uk-UA" sz="2000" dirty="0">
                <a:latin typeface="Times New Roman" panose="02020603050405020304" pitchFamily="18" charset="0"/>
                <a:cs typeface="Times New Roman" panose="02020603050405020304" pitchFamily="18" charset="0"/>
              </a:rPr>
              <a:t>:</a:t>
            </a:r>
          </a:p>
          <a:p>
            <a:pPr marL="0" lv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1. Визначення типу і структури тез. </a:t>
            </a:r>
          </a:p>
          <a:p>
            <a:pPr marL="0" lv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2. Визначення запланованого наукового результату або висновку.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3. Обрання теми тез доповіді. Від того, наскільки тема цікава для науковця, як вона розпалює його науковий інтерес, залежить і кінцевий результат запланованої наукової роботи. Тому вибір теми – це те, що в жодному разі не варто робити поспіхом. При цьому слід враховувати: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обраний раніше тип тез;</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основний результат наукової роботи, який буде описано в тезах;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назву (тематичну спрямованість)  конференції, в якій передбачається участь науковця.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Останній пункт потрібний для того, щоб тези відповідали тематиці конференції. У разі їх невідповідності можуть відмовити в участі. Водночас, будь-яку наукову роботу можна подати під різними кутами зору. Тому бажано використовувати у назві та змісті тез доповіді ключові слова, узявши їх з назви конференції чи її окремих секцій. </a:t>
            </a:r>
          </a:p>
          <a:p>
            <a:endParaRPr lang="uk-UA" dirty="0"/>
          </a:p>
        </p:txBody>
      </p:sp>
      <p:sp>
        <p:nvSpPr>
          <p:cNvPr id="7" name="Заголовок 6">
            <a:extLst>
              <a:ext uri="{FF2B5EF4-FFF2-40B4-BE49-F238E27FC236}">
                <a16:creationId xmlns:a16="http://schemas.microsoft.com/office/drawing/2014/main" id="{E179A513-21CD-4C30-AAD8-0DE907A61625}"/>
              </a:ext>
            </a:extLst>
          </p:cNvPr>
          <p:cNvSpPr>
            <a:spLocks noGrp="1"/>
          </p:cNvSpPr>
          <p:nvPr>
            <p:ph type="title"/>
          </p:nvPr>
        </p:nvSpPr>
        <p:spPr>
          <a:xfrm>
            <a:off x="1295402" y="670560"/>
            <a:ext cx="9601196" cy="894081"/>
          </a:xfrm>
        </p:spPr>
        <p:txBody>
          <a:bodyPr>
            <a:normAutofit/>
          </a:bodyPr>
          <a:lstStyle/>
          <a:p>
            <a:r>
              <a:rPr lang="uk-UA" sz="4000" b="1" dirty="0">
                <a:solidFill>
                  <a:schemeClr val="tx1"/>
                </a:solidFill>
                <a:latin typeface="Times New Roman" panose="02020603050405020304" pitchFamily="18" charset="0"/>
                <a:cs typeface="Times New Roman" panose="02020603050405020304" pitchFamily="18" charset="0"/>
              </a:rPr>
              <a:t>2. Алгоритм написання тез</a:t>
            </a:r>
            <a:endParaRPr lang="uk-UA" sz="4000" dirty="0"/>
          </a:p>
        </p:txBody>
      </p:sp>
    </p:spTree>
    <p:extLst>
      <p:ext uri="{BB962C8B-B14F-4D97-AF65-F5344CB8AC3E}">
        <p14:creationId xmlns:p14="http://schemas.microsoft.com/office/powerpoint/2010/main" val="2962382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434</TotalTime>
  <Words>2916</Words>
  <Application>Microsoft Office PowerPoint</Application>
  <PresentationFormat>Широкий екран</PresentationFormat>
  <Paragraphs>136</Paragraphs>
  <Slides>27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27</vt:i4>
      </vt:variant>
    </vt:vector>
  </HeadingPairs>
  <TitlesOfParts>
    <vt:vector size="33" baseType="lpstr">
      <vt:lpstr>Arial</vt:lpstr>
      <vt:lpstr>Arial Black</vt:lpstr>
      <vt:lpstr>Calibri</vt:lpstr>
      <vt:lpstr>Garamond</vt:lpstr>
      <vt:lpstr>Times New Roman</vt:lpstr>
      <vt:lpstr>Натуральные материалы</vt:lpstr>
      <vt:lpstr>Презентація PowerPoint</vt:lpstr>
      <vt:lpstr>1. Загальні вимоги до тез наукової доповіді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Алгоритм написання тез</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3. Методика підготовки доповіді на конференцію  </vt:lpstr>
      <vt:lpstr>Презентація PowerPoint</vt:lpstr>
      <vt:lpstr>Презентація PowerPoint</vt:lpstr>
      <vt:lpstr>Презентація PowerPoint</vt:lpstr>
      <vt:lpstr>Презентація PowerPoint</vt:lpstr>
      <vt:lpstr>Презентація PowerPoint</vt:lpstr>
      <vt:lpstr>  Проблемою виступу є і страх. Дерево страху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ASUS</cp:lastModifiedBy>
  <cp:revision>64</cp:revision>
  <dcterms:created xsi:type="dcterms:W3CDTF">2023-11-02T13:22:19Z</dcterms:created>
  <dcterms:modified xsi:type="dcterms:W3CDTF">2025-11-29T10:21:35Z</dcterms:modified>
</cp:coreProperties>
</file>