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57" r:id="rId3"/>
    <p:sldId id="261" r:id="rId4"/>
    <p:sldId id="262" r:id="rId5"/>
    <p:sldId id="263" r:id="rId6"/>
    <p:sldId id="258" r:id="rId7"/>
    <p:sldId id="264" r:id="rId8"/>
    <p:sldId id="265" r:id="rId9"/>
    <p:sldId id="259" r:id="rId10"/>
    <p:sldId id="266" r:id="rId11"/>
    <p:sldId id="267" r:id="rId12"/>
    <p:sldId id="268" r:id="rId13"/>
    <p:sldId id="269" r:id="rId14"/>
    <p:sldId id="260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78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09" autoAdjust="0"/>
    <p:restoredTop sz="94660"/>
  </p:normalViewPr>
  <p:slideViewPr>
    <p:cSldViewPr snapToGrid="0">
      <p:cViewPr varScale="1">
        <p:scale>
          <a:sx n="80" d="100"/>
          <a:sy n="80" d="100"/>
        </p:scale>
        <p:origin x="87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3A21-10DB-4ED0-B251-39B7824EB486}" type="datetimeFigureOut">
              <a:rPr lang="uk-UA" smtClean="0"/>
              <a:t>26.11.2025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1EDC1F9D-11A8-4113-8BAA-69B8152BACBA}" type="slidenum">
              <a:rPr lang="uk-UA" smtClean="0"/>
              <a:t>‹№›</a:t>
            </a:fld>
            <a:endParaRPr lang="uk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9677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3A21-10DB-4ED0-B251-39B7824EB486}" type="datetimeFigureOut">
              <a:rPr lang="uk-UA" smtClean="0"/>
              <a:t>26.11.2025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C1F9D-11A8-4113-8BAA-69B8152BACBA}" type="slidenum">
              <a:rPr lang="uk-UA" smtClean="0"/>
              <a:t>‹№›</a:t>
            </a:fld>
            <a:endParaRPr lang="uk-UA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0063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3A21-10DB-4ED0-B251-39B7824EB486}" type="datetimeFigureOut">
              <a:rPr lang="uk-UA" smtClean="0"/>
              <a:t>26.11.2025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C1F9D-11A8-4113-8BAA-69B8152BACBA}" type="slidenum">
              <a:rPr lang="uk-UA" smtClean="0"/>
              <a:t>‹№›</a:t>
            </a:fld>
            <a:endParaRPr lang="uk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516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3A21-10DB-4ED0-B251-39B7824EB486}" type="datetimeFigureOut">
              <a:rPr lang="uk-UA" smtClean="0"/>
              <a:t>26.11.2025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C1F9D-11A8-4113-8BAA-69B8152BACBA}" type="slidenum">
              <a:rPr lang="uk-UA" smtClean="0"/>
              <a:t>‹№›</a:t>
            </a:fld>
            <a:endParaRPr lang="uk-UA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7039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3A21-10DB-4ED0-B251-39B7824EB486}" type="datetimeFigureOut">
              <a:rPr lang="uk-UA" smtClean="0"/>
              <a:t>26.11.2025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C1F9D-11A8-4113-8BAA-69B8152BACBA}" type="slidenum">
              <a:rPr lang="uk-UA" smtClean="0"/>
              <a:t>‹№›</a:t>
            </a:fld>
            <a:endParaRPr lang="uk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295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3A21-10DB-4ED0-B251-39B7824EB486}" type="datetimeFigureOut">
              <a:rPr lang="uk-UA" smtClean="0"/>
              <a:t>26.11.2025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C1F9D-11A8-4113-8BAA-69B8152BACBA}" type="slidenum">
              <a:rPr lang="uk-UA" smtClean="0"/>
              <a:t>‹№›</a:t>
            </a:fld>
            <a:endParaRPr lang="uk-UA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3241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3A21-10DB-4ED0-B251-39B7824EB486}" type="datetimeFigureOut">
              <a:rPr lang="uk-UA" smtClean="0"/>
              <a:t>26.11.2025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C1F9D-11A8-4113-8BAA-69B8152BACBA}" type="slidenum">
              <a:rPr lang="uk-UA" smtClean="0"/>
              <a:t>‹№›</a:t>
            </a:fld>
            <a:endParaRPr lang="uk-UA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1630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3A21-10DB-4ED0-B251-39B7824EB486}" type="datetimeFigureOut">
              <a:rPr lang="uk-UA" smtClean="0"/>
              <a:t>26.11.2025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C1F9D-11A8-4113-8BAA-69B8152BACBA}" type="slidenum">
              <a:rPr lang="uk-UA" smtClean="0"/>
              <a:t>‹№›</a:t>
            </a:fld>
            <a:endParaRPr lang="uk-UA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298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3A21-10DB-4ED0-B251-39B7824EB486}" type="datetimeFigureOut">
              <a:rPr lang="uk-UA" smtClean="0"/>
              <a:t>26.11.2025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C1F9D-11A8-4113-8BAA-69B8152BACB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54893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A3A21-10DB-4ED0-B251-39B7824EB486}" type="datetimeFigureOut">
              <a:rPr lang="uk-UA" smtClean="0"/>
              <a:t>26.11.2025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C1F9D-11A8-4113-8BAA-69B8152BACBA}" type="slidenum">
              <a:rPr lang="uk-UA" smtClean="0"/>
              <a:t>‹№›</a:t>
            </a:fld>
            <a:endParaRPr lang="uk-UA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5941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F29A3A21-10DB-4ED0-B251-39B7824EB486}" type="datetimeFigureOut">
              <a:rPr lang="uk-UA" smtClean="0"/>
              <a:t>26.11.2025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C1F9D-11A8-4113-8BAA-69B8152BACBA}" type="slidenum">
              <a:rPr lang="uk-UA" smtClean="0"/>
              <a:t>‹№›</a:t>
            </a:fld>
            <a:endParaRPr lang="uk-UA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5096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A3A21-10DB-4ED0-B251-39B7824EB486}" type="datetimeFigureOut">
              <a:rPr lang="uk-UA" smtClean="0"/>
              <a:t>26.11.2025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1EDC1F9D-11A8-4113-8BAA-69B8152BACBA}" type="slidenum">
              <a:rPr lang="uk-UA" smtClean="0"/>
              <a:t>‹№›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7592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A99D62-5152-422B-89E1-9CF967AB14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1975" y="-619126"/>
            <a:ext cx="11229975" cy="3343275"/>
          </a:xfrm>
        </p:spPr>
        <p:txBody>
          <a:bodyPr>
            <a:normAutofit fontScale="90000"/>
          </a:bodyPr>
          <a:lstStyle/>
          <a:p>
            <a:pPr algn="ctr"/>
            <a:br>
              <a:rPr lang="ru-RU" sz="4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ТЕМА. ФІНАНСОВИЙ РЕЗУЛЬТАТ ДІЯЛЬНОСТІ БАНКУ: КОМПОНЕНТИ, ОСНОВИ УПРАВЛІННЯ</a:t>
            </a:r>
            <a:br>
              <a:rPr lang="ru-RU" dirty="0"/>
            </a:br>
            <a:br>
              <a:rPr lang="ru-RU" dirty="0"/>
            </a:b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115B6AAE-DC66-455F-A6B6-F1AAFEE140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350" y="1085850"/>
            <a:ext cx="11963400" cy="4314825"/>
          </a:xfrm>
        </p:spPr>
        <p:txBody>
          <a:bodyPr>
            <a:normAutofit/>
          </a:bodyPr>
          <a:lstStyle/>
          <a:p>
            <a:endParaRPr lang="ru-RU" dirty="0"/>
          </a:p>
          <a:p>
            <a:pPr indent="360000" algn="just">
              <a:lnSpc>
                <a:spcPct val="150000"/>
              </a:lnSpc>
              <a:spcBef>
                <a:spcPts val="0"/>
              </a:spcBef>
            </a:pP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0000" algn="just">
              <a:lnSpc>
                <a:spcPct val="150000"/>
              </a:lnSpc>
              <a:spcBef>
                <a:spcPts val="0"/>
              </a:spcBef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</a:t>
            </a:r>
          </a:p>
          <a:p>
            <a:pPr indent="360000" algn="just">
              <a:lnSpc>
                <a:spcPct val="150000"/>
              </a:lnSpc>
              <a:spcBef>
                <a:spcPts val="0"/>
              </a:spcBef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банку: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360000" algn="just">
              <a:lnSpc>
                <a:spcPct val="150000"/>
              </a:lnSpc>
              <a:spcBef>
                <a:spcPts val="0"/>
              </a:spcBef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банку: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360000" algn="just">
              <a:lnSpc>
                <a:spcPct val="150000"/>
              </a:lnSpc>
              <a:spcBef>
                <a:spcPts val="0"/>
              </a:spcBef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фінансовим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результатом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</a:t>
            </a:r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8141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55966CB-BC16-4AB4-997B-3C735676E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1" y="381000"/>
            <a:ext cx="11226800" cy="5085345"/>
          </a:xfrm>
        </p:spPr>
        <p:txBody>
          <a:bodyPr>
            <a:normAutofit/>
          </a:bodyPr>
          <a:lstStyle/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 результат формують доходи та витрати банку, які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співставляються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або співвідносяться між собою або з іншими показниками банківської діяльності.</a:t>
            </a: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фінансових результатів, їх складових і факторів, що впливають на них, є одним із першочергових етапів формування управлінських рішень щодо фінансово-економічної та іншої діяльності банку, які у свою чергу, повинні спиратися на довгострокові орієнтири та бути співзвучними із стратегію банку. У прибутковості банку зацікавлені менеджери та керівництво банку (акціонери, пайовики), клієнти банку (оскільки фінансовий успіх говорить про надійність і стійкість банку, з яким вони мають справу), весь колектив банку (оскільки від цього залежить їх заробітна плата), а також соціальний захист.</a:t>
            </a:r>
          </a:p>
        </p:txBody>
      </p:sp>
    </p:spTree>
    <p:extLst>
      <p:ext uri="{BB962C8B-B14F-4D97-AF65-F5344CB8AC3E}">
        <p14:creationId xmlns:p14="http://schemas.microsoft.com/office/powerpoint/2010/main" val="1892890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B116E5F-D5C8-4446-9707-B0AC81D4EC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банківської діяльності та нормативно-правова база, на відміну від всіх інших видів господарської діяльності, </a:t>
            </a: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по-перше, передбачає цілу низку видів прибутку, які як містять в своїй назві слово «прибуток», так і не містять; </a:t>
            </a: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 значна кількість термінів не фахівцям з банківської справи здається дивною, оскільки орієнтована на фінансовий результат (одночасно як на прибуток, так і на збиток).</a:t>
            </a:r>
          </a:p>
        </p:txBody>
      </p:sp>
    </p:spTree>
    <p:extLst>
      <p:ext uri="{BB962C8B-B14F-4D97-AF65-F5344CB8AC3E}">
        <p14:creationId xmlns:p14="http://schemas.microsoft.com/office/powerpoint/2010/main" val="6201138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6B47FF7-EFE1-46D6-B91F-FE23E74BF8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" y="-95251"/>
            <a:ext cx="11944350" cy="6372225"/>
          </a:xfrm>
        </p:spPr>
        <p:txBody>
          <a:bodyPr>
            <a:noAutofit/>
          </a:bodyPr>
          <a:lstStyle/>
          <a:p>
            <a:pPr marL="0" indent="360000" algn="just">
              <a:lnSpc>
                <a:spcPct val="10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показників фінансового результату діяльності банку, виражених в абсолютних показниках, згідно «Інструкції про порядок складання та оприлюднення фінансової звітності банків України» належать: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чистий процентний дохід/(чисті процентні витрати);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чистий прибуток/(збиток) від операцій із фінансовими інструментами;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чистий прибуток/(збиток) від операцій із хеджування справедливої вартості;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чистий прибуток/(збиток) від операцій із борговими фінансовими інструментами;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чистий прибуток/(збиток) від операцій із іноземною валютою;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чистий прибуток/(збиток) від переоцінки іноземної валюти;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чистий прибуток/(збиток) від переоцінки об'єктів інвестиційної нерухомості;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чистий збиток від зменшення корисності фінансових активів;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чистий збиток/(прибуток) від збільшення/(зменшення) резервів за зобов'язаннями;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чистий прибуток/(збиток) від припинення визнання фінансових активів, які обліковуються за амортизованою собівартістю;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частка прибутку/(збитку) асоційованих компаній;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прибутки/(збитки) від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перекласифікації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фінансових активів;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прибутки/(збитки) від хеджування з позиціями ризику, що згортаються;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прибуток/(збиток) від діяльності, що триває;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прибуток/(збиток) від припиненої діяльності після оподаткування;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прибуток/(збиток) за рік;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прибуток/(збиток) на акцію від припиненої діяльності;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прибуток/(збиток) на акцію від діяльності, що триває;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прибуток/(збиток) на акцію, що належить власникам банку.</a:t>
            </a:r>
          </a:p>
        </p:txBody>
      </p:sp>
    </p:spTree>
    <p:extLst>
      <p:ext uri="{BB962C8B-B14F-4D97-AF65-F5344CB8AC3E}">
        <p14:creationId xmlns:p14="http://schemas.microsoft.com/office/powerpoint/2010/main" val="24605847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D25F3FB-6BD9-4947-8306-F2629BB83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225" y="390524"/>
            <a:ext cx="11734800" cy="5075821"/>
          </a:xfrm>
        </p:spPr>
        <p:txBody>
          <a:bodyPr>
            <a:normAutofit/>
          </a:bodyPr>
          <a:lstStyle/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Результативним показником діяльності банку є розмір одержаного прибутку, проте ступінь окупності прибутком капіталу банку, активів, витрат розкриває їх рентабельність.</a:t>
            </a: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Національний банк України визначив чотири категорії банків за рівнем рентабельності, встановивши для кожної з них такі граничні значення показників:</a:t>
            </a: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високорентабельні банки - рентабельність активів - більше 2%, рентабельність капіталу - більше 10%;</a:t>
            </a: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достатньо рентабельні банки - рентабельність активів - від 1% до 2%, рентабельність капіталу - більше 7%;</a:t>
            </a: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низькорентабельні банки - рентабельність активів - від 0% до 1%, рентабельність капіталу - більше 0%;</a:t>
            </a: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неприбуткові банки - рентабельність активів і капіталу - менше 0%.</a:t>
            </a:r>
          </a:p>
        </p:txBody>
      </p:sp>
    </p:spTree>
    <p:extLst>
      <p:ext uri="{BB962C8B-B14F-4D97-AF65-F5344CB8AC3E}">
        <p14:creationId xmlns:p14="http://schemas.microsoft.com/office/powerpoint/2010/main" val="17474163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B4F710-9A24-4FCF-94CE-CB5C23F75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25" y="156820"/>
            <a:ext cx="11868149" cy="386106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фінансовим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результатом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</a:t>
            </a:r>
            <a:b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73E8170-6D90-43D0-8057-711AF80FD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726" y="723900"/>
            <a:ext cx="11226304" cy="4742445"/>
          </a:xfrm>
        </p:spPr>
        <p:txBody>
          <a:bodyPr>
            <a:normAutofit/>
          </a:bodyPr>
          <a:lstStyle/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 управлінням прибутком банку розглядають:</a:t>
            </a: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сукупність критеріїв прийняття управлінських фінансових рішень щодо управління прибутком банку;</a:t>
            </a: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систему підходів, методів та інструментів розробки і реалізації управлінських рішень;</a:t>
            </a: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складний багатофункціональний механізм, що складається з окремих ланок, тісно пов‘язаних між собою, до яких відноситься визначення підрозділів банку, що беруть участь у процесі управління прибутком; планування доходів, витрат і прибутку банку; застосування способів оцінки рівня прибутковості банківської діяльності; визначення методів поточного регулювання прибутку;</a:t>
            </a: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процес розробки та прийняття управлінських рішень за всіма елементами його формування.</a:t>
            </a:r>
          </a:p>
        </p:txBody>
      </p:sp>
    </p:spTree>
    <p:extLst>
      <p:ext uri="{BB962C8B-B14F-4D97-AF65-F5344CB8AC3E}">
        <p14:creationId xmlns:p14="http://schemas.microsoft.com/office/powerpoint/2010/main" val="18043389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88D4911-87B1-44EA-9561-E89F371CF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561975"/>
            <a:ext cx="11182349" cy="4761496"/>
          </a:xfrm>
        </p:spPr>
        <p:txBody>
          <a:bodyPr>
            <a:noAutofit/>
          </a:bodyPr>
          <a:lstStyle/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фінансовим результатом діяльності банку можна визначити як динамічний багатоаспектний процес, який передбачає оперативне реагування на відхилення від запланованих результатів ефективності діяльності банку.</a:t>
            </a: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Головною метою управління фінансовим результатом є максимізація доходів, контроль за рівнем витрат, забезпечення максимізації добробуту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стейкхолдерів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поточному та перспективному періодах.</a:t>
            </a: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Стейкхолдер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(від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stakeholders) —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 та юридичні особи, які мають легітимний інтерес у діяльності організації, тобто певною мірою залежать від неї або можуть впливати на її діяльність. До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стейкхолдерів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банку належать засновники банку, власники істотної участі в банку (ті, хто володіють 10 та більше відсотками статутного капіталу та/або права голосу акцій, паїв юридичної особи або незалежна від формального володіння можливість значного впливу на управління чи діяльність юридичної особи) та особи, які набувають або збільшують істотну участь у банку.</a:t>
            </a:r>
          </a:p>
        </p:txBody>
      </p:sp>
    </p:spTree>
    <p:extLst>
      <p:ext uri="{BB962C8B-B14F-4D97-AF65-F5344CB8AC3E}">
        <p14:creationId xmlns:p14="http://schemas.microsoft.com/office/powerpoint/2010/main" val="7716664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10DBF545-2BA5-4227-AC32-226281BEB1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71674" y="76200"/>
            <a:ext cx="6305551" cy="5396210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6A2B82A3-361F-4507-8C91-4E19E007FA14}"/>
              </a:ext>
            </a:extLst>
          </p:cNvPr>
          <p:cNvSpPr/>
          <p:nvPr/>
        </p:nvSpPr>
        <p:spPr>
          <a:xfrm>
            <a:off x="314325" y="5472410"/>
            <a:ext cx="104965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4.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Субʼєкти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обʼєкти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управління фінансовим результатом діяльності банку та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взаємозвʼязок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принципів і функцій</a:t>
            </a:r>
          </a:p>
        </p:txBody>
      </p:sp>
    </p:spTree>
    <p:extLst>
      <p:ext uri="{BB962C8B-B14F-4D97-AF65-F5344CB8AC3E}">
        <p14:creationId xmlns:p14="http://schemas.microsoft.com/office/powerpoint/2010/main" val="35741638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EF3352C-B259-46B7-A4AB-BCEE6C095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1" y="647700"/>
            <a:ext cx="10591800" cy="4818646"/>
          </a:xfrm>
        </p:spPr>
        <p:txBody>
          <a:bodyPr>
            <a:normAutofit/>
          </a:bodyPr>
          <a:lstStyle/>
          <a:p>
            <a:pPr marL="0" indent="360000" algn="just">
              <a:lnSpc>
                <a:spcPct val="16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Основою успішного розвитку та стабільного функціонування банківських установ в сучасних умовах фінансової нестабільності є наявність та ефективна реалізація фінансової моделі банку як основної складової процесу управління.</a:t>
            </a:r>
          </a:p>
          <a:p>
            <a:pPr marL="0" indent="360000" algn="just">
              <a:lnSpc>
                <a:spcPct val="160000"/>
              </a:lnSpc>
              <a:spcBef>
                <a:spcPts val="0"/>
              </a:spcBef>
            </a:pP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банку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і є способом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результатом.</a:t>
            </a:r>
          </a:p>
          <a:p>
            <a:pPr marL="0" indent="360000" algn="just">
              <a:lnSpc>
                <a:spcPct val="160000"/>
              </a:lnSpc>
              <a:spcBef>
                <a:spcPts val="0"/>
              </a:spcBef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банку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банку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низку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результатом (в основному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2803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CDFBC2F5-BF35-41B0-A17F-A6910E758F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500" y="618440"/>
            <a:ext cx="8124825" cy="3619500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DE48F8A2-AD75-4B23-AD23-FA540247D705}"/>
              </a:ext>
            </a:extLst>
          </p:cNvPr>
          <p:cNvSpPr/>
          <p:nvPr/>
        </p:nvSpPr>
        <p:spPr>
          <a:xfrm>
            <a:off x="1924050" y="4515535"/>
            <a:ext cx="7734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5. Інструменти управління фінансовим результатом банку</a:t>
            </a:r>
          </a:p>
        </p:txBody>
      </p:sp>
    </p:spTree>
    <p:extLst>
      <p:ext uri="{BB962C8B-B14F-4D97-AF65-F5344CB8AC3E}">
        <p14:creationId xmlns:p14="http://schemas.microsoft.com/office/powerpoint/2010/main" val="27113939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30C331A-6F5B-40AE-9272-6F032575EA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876" y="371475"/>
            <a:ext cx="10782300" cy="4894845"/>
          </a:xfrm>
        </p:spPr>
        <p:txBody>
          <a:bodyPr>
            <a:normAutofit/>
          </a:bodyPr>
          <a:lstStyle/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«Методичних рекомендацій щодо організації процесу формування управлінської звітності в банках України» банки повинні впровадити процес регулярної підготовки стратегічних і фінансових планів, а також моніторингу результатів роботи за цими планами. Виконавчий орган банку має ухвалювати плани і бюджети.</a:t>
            </a: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 план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документ, який відображає очікувані фінансові результати в плановому періоді (році), джерела формування коштів і напрями їх використання з метою забезпечення діяльності та розвитку банку, а також виконання його зобов'язань.</a:t>
            </a: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план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фінансових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(як правило, року).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12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475A2F-0DF2-4E35-8B64-C0F4352FB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3725" y="171450"/>
            <a:ext cx="6372225" cy="419100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 </a:t>
            </a:r>
            <a:b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8AD0D3E-2EB6-419D-A3EF-8DFD7CC02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5" y="838200"/>
            <a:ext cx="11134725" cy="4875795"/>
          </a:xfrm>
        </p:spPr>
        <p:txBody>
          <a:bodyPr>
            <a:normAutofit/>
          </a:bodyPr>
          <a:lstStyle/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зульт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нк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вських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нки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їни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тримують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ють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льш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чних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 у вигляд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льш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ктив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в’яз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льш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 доходів і витрат обумовлений фінансовою природою банківської справи, яка і визначає порядок формування прибутку.</a:t>
            </a: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Доходи банку - це основа для розвитку його діяльності, яка з одного боку є джерелом покриття витрат (реалізація цього завдання забезпечує самоокупність операцій банку), а з іншого - частина доходів банку є джерелом формування чистого прибутку (при реалізації цього завдання банк розвивається в довгостроковому періоді та забезпечує самофінансування розвитку).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43089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20CBE18-6C3D-4C29-B9FC-DE3CE38E5B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975" y="857250"/>
            <a:ext cx="10401300" cy="4609095"/>
          </a:xfrm>
        </p:spPr>
        <p:txBody>
          <a:bodyPr>
            <a:normAutofit/>
          </a:bodyPr>
          <a:lstStyle/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Продуктами фінансового планування та бюджетування є: фінансова модель і план банківських операцій, бюджет банку і бюджети структурних підрозділів (центрів відповідальності), розрахунок прогнозних показників. У фінансовій моделі та плані банківських операцій задаються планові обсяги операцій, доходи і видатки за ними, що в остаточному підсумку дає можливість побудувати планові показники для балансу, звіту про прибутки і збитки.</a:t>
            </a: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результатами планування та бюджетування банк обирає ту або іншу фінансову стратегію.</a:t>
            </a:r>
          </a:p>
        </p:txBody>
      </p:sp>
    </p:spTree>
    <p:extLst>
      <p:ext uri="{BB962C8B-B14F-4D97-AF65-F5344CB8AC3E}">
        <p14:creationId xmlns:p14="http://schemas.microsoft.com/office/powerpoint/2010/main" val="8919155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3CF2020A-B727-48FC-9B03-B035ADECC2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85975" y="-76200"/>
            <a:ext cx="6362700" cy="5844659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D8BA1823-148B-40D3-9F96-D730D2E5E652}"/>
              </a:ext>
            </a:extLst>
          </p:cNvPr>
          <p:cNvSpPr/>
          <p:nvPr/>
        </p:nvSpPr>
        <p:spPr>
          <a:xfrm>
            <a:off x="1885949" y="5768459"/>
            <a:ext cx="68484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6. Класифікація фінансових стратегій банку</a:t>
            </a:r>
          </a:p>
        </p:txBody>
      </p:sp>
    </p:spTree>
    <p:extLst>
      <p:ext uri="{BB962C8B-B14F-4D97-AF65-F5344CB8AC3E}">
        <p14:creationId xmlns:p14="http://schemas.microsoft.com/office/powerpoint/2010/main" val="32924924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567B58A-FF95-464B-BF64-BA3245704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1820524" cy="5380620"/>
          </a:xfrm>
        </p:spPr>
        <p:txBody>
          <a:bodyPr/>
          <a:lstStyle/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 описаних вище фінансових стратегій комерційного банку здійснюється шляхом формування фінансових політик. Фінансові політики як сукупність цілеспрямованих дій з використанням фінансових ресурсів банку у певних його операціях, дозволяє конкретизувати та визначити конкретні етапи реалізації вибраної фінансової стратегії банком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5190E62-0565-4CFF-BB54-C2DDE3B6A3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4950" y="2028825"/>
            <a:ext cx="8515350" cy="362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608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0FB40EE7-1FF0-4B30-ABB1-BA361C64A3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25" y="130174"/>
            <a:ext cx="10172700" cy="4337051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51A74D4F-ACBD-42DF-88F8-61F058AFBD26}"/>
              </a:ext>
            </a:extLst>
          </p:cNvPr>
          <p:cNvSpPr/>
          <p:nvPr/>
        </p:nvSpPr>
        <p:spPr>
          <a:xfrm>
            <a:off x="0" y="4656088"/>
            <a:ext cx="120681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00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прибутковістю банківської діяльності передбачає прийняття стратегічних та оперативних рішень для збільшення прибутку й оптимізації рівня ризику. Впровадження в діяльність банку розробки стратегій максимізації прибутку та мінімізації ризиків, а також здійснення функцій планування, аналізу, регулювання та контролю будуть сприяти формуванню цілісної стратегії і її ефективному застосуванню.</a:t>
            </a:r>
          </a:p>
        </p:txBody>
      </p:sp>
    </p:spTree>
    <p:extLst>
      <p:ext uri="{BB962C8B-B14F-4D97-AF65-F5344CB8AC3E}">
        <p14:creationId xmlns:p14="http://schemas.microsoft.com/office/powerpoint/2010/main" val="4677841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F5CCBF6-CCDA-42D8-A3C2-5195D2A5F0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7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УВАГУ!</a:t>
            </a:r>
          </a:p>
        </p:txBody>
      </p:sp>
    </p:spTree>
    <p:extLst>
      <p:ext uri="{BB962C8B-B14F-4D97-AF65-F5344CB8AC3E}">
        <p14:creationId xmlns:p14="http://schemas.microsoft.com/office/powerpoint/2010/main" val="2485772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0C7D2CF-80D6-4311-9326-459EE4EDB7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38125"/>
            <a:ext cx="9603275" cy="5228221"/>
          </a:xfrm>
        </p:spPr>
        <p:txBody>
          <a:bodyPr>
            <a:normAutofit fontScale="85000" lnSpcReduction="10000"/>
          </a:bodyPr>
          <a:lstStyle/>
          <a:p>
            <a:pPr marL="0" indent="360000" algn="just">
              <a:lnSpc>
                <a:spcPct val="16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Теорією та практикою напрацьовані різні підходи до тлумачення поняття «дохід банку».</a:t>
            </a:r>
          </a:p>
          <a:p>
            <a:pPr marL="0" indent="360000" algn="just">
              <a:lnSpc>
                <a:spcPct val="16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Умовно всі трактування можна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обʼєднати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наступні підходи: </a:t>
            </a:r>
          </a:p>
          <a:p>
            <a:pPr marL="0" indent="36000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бухгалтерський (або балансовий) підхід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базується на загальноприйнятих правилах бухгалтерського обліку. Згідно Національному положенню (стандарту) бухгалтерського обліку:</a:t>
            </a:r>
          </a:p>
          <a:p>
            <a:pPr marL="0" indent="36000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збільшення економічних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вигод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вигляді збільшення активів або зменшення зобов’язань, яке призводить до зростання власного капіталу (за винятком зростання капіталу за рахунок внесків власників).</a:t>
            </a:r>
          </a:p>
          <a:p>
            <a:pPr marL="0" indent="36000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вила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бухг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рськ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 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й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 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нк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їни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визначають доходи наступним чином:</a:t>
            </a:r>
          </a:p>
          <a:p>
            <a:pPr marL="0" indent="36000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дохід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збільшення економічних вигід протягом звітного періоду у формі надходжень чи поліпшення активів або зменшення зобов’язань, результатом чого є збільшення власного капіталу, за винятком збільшення, пов’язаного з внесками учасників. </a:t>
            </a:r>
          </a:p>
        </p:txBody>
      </p:sp>
    </p:spTree>
    <p:extLst>
      <p:ext uri="{BB962C8B-B14F-4D97-AF65-F5344CB8AC3E}">
        <p14:creationId xmlns:p14="http://schemas.microsoft.com/office/powerpoint/2010/main" val="1616460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0C7D2CF-80D6-4311-9326-459EE4EDB7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139700"/>
            <a:ext cx="11753850" cy="5784849"/>
          </a:xfrm>
        </p:spPr>
        <p:txBody>
          <a:bodyPr>
            <a:noAutofit/>
          </a:bodyPr>
          <a:lstStyle/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економічний підхід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згідно якого доходи банку - це:</a:t>
            </a: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кошти, які надійшли у розпорядження банку у результаті його діяльності;</a:t>
            </a: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зростання економічних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вигод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протягом періоду, що аналізується, в результаті реалізації банківського продукту та іншої діяльності банку у вигляді збільшення активів або зменшення зобов'язань;</a:t>
            </a: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збільшення економічної вигоди за сукупністю господарських операцій, крім операцій з реалізації додаткової кількості акцій банку, які ведуть до:</a:t>
            </a: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збільшення суми активів банківської установи без відповідного збільшення суми її зобов'язань;</a:t>
            </a: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зменшення суми зобов'язань банківської установи без відповідного зменшення суми її активів;</a:t>
            </a: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грошовий підхід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якого доходи банку розглядаються як валові надходження грошових та інших коштів, які в процесі звичайної діяльності банку виникають від реалізації банківських продуктів та надання послуг.</a:t>
            </a: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Зрозуміти компонентні складові (елементний склад) доходів банку дозволяє їх класифікація. В навчальних, довідкових та інших джерелах можна ознайомитись із значною кількістю класифікацій доходів, які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обʼєднані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видовими, груповими та іншими критеріями.</a:t>
            </a:r>
          </a:p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159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D3AD07B-EDE1-4CD7-858F-A0278DB4B6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973" y="0"/>
            <a:ext cx="7229927" cy="6857999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8679779-1FA7-43C2-AB67-2C3A9FFDBF35}"/>
              </a:ext>
            </a:extLst>
          </p:cNvPr>
          <p:cNvSpPr/>
          <p:nvPr/>
        </p:nvSpPr>
        <p:spPr>
          <a:xfrm>
            <a:off x="7658101" y="4521200"/>
            <a:ext cx="4435928" cy="135890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indent="360000" algn="just"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1.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Класифікаційне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НБУ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533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596DA4-900A-4245-8121-CBF22CAAC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9279" y="156819"/>
            <a:ext cx="6949471" cy="471831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банку: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752260C-E3EA-4F01-8C16-D14639D6CC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" y="495300"/>
            <a:ext cx="11982450" cy="4971046"/>
          </a:xfrm>
        </p:spPr>
        <p:txBody>
          <a:bodyPr>
            <a:noAutofit/>
          </a:bodyPr>
          <a:lstStyle/>
          <a:p>
            <a:pPr marL="0" indent="360000" algn="just">
              <a:lnSpc>
                <a:spcPct val="17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сучасних умовах розвитку економіки все сильніше зростає роль витрат банку як невід’ємної складової процесу його функціонування.</a:t>
            </a:r>
          </a:p>
          <a:p>
            <a:pPr marL="0" indent="360000" algn="just">
              <a:lnSpc>
                <a:spcPct val="17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Національне положення (стандарт) бухгалтерського обліку 1 «Загальні вимоги до фінансової звітності», як і Закон України «Про бухгалтерський облік та фінансову звітність в Україні» використовує термін «витрати» в такому значенні:</a:t>
            </a:r>
          </a:p>
          <a:p>
            <a:pPr marL="0" indent="36000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зменшення економічних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вигод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вигляді зменшення активів або збільшення зобов’язань, що призводить до зменшення власного капіталу (за винятком зменшення капіталу за рахунок його вилучення або розподілення власниками).</a:t>
            </a:r>
          </a:p>
          <a:p>
            <a:pPr marL="0" indent="360000" algn="just">
              <a:lnSpc>
                <a:spcPct val="17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 розширене трактування наводиться в «Правилах бухгалтерського обліку доходів і витрат банків України»:</a:t>
            </a:r>
          </a:p>
          <a:p>
            <a:pPr marL="0" indent="36000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uk-UA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зменшення економічних вигід протягом облікового періоду у вигляді вибуття чи амортизації активів або у вигляді виникнення зобов’язань, результатом чого є зменшення власного капіталу, за винятком зменшення, пов’язаного з виплатами учасникам.</a:t>
            </a:r>
          </a:p>
        </p:txBody>
      </p:sp>
    </p:spTree>
    <p:extLst>
      <p:ext uri="{BB962C8B-B14F-4D97-AF65-F5344CB8AC3E}">
        <p14:creationId xmlns:p14="http://schemas.microsoft.com/office/powerpoint/2010/main" val="1213754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D965781-EFD3-4971-B41A-240693F38F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Тобто витрати – це або збільшення суми зобов’язань без відповідного зростання суми активів, або зменшення суми активів без відповідного зниження суми зобов’язань. Якщо доходи збільшують суму капіталу, то витрати її зменшують.</a:t>
            </a:r>
          </a:p>
        </p:txBody>
      </p:sp>
    </p:spTree>
    <p:extLst>
      <p:ext uri="{BB962C8B-B14F-4D97-AF65-F5344CB8AC3E}">
        <p14:creationId xmlns:p14="http://schemas.microsoft.com/office/powerpoint/2010/main" val="3940831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6F52F9D2-9C5D-4ECB-8233-D119F3F83C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8113" y="85725"/>
            <a:ext cx="6425588" cy="6657975"/>
          </a:xfrm>
          <a:prstGeom prst="rect">
            <a:avLst/>
          </a:prstGeom>
        </p:spPr>
      </p:pic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BF65E729-A1DC-4FE0-948D-4F5B2ABAB051}"/>
              </a:ext>
            </a:extLst>
          </p:cNvPr>
          <p:cNvSpPr/>
          <p:nvPr/>
        </p:nvSpPr>
        <p:spPr>
          <a:xfrm>
            <a:off x="7343776" y="5029885"/>
            <a:ext cx="412053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Рисунок. 2. Класифікаційне групування видів витрат банку</a:t>
            </a:r>
          </a:p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нормативних актів НБУ</a:t>
            </a:r>
          </a:p>
        </p:txBody>
      </p:sp>
    </p:spTree>
    <p:extLst>
      <p:ext uri="{BB962C8B-B14F-4D97-AF65-F5344CB8AC3E}">
        <p14:creationId xmlns:p14="http://schemas.microsoft.com/office/powerpoint/2010/main" val="4211981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DCC7DE-550A-496E-999B-0C9A5B03F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979" y="194919"/>
            <a:ext cx="7816246" cy="414681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1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sz="1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 </a:t>
            </a:r>
            <a:r>
              <a:rPr lang="ru-RU" sz="1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банку: </a:t>
            </a:r>
            <a:r>
              <a:rPr lang="ru-RU" sz="1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1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1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sz="1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18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DAC2404-44B1-430D-8DAB-3E896BAF9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600" y="723900"/>
            <a:ext cx="12090399" cy="4742445"/>
          </a:xfrm>
        </p:spPr>
        <p:txBody>
          <a:bodyPr/>
          <a:lstStyle/>
          <a:p>
            <a:pPr marL="0" indent="360000" algn="just">
              <a:lnSpc>
                <a:spcPct val="150000"/>
              </a:lnSpc>
              <a:spcBef>
                <a:spcPts val="0"/>
              </a:spcBef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Визначальною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банку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результату - максимального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становища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банку на ринку.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809CE36-6143-4041-A4BE-72129E47B75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312"/>
          <a:stretch/>
        </p:blipFill>
        <p:spPr>
          <a:xfrm>
            <a:off x="1603979" y="2019300"/>
            <a:ext cx="9127521" cy="38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191913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222</TotalTime>
  <Words>2034</Words>
  <Application>Microsoft Office PowerPoint</Application>
  <PresentationFormat>Широкий екран</PresentationFormat>
  <Paragraphs>91</Paragraphs>
  <Slides>24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24</vt:i4>
      </vt:variant>
    </vt:vector>
  </HeadingPairs>
  <TitlesOfParts>
    <vt:vector size="28" baseType="lpstr">
      <vt:lpstr>Arial</vt:lpstr>
      <vt:lpstr>Gill Sans MT</vt:lpstr>
      <vt:lpstr>Times New Roman</vt:lpstr>
      <vt:lpstr>Галерея</vt:lpstr>
      <vt:lpstr>           ТЕМА. ФІНАНСОВИЙ РЕЗУЛЬТАТ ДІЯЛЬНОСТІ БАНКУ: КОМПОНЕНТИ, ОСНОВИ УПРАВЛІННЯ  </vt:lpstr>
      <vt:lpstr>1. Сутність та компоненти доходів банку  </vt:lpstr>
      <vt:lpstr>Презентація PowerPoint</vt:lpstr>
      <vt:lpstr>Презентація PowerPoint</vt:lpstr>
      <vt:lpstr>Презентація PowerPoint</vt:lpstr>
      <vt:lpstr>2. Витрати банку: сутність, класифікація елементів  </vt:lpstr>
      <vt:lpstr>Презентація PowerPoint</vt:lpstr>
      <vt:lpstr>Презентація PowerPoint</vt:lpstr>
      <vt:lpstr>3. Фінансовий результат діяльності банку: сутність, види, складові  </vt:lpstr>
      <vt:lpstr>Презентація PowerPoint</vt:lpstr>
      <vt:lpstr>Презентація PowerPoint</vt:lpstr>
      <vt:lpstr>Презентація PowerPoint</vt:lpstr>
      <vt:lpstr>Презентація PowerPoint</vt:lpstr>
      <vt:lpstr>4. Принципи, функції, інструменти управління фінансовим результатом діяльності банку 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ТЕМА. ФІНАНСОВИЙ РЕЗУЛЬТАТ ДІЯЛЬНОСТІ БАНКУ: КОМПОНЕНТИ, ОСНОВИ УПРАВЛІННЯ  </dc:title>
  <dc:creator>ASUS</dc:creator>
  <cp:lastModifiedBy>ASUS</cp:lastModifiedBy>
  <cp:revision>32</cp:revision>
  <dcterms:created xsi:type="dcterms:W3CDTF">2024-11-07T15:31:35Z</dcterms:created>
  <dcterms:modified xsi:type="dcterms:W3CDTF">2025-11-26T12:03:55Z</dcterms:modified>
</cp:coreProperties>
</file>