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69" r:id="rId1"/>
  </p:sldMasterIdLst>
  <p:notesMasterIdLst>
    <p:notesMasterId r:id="rId35"/>
  </p:notesMasterIdLst>
  <p:sldIdLst>
    <p:sldId id="256" r:id="rId2"/>
    <p:sldId id="266" r:id="rId3"/>
    <p:sldId id="267" r:id="rId4"/>
    <p:sldId id="268" r:id="rId5"/>
    <p:sldId id="269" r:id="rId6"/>
    <p:sldId id="270" r:id="rId7"/>
    <p:sldId id="271" r:id="rId8"/>
    <p:sldId id="272" r:id="rId9"/>
    <p:sldId id="273" r:id="rId10"/>
    <p:sldId id="274" r:id="rId11"/>
    <p:sldId id="275" r:id="rId12"/>
    <p:sldId id="276" r:id="rId13"/>
    <p:sldId id="277" r:id="rId14"/>
    <p:sldId id="279" r:id="rId15"/>
    <p:sldId id="278" r:id="rId16"/>
    <p:sldId id="280" r:id="rId17"/>
    <p:sldId id="281" r:id="rId18"/>
    <p:sldId id="282" r:id="rId19"/>
    <p:sldId id="283" r:id="rId20"/>
    <p:sldId id="284" r:id="rId21"/>
    <p:sldId id="285" r:id="rId22"/>
    <p:sldId id="286" r:id="rId23"/>
    <p:sldId id="287" r:id="rId24"/>
    <p:sldId id="288" r:id="rId25"/>
    <p:sldId id="289" r:id="rId26"/>
    <p:sldId id="290" r:id="rId27"/>
    <p:sldId id="291" r:id="rId28"/>
    <p:sldId id="293" r:id="rId29"/>
    <p:sldId id="292" r:id="rId30"/>
    <p:sldId id="294" r:id="rId31"/>
    <p:sldId id="296" r:id="rId32"/>
    <p:sldId id="295" r:id="rId33"/>
    <p:sldId id="297" r:id="rId3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E9639D4-E3E2-4D34-9284-5A2195B3D0D7}" styleName="Светлый стиль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202B0CA-FC54-4496-8BCA-5EF66A818D29}" styleName="Темный стиль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E8034E78-7F5D-4C2E-B375-FC64B27BC917}" styleName="Темный стиль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0" d="100"/>
          <a:sy n="80" d="100"/>
        </p:scale>
        <p:origin x="754" y="8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8707A1-B7C9-4FC0-81A2-2B2E9ACCC42B}" type="datetimeFigureOut">
              <a:rPr lang="uk-UA" smtClean="0"/>
              <a:t>23.10.2025</a:t>
            </a:fld>
            <a:endParaRPr lang="uk-UA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04A0EE2-E3F4-4590-91F5-E1AF0A19DF4E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6619218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4A0EE2-E3F4-4590-91F5-E1AF0A19DF4E}" type="slidenum">
              <a:rPr lang="uk-UA" smtClean="0"/>
              <a:t>3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279133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8F7937B7-218A-402A-A7C8-7EE2712BE7F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122363"/>
            <a:ext cx="103632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022FF0-9036-4B8B-A30D-9F179D837511}" type="datetimeFigureOut">
              <a:rPr lang="uk-UA" smtClean="0"/>
              <a:pPr/>
              <a:t>23.10.2025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E9CF55-EC64-4789-B950-4DC77E0247DF}" type="slidenum">
              <a:rPr lang="uk-UA" smtClean="0"/>
              <a:pPr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3737733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022FF0-9036-4B8B-A30D-9F179D837511}" type="datetimeFigureOut">
              <a:rPr lang="uk-UA" smtClean="0"/>
              <a:pPr/>
              <a:t>23.10.2025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E9CF55-EC64-4789-B950-4DC77E0247DF}" type="slidenum">
              <a:rPr lang="uk-UA" smtClean="0"/>
              <a:pPr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211887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022FF0-9036-4B8B-A30D-9F179D837511}" type="datetimeFigureOut">
              <a:rPr lang="uk-UA" smtClean="0"/>
              <a:pPr/>
              <a:t>23.10.2025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E9CF55-EC64-4789-B950-4DC77E0247DF}" type="slidenum">
              <a:rPr lang="uk-UA" smtClean="0"/>
              <a:pPr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8984728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022FF0-9036-4B8B-A30D-9F179D837511}" type="datetimeFigureOut">
              <a:rPr lang="uk-UA" smtClean="0"/>
              <a:pPr/>
              <a:t>23.10.2025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E9CF55-EC64-4789-B950-4DC77E0247DF}" type="slidenum">
              <a:rPr lang="uk-UA" smtClean="0"/>
              <a:pPr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3161467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022FF0-9036-4B8B-A30D-9F179D837511}" type="datetimeFigureOut">
              <a:rPr lang="uk-UA" smtClean="0"/>
              <a:pPr/>
              <a:t>23.10.2025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E9CF55-EC64-4789-B950-4DC77E0247DF}" type="slidenum">
              <a:rPr lang="uk-UA" smtClean="0"/>
              <a:pPr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1264340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022FF0-9036-4B8B-A30D-9F179D837511}" type="datetimeFigureOut">
              <a:rPr lang="uk-UA" smtClean="0"/>
              <a:pPr/>
              <a:t>23.10.2025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E9CF55-EC64-4789-B950-4DC77E0247DF}" type="slidenum">
              <a:rPr lang="uk-UA" smtClean="0"/>
              <a:pPr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7748436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7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022FF0-9036-4B8B-A30D-9F179D837511}" type="datetimeFigureOut">
              <a:rPr lang="uk-UA" smtClean="0"/>
              <a:pPr/>
              <a:t>23.10.2025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E9CF55-EC64-4789-B950-4DC77E0247DF}" type="slidenum">
              <a:rPr lang="uk-UA" smtClean="0"/>
              <a:pPr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9799300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022FF0-9036-4B8B-A30D-9F179D837511}" type="datetimeFigureOut">
              <a:rPr lang="uk-UA" smtClean="0"/>
              <a:pPr/>
              <a:t>23.10.2025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E9CF55-EC64-4789-B950-4DC77E0247DF}" type="slidenum">
              <a:rPr lang="uk-UA" smtClean="0"/>
              <a:pPr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3521542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022FF0-9036-4B8B-A30D-9F179D837511}" type="datetimeFigureOut">
              <a:rPr lang="uk-UA" smtClean="0"/>
              <a:pPr/>
              <a:t>23.10.2025</a:t>
            </a:fld>
            <a:endParaRPr lang="uk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E9CF55-EC64-4789-B950-4DC77E0247DF}" type="slidenum">
              <a:rPr lang="uk-UA" smtClean="0"/>
              <a:pPr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9203045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022FF0-9036-4B8B-A30D-9F179D837511}" type="datetimeFigureOut">
              <a:rPr lang="uk-UA" smtClean="0"/>
              <a:pPr/>
              <a:t>23.10.2025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E9CF55-EC64-4789-B950-4DC77E0247DF}" type="slidenum">
              <a:rPr lang="uk-UA" smtClean="0"/>
              <a:pPr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3947167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022FF0-9036-4B8B-A30D-9F179D837511}" type="datetimeFigureOut">
              <a:rPr lang="uk-UA" smtClean="0"/>
              <a:pPr/>
              <a:t>23.10.2025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E9CF55-EC64-4789-B950-4DC77E0247DF}" type="slidenum">
              <a:rPr lang="uk-UA" smtClean="0"/>
              <a:pPr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8683134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845091D5-F087-4D54-AC73-D3FAF08B0226}"/>
              </a:ext>
            </a:extLst>
          </p:cNvPr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022FF0-9036-4B8B-A30D-9F179D837511}" type="datetimeFigureOut">
              <a:rPr lang="uk-UA" smtClean="0"/>
              <a:pPr/>
              <a:t>23.10.2025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E9CF55-EC64-4789-B950-4DC77E0247DF}" type="slidenum">
              <a:rPr lang="uk-UA" smtClean="0"/>
              <a:pPr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8193274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70" r:id="rId1"/>
    <p:sldLayoutId id="2147483871" r:id="rId2"/>
    <p:sldLayoutId id="2147483872" r:id="rId3"/>
    <p:sldLayoutId id="2147483873" r:id="rId4"/>
    <p:sldLayoutId id="2147483874" r:id="rId5"/>
    <p:sldLayoutId id="2147483875" r:id="rId6"/>
    <p:sldLayoutId id="2147483876" r:id="rId7"/>
    <p:sldLayoutId id="2147483877" r:id="rId8"/>
    <p:sldLayoutId id="2147483878" r:id="rId9"/>
    <p:sldLayoutId id="2147483879" r:id="rId10"/>
    <p:sldLayoutId id="2147483880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690996" y="342690"/>
            <a:ext cx="11014363" cy="55707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uk-UA" b="1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Тема 3 . СТАНОВЛЕННЯ ТА РОЗВИТОК ФІНАНСОВОЇ НАУКИ</a:t>
            </a:r>
            <a:r>
              <a:rPr lang="uk-UA" sz="1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b="1" i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uk-UA" b="1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uk-UA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План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678815" algn="just">
              <a:spcAft>
                <a:spcPts val="0"/>
              </a:spcAft>
            </a:pPr>
            <a:r>
              <a:rPr lang="uk-UA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1. Концепції державних фінансів у фундаментальних економічних теоріях.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678815" algn="just">
              <a:spcAft>
                <a:spcPts val="0"/>
              </a:spcAft>
            </a:pPr>
            <a:r>
              <a:rPr lang="uk-UA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1.1. Попередники англійської класичної політекономії.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678815" algn="just">
              <a:spcAft>
                <a:spcPts val="0"/>
              </a:spcAft>
            </a:pPr>
            <a:r>
              <a:rPr lang="uk-UA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1.2. Фінансові концепції англійської класичної політекономії. Адам Сміт і </a:t>
            </a:r>
            <a:r>
              <a:rPr lang="uk-UA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Давід</a:t>
            </a:r>
            <a:r>
              <a:rPr lang="uk-UA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Рікардо.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678815" algn="just">
              <a:spcAft>
                <a:spcPts val="0"/>
              </a:spcAft>
            </a:pPr>
            <a:r>
              <a:rPr lang="uk-UA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1.3. Фінансові теорії історичної школи Німеччини.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678815" algn="just">
              <a:spcAft>
                <a:spcPts val="0"/>
              </a:spcAft>
            </a:pPr>
            <a:r>
              <a:rPr lang="uk-UA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1.4. </a:t>
            </a:r>
            <a:r>
              <a:rPr lang="uk-UA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Маржиналізм</a:t>
            </a:r>
            <a:r>
              <a:rPr lang="uk-UA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і його вплив на розвиток фінансової науки. 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678815" algn="just">
              <a:spcAft>
                <a:spcPts val="0"/>
              </a:spcAft>
            </a:pPr>
            <a:r>
              <a:rPr lang="uk-UA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1.5. </a:t>
            </a:r>
            <a:r>
              <a:rPr lang="uk-UA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Кейнсіанство</a:t>
            </a:r>
            <a:r>
              <a:rPr lang="uk-UA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і його значення для розвитку фінансової науки.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678815" algn="just">
              <a:spcAft>
                <a:spcPts val="0"/>
              </a:spcAft>
            </a:pPr>
            <a:r>
              <a:rPr lang="uk-UA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1.6. Повернення до неокласики. Протистояння </a:t>
            </a:r>
            <a:r>
              <a:rPr lang="uk-UA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кейнсіанству</a:t>
            </a:r>
            <a:r>
              <a:rPr lang="uk-UA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678815" algn="just">
              <a:spcAft>
                <a:spcPts val="0"/>
              </a:spcAft>
            </a:pPr>
            <a:r>
              <a:rPr lang="uk-UA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1.7. </a:t>
            </a:r>
            <a:r>
              <a:rPr lang="uk-UA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Монетаризм</a:t>
            </a:r>
            <a:r>
              <a:rPr lang="uk-UA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і пріоритет грошової політики.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678815" algn="just">
              <a:spcAft>
                <a:spcPts val="0"/>
              </a:spcAft>
            </a:pPr>
            <a:r>
              <a:rPr lang="uk-UA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1.8. Неолібералізм. Фінансові пріоритети.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678815" algn="just">
              <a:spcAft>
                <a:spcPts val="0"/>
              </a:spcAft>
            </a:pPr>
            <a:r>
              <a:rPr lang="uk-UA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1.9. Фінансові концепції в парадигмі «асиметричної інформації».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678815" algn="just">
              <a:spcAft>
                <a:spcPts val="0"/>
              </a:spcAft>
            </a:pPr>
            <a:r>
              <a:rPr lang="uk-UA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1.10. Інституціоналізм і його вплив на фінансову думку.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678815" algn="just">
              <a:spcAft>
                <a:spcPts val="0"/>
              </a:spcAft>
            </a:pPr>
            <a:r>
              <a:rPr lang="uk-UA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2. Історія української фінансової думки.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678815" algn="just">
              <a:spcAft>
                <a:spcPts val="0"/>
              </a:spcAft>
            </a:pPr>
            <a:r>
              <a:rPr lang="uk-UA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3. Новітні уявлення вітчизняних учених про розвиток фінансової науки.</a:t>
            </a:r>
          </a:p>
          <a:p>
            <a:pPr marL="678815" algn="just">
              <a:spcAft>
                <a:spcPts val="0"/>
              </a:spcAft>
            </a:pPr>
            <a:endParaRPr lang="uk-UA" sz="1400" i="1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678815" algn="just">
              <a:spcAft>
                <a:spcPts val="0"/>
              </a:spcAft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Література:</a:t>
            </a:r>
            <a:endParaRPr lang="uk-UA" sz="1400" i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678815" algn="just">
              <a:spcAft>
                <a:spcPts val="0"/>
              </a:spcAft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Юхименко П. І.,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Федосов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В. М.,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Лазебник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Л. Л. та ін. Теорія фінансів: Підручник / За ред. проф. В. М.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Федосова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С. І. Юрія. К.: Центр учбової літератури, 2010. 576 с. (Т-3. С-103-205).</a:t>
            </a:r>
            <a:endParaRPr lang="ru-RU" sz="14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7521087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330280A0-EE29-42F1-A043-915EBD6CEA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3443" y="264693"/>
            <a:ext cx="10881360" cy="6925815"/>
          </a:xfrm>
        </p:spPr>
        <p:txBody>
          <a:bodyPr>
            <a:noAutofit/>
          </a:bodyPr>
          <a:lstStyle/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uk-UA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360000" algn="just">
              <a:lnSpc>
                <a:spcPct val="100000"/>
              </a:lnSpc>
              <a:spcBef>
                <a:spcPts val="0"/>
              </a:spcBef>
              <a:buNone/>
            </a:pPr>
            <a:endParaRPr lang="ru-RU" sz="2000" b="1" i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36000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період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первісного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нагромадження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капіталу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XIV–XVIII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ст.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відбулися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якісні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кількісні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зміни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розвитку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Англії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Завершився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аграрний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переворот,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унаслідок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чого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земля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опинилася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руках великих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землевласників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відбулося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масове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розорення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селянства.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Промислова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революція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призвела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переходу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мануфактури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фабричної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промисловості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створила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умови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поглиблення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поділу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праці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формування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ринків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землі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праці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послуг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капіталу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Унаслідок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цих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змін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зміцнюються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засади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ринкової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економіки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формується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промисловий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капіталізм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indent="36000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тлі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глибоких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змін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соціально-економічному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політичному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житті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суспільства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розвивається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англійська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класична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політекономія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Засновниками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класичної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економічної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теорії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є А.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Сміт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(1723–1790) і Д.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Рікардо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(1772– 1823).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Відома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праця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А.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Сміта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Багатство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народів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була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написана в 1776 р.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напередодні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промислової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революції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Д.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Рікардо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фактично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став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завершувачем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англійської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класичної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політекономії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Свою не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менш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відому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книгу «Начала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політичної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економії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податкового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обкладення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Д.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Рікардо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закінчив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1817 р., коли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промисловий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капіталізм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Англії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перетворився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домінуючу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економічну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силу.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Теоретичні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положення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англійської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класичної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школи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відбивали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з одного боку,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збільшений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рівень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розвитку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ринкових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відносин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з другого —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нову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розстановку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політичних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сил. </a:t>
            </a:r>
          </a:p>
          <a:p>
            <a:pPr marL="0" indent="36000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Головною сферою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багатства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суспільства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джерелом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було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проголошено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виробництво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 не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обмін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як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було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їхніх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попередників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—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меркантилістів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Тому предметом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дослідження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класичної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політекономії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є сфера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виробництва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внутрішні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соціально-економічні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відносини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виникають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ній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Д.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Рікардо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визначенні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предмета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йде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ще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далі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На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думку, продукт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землі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— все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виходить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її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поверхні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через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поєднане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застосування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праці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машин і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капіталу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—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ділиться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між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трьома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класами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суспільства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саме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власниками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землі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грошей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капіталу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необхідного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її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обробки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і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робітниками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працею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яких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вона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обробляється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Визначити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закони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управляють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цим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розподілом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— головне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завдання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політичної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економії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1233054" y="264693"/>
            <a:ext cx="10127673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1.2. Фінансові концепції англійської класичної політекономії. Адам Сміт і </a:t>
            </a:r>
            <a:r>
              <a:rPr lang="uk-UA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Давід</a:t>
            </a: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Рікардо.</a:t>
            </a:r>
            <a:b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443387" y="1007278"/>
            <a:ext cx="1027755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0318430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330280A0-EE29-42F1-A043-915EBD6CEA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5007" y="587858"/>
            <a:ext cx="10881360" cy="5484943"/>
          </a:xfrm>
        </p:spPr>
        <p:txBody>
          <a:bodyPr>
            <a:noAutofit/>
          </a:bodyPr>
          <a:lstStyle/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uk-UA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360000" algn="just">
              <a:lnSpc>
                <a:spcPct val="100000"/>
              </a:lnSpc>
              <a:spcBef>
                <a:spcPts val="0"/>
              </a:spcBef>
              <a:buNone/>
            </a:pPr>
            <a:endParaRPr lang="ru-RU" sz="2000" b="1" i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36000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класичній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політекономії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з’являється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новий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підхід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методу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дослідження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А.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Сміт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використовував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своїх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дослідженнях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абстрактний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історичний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описовий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методи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Д.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Рікардо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суттєво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ускладнює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метод. Метод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Рікардо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як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зазначав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К. Маркс,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полягає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тому,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Рікардо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виходить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розміру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вартості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товару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робочим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часом.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Потім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досліджує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суперечать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інші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економічні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відносини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інші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економічні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категорії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цьому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визначенню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вартості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якою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мірою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вони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модифікують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Д.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Рікардо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застосовує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свій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метод до податків. </a:t>
            </a:r>
          </a:p>
          <a:p>
            <a:pPr marL="0" indent="36000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класиків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через весь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аналіз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економічного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розвитку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проходить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фундаментальна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ідея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захисту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капіталу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створення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умов для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накопичення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сприяння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індустріальному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розвитку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яке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примноження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багатства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нації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indent="36000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Назвемо</a:t>
            </a:r>
            <a:r>
              <a: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основні</a:t>
            </a:r>
            <a:r>
              <a: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напрями</a:t>
            </a:r>
            <a:r>
              <a: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класичній</a:t>
            </a:r>
            <a:r>
              <a: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фінансовій</a:t>
            </a:r>
            <a:r>
              <a: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теорії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indent="-360000" algn="just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Державні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видатки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як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непродуктивні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витрати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суспільства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-360000" algn="just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Мінімальні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податки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раціоналізація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indent="-360000" algn="just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Державний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борг</a:t>
            </a:r>
          </a:p>
          <a:p>
            <a:pPr marL="0" indent="-360000" algn="just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Основний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оборотний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капітал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1274618" y="561002"/>
            <a:ext cx="10127673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1.2. Фінансові концепції англійської класичної політекономії. Адам Сміт і </a:t>
            </a:r>
            <a:r>
              <a:rPr lang="uk-UA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Давід</a:t>
            </a: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Рікардо.</a:t>
            </a:r>
            <a:b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443387" y="1007278"/>
            <a:ext cx="1027755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673355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275875" y="450573"/>
            <a:ext cx="1061258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1.3. Фінансові теорії історичної школи Німеччини.</a:t>
            </a:r>
            <a:b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443387" y="1007278"/>
            <a:ext cx="1027755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762000" y="912238"/>
            <a:ext cx="11126457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60000" algn="just"/>
            <a:r>
              <a:rPr lang="ru-RU" b="1" i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Фрідріх</a:t>
            </a:r>
            <a:r>
              <a:rPr lang="ru-RU" b="1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Ліст</a:t>
            </a:r>
            <a:r>
              <a:rPr lang="ru-RU" b="1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— </a:t>
            </a:r>
            <a:r>
              <a:rPr lang="ru-RU" b="1" i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засновник</a:t>
            </a:r>
            <a:r>
              <a:rPr lang="ru-RU" b="1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історичної</a:t>
            </a:r>
            <a:r>
              <a:rPr lang="ru-RU" b="1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школи</a:t>
            </a:r>
            <a:r>
              <a:rPr lang="ru-RU" b="1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Німеччини</a:t>
            </a:r>
            <a:r>
              <a:rPr lang="ru-RU" b="1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indent="360000" algn="just"/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Засновником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історичної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школи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Німеччини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був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Фрідріх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Ліст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(1789– 1846). У 1841 р.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опублікував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свою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працю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Національна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система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політичної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міжнародна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торгівля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торговельна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політика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німецький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митний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союз»,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були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викладені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економічні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концепції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розвитку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Німеччини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головна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ідея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полягала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тому,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нація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є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особливим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суб’єктом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економічної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indent="360000"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думку Ф.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Ліста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життя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нації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безперервне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нескінченне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Через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національне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багатство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полягає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кількості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мінових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цінностей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мірі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розвитку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продуктивних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сил. Тому предметом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дослідження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Ф.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Ліста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є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продуктивні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сили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Ф.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Ліст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всі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послідовники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широко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використовували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історичний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метод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дослідження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економічних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явищ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Слід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звернути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особливу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увагу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зміст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предмета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дослідження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До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продуктивних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сил Ф.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Ліст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одним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перших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відносить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розумовий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капітал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живущого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человечества». </a:t>
            </a:r>
          </a:p>
          <a:p>
            <a:pPr indent="360000"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думку,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збільшення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продуктивних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сил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відбувається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через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інвестиції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спрямовані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виховання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майбутніх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поколінь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Ф.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Ліст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гостро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критикував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ідею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вільної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торгівлі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». </a:t>
            </a:r>
          </a:p>
          <a:p>
            <a:pPr indent="360000" algn="just"/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вводить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науковий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обіг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такі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категорії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як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незалежність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національна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могутність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indent="360000"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 70-х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років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XIX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формується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«нова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хвиля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історичної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школи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— так звана нова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історична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школа.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найбільшими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представниками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є Адольф Вагнер (1835–1917), Густав фон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Шмоллер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(1838–1917), Макс Вебер (1864– 1920)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Фінансова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концепція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цієї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школи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підтримуючи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ідеї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Ф.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Ліста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доводила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державного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втручання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розвиток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й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ускладнення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економічних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функцій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держави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Проблему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нагромадження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капіталу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економічний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розвиток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на думку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ідеологів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історичної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школи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найкраще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вирішити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лише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держава,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зосереджуючи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певну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частку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річного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доходу в державному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бюджеті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й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інвестуючи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галузі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господарства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визначають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економічне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зростання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країни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Державні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субсидії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інша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підтримка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експорту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послуг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капіталу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—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елемент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державної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фінансової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політики</a:t>
            </a:r>
          </a:p>
        </p:txBody>
      </p:sp>
    </p:spTree>
    <p:extLst>
      <p:ext uri="{BB962C8B-B14F-4D97-AF65-F5344CB8AC3E}">
        <p14:creationId xmlns:p14="http://schemas.microsoft.com/office/powerpoint/2010/main" val="190864043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275875" y="450573"/>
            <a:ext cx="1061258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1.3. Фінансові теорії історичної школи Німеччини.</a:t>
            </a:r>
            <a:b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443387" y="1007278"/>
            <a:ext cx="1027755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942109" y="912238"/>
            <a:ext cx="10946348" cy="64633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60000" algn="just"/>
            <a:r>
              <a:rPr lang="ru-RU" b="1" i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Фінансова</a:t>
            </a:r>
            <a:r>
              <a:rPr lang="ru-RU" b="1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теорія</a:t>
            </a:r>
            <a:r>
              <a:rPr lang="ru-RU" b="1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Адольфа Вагнера. </a:t>
            </a:r>
          </a:p>
          <a:p>
            <a:pPr indent="360000"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А. Вагнер є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видатним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представником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фінансового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напряму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нової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історичної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школи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(одним з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ідеологів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катедер-соціалізму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яка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набула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помітного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розвитку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останньої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чверті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ХІХ ст. А. Вагнер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залишив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велику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спадщину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фінансовій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теорії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особливо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сфері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державних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фінансів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думку,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фінанси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як наука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досліджують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проблеми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незалежного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фінансового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контролю;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нагляду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принципами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встановлення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належного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балансу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між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державними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потребами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національним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продуктом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оподаткування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А. Вагнер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увів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науковий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обіг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категорію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фінансова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економіка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якою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розуміє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державний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бюджет.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думку,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виконавським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адміністративним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органом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фінансової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є уряд,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є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самостійною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одиницею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А. Вагнер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зазначає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особливу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роль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держави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життя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нації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стверджує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держава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фінансова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фіскальна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економіка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—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єдине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економічне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ціле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тому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треба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говорити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перекачування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коштів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матеріальної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сфери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нематеріальну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остання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є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необхідною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всього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економічного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життя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суспільства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для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всіх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приватних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думку, державу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фіскальну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економіку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економічному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сенсі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розглядати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як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економіку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стоїть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над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виробництвом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А. Вагнер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відомий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відкриттям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закону «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розширення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обсягу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державної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Мовою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державних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фінансів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означає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інше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як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збільшення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державних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видатків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темпи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зростання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випереджають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темпи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зростання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національного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продукту. </a:t>
            </a:r>
          </a:p>
          <a:p>
            <a:pPr indent="360000" algn="just"/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Значне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місце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дослідженнях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А. Вагнера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посідають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проблеми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оподаткування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З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економічного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погляду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метою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податку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є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відтворення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формування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такого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обсягу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надходжень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яке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потрібне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життєдіяльності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держави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А. Вагнер вводить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поняття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податковий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потенціал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»,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підставі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створюється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система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взаємовідносин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податок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—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адміністрація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—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податковий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потенціал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Усі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елементи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йдуть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один за одним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одна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складових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системи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зникає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то за нею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підуть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усі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інші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й система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зруйнується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2698108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275875" y="83948"/>
            <a:ext cx="1061258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1.3. Фінансові теорії історичної школи Німеччини.</a:t>
            </a:r>
            <a:b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443387" y="1007278"/>
            <a:ext cx="1027755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595746" y="432552"/>
            <a:ext cx="11458966" cy="67710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60000" algn="just"/>
            <a:r>
              <a:rPr lang="ru-RU" sz="1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Він</a:t>
            </a:r>
            <a:r>
              <a:rPr lang="ru-RU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розрізнив</a:t>
            </a:r>
            <a:r>
              <a:rPr lang="ru-RU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дев’ять</a:t>
            </a:r>
            <a:r>
              <a:rPr lang="ru-RU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принципів</a:t>
            </a:r>
            <a:r>
              <a:rPr lang="ru-RU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об’єднаних</a:t>
            </a:r>
            <a:r>
              <a:rPr lang="ru-RU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1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чотири</a:t>
            </a:r>
            <a:r>
              <a:rPr lang="ru-RU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групи</a:t>
            </a:r>
            <a:r>
              <a:rPr lang="ru-RU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indent="360000" algn="just"/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І.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Фінансові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indent="360000" algn="just"/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Відповідність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отримуваному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доходу. </a:t>
            </a:r>
          </a:p>
          <a:p>
            <a:pPr indent="360000" algn="just"/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Гнучкість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рухливість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оподаткування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indent="360000" algn="just"/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ІІ.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Економічні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indent="360000" algn="just"/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Вибір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правильних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джерел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оподаткування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зокрема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проведення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спеціального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дослідження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стосовно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питання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оподатковувати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—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особисті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доходи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капітал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можна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(а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відповідно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в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який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спосіб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врахувати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інтереси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як особи, так і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національної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економіки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indent="360000" algn="just"/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Вибір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виду податків з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урахуванням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ефективності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впливу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різних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податків на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платників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Всебічне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дослідження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проблеми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перекладення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податку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indent="360000" algn="just"/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ІІІ. Принцип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справедливості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indent="360000" algn="just"/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5.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Універсальність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indent="360000" algn="just"/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6.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Рівність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оподаткуванні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indent="360000" algn="just"/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V.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ефективності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податкової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системи </a:t>
            </a:r>
          </a:p>
          <a:p>
            <a:pPr indent="360000" algn="just"/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7.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Визначальний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чинник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податків. </a:t>
            </a:r>
          </a:p>
          <a:p>
            <a:pPr indent="360000" algn="just"/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8.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Зручність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справлянні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податків. </a:t>
            </a:r>
          </a:p>
          <a:p>
            <a:pPr indent="360000" algn="just"/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9.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Спроба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забезпечення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найнижчих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витрат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щодо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справляння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податків. </a:t>
            </a:r>
          </a:p>
          <a:p>
            <a:pPr indent="360000" algn="just"/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А. Вагнер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розрізняє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дві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функції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податків: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суто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фіскальну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соціального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добробуту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На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думку, за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допомогою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першої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забезпечується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необхідними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коштами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фінансування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публічних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послуг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тому вона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вимагає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розподілу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податків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пропорційно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доходам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платників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податків. Друга, є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коригуванням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першої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функції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На думку А. Вагнера, для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фінансування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особливої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групи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послуг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саме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соціальних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необхідно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вводити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прогресивне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оподаткування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доходів.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Оподаткування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такий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спосіб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стає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регулюючим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інструментом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при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розподілі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національного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доходу і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багатства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вагомим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важелем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самого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процесу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розподілу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відповідно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принципів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вільної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конкуренції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Необхідно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зазначити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А. Вагнер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відкидає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всю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полеміку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цього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питання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заявляє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друге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регулююче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призначення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податків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пов’язано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також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використанням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особистих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доходів і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багатства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Таким чином А. Вагнер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розмежував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фіскальні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економічні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соціальні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політичні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оподаткування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трансформовані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потім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шведського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економіста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К.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Вікселя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(1851–1926).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8854831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330280A0-EE29-42F1-A043-915EBD6CEA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3443" y="3570084"/>
            <a:ext cx="11255014" cy="2369880"/>
          </a:xfrm>
        </p:spPr>
        <p:txBody>
          <a:bodyPr wrap="square" lIns="0" tIns="0" rIns="0" bIns="0" anchor="ctr" anchorCtr="0">
            <a:spAutoFit/>
          </a:bodyPr>
          <a:lstStyle/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uk-UA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360000" algn="just">
              <a:lnSpc>
                <a:spcPct val="100000"/>
              </a:lnSpc>
              <a:spcBef>
                <a:spcPts val="0"/>
              </a:spcBef>
              <a:buNone/>
            </a:pPr>
            <a:endParaRPr lang="ru-RU" sz="2000" b="1" i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36000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uk-UA" sz="1800" dirty="0"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uk-UA" sz="1800" dirty="0">
                <a:latin typeface="Times New Roman" pitchFamily="18" charset="0"/>
                <a:cs typeface="Times New Roman" pitchFamily="18" charset="0"/>
              </a:rPr>
            </a:br>
            <a:r>
              <a:rPr lang="uk-UA" sz="1800" dirty="0"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uk-UA" sz="1800" dirty="0">
                <a:latin typeface="Times New Roman" pitchFamily="18" charset="0"/>
                <a:cs typeface="Times New Roman" pitchFamily="18" charset="0"/>
              </a:rPr>
            </a:br>
            <a:r>
              <a:rPr lang="ru-RU" sz="1800" dirty="0"/>
              <a:t> </a:t>
            </a:r>
            <a:br>
              <a:rPr lang="ru-RU" sz="1800" dirty="0"/>
            </a:br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uk-UA" sz="2000" dirty="0"/>
            </a:br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uk-UA" sz="2000" dirty="0"/>
            </a:b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275875" y="450573"/>
            <a:ext cx="1061258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1.3. Фінансові теорії історичної школи Німеччини.</a:t>
            </a:r>
            <a:b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443387" y="1007278"/>
            <a:ext cx="1027755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633443" y="1028343"/>
            <a:ext cx="11087502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60000" algn="just"/>
            <a:r>
              <a:rPr lang="ru-RU" b="1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Карл </a:t>
            </a:r>
            <a:r>
              <a:rPr lang="ru-RU" b="1" i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Дітцель</a:t>
            </a:r>
            <a:r>
              <a:rPr lang="ru-RU" b="1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b="1" i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державний</a:t>
            </a:r>
            <a:r>
              <a:rPr lang="ru-RU" b="1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борг.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Історична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школа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Німеччини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сформувала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оригінальну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концепцію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теорії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державного кредиту. Карл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Дітцель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(1829–1884) у 1855 р.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зазначав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своїй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праці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«Система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державних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позик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народ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тим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заможніший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народне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господарство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тим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процвітаюче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прогресуюче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більшу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частку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державних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витрат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поглинають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процентні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платежі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indent="360000"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думку,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державний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кредит: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по-перше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підносить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державу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вищу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стадію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господарського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розвитку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по-друге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створює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держави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невичерпний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незмінний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фонд», з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нація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щодня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щогодини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отримує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вигоди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по-третє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за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рахунок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кредиту («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невичерпного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фонду»)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нація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задовольняє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потреби;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по-четверте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державні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позики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надаються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кредиторами з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вільних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надлишків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капіталу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при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цьому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жодним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чином не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відволікаються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капітальні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вкладення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будь-яке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підприємництво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Приватний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господарський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лад не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страждає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державного кредиту. </a:t>
            </a:r>
          </a:p>
          <a:p>
            <a:pPr indent="360000"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Одним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представників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історичної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школи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є Г. Ф.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Кнапп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(1842–1926),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відомий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теоретик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сфері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грошей. Г. Ф.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Кнапп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1895 р.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опублікував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свою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працю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Державна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теорія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грошей».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ній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намагався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довести,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паперові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гроші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кращі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металеві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оскільки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цінність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визначається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такою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могутньою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політичною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силою, як держава.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думку, держава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проводити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грошову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політику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виходячи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реальних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економічних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потреб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держави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indent="360000"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Таким чином,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історична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школа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Німеччини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створила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досить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цілісну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теорію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державних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фінансів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умов «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наздоганяючого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розвитку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», коли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країна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проводить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політику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стимулювання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економічного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розвитку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умовах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слабкості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національного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капіталу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допомогою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держави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концентрувати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фінансові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зусилля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руху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вперед.</a:t>
            </a:r>
          </a:p>
        </p:txBody>
      </p:sp>
    </p:spTree>
    <p:extLst>
      <p:ext uri="{BB962C8B-B14F-4D97-AF65-F5344CB8AC3E}">
        <p14:creationId xmlns:p14="http://schemas.microsoft.com/office/powerpoint/2010/main" val="165608587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330280A0-EE29-42F1-A043-915EBD6CEA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3443" y="3570084"/>
            <a:ext cx="11255014" cy="2369880"/>
          </a:xfrm>
        </p:spPr>
        <p:txBody>
          <a:bodyPr wrap="square" lIns="0" tIns="0" rIns="0" bIns="0" anchor="ctr" anchorCtr="0">
            <a:spAutoFit/>
          </a:bodyPr>
          <a:lstStyle/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uk-UA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360000" algn="just">
              <a:lnSpc>
                <a:spcPct val="100000"/>
              </a:lnSpc>
              <a:spcBef>
                <a:spcPts val="0"/>
              </a:spcBef>
              <a:buNone/>
            </a:pPr>
            <a:endParaRPr lang="ru-RU" sz="2000" b="1" i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36000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uk-UA" sz="1800" dirty="0"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uk-UA" sz="1800" dirty="0">
                <a:latin typeface="Times New Roman" pitchFamily="18" charset="0"/>
                <a:cs typeface="Times New Roman" pitchFamily="18" charset="0"/>
              </a:rPr>
            </a:br>
            <a:r>
              <a:rPr lang="uk-UA" sz="1800" dirty="0"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uk-UA" sz="1800" dirty="0">
                <a:latin typeface="Times New Roman" pitchFamily="18" charset="0"/>
                <a:cs typeface="Times New Roman" pitchFamily="18" charset="0"/>
              </a:rPr>
            </a:br>
            <a:r>
              <a:rPr lang="ru-RU" sz="1800" dirty="0"/>
              <a:t> </a:t>
            </a:r>
            <a:br>
              <a:rPr lang="ru-RU" sz="1800" dirty="0"/>
            </a:br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uk-UA" sz="2000" dirty="0"/>
            </a:br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uk-UA" sz="2000" dirty="0"/>
            </a:b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275875" y="450573"/>
            <a:ext cx="1061258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1.4. </a:t>
            </a:r>
            <a:r>
              <a:rPr lang="uk-UA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Маржиналізм</a:t>
            </a:r>
            <a:r>
              <a:rPr lang="uk-UA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і його вплив на розвиток фінансової науки.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443387" y="1007278"/>
            <a:ext cx="1027755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275875" y="1007278"/>
            <a:ext cx="10612582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60000"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початку 70-х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років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XIX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ст.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базі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суттєвих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зрушень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змін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відбувалися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економіці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західних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країн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економічній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науці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сталася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так звана, «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маржиналістська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революція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».</a:t>
            </a:r>
          </a:p>
          <a:p>
            <a:pPr indent="360000"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Ударний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фронт»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маржиналістської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революції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охопив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широку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економічну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територію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свідчило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об’єктивну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нового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підходу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аналізу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Одночасно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різних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країнах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з’явилися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ґрунтовні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праці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нового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напряму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Засновниками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нового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напряму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досліджень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названого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маржиналізмом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суб’єктивно-психологічною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школою,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були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Вільям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Стенлей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Джевонс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(1835–1882) —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Великобританія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увів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економічний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аналіз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психології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основоположники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австрійської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школи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Карл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Менгер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(1840–1921),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Євген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фон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Бем-Баверк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(1851–1914),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Фрідріх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фон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Візер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(1851–1926). Вони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зробили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значний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внесок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розвиток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нової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теорії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Праця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Менгера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з’явилася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майже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одночасно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працею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В. С.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Джевонса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1871 р.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Французький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економіст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Леон Вальрас (1834–1910)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своїй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праці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опублікованій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1874 р., вводить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економічні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дослідження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методи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математики. У 1889 р.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голландський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математик Арнольд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Джакоб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Коен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Стюарт (1855–1921)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публікує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працю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основі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маржиналістської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теорії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запропонував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теорему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прогресивних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процентних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ставок для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оподаткування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особистих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доходів.</a:t>
            </a:r>
          </a:p>
          <a:p>
            <a:pPr indent="360000" algn="just"/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Математичний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метод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полягає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широкому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апарату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алгебри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ньому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економічні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відносини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подані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як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функції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змінні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довільні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величини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На думку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французького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економіста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Л. Вальраса (1834–1910),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економічний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закон не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точно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передати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звичайною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мовою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тому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застосування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математики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стати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неодмінною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умовою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економічної науки. До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представників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маржиналізму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віднести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Людвіга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фон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Мізеса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(1881–1973) — теоретика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економічного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лібералізму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Фрідріха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фон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Хайека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(1899–1992) —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витонченого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теоретика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австрійської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школи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8766903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330280A0-EE29-42F1-A043-915EBD6CEA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3443" y="3570084"/>
            <a:ext cx="11255014" cy="2369880"/>
          </a:xfrm>
        </p:spPr>
        <p:txBody>
          <a:bodyPr wrap="square" lIns="0" tIns="0" rIns="0" bIns="0" anchor="ctr" anchorCtr="0">
            <a:spAutoFit/>
          </a:bodyPr>
          <a:lstStyle/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uk-UA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360000" algn="just">
              <a:lnSpc>
                <a:spcPct val="100000"/>
              </a:lnSpc>
              <a:spcBef>
                <a:spcPts val="0"/>
              </a:spcBef>
              <a:buNone/>
            </a:pPr>
            <a:endParaRPr lang="ru-RU" sz="2000" b="1" i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36000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uk-UA" sz="1800" dirty="0"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uk-UA" sz="1800" dirty="0">
                <a:latin typeface="Times New Roman" pitchFamily="18" charset="0"/>
                <a:cs typeface="Times New Roman" pitchFamily="18" charset="0"/>
              </a:rPr>
            </a:br>
            <a:r>
              <a:rPr lang="uk-UA" sz="1800" dirty="0"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uk-UA" sz="1800" dirty="0">
                <a:latin typeface="Times New Roman" pitchFamily="18" charset="0"/>
                <a:cs typeface="Times New Roman" pitchFamily="18" charset="0"/>
              </a:rPr>
            </a:br>
            <a:r>
              <a:rPr lang="ru-RU" sz="1800" dirty="0"/>
              <a:t> </a:t>
            </a:r>
            <a:br>
              <a:rPr lang="ru-RU" sz="1800" dirty="0"/>
            </a:br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uk-UA" sz="2000" dirty="0"/>
            </a:br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uk-UA" sz="2000" dirty="0"/>
            </a:b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275875" y="450573"/>
            <a:ext cx="1061258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1.4. </a:t>
            </a:r>
            <a:r>
              <a:rPr lang="uk-UA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Маржиналізм</a:t>
            </a:r>
            <a:r>
              <a:rPr lang="uk-UA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і його вплив на розвиток фінансової науки.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443387" y="1007278"/>
            <a:ext cx="1027755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275875" y="1007278"/>
            <a:ext cx="10612582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60000" algn="just"/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Маржиналізм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здійснив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переворот в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економічній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науці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indent="360000" algn="just"/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по-перше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змінений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предмет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дослідження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У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класичній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політекономії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предметом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дослідження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була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сфера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виробництва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вартість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виробничих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визначалася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працею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маржиналісти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предметом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дослідження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вважали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сферу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обігу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в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якій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панує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перевагами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виборі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поведінкою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змінюється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гедонізмом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. В основу економічної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теорії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були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покладені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суб’єктивні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поняття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введені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психологічні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категорії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Психологічні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чинники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були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виділені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як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визначальна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економічна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сила; </a:t>
            </a:r>
          </a:p>
          <a:p>
            <a:pPr indent="360000" algn="just"/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по-друге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в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економічний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аналіз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були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введені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маржиналістські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тобто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граничні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величини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гранична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продуктивність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гранична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одиниця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гранична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корисність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Остання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передбачає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приріст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корисності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певних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збільшення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одну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граничну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одиницю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Гранична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корисність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дорівнює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вартості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цінності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останнього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найменш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цінного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товару; </a:t>
            </a:r>
          </a:p>
          <a:p>
            <a:pPr indent="360000" algn="just"/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по-третє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зазнало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змін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трактування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вартості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класиків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англійської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політекономії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вартість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визначалася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працею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то у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маржиналістів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вона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визначається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граничною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корисністю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Згідно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Е. фон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Бем-Баверком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цінність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речі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вимірюється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величиною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граничної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користі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цієї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речі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indent="360000" algn="just"/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по-четверте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соціальні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суспільні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умови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причини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мінливості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наслідки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економічного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аналізу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були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вилучені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indent="360000" algn="just"/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по-п’яте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у поле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зору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маржиналізму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потрапляє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мікрорівень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—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економічні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фінансові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відносини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підприємців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Математичні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методи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аналізу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дозволили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поставити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питання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максимізацію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економічної і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фінансової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фірми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її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прибутку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ціни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витрат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виробництва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інвестицій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довгострокові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короткострокові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активи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indent="360000" algn="just"/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по-шосте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маржиналістська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школа внесла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зміни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методи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дослідження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Її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представники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зробили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спробу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перетворення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економічної науки в одну з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точних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наук.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Більшість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представників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маржиналістської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|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школи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використовували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своїх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працях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вищу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математику.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Застосування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диференціального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обчислення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дозволило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глибше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обґрунтувати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низку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положень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кількісно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визначити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категорії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багатства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вартості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заощаджень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інвестицій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капіталу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позичкового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процента.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Маржиналізм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також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відомий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застосуванням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економіко-статистичних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методів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56055976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330280A0-EE29-42F1-A043-915EBD6CEA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3443" y="3570084"/>
            <a:ext cx="11255014" cy="2369880"/>
          </a:xfrm>
        </p:spPr>
        <p:txBody>
          <a:bodyPr wrap="square" lIns="0" tIns="0" rIns="0" bIns="0" anchor="ctr" anchorCtr="0">
            <a:spAutoFit/>
          </a:bodyPr>
          <a:lstStyle/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uk-UA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360000" algn="just">
              <a:lnSpc>
                <a:spcPct val="100000"/>
              </a:lnSpc>
              <a:spcBef>
                <a:spcPts val="0"/>
              </a:spcBef>
              <a:buNone/>
            </a:pPr>
            <a:endParaRPr lang="ru-RU" sz="2000" b="1" i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36000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uk-UA" sz="1800" dirty="0"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uk-UA" sz="1800" dirty="0">
                <a:latin typeface="Times New Roman" pitchFamily="18" charset="0"/>
                <a:cs typeface="Times New Roman" pitchFamily="18" charset="0"/>
              </a:rPr>
            </a:br>
            <a:r>
              <a:rPr lang="uk-UA" sz="1800" dirty="0"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uk-UA" sz="1800" dirty="0">
                <a:latin typeface="Times New Roman" pitchFamily="18" charset="0"/>
                <a:cs typeface="Times New Roman" pitchFamily="18" charset="0"/>
              </a:rPr>
            </a:br>
            <a:r>
              <a:rPr lang="ru-RU" sz="1800" dirty="0"/>
              <a:t> </a:t>
            </a:r>
            <a:br>
              <a:rPr lang="ru-RU" sz="1800" dirty="0"/>
            </a:br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uk-UA" sz="2000" dirty="0"/>
            </a:br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uk-UA" sz="2000" dirty="0"/>
            </a:b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275875" y="450573"/>
            <a:ext cx="1061258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78815" algn="ctr">
              <a:spcAft>
                <a:spcPts val="0"/>
              </a:spcAft>
            </a:pPr>
            <a:r>
              <a:rPr lang="uk-UA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1.5. </a:t>
            </a:r>
            <a:r>
              <a:rPr lang="uk-UA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Кейнсіанство</a:t>
            </a:r>
            <a:r>
              <a:rPr lang="uk-UA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і його значення для розвитку фінансової науки.</a:t>
            </a:r>
            <a:endParaRPr lang="ru-RU" sz="14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443387" y="1007278"/>
            <a:ext cx="1027755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817418" y="1407388"/>
            <a:ext cx="11071039" cy="49859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60000" algn="just"/>
            <a:r>
              <a:rPr lang="ru-RU" sz="2000" b="1" i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Фінансова</a:t>
            </a:r>
            <a:r>
              <a:rPr lang="ru-RU" sz="2000" b="1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теорія</a:t>
            </a:r>
            <a:r>
              <a:rPr lang="ru-RU" sz="2000" b="1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Джона </a:t>
            </a:r>
            <a:r>
              <a:rPr lang="ru-RU" sz="2000" b="1" i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Мейнарда</a:t>
            </a:r>
            <a:r>
              <a:rPr lang="ru-RU" sz="2000" b="1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Кейнса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indent="360000" algn="just"/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Англійський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економіст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Джон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Мейнард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Кейнс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(1883–1946)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посідає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особливе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місце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історії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розвитку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економічної думки.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книга «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Загальна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теорія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зайнятості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процента і грошей»,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випущена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1936 р., мала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величезний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вплив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формування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світової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економічної думки і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розроблення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відповідної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державної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фінансової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політики. </a:t>
            </a:r>
          </a:p>
          <a:p>
            <a:pPr indent="360000" algn="just"/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Кейнс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відзначає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дві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наукові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позиції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мають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скороминущу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цінність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повинні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бути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присутніми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будь-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теоріях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стосуються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шляхів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розвитку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економіки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Перша, Дж.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Кейнс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звернув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увагу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невизначеність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економічному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русі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яка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веде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волатильності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нестійкості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розвитку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На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думку,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балансуючим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чинником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є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спекуляція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яка проходить через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надзвичайно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висока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міра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волатильності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ринків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Друга, Д.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Кейнс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зазначав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економічний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розвиток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спільний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вплив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доходу,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випуску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продукції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буде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більшим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ніж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вплив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лише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одних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indent="360000" algn="just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Предметом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наукового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дослідження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Дж.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Кейнсом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є вся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сукупність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економічних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відносин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Але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підходить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свого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предмета не з позицій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пропонування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ресурсів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як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робили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попередники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—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класична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неокласична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політекономія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 з позицій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попиту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забезпечує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реалізацію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ресурсів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1895311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330280A0-EE29-42F1-A043-915EBD6CEA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3443" y="3570084"/>
            <a:ext cx="11255014" cy="2369880"/>
          </a:xfrm>
        </p:spPr>
        <p:txBody>
          <a:bodyPr wrap="square" lIns="0" tIns="0" rIns="0" bIns="0" anchor="ctr" anchorCtr="0">
            <a:spAutoFit/>
          </a:bodyPr>
          <a:lstStyle/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uk-UA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360000" algn="just">
              <a:lnSpc>
                <a:spcPct val="100000"/>
              </a:lnSpc>
              <a:spcBef>
                <a:spcPts val="0"/>
              </a:spcBef>
              <a:buNone/>
            </a:pPr>
            <a:endParaRPr lang="ru-RU" sz="2000" b="1" i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36000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uk-UA" sz="1800" dirty="0"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uk-UA" sz="1800" dirty="0">
                <a:latin typeface="Times New Roman" pitchFamily="18" charset="0"/>
                <a:cs typeface="Times New Roman" pitchFamily="18" charset="0"/>
              </a:rPr>
            </a:br>
            <a:r>
              <a:rPr lang="uk-UA" sz="1800" dirty="0"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uk-UA" sz="1800" dirty="0">
                <a:latin typeface="Times New Roman" pitchFamily="18" charset="0"/>
                <a:cs typeface="Times New Roman" pitchFamily="18" charset="0"/>
              </a:rPr>
            </a:br>
            <a:r>
              <a:rPr lang="ru-RU" sz="1800" dirty="0"/>
              <a:t> </a:t>
            </a:r>
            <a:br>
              <a:rPr lang="ru-RU" sz="1800" dirty="0"/>
            </a:br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uk-UA" sz="2000" dirty="0"/>
            </a:br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uk-UA" sz="2000" dirty="0"/>
            </a:b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275875" y="450573"/>
            <a:ext cx="1061258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78815" algn="ctr">
              <a:spcAft>
                <a:spcPts val="0"/>
              </a:spcAft>
            </a:pPr>
            <a:r>
              <a:rPr lang="uk-UA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1.5. </a:t>
            </a:r>
            <a:r>
              <a:rPr lang="uk-UA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Кейнсіанство</a:t>
            </a:r>
            <a:r>
              <a:rPr lang="uk-UA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і його значення для розвитку фінансової науки.</a:t>
            </a:r>
            <a:endParaRPr lang="ru-RU" sz="14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443387" y="1007278"/>
            <a:ext cx="1027755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725430" y="864436"/>
            <a:ext cx="11071039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60000" algn="just"/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Фінансова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концепція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Дж. М.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Кейнса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виходить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основних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положень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загальної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теорії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indent="360000" algn="just"/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Введення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економічний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обіг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терміна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ефективний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попит» дозволило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повернутися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аналізу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макроекономічних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показників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(валового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внутрішнього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продукту і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національного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доходу),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яких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власне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відмовилися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всі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післярікардівські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школи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Повернення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макроекономічних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показників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дало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можливість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з’ясувати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як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функціонує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економічна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система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загалом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поставити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ряд завдань,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пов’язаних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рухом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усього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потоку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вироблюваної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розподілюваної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споживаної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вартості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з’ясувати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яку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її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частину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необхідно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вилучити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фінансовими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методами і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направити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вирішення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основних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економічних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проблем.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Розвиток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кейнсіанської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макроекономічної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теорії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сприяв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удосконаленню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методів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аналізу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державних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фінансів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прийомів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фіскальної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політики,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заснованих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економетриці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математиці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indent="360000" algn="just"/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На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підставі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ідеї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 «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ефективний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попит»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була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переглянута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вся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фінансова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концепція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Теорія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державних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фінансів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почала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розглядатися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як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складова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теорії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зайнятості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процента і грошей, а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фіскальна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політика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— як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невід’ємна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частина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економічної політики. На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цій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основі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було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визначено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місце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роль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категорій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державних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фінансів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державних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видатків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податків,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позик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економічному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розвитку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indent="360000" algn="just"/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Головним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інструментом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регулювання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економіки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є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бюджетна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політика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На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державний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бюджет і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фіскальну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політику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загалом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покладалися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завдання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забезпечення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зайнятості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робочої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сили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ефективного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економічного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розвитку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Грошово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-кредитному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регулюванню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Дж.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Кейнс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відводив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меншу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роль. </a:t>
            </a:r>
          </a:p>
          <a:p>
            <a:pPr indent="360000" algn="just"/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Державним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видаткам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тобто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урядовому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попиту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державному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споживанню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відводилося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особливе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місце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Дж.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Кейнс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розглядав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державні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вдатки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як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основний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інструмент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урядового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втручання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подолання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депресії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формування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структуру і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зростання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він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вважав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невід’ємним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чинником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досягнення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ефективного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попиту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».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Урядовий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попит,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фінансується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податками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позиками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на думку Дж.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Кейнса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повинен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пожвавити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підприємницьку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діяльність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сприятиме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зростанню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зайнятості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доходів. </a:t>
            </a:r>
          </a:p>
          <a:p>
            <a:pPr indent="360000" algn="just"/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5.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Новим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положенням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фінансової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теорії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є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концепція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зростання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державних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капітальних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вкладень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доповнюють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урядові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заходи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щодо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стимулювання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схильності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інвестицій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». До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певної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міри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ця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ідея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відповідала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теорії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історичної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школи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Німеччини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На думку Дж.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Кейнса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регулювання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обсягу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поточних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інвестицій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залишати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приватних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руках не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можна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тільки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«широка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соціалізація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інвестицій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виявиться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єдиним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засобом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щоб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забезпечити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наближення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повної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зайнятості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хоча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 повинно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виключати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всякого роду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компромісів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способів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співпраці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приватною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ініціативою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indent="360000" algn="just"/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6. Дж.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Кейнс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вписує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в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рух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макропоказників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податки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вважаючи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зміни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податковій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політиці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можуть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впливати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«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схильність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споживання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». У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науковий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обіг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вводиться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поняття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податки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—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вбудовані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стабілізатори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»,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ґрунтується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функціональній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залежності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між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національним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доходом і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податками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означає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сума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вилучених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податків (за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інших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рівних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умов)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залежить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обсягу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національного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доходу. Чим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вищий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рівень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національного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доходу,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тим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більша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сума податків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надійде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бюджету. І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навпаки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коли при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кризовому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падінні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виробництва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національний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дохід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знижується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сума податків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скорочується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Такий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характер податків,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погляду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Дж.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Кейнса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забезпечує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певну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автоматичну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гнучкість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економічної системи. </a:t>
            </a:r>
          </a:p>
          <a:p>
            <a:pPr indent="360000" algn="just"/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7. Дж.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Кейнс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розвиває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ідею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необхідності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зростання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державних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видатків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фінансуються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допомогою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позик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».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Ідея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 нова, вона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відома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давніх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часів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З точки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зору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Дж.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Кейнса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державні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інвестиції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поточні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державні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видатки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можна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фінансувати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борг.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Урядові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інвестиції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фінансуються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допомогою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позик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призведуть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розширення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схильності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інвестування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», а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фінансування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поточних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державних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видатків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призведе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збільшення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схильності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споживання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».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Зростання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заборгованості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держави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місцевої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влади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він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розглядав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як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невід’ємну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частину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державного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регулювання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ефективного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попиту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». </a:t>
            </a:r>
          </a:p>
          <a:p>
            <a:pPr indent="360000" algn="just"/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 часу Дж.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Кейнса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обов’язкова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відповідність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бюджетних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видатків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доходів стала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вважатися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анахронізмом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 боязнь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бюджетних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дефіцитів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зростання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державного боргу —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шкідливим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забобоном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з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концепцією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здорових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фінансів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було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покінчено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Ринок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позичкових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капіталів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стає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найважливішим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джерелом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досягнення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ефективного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попиту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», а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дефіцит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державного бюджету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перетворюється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один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способів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регулювання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економіки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Послідовники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Дж.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Кейнса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розвивають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концепцію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дефіцитного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фінансування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». </a:t>
            </a:r>
          </a:p>
        </p:txBody>
      </p:sp>
    </p:spTree>
    <p:extLst>
      <p:ext uri="{BB962C8B-B14F-4D97-AF65-F5344CB8AC3E}">
        <p14:creationId xmlns:p14="http://schemas.microsoft.com/office/powerpoint/2010/main" val="12335562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330280A0-EE29-42F1-A043-915EBD6CEA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7298" y="360947"/>
            <a:ext cx="10881360" cy="4561893"/>
          </a:xfrm>
        </p:spPr>
        <p:txBody>
          <a:bodyPr>
            <a:noAutofit/>
          </a:bodyPr>
          <a:lstStyle/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uk-UA" sz="5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360000" algn="just">
              <a:lnSpc>
                <a:spcPct val="100000"/>
              </a:lnSpc>
              <a:spcBef>
                <a:spcPts val="0"/>
              </a:spcBef>
              <a:buNone/>
            </a:pPr>
            <a:endParaRPr lang="uk-UA" sz="5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uk-UA" sz="5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3574473" y="360947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1.1. Попередники англійської класичної політекономії.</a:t>
            </a:r>
            <a:b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b="1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443387" y="1007278"/>
            <a:ext cx="10277558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60000" algn="just"/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Концепції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державних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фінансів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є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невід’ємною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частиною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будь-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якої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фундаментальної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економічної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доктрини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визначається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політичними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економічними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соціальними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умовами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Для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розуміння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фінансової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теорії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з’ясування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її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практичного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значення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визначити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теоретичні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положення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тієї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школи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економічної думки, до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якої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вона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належить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indent="360000" algn="just"/>
            <a:r>
              <a:rPr lang="ru-RU" sz="2000" b="1" i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Меркантилізм</a:t>
            </a:r>
            <a:r>
              <a:rPr lang="ru-RU" sz="2000" b="1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000" b="1" i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іт</a:t>
            </a:r>
            <a:r>
              <a:rPr lang="ru-RU" sz="2000" b="1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000" b="1" i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mercante</a:t>
            </a:r>
            <a:r>
              <a:rPr lang="en-US" sz="2000" b="1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— </a:t>
            </a:r>
            <a:r>
              <a:rPr lang="ru-RU" sz="2000" b="1" i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купець</a:t>
            </a:r>
            <a:r>
              <a:rPr lang="ru-RU" sz="2000" b="1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як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економічна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теорія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розвивається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Західній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Європі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XV —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початку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XVIII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ст. з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виникненням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зміцненням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історично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першої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форми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капіталу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—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торговельного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indent="360000" algn="just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Основною проблемою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меркантилістської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теорії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було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методів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збагачення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нації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метою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економічного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розвитку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Меркантилісти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ввели в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науковий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обіг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макроекономічну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категорію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національне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багатство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як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загальне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благо,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держави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Предметом теоретичного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дослідження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стала сфера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обігу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передусім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зовнішня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 також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внутрішня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торгівля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грошовий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оборот), методами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дослідження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—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описовий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історичний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порівняльний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Ранній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меркантилізм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економічній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літературі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називають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також монетаризмом. На думку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представників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джерелом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зростання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національного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багатства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було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накопичення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грошей у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вигляді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дорогоцінних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металів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самі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гроші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розглядалися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як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активний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фактор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економіки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14437246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330280A0-EE29-42F1-A043-915EBD6CEA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3443" y="3570084"/>
            <a:ext cx="11255014" cy="2369880"/>
          </a:xfrm>
        </p:spPr>
        <p:txBody>
          <a:bodyPr wrap="square" lIns="0" tIns="0" rIns="0" bIns="0" anchor="ctr" anchorCtr="0">
            <a:spAutoFit/>
          </a:bodyPr>
          <a:lstStyle/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uk-UA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360000" algn="just">
              <a:lnSpc>
                <a:spcPct val="100000"/>
              </a:lnSpc>
              <a:spcBef>
                <a:spcPts val="0"/>
              </a:spcBef>
              <a:buNone/>
            </a:pPr>
            <a:endParaRPr lang="ru-RU" sz="2000" b="1" i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36000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uk-UA" sz="1800" dirty="0"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uk-UA" sz="1800" dirty="0">
                <a:latin typeface="Times New Roman" pitchFamily="18" charset="0"/>
                <a:cs typeface="Times New Roman" pitchFamily="18" charset="0"/>
              </a:rPr>
            </a:br>
            <a:r>
              <a:rPr lang="uk-UA" sz="1800" dirty="0"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uk-UA" sz="1800" dirty="0">
                <a:latin typeface="Times New Roman" pitchFamily="18" charset="0"/>
                <a:cs typeface="Times New Roman" pitchFamily="18" charset="0"/>
              </a:rPr>
            </a:br>
            <a:r>
              <a:rPr lang="ru-RU" sz="1800" dirty="0"/>
              <a:t> </a:t>
            </a:r>
            <a:br>
              <a:rPr lang="ru-RU" sz="1800" dirty="0"/>
            </a:br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uk-UA" sz="2000" dirty="0"/>
            </a:br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uk-UA" sz="2000" dirty="0"/>
            </a:b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275875" y="450573"/>
            <a:ext cx="1061258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78815" algn="ctr">
              <a:spcAft>
                <a:spcPts val="0"/>
              </a:spcAft>
            </a:pPr>
            <a:r>
              <a:rPr lang="uk-UA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1.6. Повернення до неокласики. Протистояння </a:t>
            </a:r>
            <a:r>
              <a:rPr lang="uk-UA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кейнсіанству</a:t>
            </a:r>
            <a:r>
              <a:rPr lang="uk-UA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ru-RU" sz="14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443387" y="1007278"/>
            <a:ext cx="1027755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33443" y="1007278"/>
            <a:ext cx="11255014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60000" algn="just"/>
            <a:r>
              <a:rPr lang="ru-RU" b="1" i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Неокласицизм</a:t>
            </a:r>
            <a:r>
              <a:rPr lang="ru-RU" b="1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кінця</a:t>
            </a:r>
            <a:r>
              <a:rPr lang="ru-RU" b="1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ХІХ ст. </a:t>
            </a:r>
            <a:r>
              <a:rPr lang="ru-RU" b="1" i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Фінансова</a:t>
            </a:r>
            <a:r>
              <a:rPr lang="ru-RU" b="1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теорія</a:t>
            </a:r>
            <a:r>
              <a:rPr lang="ru-RU" b="1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Артура </a:t>
            </a:r>
            <a:r>
              <a:rPr lang="ru-RU" b="1" i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Сесіля</a:t>
            </a:r>
            <a:r>
              <a:rPr lang="ru-RU" b="1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Пігу</a:t>
            </a:r>
            <a:r>
              <a:rPr lang="ru-RU" b="1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indent="360000" algn="just"/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Видатним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представником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неокласицизму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був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Артур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Сесіль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Пігу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(1877–1959),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учень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А. Маршалла,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зробив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істотний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внесок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розвиток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фінансової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науки. А. С.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Пігу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є одним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засновників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теорії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добробуту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своїй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роботі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Політична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добробуту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А.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Пігу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досліджує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широке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коло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економічних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фінансових проблем з метою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знаходження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шляхів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поліпшення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життя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людей.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зазначав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соціальний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ентузіазм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повстає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злиденності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брудних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вулиць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безрадісного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існування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знедолених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людей, є початком економічної науки.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своєму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дослідженні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Пігу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розглядає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економічну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соціальну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й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фіскальну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політику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аспекті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розподілу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національного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доходу як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короткостроковому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так і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довгостроковому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плані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indent="360000"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іншій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своїй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роботі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оприлюдненій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1928 р. — «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Дослідженням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державних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фінансів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», А.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Пігу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приділив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значну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увагу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проблемам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оподатковування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indent="360000"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Пігу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глибоко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проаналізувавши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проблеми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державних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доходів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видатків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ставить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питання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оптимуму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державних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видатків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зазначає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без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цього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балансування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між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платежами «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найменшої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сукупної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жертви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задоволенням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суспільних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потреб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бути порушено, 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призводить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певного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державного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втручання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А.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Пігу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одним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перших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економістів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запропонував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ввести податкові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пільги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персонального характеру.</a:t>
            </a:r>
          </a:p>
          <a:p>
            <a:pPr indent="360000"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Пігу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відомий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також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обґрунтуванням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ефекту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ім’я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— «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Ефект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Пігу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Ефект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багатства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суть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полягає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тому,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період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класичної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кризи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перевиробництва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відбувається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падіння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тоді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як, так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звані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зовнішні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ліквідні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активи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збільшуються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інвестиції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цінні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папери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інше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Власники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таких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активів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почувають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себе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більш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багатшими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через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збільшують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витрати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3547515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330280A0-EE29-42F1-A043-915EBD6CEA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3443" y="3570084"/>
            <a:ext cx="11255014" cy="2369880"/>
          </a:xfrm>
        </p:spPr>
        <p:txBody>
          <a:bodyPr wrap="square" lIns="0" tIns="0" rIns="0" bIns="0" anchor="ctr" anchorCtr="0">
            <a:spAutoFit/>
          </a:bodyPr>
          <a:lstStyle/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uk-UA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360000" algn="just">
              <a:lnSpc>
                <a:spcPct val="100000"/>
              </a:lnSpc>
              <a:spcBef>
                <a:spcPts val="0"/>
              </a:spcBef>
              <a:buNone/>
            </a:pPr>
            <a:endParaRPr lang="ru-RU" sz="2000" b="1" i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36000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uk-UA" sz="1800" dirty="0"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uk-UA" sz="1800" dirty="0">
                <a:latin typeface="Times New Roman" pitchFamily="18" charset="0"/>
                <a:cs typeface="Times New Roman" pitchFamily="18" charset="0"/>
              </a:rPr>
            </a:br>
            <a:r>
              <a:rPr lang="uk-UA" sz="1800" dirty="0"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uk-UA" sz="1800" dirty="0">
                <a:latin typeface="Times New Roman" pitchFamily="18" charset="0"/>
                <a:cs typeface="Times New Roman" pitchFamily="18" charset="0"/>
              </a:rPr>
            </a:br>
            <a:r>
              <a:rPr lang="ru-RU" sz="1800" dirty="0"/>
              <a:t> </a:t>
            </a:r>
            <a:br>
              <a:rPr lang="ru-RU" sz="1800" dirty="0"/>
            </a:br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uk-UA" sz="2000" dirty="0"/>
            </a:br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uk-UA" sz="2000" dirty="0"/>
            </a:b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275875" y="450573"/>
            <a:ext cx="1061258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78815" algn="ctr">
              <a:spcAft>
                <a:spcPts val="0"/>
              </a:spcAft>
            </a:pPr>
            <a:r>
              <a:rPr lang="uk-UA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1.6. Повернення до неокласики. Протистояння </a:t>
            </a:r>
            <a:r>
              <a:rPr lang="uk-UA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кейнсіанству</a:t>
            </a:r>
            <a:r>
              <a:rPr lang="uk-UA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ru-RU" sz="14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443387" y="1007278"/>
            <a:ext cx="1027755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33443" y="1007278"/>
            <a:ext cx="11255014" cy="56015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60000" algn="just"/>
            <a:r>
              <a:rPr lang="ru-RU" b="1" i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Ренесанс</a:t>
            </a:r>
            <a:r>
              <a:rPr lang="ru-RU" b="1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неокласицизму</a:t>
            </a:r>
            <a:r>
              <a:rPr lang="ru-RU" b="1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70-х р. ХХ ст.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Починаючи</a:t>
            </a: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70-х </a:t>
            </a:r>
            <a:r>
              <a:rPr lang="ru-RU" sz="1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рр</a:t>
            </a: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ХХ ст. у </a:t>
            </a:r>
            <a:r>
              <a:rPr lang="ru-RU" sz="1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економічній</a:t>
            </a: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науці</a:t>
            </a: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відбувається</a:t>
            </a: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ренесанс</a:t>
            </a: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теорій</a:t>
            </a: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ринкової</a:t>
            </a: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економіки</a:t>
            </a: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на думку </a:t>
            </a:r>
            <a:r>
              <a:rPr lang="ru-RU" sz="1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прихильників</a:t>
            </a: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мають</a:t>
            </a: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внутрішній</a:t>
            </a: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потенціал</a:t>
            </a: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вирішення проблем </a:t>
            </a:r>
            <a:r>
              <a:rPr lang="ru-RU" sz="1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досягнення</a:t>
            </a: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макроекономічної</a:t>
            </a: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стабілізації</a:t>
            </a: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Неокласичні</a:t>
            </a: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теоретики </a:t>
            </a:r>
            <a:r>
              <a:rPr lang="ru-RU" sz="1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підкреслювали</a:t>
            </a: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вплив</a:t>
            </a: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технічного</a:t>
            </a: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прогресу</a:t>
            </a: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1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економічне</a:t>
            </a: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зростання</a:t>
            </a: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indent="360000" algn="just"/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 70-х р. ХХ ст. </a:t>
            </a:r>
            <a:r>
              <a:rPr lang="ru-RU" sz="1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формується</a:t>
            </a: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напрям</a:t>
            </a: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неокласичної</a:t>
            </a: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теорії</a:t>
            </a: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названий у </a:t>
            </a:r>
            <a:r>
              <a:rPr lang="ru-RU" sz="1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економічній</a:t>
            </a: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літературі</a:t>
            </a: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неоконсерватизмом. </a:t>
            </a:r>
            <a:r>
              <a:rPr lang="ru-RU" sz="1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представники</a:t>
            </a: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1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своїх</a:t>
            </a: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роботах широко </a:t>
            </a:r>
            <a:r>
              <a:rPr lang="ru-RU" sz="1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використовують</a:t>
            </a: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аналітичні</a:t>
            </a: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методи</a:t>
            </a: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досліджень</a:t>
            </a: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маржиналізму</a:t>
            </a: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математичний</a:t>
            </a: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аналіз</a:t>
            </a: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Дослідження</a:t>
            </a: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1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застосуванням</a:t>
            </a: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математичного</a:t>
            </a: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апарату</a:t>
            </a: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підвищили</a:t>
            </a: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ефективність</a:t>
            </a: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економічної науки. </a:t>
            </a:r>
            <a:r>
              <a:rPr lang="ru-RU" sz="1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Математизація</a:t>
            </a: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фінансової</a:t>
            </a: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науки дала </a:t>
            </a:r>
            <a:r>
              <a:rPr lang="ru-RU" sz="1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можливість</a:t>
            </a: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ввести </a:t>
            </a:r>
            <a:r>
              <a:rPr lang="ru-RU" sz="1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державні</a:t>
            </a: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фінанси</a:t>
            </a: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1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економічних</a:t>
            </a: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моделей </a:t>
            </a:r>
            <a:r>
              <a:rPr lang="ru-RU" sz="1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прогнозування</a:t>
            </a: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Основні</a:t>
            </a: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положення</a:t>
            </a: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неоконсерватизму </a:t>
            </a:r>
            <a:r>
              <a:rPr lang="ru-RU" sz="1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базуються</a:t>
            </a: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таких </a:t>
            </a:r>
            <a:r>
              <a:rPr lang="ru-RU" sz="1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концепціях</a:t>
            </a: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indent="360000" algn="just"/>
            <a:r>
              <a:rPr lang="ru-RU" sz="1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По-перше</a:t>
            </a: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головним</a:t>
            </a: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нововведенням</a:t>
            </a: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є </a:t>
            </a:r>
            <a:r>
              <a:rPr lang="ru-RU" sz="1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концепція</a:t>
            </a: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sz="1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економіки</a:t>
            </a: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пропозиції</a:t>
            </a: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». </a:t>
            </a:r>
            <a:r>
              <a:rPr lang="ru-RU" sz="1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Її</a:t>
            </a: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сутність</a:t>
            </a: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полягає</a:t>
            </a: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тому, </a:t>
            </a:r>
            <a:r>
              <a:rPr lang="ru-RU" sz="1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економічне</a:t>
            </a: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зростання</a:t>
            </a: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визначається</a:t>
            </a: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достатністю</a:t>
            </a: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запропонованих</a:t>
            </a: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заощаджень</a:t>
            </a: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Причинно-</a:t>
            </a:r>
            <a:r>
              <a:rPr lang="ru-RU" sz="1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наслідкові</a:t>
            </a: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зв’язки</a:t>
            </a: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економічного</a:t>
            </a: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зростання</a:t>
            </a: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1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теорії</a:t>
            </a: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sz="1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економіки</a:t>
            </a: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пропозиції</a:t>
            </a: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sz="1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вибудовуються</a:t>
            </a: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таким чином: </a:t>
            </a:r>
            <a:r>
              <a:rPr lang="ru-RU" sz="1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заощадження</a:t>
            </a: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— </a:t>
            </a:r>
            <a:r>
              <a:rPr lang="ru-RU" sz="1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нагромадження</a:t>
            </a: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— </a:t>
            </a:r>
            <a:r>
              <a:rPr lang="ru-RU" sz="1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інвестиції</a:t>
            </a: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— продукт, </a:t>
            </a:r>
            <a:r>
              <a:rPr lang="ru-RU" sz="1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виробляється</a:t>
            </a: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створює</a:t>
            </a: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сам для себе </a:t>
            </a:r>
            <a:r>
              <a:rPr lang="ru-RU" sz="1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ринок</a:t>
            </a: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збуту</a:t>
            </a: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Гіпотеза</a:t>
            </a: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агрегованої</a:t>
            </a: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пропозиції</a:t>
            </a: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вперше</a:t>
            </a: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була</a:t>
            </a: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запропонована</a:t>
            </a: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1969 р. </a:t>
            </a:r>
            <a:r>
              <a:rPr lang="ru-RU" sz="1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американськими</a:t>
            </a: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економістами</a:t>
            </a: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Р. Лукасом і К. </a:t>
            </a:r>
            <a:r>
              <a:rPr lang="ru-RU" sz="1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Раппінгом</a:t>
            </a: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надалі</a:t>
            </a: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розвинута</a:t>
            </a: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1970-і </a:t>
            </a:r>
            <a:r>
              <a:rPr lang="ru-RU" sz="1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рр</a:t>
            </a: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Р. Лукасом; </a:t>
            </a:r>
          </a:p>
          <a:p>
            <a:pPr indent="360000" algn="just"/>
            <a:r>
              <a:rPr lang="ru-RU" sz="1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По-друге</a:t>
            </a: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у центр </a:t>
            </a:r>
            <a:r>
              <a:rPr lang="ru-RU" sz="1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дослідження</a:t>
            </a: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поставлений</a:t>
            </a: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суб’єктивний</a:t>
            </a: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фактор — «</a:t>
            </a:r>
            <a:r>
              <a:rPr lang="ru-RU" sz="1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економічна</a:t>
            </a: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людина</a:t>
            </a: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», </a:t>
            </a:r>
            <a:r>
              <a:rPr lang="ru-RU" sz="1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поведінка</a:t>
            </a: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спонукальні</a:t>
            </a: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мотиви</a:t>
            </a: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1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певних</a:t>
            </a: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економічних</a:t>
            </a: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соціальних</a:t>
            </a: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обставин</a:t>
            </a: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Мотивація</a:t>
            </a: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«економічної </a:t>
            </a:r>
            <a:r>
              <a:rPr lang="ru-RU" sz="1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людини</a:t>
            </a: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та </a:t>
            </a:r>
            <a:r>
              <a:rPr lang="ru-RU" sz="1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її</a:t>
            </a: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переваги</a:t>
            </a: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ґрунтуються</a:t>
            </a: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1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аналізі</a:t>
            </a: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мікроекономічних</a:t>
            </a: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показників</a:t>
            </a: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— </a:t>
            </a:r>
            <a:r>
              <a:rPr lang="ru-RU" sz="1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ціни</a:t>
            </a: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капіталу</a:t>
            </a: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прибутку</a:t>
            </a: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ренти</a:t>
            </a: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заробітної</a:t>
            </a: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плати </a:t>
            </a:r>
            <a:r>
              <a:rPr lang="ru-RU" sz="1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тощо</a:t>
            </a: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indent="360000" algn="just"/>
            <a:r>
              <a:rPr lang="ru-RU" sz="1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По-третє</a:t>
            </a: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на </a:t>
            </a:r>
            <a:r>
              <a:rPr lang="ru-RU" sz="1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основі</a:t>
            </a: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ідеї</a:t>
            </a: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вільного</a:t>
            </a: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підприємництва</a:t>
            </a: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розвивається</a:t>
            </a: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концепція</a:t>
            </a: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sz="1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саморегулювання</a:t>
            </a: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sz="1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економіки</a:t>
            </a: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обмеженого</a:t>
            </a: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державного </a:t>
            </a:r>
            <a:r>
              <a:rPr lang="ru-RU" sz="1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втручання</a:t>
            </a: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indent="360000" algn="just"/>
            <a:r>
              <a:rPr lang="ru-RU" sz="1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По-четверте</a:t>
            </a: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— </a:t>
            </a:r>
            <a:r>
              <a:rPr lang="ru-RU" sz="1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розвивається</a:t>
            </a: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теорія</a:t>
            </a: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факторів</a:t>
            </a: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виробництва</a:t>
            </a: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згідно</a:t>
            </a: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1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якою</a:t>
            </a: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вартість</a:t>
            </a: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продукту </a:t>
            </a:r>
            <a:r>
              <a:rPr lang="ru-RU" sz="1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створюється</a:t>
            </a: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трьома</a:t>
            </a: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основними</a:t>
            </a: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виробничими</a:t>
            </a: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факторами — </a:t>
            </a:r>
            <a:r>
              <a:rPr lang="ru-RU" sz="1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капіталом</a:t>
            </a: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працею</a:t>
            </a: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землею. </a:t>
            </a:r>
            <a:r>
              <a:rPr lang="ru-RU" sz="1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Обсяг</a:t>
            </a: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продукції</a:t>
            </a: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темпи</a:t>
            </a: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її</a:t>
            </a: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зростання</a:t>
            </a: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визначаються</a:t>
            </a: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різноманітними</a:t>
            </a: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співвідношеннями</a:t>
            </a: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виробничих</a:t>
            </a: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факторів</a:t>
            </a: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Національний</a:t>
            </a: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дохід</a:t>
            </a: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розподіляється</a:t>
            </a: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пропорційно</a:t>
            </a: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граничній</a:t>
            </a: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продуктивності</a:t>
            </a: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кожного фактора. За </a:t>
            </a:r>
            <a:r>
              <a:rPr lang="ru-RU" sz="1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відсутності</a:t>
            </a: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втручання</a:t>
            </a: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держави</a:t>
            </a: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заробітна</a:t>
            </a: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плата, </a:t>
            </a:r>
            <a:r>
              <a:rPr lang="ru-RU" sz="1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прибуток</a:t>
            </a: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рента </a:t>
            </a:r>
            <a:r>
              <a:rPr lang="ru-RU" sz="1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відповідатимуть</a:t>
            </a: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граничній</a:t>
            </a: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продуктивності</a:t>
            </a: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праці</a:t>
            </a: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капіталу</a:t>
            </a: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землі</a:t>
            </a: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Кожен</a:t>
            </a: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фактор </a:t>
            </a:r>
            <a:r>
              <a:rPr lang="ru-RU" sz="1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отримує</a:t>
            </a: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sz="1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справедливу</a:t>
            </a: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і </a:t>
            </a:r>
            <a:r>
              <a:rPr lang="ru-RU" sz="1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природну</a:t>
            </a: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sz="1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частку</a:t>
            </a: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доходу. </a:t>
            </a:r>
            <a:r>
              <a:rPr lang="ru-RU" sz="1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Прагматичне</a:t>
            </a: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значення</a:t>
            </a: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цієї</a:t>
            </a: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ідеї</a:t>
            </a: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полягає</a:t>
            </a: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тому, </a:t>
            </a:r>
            <a:r>
              <a:rPr lang="ru-RU" sz="1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вона </a:t>
            </a:r>
            <a:r>
              <a:rPr lang="ru-RU" sz="1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надає</a:t>
            </a: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можливість</a:t>
            </a: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аналізувати</a:t>
            </a: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техніко-економічні</a:t>
            </a: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зв’язки</a:t>
            </a: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співвідношення</a:t>
            </a: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пропорції</a:t>
            </a: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складаються</a:t>
            </a: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між</a:t>
            </a: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затратами і </a:t>
            </a:r>
            <a:r>
              <a:rPr lang="ru-RU" sz="1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випуском</a:t>
            </a: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продукції</a:t>
            </a: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indent="360000" algn="just"/>
            <a:r>
              <a:rPr lang="ru-RU" sz="1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По-п’яте</a:t>
            </a: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політика</a:t>
            </a: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макрофінансової</a:t>
            </a: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макроекономічної</a:t>
            </a: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стабілізації</a:t>
            </a: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впливає</a:t>
            </a: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1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поведінку</a:t>
            </a: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економічних</a:t>
            </a: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агентів</a:t>
            </a: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була</a:t>
            </a: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переглянута</a:t>
            </a: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скорочені</a:t>
            </a: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обсяги</a:t>
            </a: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державного </a:t>
            </a:r>
            <a:r>
              <a:rPr lang="ru-RU" sz="1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втручання</a:t>
            </a: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Однак</a:t>
            </a: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нові</a:t>
            </a: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підходи</a:t>
            </a: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1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макроекономіки</a:t>
            </a: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підсилюють</a:t>
            </a: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можливості</a:t>
            </a: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застосування</a:t>
            </a: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політики «</a:t>
            </a:r>
            <a:r>
              <a:rPr lang="en-US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aggregate </a:t>
            </a:r>
            <a:r>
              <a:rPr lang="en-US" sz="1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suppy</a:t>
            </a:r>
            <a:r>
              <a:rPr lang="en-US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policies» </a:t>
            </a: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</a:t>
            </a:r>
            <a:r>
              <a:rPr lang="ru-RU" sz="1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стимулювання</a:t>
            </a: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випуску</a:t>
            </a: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продукції</a:t>
            </a: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зростання</a:t>
            </a: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зайнятості</a:t>
            </a: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indent="360000" algn="just"/>
            <a:r>
              <a:rPr lang="ru-RU" sz="1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По-шосте</a:t>
            </a: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сформувався</a:t>
            </a: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новий</a:t>
            </a: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напрямок</a:t>
            </a: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досліджень</a:t>
            </a: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отримав</a:t>
            </a: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назву</a:t>
            </a: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sz="1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теорія</a:t>
            </a: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реального </a:t>
            </a:r>
            <a:r>
              <a:rPr lang="ru-RU" sz="1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економічного</a:t>
            </a: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циклу», </a:t>
            </a:r>
            <a:r>
              <a:rPr lang="ru-RU" sz="1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якою</a:t>
            </a: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були</a:t>
            </a: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виявлені</a:t>
            </a: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причини, </a:t>
            </a:r>
            <a:r>
              <a:rPr lang="ru-RU" sz="1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порушують</a:t>
            </a: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умови</a:t>
            </a: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пропозиції</a:t>
            </a: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— так </a:t>
            </a:r>
            <a:r>
              <a:rPr lang="ru-RU" sz="1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звані</a:t>
            </a: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шоки. </a:t>
            </a:r>
            <a:r>
              <a:rPr lang="ru-RU" sz="1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Американські</a:t>
            </a: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економісти</a:t>
            </a: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Ф. </a:t>
            </a:r>
            <a:r>
              <a:rPr lang="ru-RU" sz="1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Рідленд</a:t>
            </a: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Е. Прескотт </a:t>
            </a:r>
            <a:r>
              <a:rPr lang="ru-RU" sz="1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побудували</a:t>
            </a: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модель реального </a:t>
            </a:r>
            <a:r>
              <a:rPr lang="ru-RU" sz="1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економічного</a:t>
            </a: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циклу, </a:t>
            </a:r>
            <a:r>
              <a:rPr lang="ru-RU" sz="1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використовуючи</a:t>
            </a: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метод «</a:t>
            </a:r>
            <a:r>
              <a:rPr lang="ru-RU" sz="1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комп’ютерної</a:t>
            </a: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імітації</a:t>
            </a: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.</a:t>
            </a:r>
          </a:p>
        </p:txBody>
      </p:sp>
    </p:spTree>
    <p:extLst>
      <p:ext uri="{BB962C8B-B14F-4D97-AF65-F5344CB8AC3E}">
        <p14:creationId xmlns:p14="http://schemas.microsoft.com/office/powerpoint/2010/main" val="151481626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330280A0-EE29-42F1-A043-915EBD6CEA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3443" y="3570084"/>
            <a:ext cx="11255014" cy="2369880"/>
          </a:xfrm>
        </p:spPr>
        <p:txBody>
          <a:bodyPr wrap="square" lIns="0" tIns="0" rIns="0" bIns="0" anchor="ctr" anchorCtr="0">
            <a:spAutoFit/>
          </a:bodyPr>
          <a:lstStyle/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uk-UA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360000" algn="just">
              <a:lnSpc>
                <a:spcPct val="100000"/>
              </a:lnSpc>
              <a:spcBef>
                <a:spcPts val="0"/>
              </a:spcBef>
              <a:buNone/>
            </a:pPr>
            <a:endParaRPr lang="ru-RU" sz="2000" b="1" i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36000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uk-UA" sz="1800" dirty="0"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uk-UA" sz="1800" dirty="0">
                <a:latin typeface="Times New Roman" pitchFamily="18" charset="0"/>
                <a:cs typeface="Times New Roman" pitchFamily="18" charset="0"/>
              </a:rPr>
            </a:br>
            <a:r>
              <a:rPr lang="uk-UA" sz="1800" dirty="0"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uk-UA" sz="1800" dirty="0">
                <a:latin typeface="Times New Roman" pitchFamily="18" charset="0"/>
                <a:cs typeface="Times New Roman" pitchFamily="18" charset="0"/>
              </a:rPr>
            </a:br>
            <a:r>
              <a:rPr lang="ru-RU" sz="1800" dirty="0"/>
              <a:t> </a:t>
            </a:r>
            <a:br>
              <a:rPr lang="ru-RU" sz="1800" dirty="0"/>
            </a:br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uk-UA" sz="2000" dirty="0"/>
            </a:br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uk-UA" sz="2000" dirty="0"/>
            </a:b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275875" y="450573"/>
            <a:ext cx="1061258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78815" algn="ctr">
              <a:spcAft>
                <a:spcPts val="0"/>
              </a:spcAft>
            </a:pPr>
            <a:r>
              <a:rPr lang="uk-UA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1.6. Повернення до неокласики. Протистояння </a:t>
            </a:r>
            <a:r>
              <a:rPr lang="uk-UA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кейнсіанству</a:t>
            </a:r>
            <a:r>
              <a:rPr lang="uk-UA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ru-RU" sz="14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443387" y="1007278"/>
            <a:ext cx="1027755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33443" y="1007278"/>
            <a:ext cx="11255014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60000" algn="just"/>
            <a:r>
              <a:rPr lang="ru-RU" b="1" i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Фінансові</a:t>
            </a:r>
            <a:r>
              <a:rPr lang="ru-RU" b="1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теорії</a:t>
            </a:r>
            <a:r>
              <a:rPr lang="ru-RU" b="1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неокласиків</a:t>
            </a:r>
            <a:r>
              <a:rPr lang="ru-RU" sz="2000" b="1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Розробляючи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фінансову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концепцію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представники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неоконсервативного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напряму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виходили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зі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загальної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неокласичної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теорії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indent="360000" algn="just"/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По-перше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на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підставі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концепції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економіки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пропозиції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формується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основна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мета економічної та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фінансової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політики. Держава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провадить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фінансову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політику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пом’якшення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податкового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тягаря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покладається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підприємців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метою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формування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заощаджень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У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такий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спосіб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формуються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внутрішні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джерела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забезпечення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інвестицій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приватному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секторі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indent="360000" algn="just"/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По-друге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новим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положенням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введеним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науковий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обіг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фінансову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практику, є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підсилення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ролі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держави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забезпеченні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довгострокових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умов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економічного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зростання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З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цією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метою на державу та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її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фінансову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систему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покладається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здійснення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низки завдань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зі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структурної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перебудови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господарства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стимулювання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науково-технічного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прогресу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заохочення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інновацій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Поряд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короткостроковою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фінансовою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політикою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держава повинна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формувати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фінансову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стратегію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метою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довгострокового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стимулювання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економічного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зростання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Пріоритет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методах державного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регулювання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неоконсерватори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надають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кредитно-грошовому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маневруванню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На перший план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висувається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монетарна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грошова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політика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її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основним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завданням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регулювання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темпів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зростання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грошової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маси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обігу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тобто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пропозиції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грошей.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Фінансовій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політиці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неоконсерватори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відводять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другорядну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роль;</a:t>
            </a:r>
          </a:p>
          <a:p>
            <a:pPr indent="360000" algn="just"/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По-третє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головним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питанням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є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точне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й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чітке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розмежування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держави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приватного сектору.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Діяльність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держави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на думку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неокласиків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має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бути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обмежена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розробкою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фінансової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політики,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пов’язаної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формуванням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економічних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соціальних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розвитку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виконання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мають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здійснювати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приватні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підприємці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Основним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завданням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фінансової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політики є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підтримання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розвитку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конкурентних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сил приватного сектору,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сприяють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зростанню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виробництва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зайнятості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indent="360000" algn="just"/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По-четверте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категорія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державних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видатків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розглядається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точки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зору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співвідношення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факторів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виробництва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За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допомогою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держави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можливо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зазначають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неокласики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досягти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раціонального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співвідношення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між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факторами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виробництва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Вони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передбачають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скоротити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загальний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обсяг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державних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видатків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змінити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їхню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структуру: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збільшити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питому вагу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видатків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пов’язаних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заохоченням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науково-технічного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прогресу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розвитком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освіти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науки.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Особлива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увага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приділяється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питанням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оновлення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такого фактора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виробництва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як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праця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indent="360000" algn="just"/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По-п’яте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особливе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місце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теоріях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неоконсервативної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школи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посідають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податкові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проблеми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Згідно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кейнсіанською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моделлю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державного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регулювання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головною сферою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впливу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ефективний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попит,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розподіл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реалізацію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національного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продукту, є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державні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видатки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У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неоконсервативній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теорії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державних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фінансів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пріоритет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віддано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податкам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як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засобу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дії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формування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заощаджень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визначають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розмір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інвестицій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довгострокові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короткострокові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пропозиції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ресурсів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1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230245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330280A0-EE29-42F1-A043-915EBD6CEA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3443" y="3570084"/>
            <a:ext cx="11255014" cy="2369880"/>
          </a:xfrm>
        </p:spPr>
        <p:txBody>
          <a:bodyPr wrap="square" lIns="0" tIns="0" rIns="0" bIns="0" anchor="ctr" anchorCtr="0">
            <a:spAutoFit/>
          </a:bodyPr>
          <a:lstStyle/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uk-UA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360000" algn="just">
              <a:lnSpc>
                <a:spcPct val="100000"/>
              </a:lnSpc>
              <a:spcBef>
                <a:spcPts val="0"/>
              </a:spcBef>
              <a:buNone/>
            </a:pPr>
            <a:endParaRPr lang="ru-RU" sz="2000" b="1" i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36000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uk-UA" sz="1800" dirty="0"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uk-UA" sz="1800" dirty="0">
                <a:latin typeface="Times New Roman" pitchFamily="18" charset="0"/>
                <a:cs typeface="Times New Roman" pitchFamily="18" charset="0"/>
              </a:rPr>
            </a:br>
            <a:r>
              <a:rPr lang="uk-UA" sz="1800" dirty="0"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uk-UA" sz="1800" dirty="0">
                <a:latin typeface="Times New Roman" pitchFamily="18" charset="0"/>
                <a:cs typeface="Times New Roman" pitchFamily="18" charset="0"/>
              </a:rPr>
            </a:br>
            <a:r>
              <a:rPr lang="ru-RU" sz="1800" dirty="0"/>
              <a:t> </a:t>
            </a:r>
            <a:br>
              <a:rPr lang="ru-RU" sz="1800" dirty="0"/>
            </a:br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uk-UA" sz="2000" dirty="0"/>
            </a:br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uk-UA" sz="2000" dirty="0"/>
            </a:b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275875" y="450573"/>
            <a:ext cx="1061258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78815" algn="ctr">
              <a:spcAft>
                <a:spcPts val="0"/>
              </a:spcAft>
            </a:pPr>
            <a:r>
              <a:rPr lang="uk-UA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1.6. Повернення до неокласики. Протистояння </a:t>
            </a:r>
            <a:r>
              <a:rPr lang="uk-UA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кейнсіанству</a:t>
            </a:r>
            <a:r>
              <a:rPr lang="uk-UA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ru-RU" sz="14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443387" y="1007278"/>
            <a:ext cx="1027755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33443" y="819905"/>
            <a:ext cx="11255014" cy="67864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60000" algn="just"/>
            <a:r>
              <a:rPr lang="ru-RU" sz="1500" b="1" i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Концепція</a:t>
            </a:r>
            <a:r>
              <a:rPr lang="ru-RU" sz="1500" b="1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реального </a:t>
            </a:r>
            <a:r>
              <a:rPr lang="ru-RU" sz="1500" b="1" i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економічного</a:t>
            </a:r>
            <a:r>
              <a:rPr lang="ru-RU" sz="1500" b="1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циклу. </a:t>
            </a:r>
            <a:r>
              <a:rPr lang="ru-RU" sz="1500" b="1" i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Фінансовий</a:t>
            </a:r>
            <a:r>
              <a:rPr lang="ru-RU" sz="1500" b="1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аспект. 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 </a:t>
            </a: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сучасній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неокласичній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школі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економічної думки </a:t>
            </a: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розвивається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концепція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«реального </a:t>
            </a: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економічного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циклу». </a:t>
            </a: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Основні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риси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нового </a:t>
            </a: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напряму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неокласичної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теорії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рівноваги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— </a:t>
            </a: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концепції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«реального </a:t>
            </a: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економічного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циклу» — </a:t>
            </a: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були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викладені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середині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1990-х </a:t>
            </a: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рр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американським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економістом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Г. У. </a:t>
            </a: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Стадлером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Концепція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реального </a:t>
            </a: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економічного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циклу заснована на </a:t>
            </a: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вивченні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майна </a:t>
            </a: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агентів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— </a:t>
            </a: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домашніх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господарств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фірм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діяльність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спрямована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максималізацію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належних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їм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майна й </a:t>
            </a: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прибутку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як </a:t>
            </a: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чинників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пом’якшують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загострюють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напруженість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ресурсах. </a:t>
            </a:r>
          </a:p>
          <a:p>
            <a:pPr indent="360000" algn="just"/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цих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теоретичних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основах </a:t>
            </a: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американські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економісти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Д. </a:t>
            </a: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Кідленд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Е. Прескотт створили </a:t>
            </a: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експериментальну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модель реального </a:t>
            </a: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економічного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циклу з метою </a:t>
            </a: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перевірки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економічної </a:t>
            </a: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гіпотези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indent="360000" algn="just"/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Особливу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увагу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варто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звернути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вдосконалення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методів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економічних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досліджень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На думку Е. Прескотта, </a:t>
            </a: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концепцію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реального </a:t>
            </a: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економічного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циклу </a:t>
            </a: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варто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було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 </a:t>
            </a: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розглядати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більшою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мірою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як </a:t>
            </a: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методологію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Моделювання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прикладної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динамічної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загальної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рівноваги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зробило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великий </a:t>
            </a: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крок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уперед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indent="360000" algn="just"/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 модель реального </a:t>
            </a: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економічного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циклу </a:t>
            </a: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були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закладені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основні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фінансово-економічні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показники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виробництва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інвестицій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споживання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й </a:t>
            </a: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зайнятості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використанням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мікроекономічних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моделей </a:t>
            </a: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максималізації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корисності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й </a:t>
            </a: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наслідків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очікувань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indent="360000" algn="just"/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Слід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особливо </a:t>
            </a: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зазначити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цінність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дослідження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Ф. </a:t>
            </a: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Кідленда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й Е. Прескотта </a:t>
            </a: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полягає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тільки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теоретичному </a:t>
            </a: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доказі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причин економічної </a:t>
            </a: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динаміки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 й </a:t>
            </a: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обґрунтуванні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необхідності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зміни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фінансової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політики </a:t>
            </a: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регулювання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економіки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Дослідники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дійшли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таких </a:t>
            </a: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важливих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висновків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стосуються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визначення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основних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напрямів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принципів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проведення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фінансової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політики.</a:t>
            </a:r>
          </a:p>
          <a:p>
            <a:pPr indent="360000" algn="just"/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По-перше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короткострокові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циклічні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коливання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породжувані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сфері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виробництва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зовнішніми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шоками, </a:t>
            </a: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визначають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політику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економічних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агентів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ринкового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господарства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мікрорівні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Агенти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ринкової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економіки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споживачі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інвестори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виробники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активно </a:t>
            </a: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пристосовуються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змін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викликаних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шоками, </a:t>
            </a: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прагнуть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оптимізувати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прийняття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рішень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Тому </a:t>
            </a: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короткострокова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державна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фінансова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політика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спрямована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макрофінансову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макроекономічну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стабілізацію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завдає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шкоди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indent="360000" algn="just"/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По-друге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нова </a:t>
            </a: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концепція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ще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раз </a:t>
            </a: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підтвердила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бюджетна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політика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є </a:t>
            </a: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дуже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важливим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інструментом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державного </a:t>
            </a: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регулювання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економічного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циклу. На думку </a:t>
            </a: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представників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концепції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реального </a:t>
            </a: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економічного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циклу, </a:t>
            </a: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короткострокові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антициклічні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фінансові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інтервенції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повинні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бути </a:t>
            </a: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замінені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довгострокову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політику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державних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видатків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податків, </a:t>
            </a: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спрямовану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максимізацію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довгострокових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темпів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економічного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зростання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indent="360000" algn="just"/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По-третє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особлива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увага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звернена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розширення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фінансування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освіти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науково-дослідних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робіт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інновацій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визнання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того </a:t>
            </a: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положення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держава є </a:t>
            </a: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економічним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агентом, </a:t>
            </a: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зацікавленим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підготовці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працівників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нового </a:t>
            </a: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покоління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достатнім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культурним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освітнім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професійним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рівнем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indent="360000" algn="just"/>
            <a:endParaRPr lang="ru-RU" sz="1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360000" algn="just"/>
            <a:endParaRPr lang="ru-RU" sz="1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360000" algn="just"/>
            <a:endParaRPr lang="ru-RU" sz="1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1379921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330280A0-EE29-42F1-A043-915EBD6CEA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3443" y="3570084"/>
            <a:ext cx="11255014" cy="2369880"/>
          </a:xfrm>
        </p:spPr>
        <p:txBody>
          <a:bodyPr wrap="square" lIns="0" tIns="0" rIns="0" bIns="0" anchor="ctr" anchorCtr="0">
            <a:spAutoFit/>
          </a:bodyPr>
          <a:lstStyle/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uk-UA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360000" algn="just">
              <a:lnSpc>
                <a:spcPct val="100000"/>
              </a:lnSpc>
              <a:spcBef>
                <a:spcPts val="0"/>
              </a:spcBef>
              <a:buNone/>
            </a:pPr>
            <a:endParaRPr lang="ru-RU" sz="2000" b="1" i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36000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uk-UA" sz="1800" dirty="0"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uk-UA" sz="1800" dirty="0">
                <a:latin typeface="Times New Roman" pitchFamily="18" charset="0"/>
                <a:cs typeface="Times New Roman" pitchFamily="18" charset="0"/>
              </a:rPr>
            </a:br>
            <a:r>
              <a:rPr lang="uk-UA" sz="1800" dirty="0"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uk-UA" sz="1800" dirty="0">
                <a:latin typeface="Times New Roman" pitchFamily="18" charset="0"/>
                <a:cs typeface="Times New Roman" pitchFamily="18" charset="0"/>
              </a:rPr>
            </a:br>
            <a:r>
              <a:rPr lang="ru-RU" sz="1800" dirty="0"/>
              <a:t> </a:t>
            </a:r>
            <a:br>
              <a:rPr lang="ru-RU" sz="1800" dirty="0"/>
            </a:br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uk-UA" sz="2000" dirty="0"/>
            </a:br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uk-UA" sz="2000" dirty="0"/>
            </a:b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275875" y="450573"/>
            <a:ext cx="1061258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78815" algn="ctr">
              <a:spcAft>
                <a:spcPts val="0"/>
              </a:spcAft>
            </a:pPr>
            <a:r>
              <a:rPr lang="uk-UA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1.7. </a:t>
            </a:r>
            <a:r>
              <a:rPr lang="uk-UA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Монетаризм</a:t>
            </a:r>
            <a:r>
              <a:rPr lang="uk-UA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і пріоритет грошової політики</a:t>
            </a:r>
            <a:endParaRPr lang="ru-RU" b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443387" y="1007278"/>
            <a:ext cx="1027755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900751" y="1007278"/>
            <a:ext cx="10385947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60000" algn="just"/>
            <a:r>
              <a:rPr lang="ru-RU" sz="2000" b="1" i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Теорія</a:t>
            </a:r>
            <a:r>
              <a:rPr lang="ru-RU" sz="2000" b="1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монетаризму М. </a:t>
            </a:r>
            <a:r>
              <a:rPr lang="ru-RU" sz="2000" b="1" i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Фрідмена</a:t>
            </a:r>
            <a:r>
              <a:rPr lang="ru-RU" sz="2000" b="1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Починаючи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кінця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60-х — початку 70-х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рр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у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країнах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ринковою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економікою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виникають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серйозні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проблеми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грошовому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обігу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Інфляція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швидко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розвивалася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загострила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питання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формування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капіталу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нагромадження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й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можливості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економічного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зростання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Крім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того,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інфляція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загострила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соціальні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суперечності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В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економічній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літературі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з’являються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фундаментальні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роботи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дослідження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грошей. </a:t>
            </a:r>
          </a:p>
          <a:p>
            <a:pPr indent="360000" algn="just"/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Найвпливовішим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представником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теоретичного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напряму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названого монетаризмом, є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американський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економіст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Мілтон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Фрідмен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Нобелівська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премія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1976 р. за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внесок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розвиток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теорії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й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історії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грошей,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розкриття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сутності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стабілізаційної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політики). </a:t>
            </a:r>
          </a:p>
          <a:p>
            <a:pPr indent="360000" algn="just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М.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Фрідмен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—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прихильник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кількісної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теорії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грошей,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якої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рівень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товарних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вартість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грошей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пояснюються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кількістю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платіжних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засобів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обігу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indent="360000" algn="just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М.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Фрідмен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ввів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дослідження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свою формулу: </a:t>
            </a:r>
          </a:p>
          <a:p>
            <a:pPr indent="360000" algn="ctr"/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MV =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Py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360000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 —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грошова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маса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обігу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indent="360000"/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 —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швидкість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обертання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доходу; </a:t>
            </a:r>
          </a:p>
          <a:p>
            <a:pPr indent="360000"/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 —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рівень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indent="360000"/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 —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норма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потік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реального доходу.</a:t>
            </a:r>
          </a:p>
          <a:p>
            <a:pPr indent="360000" algn="just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Предметом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дослідження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М.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Фрідмена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є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гроші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грошова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й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фінансова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політика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використанням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методу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позитивної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економічної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теорії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2606259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330280A0-EE29-42F1-A043-915EBD6CEA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3443" y="3570084"/>
            <a:ext cx="11255014" cy="2369880"/>
          </a:xfrm>
        </p:spPr>
        <p:txBody>
          <a:bodyPr wrap="square" lIns="0" tIns="0" rIns="0" bIns="0" anchor="ctr" anchorCtr="0">
            <a:spAutoFit/>
          </a:bodyPr>
          <a:lstStyle/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uk-UA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360000" algn="just">
              <a:lnSpc>
                <a:spcPct val="100000"/>
              </a:lnSpc>
              <a:spcBef>
                <a:spcPts val="0"/>
              </a:spcBef>
              <a:buNone/>
            </a:pPr>
            <a:endParaRPr lang="ru-RU" sz="2000" b="1" i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36000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uk-UA" sz="1800" dirty="0"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uk-UA" sz="1800" dirty="0">
                <a:latin typeface="Times New Roman" pitchFamily="18" charset="0"/>
                <a:cs typeface="Times New Roman" pitchFamily="18" charset="0"/>
              </a:rPr>
            </a:br>
            <a:r>
              <a:rPr lang="uk-UA" sz="1800" dirty="0"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uk-UA" sz="1800" dirty="0">
                <a:latin typeface="Times New Roman" pitchFamily="18" charset="0"/>
                <a:cs typeface="Times New Roman" pitchFamily="18" charset="0"/>
              </a:rPr>
            </a:br>
            <a:r>
              <a:rPr lang="ru-RU" sz="1800" dirty="0"/>
              <a:t> </a:t>
            </a:r>
            <a:br>
              <a:rPr lang="ru-RU" sz="1800" dirty="0"/>
            </a:br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uk-UA" sz="2000" dirty="0"/>
            </a:br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uk-UA" sz="2000" dirty="0"/>
            </a:b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275875" y="450573"/>
            <a:ext cx="1061258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78815" algn="ctr">
              <a:spcAft>
                <a:spcPts val="0"/>
              </a:spcAft>
            </a:pPr>
            <a:r>
              <a:rPr lang="uk-UA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1.7. </a:t>
            </a:r>
            <a:r>
              <a:rPr lang="uk-UA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Монетаризм</a:t>
            </a:r>
            <a:r>
              <a:rPr lang="uk-UA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і пріоритет грошової політики</a:t>
            </a:r>
            <a:endParaRPr lang="ru-RU" b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443387" y="1007278"/>
            <a:ext cx="1027755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900751" y="1007278"/>
            <a:ext cx="10385947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60000" algn="just"/>
            <a:r>
              <a:rPr lang="ru-RU" b="1" i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Монетаристські</a:t>
            </a:r>
            <a:r>
              <a:rPr lang="ru-RU" b="1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концепції</a:t>
            </a:r>
            <a:r>
              <a:rPr lang="ru-RU" b="1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регулювання</a:t>
            </a:r>
            <a:r>
              <a:rPr lang="ru-RU" b="1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економіки</a:t>
            </a:r>
            <a:r>
              <a:rPr lang="ru-RU" b="1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indent="360000" algn="just"/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Виходячи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теоретичних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передумов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М.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Фрідмен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грошову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політику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регулювання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думку,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грошова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політика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повинна бути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спрямована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досягнення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між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попитом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гроші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пропозицією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З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цією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метою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пропонує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встановити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певний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відсоток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приросту грошей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обігу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повинен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середньому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зростанню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національного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доходу,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зайнятості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сальдо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платіжного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балансу. </a:t>
            </a:r>
          </a:p>
          <a:p>
            <a:pPr indent="360000"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думку М.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Фрідмена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те,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жадати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монетарної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політики при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сучасному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рівні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наших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знань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підтримки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стабільності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економічної системи —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постійне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зростання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грошової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маси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певному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відсотку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сприятливої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ситуації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прояву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таких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факторів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як «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заповзятливість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винахідливість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завзятість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пошук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ощадливість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є пружиною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економічного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розвитку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вважає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монетарну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політику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накласти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дві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заборони. Перша —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грошова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політика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підтримувати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фіксованому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рівні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дисконтні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ставки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тривалому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відрізку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часу.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Можлива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їхня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підтримка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тільки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обмежений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час. Друга —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грошова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політика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підтримувати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фіксованому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рівні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безробіття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тривалі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строки.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Можливі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підтримки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тільки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короткий час. </a:t>
            </a:r>
          </a:p>
          <a:p>
            <a:pPr indent="360000"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Фрідмен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негативно ставиться до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зростання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соціальних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видатків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держави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незважаючи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те,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наголошує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свободи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особи.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Загальний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рівень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соціальних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видатків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т.ч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видатки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освіту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створення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суспільного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житлового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фонду,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медичного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обслуговування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треба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знизити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вважає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думку,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такі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видатки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послаблюють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стимули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праці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розвивають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лінощі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є причиною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добровільного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безробіття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й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знижують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можливості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нагромадження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капіталу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Зокрема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зростання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видатків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освіту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призводить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неефективності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витрат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бюджетних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коштів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зниження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навчання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7051729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330280A0-EE29-42F1-A043-915EBD6CEA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3443" y="3570084"/>
            <a:ext cx="11255014" cy="2369880"/>
          </a:xfrm>
        </p:spPr>
        <p:txBody>
          <a:bodyPr wrap="square" lIns="0" tIns="0" rIns="0" bIns="0" anchor="ctr" anchorCtr="0">
            <a:spAutoFit/>
          </a:bodyPr>
          <a:lstStyle/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uk-UA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360000" algn="just">
              <a:lnSpc>
                <a:spcPct val="100000"/>
              </a:lnSpc>
              <a:spcBef>
                <a:spcPts val="0"/>
              </a:spcBef>
              <a:buNone/>
            </a:pPr>
            <a:endParaRPr lang="ru-RU" sz="2000" b="1" i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36000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uk-UA" sz="1800" dirty="0"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uk-UA" sz="1800" dirty="0">
                <a:latin typeface="Times New Roman" pitchFamily="18" charset="0"/>
                <a:cs typeface="Times New Roman" pitchFamily="18" charset="0"/>
              </a:rPr>
            </a:br>
            <a:r>
              <a:rPr lang="uk-UA" sz="1800" dirty="0"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uk-UA" sz="1800" dirty="0">
                <a:latin typeface="Times New Roman" pitchFamily="18" charset="0"/>
                <a:cs typeface="Times New Roman" pitchFamily="18" charset="0"/>
              </a:rPr>
            </a:br>
            <a:r>
              <a:rPr lang="ru-RU" sz="1800" dirty="0"/>
              <a:t> </a:t>
            </a:r>
            <a:br>
              <a:rPr lang="ru-RU" sz="1800" dirty="0"/>
            </a:br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uk-UA" sz="2000" dirty="0"/>
            </a:br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uk-UA" sz="2000" dirty="0"/>
            </a:b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275875" y="450573"/>
            <a:ext cx="1061258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78815" algn="ctr">
              <a:spcAft>
                <a:spcPts val="0"/>
              </a:spcAft>
            </a:pPr>
            <a:r>
              <a:rPr lang="uk-UA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1.8. </a:t>
            </a: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Неолібералізм. Фінансові пріоритети.</a:t>
            </a:r>
            <a:endParaRPr lang="ru-RU" b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443387" y="1007278"/>
            <a:ext cx="1027755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941696" y="1007278"/>
            <a:ext cx="10508776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60000" algn="just"/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Неолібералізм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як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напрям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світової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економічної думки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відображає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спадкоємність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економічних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концепцій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своїм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корінням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ліберальні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ідеї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класиків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англійської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політичної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Сміта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Д.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Рікардо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теоретиків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історичної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школи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Німеччини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Ф.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Ліста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М. Вебера (1864–1920)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представників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соціальної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школи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Штольцмана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(1852–1930), Р.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Штамлера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(1856–1938) і К.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Діля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(1861–1943). </a:t>
            </a:r>
          </a:p>
          <a:p>
            <a:pPr indent="360000"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кінці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ХІХ на початку ХХ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століття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Німеччині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Австро-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Угорщині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розвивається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так звана, «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соціальна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школа». Вона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проіснувала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всього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півстоліття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але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здійснила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великий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вплив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розвиток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неолібералізму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представники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стверджували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право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господарство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тісно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взаємопов’язані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право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складає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основу для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регулювання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господарського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життя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indent="360000" algn="just"/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Прихильники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неоліберального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напряму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є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Німеччині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США,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Франції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Англії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інших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країнах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Заходу.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Водночас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найбільшого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поширення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набув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Німеччині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вигляді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концепції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соціального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ринкового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господарства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вихідним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пунктом є теза про те,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слід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відмовитися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таких понять як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капіталізм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соціалізм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вони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мають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лише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ідеологічне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навантаження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Замість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цього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слід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говорити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централізоване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вільне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ринкове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господарство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яке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функціонує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країні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indent="360000" algn="just"/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Фінансовий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фундамент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цієї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системи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складають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державні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фінанси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Вони є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домінуючою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інституційною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складовою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економічної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інфраструктури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соціального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ринкового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господарства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Держава за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допомогою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бюджету, податків, системи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державних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видатків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державного кредиту повинна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забезпечити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як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добробут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суспільства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загалом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так і кожного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громадянина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цим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самим —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узгодженість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збалансованість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інтересів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суспільстві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Саме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тому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значно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підвищується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роль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державної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фіскальної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політики, яка повинна бути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націлена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вирішення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конкретних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тактичних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завдань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функціонування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соціального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ринкового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господарства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досягнення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стратегічних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цілей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Вона повинна бути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безпосередньо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пов’язана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реалізацією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координуючої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спрямовуючої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ролі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держави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соціально-економічному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розвитку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країни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6477547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330280A0-EE29-42F1-A043-915EBD6CEA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3443" y="3570084"/>
            <a:ext cx="11255014" cy="2369880"/>
          </a:xfrm>
        </p:spPr>
        <p:txBody>
          <a:bodyPr wrap="square" lIns="0" tIns="0" rIns="0" bIns="0" anchor="ctr" anchorCtr="0">
            <a:spAutoFit/>
          </a:bodyPr>
          <a:lstStyle/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uk-UA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360000" algn="just">
              <a:lnSpc>
                <a:spcPct val="100000"/>
              </a:lnSpc>
              <a:spcBef>
                <a:spcPts val="0"/>
              </a:spcBef>
              <a:buNone/>
            </a:pPr>
            <a:endParaRPr lang="ru-RU" sz="2000" b="1" i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36000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uk-UA" sz="1800" dirty="0"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uk-UA" sz="1800" dirty="0">
                <a:latin typeface="Times New Roman" pitchFamily="18" charset="0"/>
                <a:cs typeface="Times New Roman" pitchFamily="18" charset="0"/>
              </a:rPr>
            </a:br>
            <a:r>
              <a:rPr lang="uk-UA" sz="1800" dirty="0"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uk-UA" sz="1800" dirty="0">
                <a:latin typeface="Times New Roman" pitchFamily="18" charset="0"/>
                <a:cs typeface="Times New Roman" pitchFamily="18" charset="0"/>
              </a:rPr>
            </a:br>
            <a:r>
              <a:rPr lang="ru-RU" sz="1800" dirty="0"/>
              <a:t> </a:t>
            </a:r>
            <a:br>
              <a:rPr lang="ru-RU" sz="1800" dirty="0"/>
            </a:br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uk-UA" sz="2000" dirty="0"/>
            </a:br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uk-UA" sz="2000" dirty="0"/>
            </a:b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275875" y="450573"/>
            <a:ext cx="1061258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78815" algn="ctr">
              <a:spcAft>
                <a:spcPts val="0"/>
              </a:spcAft>
            </a:pPr>
            <a:r>
              <a:rPr lang="uk-UA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1.9. </a:t>
            </a: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Фінансові концепції в парадигмі «асиметричної інформації».</a:t>
            </a:r>
            <a:endParaRPr lang="ru-RU" b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443387" y="1007278"/>
            <a:ext cx="1027755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941696" y="1007278"/>
            <a:ext cx="10508776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60000"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 2001 р.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Нобелівська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премія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була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присуджена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американським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вченим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Джорджу А.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Акерлофу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Майклу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Спенсу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й Джозефу Е.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Стігліцу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аналіз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ринків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фінансами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корпорації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умовах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асиметричної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indent="360000" algn="just"/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теоретичні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висновки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нової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парадигми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полягають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такому: </a:t>
            </a:r>
          </a:p>
          <a:p>
            <a:pPr indent="360000" algn="just"/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по-перше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ринкова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економіка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функціонує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умовах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асиметричної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реальній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економіці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основі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економічні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агенти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ринкових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відносин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приймають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рішення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складна й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багатогранна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доступність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різна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призводить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послаблення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мотивів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підприємців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максимізації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прибутку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indent="360000" algn="just"/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по-друге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на ринку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немає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єдиної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рівноважної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ціни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міститься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Насправді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кожному конкретному ринку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формуються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ціни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indent="360000" algn="just"/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по-третє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ринковий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механізм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забезпечує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загальної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рівноваги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економіці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кожній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галузей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формується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своя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специфічна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рівновага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indent="360000" algn="just"/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по-четверте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умовах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асиметричної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підвищується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регулююча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роль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держави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indent="360000" algn="just"/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по-п’яте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нова парадигма є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універсальною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—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методи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аналізу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фінансів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застосовувати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як на макро-, так і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макрорівні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indent="360000"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Нова парадигма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пояснює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домінанту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фірми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позикових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кошів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недосконалістю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яку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отримують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гіпотетичні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інвестори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До них доходить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викривлена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розподіл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прибутку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акціонерів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у них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немає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впевненості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прибуток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розподіляється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пропорційно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пакету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акцій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indent="360000"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новій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парадигмі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особливо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зазначається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важливість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банків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—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головних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інститутів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сучасної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indent="360000" algn="just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360000" algn="just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9475078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330280A0-EE29-42F1-A043-915EBD6CEA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3443" y="3570084"/>
            <a:ext cx="11255014" cy="2369880"/>
          </a:xfrm>
        </p:spPr>
        <p:txBody>
          <a:bodyPr wrap="square" lIns="0" tIns="0" rIns="0" bIns="0" anchor="ctr" anchorCtr="0">
            <a:spAutoFit/>
          </a:bodyPr>
          <a:lstStyle/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uk-UA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360000" algn="just">
              <a:lnSpc>
                <a:spcPct val="100000"/>
              </a:lnSpc>
              <a:spcBef>
                <a:spcPts val="0"/>
              </a:spcBef>
              <a:buNone/>
            </a:pPr>
            <a:endParaRPr lang="ru-RU" sz="2000" b="1" i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36000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uk-UA" sz="1800" dirty="0"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uk-UA" sz="1800" dirty="0">
                <a:latin typeface="Times New Roman" pitchFamily="18" charset="0"/>
                <a:cs typeface="Times New Roman" pitchFamily="18" charset="0"/>
              </a:rPr>
            </a:br>
            <a:r>
              <a:rPr lang="uk-UA" sz="1800" dirty="0"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uk-UA" sz="1800" dirty="0">
                <a:latin typeface="Times New Roman" pitchFamily="18" charset="0"/>
                <a:cs typeface="Times New Roman" pitchFamily="18" charset="0"/>
              </a:rPr>
            </a:br>
            <a:r>
              <a:rPr lang="ru-RU" sz="1800" dirty="0"/>
              <a:t> </a:t>
            </a:r>
            <a:br>
              <a:rPr lang="ru-RU" sz="1800" dirty="0"/>
            </a:br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uk-UA" sz="2000" dirty="0"/>
            </a:br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uk-UA" sz="2000" dirty="0"/>
            </a:b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275875" y="209179"/>
            <a:ext cx="1061258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78815" algn="ctr">
              <a:spcAft>
                <a:spcPts val="0"/>
              </a:spcAft>
            </a:pPr>
            <a:r>
              <a:rPr lang="uk-UA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1.9. </a:t>
            </a: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Фінансові концепції в парадигмі «асиметричної інформації».</a:t>
            </a:r>
            <a:endParaRPr lang="ru-RU" b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443387" y="1007278"/>
            <a:ext cx="1027755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006562" y="680771"/>
            <a:ext cx="10508776" cy="65248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60000" algn="just"/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Важливою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проблемою,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розглядається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новій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парадигмі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є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рівень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процентної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ставки за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користування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кредитом.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Відповідно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неокласичного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підходу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процентна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ставка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встановлюється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рівні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рівноваги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попиту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пропозиції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грошей та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показує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витрати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невикористаних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можливостей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застосування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грошей,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забезпечують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розрахунки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трансакціями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indent="360000" algn="just"/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Нова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теорія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звертає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увагу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особливість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банківської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відсоткової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ставки, яка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відображає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попит та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пропозицію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фондів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але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ще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враховує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й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Відсоткові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ставки за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банківським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кредитом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змінюються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впливом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циклічного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розвитку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В роки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рецесії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кризи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відбувається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зростання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витрат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страхування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ризиків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в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чого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ставки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можуть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значно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збільшуватися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Банк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також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відмовити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видачі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кредиту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тим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агентам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ринкових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відносин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у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яких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низький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кредитний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рейтинг.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Державне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регулювання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відсоткових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ставок, на думку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авторів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нового монетаризму, повинно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передбачати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важливі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негативні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наслідки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Так,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значне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підвищення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відсоткових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ставок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викликати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масове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банкрутство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фірм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відплив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капіталу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країни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знизити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валютний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курс.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Регулювання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відсоткових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ставок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має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бути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дифференційованним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indent="360000" algn="just"/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новій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парадигмі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зазначається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сферу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асиметричної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інформації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потрапляють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всі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учасники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економічних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відносин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Податкові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також не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отримують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всієї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інформації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платників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податків, а практика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уникнення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оподаткування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широко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використовується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корпораціями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З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часів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класиків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політекономії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А.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Сміта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 Д.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Рікардо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всі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наступні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школи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приділяли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значну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увагу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податкам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розробляли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податкові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відповідали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рівню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розвитку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економіки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Дж.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Стігліц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як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представник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нової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парадигми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розрізняв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п’ять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як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він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зазначив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бажаних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принципів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організації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розумної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податкової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системи: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економічна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ефективність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за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якої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податкова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система не повинна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заперечувати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ефективний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розподіл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ресурсів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адміністративна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простота,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податкова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система повинна бути простою та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відносно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недорогою;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гнучкість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—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швидка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реакція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(в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деяких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випадках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автоматична) на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зміну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параметрів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економічного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розвитку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політична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відповідальність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—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податкова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система повинна бути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побудована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таким чином,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щоб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переконати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людей в тому,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вони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платять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податки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більш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повного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точного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відображення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політичною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системою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побажань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справедливість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—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податкова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система повинна бути справедливою у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відповідних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підходах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різних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індивідуумів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—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платників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податків.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відображають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широту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впливу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податків на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розвиток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ринкових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відносин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сучасній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економіці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indent="360000" algn="just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8589715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330280A0-EE29-42F1-A043-915EBD6CEA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3443" y="3570084"/>
            <a:ext cx="11255014" cy="2369880"/>
          </a:xfrm>
        </p:spPr>
        <p:txBody>
          <a:bodyPr wrap="square" lIns="0" tIns="0" rIns="0" bIns="0" anchor="ctr" anchorCtr="0">
            <a:spAutoFit/>
          </a:bodyPr>
          <a:lstStyle/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uk-UA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360000" algn="just">
              <a:lnSpc>
                <a:spcPct val="100000"/>
              </a:lnSpc>
              <a:spcBef>
                <a:spcPts val="0"/>
              </a:spcBef>
              <a:buNone/>
            </a:pPr>
            <a:endParaRPr lang="ru-RU" sz="2000" b="1" i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36000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uk-UA" sz="1800" dirty="0"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uk-UA" sz="1800" dirty="0">
                <a:latin typeface="Times New Roman" pitchFamily="18" charset="0"/>
                <a:cs typeface="Times New Roman" pitchFamily="18" charset="0"/>
              </a:rPr>
            </a:br>
            <a:r>
              <a:rPr lang="uk-UA" sz="1800" dirty="0"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uk-UA" sz="1800" dirty="0">
                <a:latin typeface="Times New Roman" pitchFamily="18" charset="0"/>
                <a:cs typeface="Times New Roman" pitchFamily="18" charset="0"/>
              </a:rPr>
            </a:br>
            <a:r>
              <a:rPr lang="ru-RU" sz="1800" dirty="0"/>
              <a:t> </a:t>
            </a:r>
            <a:br>
              <a:rPr lang="ru-RU" sz="1800" dirty="0"/>
            </a:br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uk-UA" sz="2000" dirty="0"/>
            </a:br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uk-UA" sz="2000" dirty="0"/>
            </a:b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275875" y="209179"/>
            <a:ext cx="1061258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78815" algn="ctr">
              <a:spcAft>
                <a:spcPts val="0"/>
              </a:spcAft>
            </a:pPr>
            <a:r>
              <a:rPr lang="uk-UA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1.10. </a:t>
            </a: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Інституціоналізм і його вплив на фінансову думку.</a:t>
            </a:r>
            <a:endParaRPr lang="ru-RU" b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443387" y="1007278"/>
            <a:ext cx="1027755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006562" y="578511"/>
            <a:ext cx="10508776" cy="64633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60000" algn="just"/>
            <a:r>
              <a:rPr lang="ru-RU" b="1" i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Американський</a:t>
            </a:r>
            <a:r>
              <a:rPr lang="ru-RU" b="1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інституціоналізм</a:t>
            </a:r>
            <a:r>
              <a:rPr lang="ru-RU" b="1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ХІХ ст.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Неоінституціоналізм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кінця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ХХ ст. — початку ХХІ ст.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кінці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ХІХ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століття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США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з’явився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новий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напрямок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економічних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дослідженнях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—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інституціоналізм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основоположником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був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Торстен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Веблен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(1857–1929).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ввів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науковий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обіг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поняття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інституту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як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особливої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форми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суспільного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життя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людських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відносин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розкрив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еволюційний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характер.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Новий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напрямок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активно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розвивається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ХХ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столітті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В 30-ті роки ХХ ст. Джон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Коммонс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(1862– 1945)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розвиває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концепцію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соціального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інституціоналізму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засновану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переважаючому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значенні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права над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економікою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З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цією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самою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ідеєю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практичним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втіленням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життя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виступив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Уелсі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Мітчелл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(1874–1948),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запропонував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створити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систему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державного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соціального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страхування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випадок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безробіття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індикативне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планування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indent="360000"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 60–70-х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років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інституціоналізм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одним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головних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напрямків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економічної думки,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поруч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кейнсіанством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неокласицизмом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Слід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зазначити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позиції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є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вихідною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фундаментальною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домінантою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сучасної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фінансової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думки. </a:t>
            </a:r>
          </a:p>
          <a:p>
            <a:pPr indent="360000" algn="just"/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Прорив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розвитку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теорії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був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зроблений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кінці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ХХ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століття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американськими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економістами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Рональд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Коуз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англійський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економіст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переїхав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Великобританії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США в 1937,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отримав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1991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році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Нобелівську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премію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дослідження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трансакційних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витрат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прав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власності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місця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значення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формуванні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інституціональної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В 1999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році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Нобелівська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премія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була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присуджена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американським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економістам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Роберту Фогелю та Дугласу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Норту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вагомий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внесок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дослідження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економічної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історії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застосуванням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методологічних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прийомів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економічної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теорії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кількісних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методів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аналізу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пояснення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інституційних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змін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економіці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Дуглас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Норт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дав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чітке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зрозуміле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інститутів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Згідно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концепцією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інститути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є «правилами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суспільстві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створені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державою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обмежувальними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рамками,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формують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взаємовідносини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між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людьми. Д.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Норт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виділяє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формальні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обмеження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—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закони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правила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неформальні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обмеження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— договори, угоди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норми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поведінки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3081159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330280A0-EE29-42F1-A043-915EBD6CEA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9585" y="0"/>
            <a:ext cx="10881360" cy="6995088"/>
          </a:xfrm>
        </p:spPr>
        <p:txBody>
          <a:bodyPr>
            <a:noAutofit/>
          </a:bodyPr>
          <a:lstStyle/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uk-UA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360000" algn="just">
              <a:lnSpc>
                <a:spcPct val="100000"/>
              </a:lnSpc>
              <a:spcBef>
                <a:spcPts val="0"/>
              </a:spcBef>
              <a:buNone/>
            </a:pP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36000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працях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раннього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меркантиліста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Ж.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Бодена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(1530–1596)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обґрунтовується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положення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 те,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ціна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визначається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попитом і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пропозицією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В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економічній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літературі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називають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автором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першої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версії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кількісної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теорії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грошей.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Пізніше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меркантилісти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виступили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критикою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монетаристської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теорії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практики і ввели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поняття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капітал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». Основою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зростання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національного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багатства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вони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вважали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зовнішню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торгівлю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переважанням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експорту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над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імпортом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 для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досягнення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цієї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мети, на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їхню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думку,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було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розвивати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експортні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галузі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економіки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36000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Представник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англійського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меркантилізму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Томас Мен (1571–1641)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стверджував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багатство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Англії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— в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зовнішній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торгівлі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 баланс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зовнішньої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торгівлі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є регулятором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багатства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Успіхи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накопичення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багатства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пов’язував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розвитком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промисловості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тобто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економічним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розвитком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indent="36000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Найвідомішим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представником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меркантилізму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Франції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був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Антуан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Монкретьєн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(1575–1621). У 1615 р.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вийшов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світ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«Трактат з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політичної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економії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присвячений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царюючим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монархам. На думку А.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Монкретьєна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політична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є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мистецтвом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керування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господарством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своїй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державі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забезпечення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насамперед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приватного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інтересу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перед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державним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розвитком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суспільної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допомоги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приватній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справі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як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основи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ведення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ефективної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економічної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indent="36000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А.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Монкретьєн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поставив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питання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справедливість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оподаткування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вважав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дуже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важливим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показувати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свої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доходи в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декларації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віддаючи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частину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державі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формі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податків.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Декларації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допоможуть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ліквідувати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хабарництво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офіцерів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чиновників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збирачів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податків. При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цьому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головна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мета государя —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справедливість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Таким чином,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фактично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було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висунуто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вимогу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забезпечення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прозорості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державних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податків,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їхніх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джерел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способів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справляння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uk-UA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uk-UA" sz="5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3574473" y="360947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1.1. Попередники англійської класичної політекономії.</a:t>
            </a:r>
            <a:b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b="1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443387" y="1007278"/>
            <a:ext cx="1027755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54043913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330280A0-EE29-42F1-A043-915EBD6CEA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3443" y="3570084"/>
            <a:ext cx="11255014" cy="2369880"/>
          </a:xfrm>
        </p:spPr>
        <p:txBody>
          <a:bodyPr wrap="square" lIns="0" tIns="0" rIns="0" bIns="0" anchor="ctr" anchorCtr="0">
            <a:spAutoFit/>
          </a:bodyPr>
          <a:lstStyle/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uk-UA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360000" algn="just">
              <a:lnSpc>
                <a:spcPct val="100000"/>
              </a:lnSpc>
              <a:spcBef>
                <a:spcPts val="0"/>
              </a:spcBef>
              <a:buNone/>
            </a:pPr>
            <a:endParaRPr lang="ru-RU" sz="2000" b="1" i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36000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uk-UA" sz="1800" dirty="0"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uk-UA" sz="1800" dirty="0">
                <a:latin typeface="Times New Roman" pitchFamily="18" charset="0"/>
                <a:cs typeface="Times New Roman" pitchFamily="18" charset="0"/>
              </a:rPr>
            </a:br>
            <a:r>
              <a:rPr lang="uk-UA" sz="1800" dirty="0"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uk-UA" sz="1800" dirty="0">
                <a:latin typeface="Times New Roman" pitchFamily="18" charset="0"/>
                <a:cs typeface="Times New Roman" pitchFamily="18" charset="0"/>
              </a:rPr>
            </a:br>
            <a:r>
              <a:rPr lang="ru-RU" sz="1800" dirty="0"/>
              <a:t> </a:t>
            </a:r>
            <a:br>
              <a:rPr lang="ru-RU" sz="1800" dirty="0"/>
            </a:br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uk-UA" sz="2000" dirty="0"/>
            </a:br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uk-UA" sz="2000" dirty="0"/>
            </a:b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275875" y="209179"/>
            <a:ext cx="1061258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78815" algn="ctr">
              <a:spcAft>
                <a:spcPts val="0"/>
              </a:spcAft>
            </a:pPr>
            <a:r>
              <a:rPr lang="uk-UA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2. </a:t>
            </a: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Історія української фінансової думки.</a:t>
            </a:r>
            <a:endParaRPr lang="ru-RU" b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443387" y="1007278"/>
            <a:ext cx="1027755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" name="Рисунок 6"/>
          <p:cNvPicPr/>
          <p:nvPr/>
        </p:nvPicPr>
        <p:blipFill rotWithShape="1">
          <a:blip r:embed="rId2"/>
          <a:srcRect l="40862" t="17699" r="19746" b="6038"/>
          <a:stretch/>
        </p:blipFill>
        <p:spPr bwMode="auto">
          <a:xfrm>
            <a:off x="2289451" y="578510"/>
            <a:ext cx="7942997" cy="5605553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1965276" y="6184064"/>
            <a:ext cx="884374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Рис. 2.1.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Осередки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фінансової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науки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кінець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ХІХ — перша половина ХХ ст.)</a:t>
            </a:r>
          </a:p>
        </p:txBody>
      </p:sp>
    </p:spTree>
    <p:extLst>
      <p:ext uri="{BB962C8B-B14F-4D97-AF65-F5344CB8AC3E}">
        <p14:creationId xmlns:p14="http://schemas.microsoft.com/office/powerpoint/2010/main" val="2056027217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330280A0-EE29-42F1-A043-915EBD6CEA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3443" y="3570084"/>
            <a:ext cx="11255014" cy="2369880"/>
          </a:xfrm>
        </p:spPr>
        <p:txBody>
          <a:bodyPr wrap="square" lIns="0" tIns="0" rIns="0" bIns="0" anchor="ctr" anchorCtr="0">
            <a:spAutoFit/>
          </a:bodyPr>
          <a:lstStyle/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uk-UA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360000" algn="just">
              <a:lnSpc>
                <a:spcPct val="100000"/>
              </a:lnSpc>
              <a:spcBef>
                <a:spcPts val="0"/>
              </a:spcBef>
              <a:buNone/>
            </a:pPr>
            <a:endParaRPr lang="ru-RU" sz="2000" b="1" i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36000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uk-UA" sz="1800" dirty="0"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uk-UA" sz="1800" dirty="0">
                <a:latin typeface="Times New Roman" pitchFamily="18" charset="0"/>
                <a:cs typeface="Times New Roman" pitchFamily="18" charset="0"/>
              </a:rPr>
            </a:br>
            <a:r>
              <a:rPr lang="uk-UA" sz="1800" dirty="0"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uk-UA" sz="1800" dirty="0">
                <a:latin typeface="Times New Roman" pitchFamily="18" charset="0"/>
                <a:cs typeface="Times New Roman" pitchFamily="18" charset="0"/>
              </a:rPr>
            </a:br>
            <a:r>
              <a:rPr lang="ru-RU" sz="1800" dirty="0"/>
              <a:t> </a:t>
            </a:r>
            <a:br>
              <a:rPr lang="ru-RU" sz="1800" dirty="0"/>
            </a:br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uk-UA" sz="2000" dirty="0"/>
            </a:br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uk-UA" sz="2000" dirty="0"/>
            </a:b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275875" y="209179"/>
            <a:ext cx="1061258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78815" algn="ctr">
              <a:spcAft>
                <a:spcPts val="0"/>
              </a:spcAft>
            </a:pPr>
            <a:r>
              <a:rPr lang="uk-UA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2. </a:t>
            </a: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Історія української фінансової думки.</a:t>
            </a:r>
            <a:endParaRPr lang="ru-RU" b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443387" y="1007278"/>
            <a:ext cx="1027755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91069" y="6184064"/>
            <a:ext cx="1169738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Рис. 2.2.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представники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фінансової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науки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наукові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інтереси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кінець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ХІХ-перша половина ХХ ст.)</a:t>
            </a:r>
          </a:p>
        </p:txBody>
      </p:sp>
      <p:pic>
        <p:nvPicPr>
          <p:cNvPr id="8" name="Рисунок 7"/>
          <p:cNvPicPr/>
          <p:nvPr/>
        </p:nvPicPr>
        <p:blipFill rotWithShape="1">
          <a:blip r:embed="rId2"/>
          <a:srcRect l="43068" t="18740" r="22537" b="9161"/>
          <a:stretch/>
        </p:blipFill>
        <p:spPr bwMode="auto">
          <a:xfrm>
            <a:off x="2306472" y="510271"/>
            <a:ext cx="6837528" cy="5740402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1202117238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330280A0-EE29-42F1-A043-915EBD6CEA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3443" y="3570084"/>
            <a:ext cx="11255014" cy="2369880"/>
          </a:xfrm>
        </p:spPr>
        <p:txBody>
          <a:bodyPr wrap="square" lIns="0" tIns="0" rIns="0" bIns="0" anchor="ctr" anchorCtr="0">
            <a:spAutoFit/>
          </a:bodyPr>
          <a:lstStyle/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uk-UA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360000" algn="just">
              <a:lnSpc>
                <a:spcPct val="100000"/>
              </a:lnSpc>
              <a:spcBef>
                <a:spcPts val="0"/>
              </a:spcBef>
              <a:buNone/>
            </a:pPr>
            <a:endParaRPr lang="ru-RU" sz="2000" b="1" i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36000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uk-UA" sz="1800" dirty="0"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uk-UA" sz="1800" dirty="0">
                <a:latin typeface="Times New Roman" pitchFamily="18" charset="0"/>
                <a:cs typeface="Times New Roman" pitchFamily="18" charset="0"/>
              </a:rPr>
            </a:br>
            <a:r>
              <a:rPr lang="uk-UA" sz="1800" dirty="0"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uk-UA" sz="1800" dirty="0">
                <a:latin typeface="Times New Roman" pitchFamily="18" charset="0"/>
                <a:cs typeface="Times New Roman" pitchFamily="18" charset="0"/>
              </a:rPr>
            </a:br>
            <a:r>
              <a:rPr lang="ru-RU" sz="1800" dirty="0"/>
              <a:t> </a:t>
            </a:r>
            <a:br>
              <a:rPr lang="ru-RU" sz="1800" dirty="0"/>
            </a:br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uk-UA" sz="2000" dirty="0"/>
            </a:br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uk-UA" sz="2000" dirty="0"/>
            </a:b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275875" y="209179"/>
            <a:ext cx="1061258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78815" algn="ctr">
              <a:spcAft>
                <a:spcPts val="0"/>
              </a:spcAft>
            </a:pPr>
            <a:r>
              <a:rPr lang="uk-UA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3. </a:t>
            </a: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Новітні уявлення вітчизняних учених про розвиток фінансової науки.</a:t>
            </a:r>
            <a:endParaRPr lang="ru-RU" b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443387" y="1007278"/>
            <a:ext cx="1027755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" name="Рисунок 6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3361" t="17179" r="22244" b="21134"/>
          <a:stretch/>
        </p:blipFill>
        <p:spPr bwMode="auto">
          <a:xfrm>
            <a:off x="2265528" y="578509"/>
            <a:ext cx="7301553" cy="5194493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1275875" y="5616798"/>
            <a:ext cx="998352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Рис. 3.1.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представники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фінансової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науки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їхні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наукові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інтереси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(початок ХХІ ст.)</a:t>
            </a:r>
          </a:p>
        </p:txBody>
      </p:sp>
    </p:spTree>
    <p:extLst>
      <p:ext uri="{BB962C8B-B14F-4D97-AF65-F5344CB8AC3E}">
        <p14:creationId xmlns:p14="http://schemas.microsoft.com/office/powerpoint/2010/main" val="1440523499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330280A0-EE29-42F1-A043-915EBD6CEA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0780" y="-546991"/>
            <a:ext cx="11255014" cy="5878532"/>
          </a:xfrm>
        </p:spPr>
        <p:txBody>
          <a:bodyPr wrap="square" lIns="0" tIns="0" rIns="0" bIns="0" anchor="ctr" anchorCtr="0">
            <a:spAutoFit/>
          </a:bodyPr>
          <a:lstStyle/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uk-UA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360000" algn="just">
              <a:lnSpc>
                <a:spcPct val="100000"/>
              </a:lnSpc>
              <a:spcBef>
                <a:spcPts val="0"/>
              </a:spcBef>
              <a:buNone/>
            </a:pPr>
            <a:endParaRPr lang="ru-RU" sz="2000" b="1" i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uk-UA" sz="1800" dirty="0"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uk-UA" sz="1800" dirty="0">
                <a:latin typeface="Times New Roman" pitchFamily="18" charset="0"/>
                <a:cs typeface="Times New Roman" pitchFamily="18" charset="0"/>
              </a:rPr>
            </a:br>
            <a:endParaRPr lang="uk-UA" sz="1800" dirty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endParaRPr lang="uk-UA" sz="1800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endParaRPr lang="uk-UA" sz="1800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endParaRPr lang="uk-UA" sz="1800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uk-UA" sz="9600" dirty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  <a:cs typeface="Times New Roman" pitchFamily="18" charset="0"/>
              </a:rPr>
              <a:t>ДЯКУЮ 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uk-UA" sz="9600" dirty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  <a:cs typeface="Times New Roman" pitchFamily="18" charset="0"/>
              </a:rPr>
              <a:t>ЗА УВАГУ !</a:t>
            </a:r>
            <a:r>
              <a:rPr lang="ru-RU" sz="9600" dirty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rPr>
              <a:t> </a:t>
            </a:r>
            <a:br>
              <a:rPr lang="ru-RU" sz="9600" dirty="0"/>
            </a:br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uk-UA" sz="2000" dirty="0"/>
            </a:br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uk-UA" sz="2000" dirty="0"/>
            </a:b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443387" y="1007278"/>
            <a:ext cx="1027755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101929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330280A0-EE29-42F1-A043-915EBD6CEA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5734" y="0"/>
            <a:ext cx="10881360" cy="7398328"/>
          </a:xfrm>
        </p:spPr>
        <p:txBody>
          <a:bodyPr>
            <a:noAutofit/>
          </a:bodyPr>
          <a:lstStyle/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uk-UA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360000" algn="just">
              <a:lnSpc>
                <a:spcPct val="100000"/>
              </a:lnSpc>
              <a:spcBef>
                <a:spcPts val="0"/>
              </a:spcBef>
              <a:buNone/>
            </a:pP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36000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Політика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меркантилізму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зміцнила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економіку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ряду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європейських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держав у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формі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абсолютних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монархій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indent="36000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Генеральний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контролер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фінансів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Ж.Б.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Кольбер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(1661–1683),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відомий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історії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здійсненням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широких реформ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державних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доходів. </a:t>
            </a:r>
          </a:p>
          <a:p>
            <a:pPr marL="0" indent="36000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По-перше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система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оподаткування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яка у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Франції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характеризувалася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безліччю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податків і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складністю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справляння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була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суттєво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спрощена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метою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забезпечення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контролю над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державними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доходами.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Тягар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податків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був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покладений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селян.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Сільське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господарство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розглядалося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як головне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джерело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поповнення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державних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доходів,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зростання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привело до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розорення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викликало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селянські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повстання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indent="36000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По-друге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внутрішні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митні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збори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справлялися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будь-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на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всіх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ринках й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істотно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утрудняли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торгівлю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були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скасовані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сприяло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розвитку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внутрішнього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торговельного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обороту.</a:t>
            </a:r>
          </a:p>
          <a:p>
            <a:pPr marL="0" indent="36000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По-третє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була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введена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єдина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французька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митна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система. Для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захисту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національної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промисловості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проводилася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протекціоністська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митна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політика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indent="36000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По-четверте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створювалася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інфраструктура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розвитку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внутрішнього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ринку: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будувалися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дороги,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споруджувалися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річкові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й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морські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гавані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порти.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Особлива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увага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приділялася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розвитку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військово-морських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сил для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здійснення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колоніальної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політики і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захисту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торговельних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шляхів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заморських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територій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indent="36000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По-п’яте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заохочувалося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створення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приватної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великої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державної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мануфактури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виробництва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предметів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розкоші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вирізнялися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високою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якістю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вишуканістю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високим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художнім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смаком.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Франція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цій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галузі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 мала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конкурентів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uk-UA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3574473" y="360947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1.1. Попередники англійської класичної політекономії.</a:t>
            </a:r>
            <a:b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b="1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443387" y="1007278"/>
            <a:ext cx="1027755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273499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330280A0-EE29-42F1-A043-915EBD6CEA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3443" y="264694"/>
            <a:ext cx="10881360" cy="6787270"/>
          </a:xfrm>
        </p:spPr>
        <p:txBody>
          <a:bodyPr>
            <a:noAutofit/>
          </a:bodyPr>
          <a:lstStyle/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uk-UA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360000" algn="just">
              <a:lnSpc>
                <a:spcPct val="100000"/>
              </a:lnSpc>
              <a:spcBef>
                <a:spcPts val="0"/>
              </a:spcBef>
              <a:buNone/>
            </a:pPr>
            <a:endParaRPr lang="ru-RU" sz="2000" b="1" i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36000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000" b="1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Школа </a:t>
            </a:r>
            <a:r>
              <a:rPr lang="ru-RU" sz="2000" b="1" i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фізіократів</a:t>
            </a:r>
            <a:r>
              <a:rPr lang="ru-RU" sz="2000" b="1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000" b="1" i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2000" b="1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давньогрец</a:t>
            </a:r>
            <a:r>
              <a:rPr lang="ru-RU" sz="2000" b="1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000" b="1" i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physis</a:t>
            </a:r>
            <a:r>
              <a:rPr lang="en-US" sz="2000" b="1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— </a:t>
            </a:r>
            <a:r>
              <a:rPr lang="ru-RU" sz="2000" b="1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природа і </a:t>
            </a:r>
            <a:r>
              <a:rPr lang="en-US" sz="2000" b="1" i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kratos</a:t>
            </a:r>
            <a:r>
              <a:rPr lang="en-US" sz="2000" b="1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— </a:t>
            </a:r>
            <a:r>
              <a:rPr lang="ru-RU" sz="2000" b="1" i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влада</a:t>
            </a:r>
            <a:r>
              <a:rPr lang="ru-RU" sz="2000" b="1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1" i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влада</a:t>
            </a:r>
            <a:r>
              <a:rPr lang="ru-RU" sz="2000" b="1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природи</a:t>
            </a:r>
            <a:r>
              <a:rPr lang="ru-RU" sz="2000" b="1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як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західноєвропейська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течія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економічної думки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виникла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середині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XVIII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ст. </a:t>
            </a:r>
          </a:p>
          <a:p>
            <a:pPr marL="0" indent="36000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Найбільш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відомими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представниками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цього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напряму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були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французькі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дослідники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громадські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діячі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Франсуа Кене (1694–1774) і Анн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Робер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Жак Тюрго (1727–1781).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Фізіократи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пішли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далі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порівняно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меркантилістами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у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визначенні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предмету і методу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дослідження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Предметом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дослідження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фізіократів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було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виробництво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Проте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воно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обмежене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землеробством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Ф. Кене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здійснив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прорив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методі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дослідження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У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своїй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Економічній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таблиці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застосував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новий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раніше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відомий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метод —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побудову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економіко-математичних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моделей. </a:t>
            </a:r>
          </a:p>
          <a:p>
            <a:pPr marL="0" indent="36000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Ф. Кене,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власне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визнавав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три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функції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грошей: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міра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вартості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засіб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обігу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засіб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платежу.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Водночас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стверджував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бути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багатством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нації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гроші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можуть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indent="36000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Економічна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таблиця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є абстрактною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сіткою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товарних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грошових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потоків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фактично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перша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економічна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модель, в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якій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розвиток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виробництва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обміну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відбуватися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безперебійно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лише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умови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дотримання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певних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пропорцій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Пізніше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К. Маркс на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основі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моделі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Ф. Кене створив схему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розширеного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відтворення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Фізіократи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висунули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ідею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економічної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рівноваги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яку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далі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розвивають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неокласики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ХХ ст. 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3574473" y="360947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1.1. Попередники англійської класичної політекономії.</a:t>
            </a:r>
            <a:b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b="1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443387" y="1007278"/>
            <a:ext cx="1027755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675456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330280A0-EE29-42F1-A043-915EBD6CEA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3443" y="264694"/>
            <a:ext cx="10881360" cy="6787270"/>
          </a:xfrm>
        </p:spPr>
        <p:txBody>
          <a:bodyPr>
            <a:noAutofit/>
          </a:bodyPr>
          <a:lstStyle/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uk-UA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360000" algn="just">
              <a:lnSpc>
                <a:spcPct val="100000"/>
              </a:lnSpc>
              <a:spcBef>
                <a:spcPts val="0"/>
              </a:spcBef>
              <a:buNone/>
            </a:pPr>
            <a:endParaRPr lang="ru-RU" sz="2000" b="1" i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36000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Ф. Кене у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своїх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працях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розглядав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проблеми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оподаткування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однозначно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виступаючи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проти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податків на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землевласників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Найсуттєвіше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найнепорушніше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правило,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яким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повинне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керуватися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економікою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вважав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полягає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тому,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щоб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робити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замах за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допомогою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податків на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забезпеченість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успіхи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землеробства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захищає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новий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клас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з’явився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сільському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господарстві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—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фермерів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На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думку,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прибутки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фермерів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заробітки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людей,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працюють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фермах,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слід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відрізняти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доходів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землевласників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indent="36000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Ф. Кене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зазначає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держави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згубні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самі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податки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спосіб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справляння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indent="36000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визначенні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методів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формування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державних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доходів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пропонує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уникати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позик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доводить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непродуктивний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характер,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вважаючи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джерело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задоволення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надзвичайних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потреб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держави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слід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бачити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лише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процвітанні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народу, а не в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кредиті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фінансистів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оскільки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грошові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накопичення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є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таємним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багатством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знає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государя,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вітчизни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Позики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породжують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всепожираючі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борги», а за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панування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ліквідних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паперів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дисконт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збільшує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грошові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накопичення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фінансистів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Як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наслідок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відбувається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відвернення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грошей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землеробства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село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позбавляється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коштів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йому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поліпшення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культури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земель. </a:t>
            </a:r>
          </a:p>
          <a:p>
            <a:pPr marL="0" indent="360000" algn="just">
              <a:lnSpc>
                <a:spcPct val="100000"/>
              </a:lnSpc>
              <a:spcBef>
                <a:spcPts val="0"/>
              </a:spcBef>
              <a:buNone/>
            </a:pPr>
            <a:endParaRPr lang="uk-UA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3574473" y="360947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1.1. Попередники англійської класичної політекономії.</a:t>
            </a:r>
            <a:b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b="1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443387" y="1007278"/>
            <a:ext cx="1027755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545178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330280A0-EE29-42F1-A043-915EBD6CEA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3443" y="264693"/>
            <a:ext cx="10881360" cy="6925815"/>
          </a:xfrm>
        </p:spPr>
        <p:txBody>
          <a:bodyPr>
            <a:noAutofit/>
          </a:bodyPr>
          <a:lstStyle/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uk-UA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360000" algn="just">
              <a:lnSpc>
                <a:spcPct val="100000"/>
              </a:lnSpc>
              <a:spcBef>
                <a:spcPts val="0"/>
              </a:spcBef>
              <a:buNone/>
            </a:pPr>
            <a:endParaRPr lang="ru-RU" sz="2000" b="1" i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36000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Завершувачем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фізіократичної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теорії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став Анн Р. Ж. Тюрго.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думки і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висновки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були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більш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зрілі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ніж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попередників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рішучіше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ніж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Ф. Кене,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захищав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свободу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підприємця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не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тільки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сільськогосподарського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фермера, а й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промисловця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Анн Р. Ж. Тюрго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був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генеральним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контролером у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правлінні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Людовика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XV.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проводив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економічну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фінансову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політику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яка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сприяла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буржуазному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розвитку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Франції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передусім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ринкового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господарства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indent="36000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По-перше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відновив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раніше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знищений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ринок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зерна для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заохочення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сільського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господарства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розвинених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ньому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ринкових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відносин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indent="36000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По-друге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скасував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цехи і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гільдії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перешкоджали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вільному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розвитку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промисловості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торгівлі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indent="36000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По-третє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скасував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натуральну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дорожню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повинність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indent="36000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По-четверте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обґрунтував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своїх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працях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неможливість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шкідливість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економічного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розвитку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збільшення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податків і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необхідність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скорочення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державних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витрат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особливо на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утримання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королівського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двору. </a:t>
            </a:r>
          </a:p>
          <a:p>
            <a:pPr marL="0" indent="36000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По-п’яте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увів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грошовий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поземельний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податок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поширив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дворянство. </a:t>
            </a:r>
          </a:p>
          <a:p>
            <a:pPr marL="0" indent="36000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Останнє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нововведення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зачіпало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інтереси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феодальної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аристократії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йому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пробачили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і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був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змушений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подати у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відставку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Відставка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А. Тюрго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істотно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ослабила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вплив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фізіократів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На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цей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період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припадає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розпад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школи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фізіократів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Вони не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виправдали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сподівань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дворянства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щодо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захисту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їхньої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власності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прагнень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буржуазії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народжувалася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до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розвитку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внутрішнього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ринку. </a:t>
            </a:r>
            <a:endParaRPr lang="uk-UA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3574473" y="360947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1.1. Попередники англійської класичної політекономії.</a:t>
            </a:r>
            <a:b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b="1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443387" y="1007278"/>
            <a:ext cx="1027755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944414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330280A0-EE29-42F1-A043-915EBD6CEA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3443" y="264693"/>
            <a:ext cx="10881360" cy="6925815"/>
          </a:xfrm>
        </p:spPr>
        <p:txBody>
          <a:bodyPr>
            <a:noAutofit/>
          </a:bodyPr>
          <a:lstStyle/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uk-UA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360000" algn="just">
              <a:lnSpc>
                <a:spcPct val="100000"/>
              </a:lnSpc>
              <a:spcBef>
                <a:spcPts val="0"/>
              </a:spcBef>
              <a:buNone/>
            </a:pPr>
            <a:endParaRPr lang="ru-RU" sz="2000" b="1" i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36000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000" b="1" i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Вільям</a:t>
            </a:r>
            <a:r>
              <a:rPr lang="ru-RU" sz="2000" b="1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Петті</a:t>
            </a:r>
            <a:r>
              <a:rPr lang="ru-RU" sz="2000" b="1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— предтеча </a:t>
            </a:r>
            <a:r>
              <a:rPr lang="ru-RU" sz="2000" b="1" i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англійської</a:t>
            </a:r>
            <a:r>
              <a:rPr lang="ru-RU" sz="2000" b="1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класичної</a:t>
            </a:r>
            <a:r>
              <a:rPr lang="ru-RU" sz="2000" b="1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політекономії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пише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свої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праці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період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первісного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нагромадження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капіталу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формування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буржуазного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суспільства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Англії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Як і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фізіократи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також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критикував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меркантилізм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доводив,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джерелом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багатства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є не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торгівля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(для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Англії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—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переважно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зовнішня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а сфера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матеріального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виробництва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Багатством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є не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гроші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продукти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праці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Предметом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дослідження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В.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Петті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є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промисловий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капітал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необхідність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накопичення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державна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політика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сприяння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зростанню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У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своїй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праці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Політична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арифметика»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застосовує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економіко-статистичний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метод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дослідження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який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дозволив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йому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дати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кількісній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формі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оцінку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економічного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становища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Англії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60–70-х роках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XVII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ст.</a:t>
            </a:r>
          </a:p>
          <a:p>
            <a:pPr marL="0" indent="36000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працях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В.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Петті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ми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знаходимо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теоретичні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положення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згодом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розвиває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класична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політична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По-перше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економічних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законів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як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масових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повторюються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в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економіці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По-друге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дослідження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економічних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відносин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виробництва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По-третє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спроби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закону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ціноутворення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В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економічній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літературі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висловлюється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думка,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Петті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власне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сформулював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закон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вартості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доводячи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при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цьому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діє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украй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складно,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лише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як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загальна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тенденція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В.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Петті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робить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перші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кроки на шляху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аналізу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праці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створює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вартість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По-четверте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розглядає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ренту як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чистий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дохід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землі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як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загальну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форму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додаткової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вартості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тобто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продовжив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розвиток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ідей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фізіократів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По-п’яте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розглядав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гроші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 як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багатство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нації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 як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особливий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товар,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який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протистоїть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іншим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товарам.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3574473" y="360947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1.1. Попередники англійської класичної політекономії.</a:t>
            </a:r>
            <a:b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b="1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443387" y="1007278"/>
            <a:ext cx="1027755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30579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330280A0-EE29-42F1-A043-915EBD6CEA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3443" y="264693"/>
            <a:ext cx="10881360" cy="6925815"/>
          </a:xfrm>
        </p:spPr>
        <p:txBody>
          <a:bodyPr>
            <a:noAutofit/>
          </a:bodyPr>
          <a:lstStyle/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uk-UA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360000" algn="just">
              <a:lnSpc>
                <a:spcPct val="100000"/>
              </a:lnSpc>
              <a:spcBef>
                <a:spcPts val="0"/>
              </a:spcBef>
              <a:buNone/>
            </a:pPr>
            <a:endParaRPr lang="ru-RU" sz="2000" b="1" i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36000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Новаторська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суть В.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Петті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як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видатного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теоретика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виявилася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дуже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яскраво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дослідженні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податків. У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літературі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називають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першим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англійським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науковим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дослідником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податків. У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праці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«Трактат про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податки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збори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В.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Петті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як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ідеолог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промислової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буржуазії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виступає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проти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податків на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капітал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перекладення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ренту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землевласника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Він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зазначає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оподаткування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капіталу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скорочує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можливості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накопичення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стримує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розширення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виробництва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На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думку,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кошти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капіталіста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скорочуються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потім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передаються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людям,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нічого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роблять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то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багатство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суспільства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зменшується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». </a:t>
            </a:r>
          </a:p>
          <a:p>
            <a:pPr marL="0" indent="36000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Досл</a:t>
            </a:r>
            <a:r>
              <a:rPr lang="uk-UA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джував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вплив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податків на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виробництво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грошовий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обіг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 також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розглядає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можливості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введення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непрямих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податків.</a:t>
            </a:r>
          </a:p>
          <a:p>
            <a:pPr marL="0" indent="36000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 1676 р. у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книзі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Політична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арифметика» В.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Петті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вводить в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економічний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аналіз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кількісний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метод. Як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зазначено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«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Трактаті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податки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збори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», перше,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необхідно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зробити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—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підрахувати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«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Політична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арифметика»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була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деяким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прообразом статистики, а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її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автор поставив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питання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необхідність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створення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державної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статистичної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служби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В.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Петті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першим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розрахував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національне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багатство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національний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дохід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Англії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Таким чином,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були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визначені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потенційні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джерела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державних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доходів. </a:t>
            </a:r>
          </a:p>
          <a:p>
            <a:pPr marL="0" indent="36000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Показово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В.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Петті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відзначав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деякі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вигоди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податків з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погляду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політичної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арифметики»: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митні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збори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дають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можливість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вести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облік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зовнішній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торгівлі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складати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торговельний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баланс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країни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простий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загальний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подушний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податок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допомагає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вести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облік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населення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обкладення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будинків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кількістю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димарів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реальний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податок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зовнішніми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ознаками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добре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відбиває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поліпшення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руйнування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житлового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майна;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акцизи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показують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внутрішні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витрати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споживання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дають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загальні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відомості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надмірності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поземельний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податок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робить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платежі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податками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пропорційними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всій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вартості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 не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річній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ренті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податки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рухоме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майно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вносять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певну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ясність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майно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Таким чином, у В.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Петті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викладені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всеосяжні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проблеми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оподаткування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період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первісного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накопичення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капіталу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3574473" y="360947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1.1. Попередники англійської класичної політекономії.</a:t>
            </a:r>
            <a:b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b="1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443387" y="1007278"/>
            <a:ext cx="1027755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15726839"/>
      </p:ext>
    </p:extLst>
  </p:cSld>
  <p:clrMapOvr>
    <a:masterClrMapping/>
  </p:clrMapOvr>
</p:sld>
</file>

<file path=ppt/theme/theme1.xml><?xml version="1.0" encoding="utf-8"?>
<a:theme xmlns:a="http://schemas.openxmlformats.org/drawingml/2006/main" name="powerpointbase.com-913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powerpointbase.com-913</Template>
  <TotalTime>760</TotalTime>
  <Words>8762</Words>
  <Application>Microsoft Office PowerPoint</Application>
  <PresentationFormat>Широкий екран</PresentationFormat>
  <Paragraphs>291</Paragraphs>
  <Slides>33</Slides>
  <Notes>1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33</vt:i4>
      </vt:variant>
    </vt:vector>
  </HeadingPairs>
  <TitlesOfParts>
    <vt:vector size="38" baseType="lpstr">
      <vt:lpstr>Arial</vt:lpstr>
      <vt:lpstr>Calibri</vt:lpstr>
      <vt:lpstr>Calibri Light</vt:lpstr>
      <vt:lpstr>Times New Roman</vt:lpstr>
      <vt:lpstr>powerpointbase.com-913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Розвиток банківського сектору у забезпеченні економічного зростання</dc:title>
  <dc:creator>Zhytomir Andrey</dc:creator>
  <cp:lastModifiedBy>ASUS</cp:lastModifiedBy>
  <cp:revision>90</cp:revision>
  <dcterms:created xsi:type="dcterms:W3CDTF">2020-11-16T08:41:00Z</dcterms:created>
  <dcterms:modified xsi:type="dcterms:W3CDTF">2025-10-23T05:18:35Z</dcterms:modified>
</cp:coreProperties>
</file>