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09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2006" TargetMode="External"/><Relationship Id="rId2" Type="http://schemas.openxmlformats.org/officeDocument/2006/relationships/hyperlink" Target="https://uk.wikipedia.org/wiki/193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3%D0%BA%D1%80%D0%B0%D1%97%D0%BD%D0%B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/>
              <a:t>Тема </a:t>
            </a:r>
            <a:r>
              <a:rPr lang="uk-UA" sz="4400" dirty="0" smtClean="0"/>
              <a:t>2. ГЕНЕЗИС </a:t>
            </a:r>
            <a:r>
              <a:rPr lang="uk-UA" sz="4400" dirty="0"/>
              <a:t>І ЕВОЛЮЦІЯ ФІНАНСІВ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1.	Передумови виникнення фінансів.</a:t>
            </a:r>
          </a:p>
          <a:p>
            <a:r>
              <a:rPr lang="uk-UA" dirty="0"/>
              <a:t>2.	Історичний розвиток фінансів.</a:t>
            </a:r>
          </a:p>
          <a:p>
            <a:r>
              <a:rPr lang="uk-UA" dirty="0"/>
              <a:t>3.	Становлення та розвиток фінансової науки.</a:t>
            </a:r>
          </a:p>
          <a:p>
            <a:r>
              <a:rPr lang="uk-UA" dirty="0"/>
              <a:t>4.	Історія української фінансової думки.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5351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82" y="764703"/>
            <a:ext cx="8174882" cy="611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806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552728"/>
          </a:xfrm>
        </p:spPr>
        <p:txBody>
          <a:bodyPr>
            <a:normAutofit lnSpcReduction="10000"/>
          </a:bodyPr>
          <a:lstStyle/>
          <a:p>
            <a:pPr marL="316865" marR="445135" indent="450850" algn="just">
              <a:spcBef>
                <a:spcPts val="450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Найбільш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вагомий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внесок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 вивчення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залучення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наукового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обігу джерел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історії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української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думки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зробив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видатний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дослідник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націознавства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Степан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Миколайович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Злупко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</a:t>
            </a:r>
            <a:r>
              <a:rPr lang="uk-UA" dirty="0">
                <a:solidFill>
                  <a:srgbClr val="0000FF"/>
                </a:solidFill>
                <a:ea typeface="Times New Roman"/>
                <a:hlinkClick r:id="rId2"/>
              </a:rPr>
              <a:t>1931</a:t>
            </a:r>
            <a:r>
              <a:rPr lang="uk-UA" dirty="0">
                <a:ea typeface="Times New Roman"/>
              </a:rPr>
              <a:t>-</a:t>
            </a:r>
            <a:r>
              <a:rPr lang="uk-UA" dirty="0">
                <a:solidFill>
                  <a:srgbClr val="0000FF"/>
                </a:solidFill>
                <a:ea typeface="Times New Roman"/>
                <a:hlinkClick r:id="rId3"/>
              </a:rPr>
              <a:t>2006</a:t>
            </a:r>
            <a:r>
              <a:rPr lang="uk-UA" dirty="0">
                <a:ea typeface="Times New Roman"/>
              </a:rPr>
              <a:t>)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solidFill>
                  <a:srgbClr val="0000FF"/>
                </a:solidFill>
                <a:ea typeface="Times New Roman"/>
                <a:hlinkClick r:id="rId4"/>
              </a:rPr>
              <a:t>український </a:t>
            </a:r>
            <a:r>
              <a:rPr lang="uk-UA" dirty="0">
                <a:ea typeface="Times New Roman"/>
              </a:rPr>
              <a:t>економіст,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історик,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доктор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професор,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завідувач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кафедри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Львівського національного університету ім. І.Франка, лауреат премії ім. Михайла </a:t>
            </a:r>
            <a:r>
              <a:rPr lang="uk-UA" dirty="0" err="1">
                <a:ea typeface="Times New Roman"/>
              </a:rPr>
              <a:t>Туган-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Барановського НАН України. С.М. </a:t>
            </a:r>
            <a:r>
              <a:rPr lang="uk-UA" dirty="0" err="1">
                <a:ea typeface="Times New Roman"/>
              </a:rPr>
              <a:t>Злупком</a:t>
            </a:r>
            <a:r>
              <a:rPr lang="uk-UA" dirty="0">
                <a:ea typeface="Times New Roman"/>
              </a:rPr>
              <a:t> запропоновані три геополітично-цивілізовані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цикли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думки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Україні.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Перший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цикл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охоплює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період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найдавніших часів до зруйнування давньоукраїнської держави – Київської Русі </a:t>
            </a:r>
            <a:r>
              <a:rPr lang="uk-UA" dirty="0" err="1">
                <a:ea typeface="Times New Roman"/>
              </a:rPr>
              <a:t>татаро-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монголами. Другий можна датувати серединою ХІV – ХVІІ ст., третій – це час із середини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ХVІІ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1991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проголошенням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незалежною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започатковано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четвертий геополітичний-цивілізований цикл розвитку її економіки, що має ґрунтуватися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 досвіді трьох попередніх. Цикли розвитку фінансової думки в Україні представлені 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табл.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2.2</a:t>
            </a:r>
            <a:r>
              <a:rPr lang="uk-UA" dirty="0" smtClean="0">
                <a:ea typeface="Times New Roman"/>
              </a:rPr>
              <a:t>.</a:t>
            </a:r>
          </a:p>
          <a:p>
            <a:pPr marL="316865" marR="445135" indent="450850" algn="just">
              <a:spcBef>
                <a:spcPts val="450"/>
              </a:spcBef>
              <a:spcAft>
                <a:spcPts val="0"/>
              </a:spcAft>
            </a:pPr>
            <a:endParaRPr lang="uk-UA" dirty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574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562" y="-42349"/>
            <a:ext cx="5182694" cy="69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056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76672"/>
            <a:ext cx="8496943" cy="6120679"/>
          </a:xfrm>
        </p:spPr>
        <p:txBody>
          <a:bodyPr>
            <a:normAutofit/>
          </a:bodyPr>
          <a:lstStyle/>
          <a:p>
            <a:pPr marL="316865" marR="452120" indent="450850" algn="just">
              <a:spcBef>
                <a:spcPts val="450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Щодо змісту фінансової науки, то науковці вважають, що вона складається з таких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розділів: наука про державний бюджет; наука про державні доходи і видатки; наука 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підприємницьких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структур;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кредит;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місцеві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страхування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тощо.</a:t>
            </a:r>
          </a:p>
          <a:p>
            <a:pPr marL="316865" marR="446405" indent="44831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Найвищого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рівня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 фінансова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досягла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 XX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Основним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спрямуванням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досліджень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цього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періоду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ідеї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акумулювання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ресурсів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макро-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мікрорівнях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впровадження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застосування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інструментів 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метою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досягнення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суспільного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блага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(табл.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2.3).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141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668" y="42362"/>
            <a:ext cx="4558548" cy="6720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487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260648"/>
            <a:ext cx="5687541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751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3159"/>
            <a:ext cx="4896544" cy="6794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8012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270" y="116632"/>
            <a:ext cx="5114925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826737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948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5"/>
            <a:ext cx="8960996" cy="3337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4012480"/>
            <a:ext cx="8709476" cy="856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624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657234" cy="429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870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268761"/>
            <a:ext cx="8352928" cy="3312367"/>
          </a:xfrm>
        </p:spPr>
        <p:txBody>
          <a:bodyPr>
            <a:normAutofit fontScale="62500" lnSpcReduction="20000"/>
          </a:bodyPr>
          <a:lstStyle/>
          <a:p>
            <a:pPr marL="316865" marR="44640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Існують різні варіанти походження терміну “фінанси”. Розповсюдженим є погляд,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 термін “фінанси” походить від латинського </a:t>
            </a:r>
            <a:r>
              <a:rPr lang="uk-UA" dirty="0" err="1">
                <a:ea typeface="Times New Roman"/>
              </a:rPr>
              <a:t>financia</a:t>
            </a:r>
            <a:r>
              <a:rPr lang="uk-UA" dirty="0">
                <a:ea typeface="Times New Roman"/>
              </a:rPr>
              <a:t>, що означає обов’язкову сплату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грошей.</a:t>
            </a:r>
          </a:p>
          <a:p>
            <a:pPr marL="316865" marR="45021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Сам термін </a:t>
            </a:r>
            <a:r>
              <a:rPr lang="uk-UA" dirty="0" err="1">
                <a:ea typeface="Times New Roman"/>
              </a:rPr>
              <a:t>financia</a:t>
            </a:r>
            <a:r>
              <a:rPr lang="uk-UA" dirty="0">
                <a:ea typeface="Times New Roman"/>
              </a:rPr>
              <a:t> виник у ХІІ – ХІІІ ст. у торгових містах Італії та в перекладі 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латинського слова “</a:t>
            </a:r>
            <a:r>
              <a:rPr lang="uk-UA" dirty="0" err="1">
                <a:ea typeface="Times New Roman"/>
              </a:rPr>
              <a:t>finis</a:t>
            </a:r>
            <a:r>
              <a:rPr lang="uk-UA" dirty="0">
                <a:ea typeface="Times New Roman"/>
              </a:rPr>
              <a:t>”, означав «кінець грошового платежу», при цьому позначав </a:t>
            </a:r>
            <a:r>
              <a:rPr lang="uk-UA" dirty="0" smtClean="0">
                <a:ea typeface="Times New Roman"/>
              </a:rPr>
              <a:t>будь-який</a:t>
            </a:r>
            <a:r>
              <a:rPr lang="uk-UA" spc="10" dirty="0" smtClean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грошовий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платіж,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тобто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між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суб’єктами.</a:t>
            </a:r>
          </a:p>
          <a:p>
            <a:pPr marL="316865" marR="45466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Існує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інша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точка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зору,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згідно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авторство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терміна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“фінанси”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належить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французькому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Ж.</a:t>
            </a:r>
            <a:r>
              <a:rPr lang="uk-UA" dirty="0" err="1">
                <a:ea typeface="Times New Roman"/>
              </a:rPr>
              <a:t>Бодену</a:t>
            </a:r>
            <a:r>
              <a:rPr lang="uk-UA" dirty="0">
                <a:ea typeface="Times New Roman"/>
              </a:rPr>
              <a:t>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1577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видав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книгу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“Шість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книг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республіку”.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старофранцузької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мови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“</a:t>
            </a:r>
            <a:r>
              <a:rPr lang="uk-UA" dirty="0" err="1">
                <a:ea typeface="Times New Roman"/>
              </a:rPr>
              <a:t>finer</a:t>
            </a:r>
            <a:r>
              <a:rPr lang="uk-UA" dirty="0">
                <a:ea typeface="Times New Roman"/>
              </a:rPr>
              <a:t>”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означає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платити,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оплачувати.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середньовіччі це слово вживали для позначення строку сплати, а потім і для визначення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документів,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свідчили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погашення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боргу,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завершувалась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угода.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Пізніше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терміном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“фінанси”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стали позначати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будь-який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примусовий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платіж на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користь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держави.</a:t>
            </a:r>
          </a:p>
          <a:p>
            <a:pPr marL="316865" marR="444500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Поява фінансів пов’язана, по-перше з розвитком товарно-грошових відносин, </a:t>
            </a:r>
            <a:r>
              <a:rPr lang="uk-UA" dirty="0" smtClean="0">
                <a:ea typeface="Times New Roman"/>
              </a:rPr>
              <a:t>по-друге</a:t>
            </a:r>
            <a:r>
              <a:rPr lang="uk-UA" dirty="0">
                <a:ea typeface="Times New Roman"/>
              </a:rPr>
              <a:t>,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посиленням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ролі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розширенням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її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функцій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(рис.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2.1).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143000" lvl="2" indent="-228600" algn="ctr">
              <a:lnSpc>
                <a:spcPts val="1360"/>
              </a:lnSpc>
              <a:spcAft>
                <a:spcPts val="0"/>
              </a:spcAft>
              <a:buSzPts val="1200"/>
              <a:buFont typeface="Times New Roman"/>
              <a:buAutoNum type="arabicPeriod"/>
              <a:tabLst>
                <a:tab pos="2147570" algn="l"/>
              </a:tabLst>
            </a:pPr>
            <a:r>
              <a:rPr lang="uk-UA" b="1" dirty="0">
                <a:latin typeface="Times New Roman"/>
                <a:ea typeface="Times New Roman"/>
              </a:rPr>
              <a:t>Передумови</a:t>
            </a:r>
            <a:r>
              <a:rPr lang="uk-UA" b="1" spc="-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виникнення</a:t>
            </a:r>
            <a:r>
              <a:rPr lang="uk-UA" b="1" spc="-2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фінансів</a:t>
            </a:r>
            <a:endParaRPr lang="uk-UA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4077072"/>
            <a:ext cx="6481763" cy="166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32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855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640959" cy="6192688"/>
          </a:xfrm>
        </p:spPr>
        <p:txBody>
          <a:bodyPr>
            <a:normAutofit fontScale="70000" lnSpcReduction="20000"/>
          </a:bodyPr>
          <a:lstStyle/>
          <a:p>
            <a:pPr marL="316865" marR="44450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Так, при простому індивідуальному веденні господарства – за первіснообщинного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ладу необхідності у фінансах не виникало в зв’язку зі слабко розвинутою господарською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системою, коли практично всі потреби задовольнялися за рахунок діяльності членів самої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сім'ї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наявності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замкнутого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циклу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виробництва.</a:t>
            </a:r>
          </a:p>
          <a:p>
            <a:pPr marL="316865" marR="44513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При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переході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поділу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праці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(спочатку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скотарство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землеробство)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виникла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необхідність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обміну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праці.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період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виникли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обміну, що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припускали певну</a:t>
            </a:r>
            <a:r>
              <a:rPr lang="uk-UA" spc="-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оцінку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продуктів</a:t>
            </a:r>
            <a:r>
              <a:rPr lang="uk-UA" spc="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які</a:t>
            </a:r>
            <a:r>
              <a:rPr lang="uk-UA" spc="-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підлягали обміну.</a:t>
            </a:r>
          </a:p>
          <a:p>
            <a:pPr marL="316865" marR="44831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обмінних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інститутів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влади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(армії,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суду,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верховної влади),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виникають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фінансові взаємовідносини між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суб’єктами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життя держави: у зв’язку з необхідністю сплати податків, мита, різних зборів і т.п. Таким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чином, необхідність розвитку фінансових відносин пов’язана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 виникненням і розвитком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виробництва.</a:t>
            </a:r>
          </a:p>
          <a:p>
            <a:pPr marL="316865" marR="451485" indent="450850" algn="just">
              <a:spcBef>
                <a:spcPts val="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Фінанси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з’являються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тоді,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переважають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товарно-грошові відносини, незалежно від того, яка модель економіки застосовується 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даний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час.</a:t>
            </a:r>
          </a:p>
          <a:p>
            <a:pPr marL="316865" marR="451485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Розвиток держави та товарно-грошових відносин зумовив історичне формування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таких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характерних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ознак фінансів:</a:t>
            </a:r>
          </a:p>
          <a:p>
            <a:pPr marL="342900" lvl="0" indent="-342900" algn="just">
              <a:lnSpc>
                <a:spcPts val="1355"/>
              </a:lnSpc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1019175" algn="l"/>
              </a:tabLst>
            </a:pPr>
            <a:r>
              <a:rPr lang="uk-UA" dirty="0">
                <a:ea typeface="Times New Roman"/>
              </a:rPr>
              <a:t>фінанси –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завжди грошові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відносини;</a:t>
            </a:r>
            <a:endParaRPr lang="uk-UA" sz="2000" dirty="0">
              <a:ea typeface="Times New Roman"/>
            </a:endParaRPr>
          </a:p>
          <a:p>
            <a:pPr marL="342900" marR="447675" lvl="0" indent="-342900" algn="just">
              <a:lnSpc>
                <a:spcPct val="98000"/>
              </a:lnSpc>
              <a:spcBef>
                <a:spcPts val="15"/>
              </a:spcBef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1019175" algn="l"/>
              </a:tabLst>
            </a:pPr>
            <a:r>
              <a:rPr lang="uk-UA" dirty="0">
                <a:ea typeface="Times New Roman"/>
              </a:rPr>
              <a:t>це</a:t>
            </a:r>
            <a:r>
              <a:rPr lang="uk-UA" spc="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грошові</a:t>
            </a:r>
            <a:r>
              <a:rPr lang="uk-UA" spc="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відносини,</a:t>
            </a:r>
            <a:r>
              <a:rPr lang="uk-UA" spc="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викликані</a:t>
            </a:r>
            <a:r>
              <a:rPr lang="uk-UA" spc="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фактом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наявності</a:t>
            </a:r>
            <a:r>
              <a:rPr lang="uk-UA" spc="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</a:t>
            </a:r>
            <a:r>
              <a:rPr lang="uk-UA" spc="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</a:t>
            </a:r>
            <a:r>
              <a:rPr lang="uk-UA" spc="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органа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управління;</a:t>
            </a:r>
            <a:endParaRPr lang="uk-UA" sz="2000" dirty="0">
              <a:ea typeface="Times New Roman"/>
            </a:endParaRPr>
          </a:p>
          <a:p>
            <a:pPr marL="342900" lvl="0" indent="-342900" algn="just">
              <a:lnSpc>
                <a:spcPts val="1375"/>
              </a:lnSpc>
              <a:spcBef>
                <a:spcPts val="15"/>
              </a:spcBef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1019175" algn="l"/>
              </a:tabLst>
            </a:pPr>
            <a:r>
              <a:rPr lang="uk-UA" dirty="0">
                <a:ea typeface="Times New Roman"/>
              </a:rPr>
              <a:t>це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перерозподілу</a:t>
            </a:r>
            <a:r>
              <a:rPr lang="uk-UA" spc="-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вже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розподіленого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сукупного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продукту.</a:t>
            </a:r>
            <a:endParaRPr lang="uk-UA" sz="2000" dirty="0">
              <a:ea typeface="Times New Roman"/>
            </a:endParaRPr>
          </a:p>
          <a:p>
            <a:pPr marL="316865" marR="451485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Якщо грошовим відносинам двох чи більше суб’єктів властиві всі три ознаки, то це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фінанси.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Будь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які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інші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категорії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 належать.</a:t>
            </a:r>
          </a:p>
          <a:p>
            <a:pPr marL="316865" marR="44323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Оскільки виникнення фінансів пов’язано з розвитком товарно-грошових відносин, з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посиленням ролі держави, розширенням її функцій, то </a:t>
            </a:r>
            <a:r>
              <a:rPr lang="uk-UA" b="1" dirty="0">
                <a:ea typeface="Times New Roman"/>
              </a:rPr>
              <a:t>причиною появи фінансів </a:t>
            </a:r>
            <a:r>
              <a:rPr lang="uk-UA" dirty="0">
                <a:ea typeface="Times New Roman"/>
              </a:rPr>
              <a:t>можна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вважати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потреби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суб’єктів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господарювання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ресурсах,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забезпечують</a:t>
            </a:r>
            <a:r>
              <a:rPr lang="uk-UA" spc="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діяльність.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754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496" y="692696"/>
            <a:ext cx="9108503" cy="5976664"/>
          </a:xfrm>
        </p:spPr>
        <p:txBody>
          <a:bodyPr>
            <a:normAutofit fontScale="55000" lnSpcReduction="20000"/>
          </a:bodyPr>
          <a:lstStyle/>
          <a:p>
            <a:pPr marL="316865" marR="45021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Розглядаючи </a:t>
            </a:r>
            <a:r>
              <a:rPr lang="uk-UA" b="1" dirty="0">
                <a:ea typeface="Times New Roman"/>
              </a:rPr>
              <a:t>генезис </a:t>
            </a:r>
            <a:r>
              <a:rPr lang="uk-UA" dirty="0">
                <a:ea typeface="Times New Roman"/>
              </a:rPr>
              <a:t>фінансів, можна виділити основні етапи розвитку, іншими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словами – </a:t>
            </a:r>
            <a:r>
              <a:rPr lang="uk-UA" b="1" dirty="0">
                <a:ea typeface="Times New Roman"/>
              </a:rPr>
              <a:t>еволюцію</a:t>
            </a:r>
            <a:r>
              <a:rPr lang="uk-UA" dirty="0">
                <a:ea typeface="Times New Roman"/>
              </a:rPr>
              <a:t>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Розглянемо детальніше еволюцію форм фінансів та їх характерні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риси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взаємозв’язку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із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суспільно-історичними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формаціями.</a:t>
            </a:r>
          </a:p>
          <a:p>
            <a:pPr marL="316865" marR="445770" indent="450850" algn="just">
              <a:spcAft>
                <a:spcPts val="0"/>
              </a:spcAft>
            </a:pPr>
            <a:r>
              <a:rPr lang="uk-UA" i="1" dirty="0">
                <a:ea typeface="Times New Roman"/>
              </a:rPr>
              <a:t>Перший</a:t>
            </a:r>
            <a:r>
              <a:rPr lang="uk-UA" i="1" spc="5" dirty="0">
                <a:ea typeface="Times New Roman"/>
              </a:rPr>
              <a:t> </a:t>
            </a:r>
            <a:r>
              <a:rPr lang="uk-UA" i="1" dirty="0">
                <a:ea typeface="Times New Roman"/>
              </a:rPr>
              <a:t>етап</a:t>
            </a:r>
            <a:r>
              <a:rPr lang="uk-UA" i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еволюційного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нерозвинена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форма.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характеризується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невиробничим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тобто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основна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маса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коштів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витрачалась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військові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цілі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 практично не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впливала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 економіку.</a:t>
            </a:r>
          </a:p>
          <a:p>
            <a:pPr marL="316865" marR="45212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В умовах панування натуральних відносин навіть у найбільш розвинутих державах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гроші не виконували усіх своїх функцій. Тому й фінанси як система грошових відносин не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могли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бути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загального</a:t>
            </a:r>
            <a:r>
              <a:rPr lang="uk-UA" spc="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характеру.</a:t>
            </a:r>
          </a:p>
          <a:p>
            <a:pPr marL="316865" marR="45148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Характерною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рисою</a:t>
            </a:r>
            <a:r>
              <a:rPr lang="uk-UA" spc="5" dirty="0">
                <a:ea typeface="Times New Roman"/>
              </a:rPr>
              <a:t> </a:t>
            </a:r>
            <a:r>
              <a:rPr lang="uk-UA" i="1" dirty="0">
                <a:ea typeface="Times New Roman"/>
              </a:rPr>
              <a:t>другого</a:t>
            </a:r>
            <a:r>
              <a:rPr lang="uk-UA" i="1" spc="5" dirty="0">
                <a:ea typeface="Times New Roman"/>
              </a:rPr>
              <a:t> </a:t>
            </a:r>
            <a:r>
              <a:rPr lang="uk-UA" i="1" dirty="0">
                <a:ea typeface="Times New Roman"/>
              </a:rPr>
              <a:t>етапу</a:t>
            </a:r>
            <a:r>
              <a:rPr lang="uk-UA" i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еволюції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вузькість,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фінансова система складалась з однієї ланки – бюджетної, і кількість фінансових відносин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була</a:t>
            </a:r>
            <a:r>
              <a:rPr lang="uk-UA" spc="2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обмеженою.</a:t>
            </a:r>
            <a:r>
              <a:rPr lang="uk-UA" spc="2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Більшість</a:t>
            </a:r>
            <a:r>
              <a:rPr lang="uk-UA" spc="2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цих</a:t>
            </a:r>
            <a:r>
              <a:rPr lang="uk-UA" spc="2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</a:t>
            </a:r>
            <a:r>
              <a:rPr lang="uk-UA" spc="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була</a:t>
            </a:r>
            <a:r>
              <a:rPr lang="uk-UA" spc="28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пов’язана</a:t>
            </a:r>
            <a:r>
              <a:rPr lang="uk-UA" spc="2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формуванням</a:t>
            </a:r>
            <a:r>
              <a:rPr lang="uk-UA" spc="2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 використанням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бюджету.</a:t>
            </a:r>
          </a:p>
          <a:p>
            <a:pPr marL="316865" marR="450215" indent="450850" algn="just">
              <a:spcBef>
                <a:spcPts val="10"/>
              </a:spcBef>
              <a:spcAft>
                <a:spcPts val="0"/>
              </a:spcAft>
            </a:pPr>
            <a:r>
              <a:rPr lang="uk-UA" i="1" dirty="0">
                <a:ea typeface="Times New Roman"/>
              </a:rPr>
              <a:t>Третій етап </a:t>
            </a:r>
            <a:r>
              <a:rPr lang="uk-UA" dirty="0">
                <a:ea typeface="Times New Roman"/>
              </a:rPr>
              <a:t>почав формуватися із розвитком державності й подальшим розвитком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товарно-грошових відносин – виникла необхідність у нових загальнодержавних фондах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коштів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відповідно,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групах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пов’язаних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формуванням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використанням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цих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фондів.</a:t>
            </a:r>
          </a:p>
          <a:p>
            <a:pPr marL="316865" marR="445770" indent="450850" algn="just">
              <a:spcBef>
                <a:spcPts val="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Як </a:t>
            </a:r>
            <a:r>
              <a:rPr lang="uk-UA" b="1" dirty="0">
                <a:ea typeface="Times New Roman"/>
              </a:rPr>
              <a:t>історична категорія фінанси </a:t>
            </a:r>
            <a:r>
              <a:rPr lang="uk-UA" dirty="0">
                <a:ea typeface="Times New Roman"/>
              </a:rPr>
              <a:t>з’явилися одночасно з виникненням держави при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розшаруванні суспільства на класи. Перший великий поділ суспільства на класи – це поділ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 рабовласників і рабів, і перша держава – рабовласницька. Перехід від рабовласницької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призвів до виникнення феодальних держав. Общинні багатства, які існували в давні часи 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зберігалися в храмах та сконцентровувалися в якості скарбів в руках племінних вождів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привласнені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органами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держави,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яка виникала,</a:t>
            </a:r>
            <a:r>
              <a:rPr lang="uk-UA" spc="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її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правителями.</a:t>
            </a:r>
          </a:p>
          <a:p>
            <a:pPr marL="316865" marR="447040" indent="450850" algn="just">
              <a:spcAft>
                <a:spcPts val="0"/>
              </a:spcAft>
            </a:pPr>
            <a:r>
              <a:rPr lang="uk-UA" b="1" dirty="0">
                <a:ea typeface="Times New Roman"/>
              </a:rPr>
              <a:t>У докапіталістичних цивілізаціях </a:t>
            </a:r>
            <a:r>
              <a:rPr lang="uk-UA" dirty="0">
                <a:ea typeface="Times New Roman"/>
              </a:rPr>
              <a:t>більша частина потреб держави встановлення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різного роду натуральних повинностей і зборів. Грошові відносини в той період почали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розвиватися при виплаті винагороди армії (у Римській імперії). Ці, а також інші потреби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(організація видовищ, допомога безробітним вільним громадянам) потребували грошових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додаток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військової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здобичі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контрибуцій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вводяться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податки. Першим таким податком був податок на купівлю й продаж раба. Стягувався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розмірі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1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%)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продаж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непродовольчих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виробів.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війни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кожен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громадянин платив надзвичайний податок на майно. Був уведений податок із спадку 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розмірі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5%.</a:t>
            </a:r>
          </a:p>
          <a:p>
            <a:pPr marL="768350" algn="just">
              <a:lnSpc>
                <a:spcPts val="137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Податки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стали</a:t>
            </a:r>
            <a:r>
              <a:rPr lang="uk-UA" spc="3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найпершою,</a:t>
            </a:r>
            <a:r>
              <a:rPr lang="uk-UA" spc="4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найбільш</a:t>
            </a:r>
            <a:r>
              <a:rPr lang="uk-UA" spc="4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яскравою</a:t>
            </a:r>
            <a:r>
              <a:rPr lang="uk-UA" spc="38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формою</a:t>
            </a:r>
            <a:r>
              <a:rPr lang="uk-UA" spc="4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</a:t>
            </a:r>
            <a:r>
              <a:rPr lang="uk-UA" spc="3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відносин.</a:t>
            </a:r>
          </a:p>
          <a:p>
            <a:pPr marL="316865" algn="just">
              <a:lnSpc>
                <a:spcPts val="1375"/>
              </a:lnSpc>
              <a:spcBef>
                <a:spcPts val="1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Згадки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є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-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багатьох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історичних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пам’ятках.</a:t>
            </a:r>
          </a:p>
          <a:p>
            <a:pPr marL="316865" marR="44767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В державах </a:t>
            </a:r>
            <a:r>
              <a:rPr lang="uk-UA" b="1" dirty="0">
                <a:ea typeface="Times New Roman"/>
              </a:rPr>
              <a:t>стародавнього Сходу</a:t>
            </a:r>
            <a:r>
              <a:rPr lang="uk-UA" dirty="0">
                <a:ea typeface="Times New Roman"/>
              </a:rPr>
              <a:t>, крім царських скарбів, які виникли за рахунок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воєнних пограбувань, данини з підкорених народів, з’являється система оподаткування.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Вона запроваджується як для завойованого населення, так і для власного народу. Включає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 себе земельну подать, плату за користування водою і непрямі податки за здійснення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торговельних</a:t>
            </a:r>
            <a:r>
              <a:rPr lang="uk-UA" spc="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операцій.</a:t>
            </a:r>
            <a:r>
              <a:rPr lang="uk-UA" spc="1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Видатки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царської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казни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складалися</a:t>
            </a:r>
            <a:r>
              <a:rPr lang="uk-UA" spc="1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1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видатків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1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воєнні</a:t>
            </a:r>
            <a:r>
              <a:rPr lang="uk-UA" spc="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потреби</a:t>
            </a:r>
            <a:r>
              <a:rPr lang="uk-UA" spc="-2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 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утримання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апарату.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88640"/>
            <a:ext cx="7689177" cy="504056"/>
          </a:xfrm>
        </p:spPr>
        <p:txBody>
          <a:bodyPr/>
          <a:lstStyle/>
          <a:p>
            <a:pPr marL="914400" lvl="2" algn="ctr">
              <a:lnSpc>
                <a:spcPts val="1360"/>
              </a:lnSpc>
              <a:spcAft>
                <a:spcPts val="0"/>
              </a:spcAft>
              <a:buSzPts val="1200"/>
              <a:tabLst>
                <a:tab pos="2147570" algn="l"/>
              </a:tabLst>
            </a:pPr>
            <a:r>
              <a:rPr lang="uk-UA" b="1" dirty="0" smtClean="0">
                <a:latin typeface="Times New Roman"/>
                <a:ea typeface="Times New Roman"/>
              </a:rPr>
              <a:t>2. Історичний</a:t>
            </a:r>
            <a:r>
              <a:rPr lang="uk-UA" b="1" spc="-5" dirty="0" smtClean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розвиток</a:t>
            </a:r>
            <a:r>
              <a:rPr lang="uk-UA" b="1" spc="-20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фінансів</a:t>
            </a:r>
            <a:br>
              <a:rPr lang="uk-UA" b="1" dirty="0">
                <a:latin typeface="Times New Roman"/>
                <a:ea typeface="Times New Roman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9148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928991" cy="6624735"/>
          </a:xfrm>
        </p:spPr>
        <p:txBody>
          <a:bodyPr>
            <a:normAutofit fontScale="62500" lnSpcReduction="20000"/>
          </a:bodyPr>
          <a:lstStyle/>
          <a:p>
            <a:pPr marL="316865" marR="44831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Незрівнянно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більшого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 досягла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Єгипті</a:t>
            </a:r>
            <a:r>
              <a:rPr lang="uk-UA" dirty="0">
                <a:ea typeface="Times New Roman"/>
              </a:rPr>
              <a:t>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Тут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введена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складна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прямих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непрямих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(податок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землю,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сплачувався продукцією; на сади та виноградники – грошима; на виробництво масла; 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тканини</a:t>
            </a:r>
            <a:r>
              <a:rPr lang="uk-UA" spc="1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т.д.).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Важливу</a:t>
            </a:r>
            <a:r>
              <a:rPr lang="uk-UA" spc="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статтю</a:t>
            </a:r>
            <a:r>
              <a:rPr lang="uk-UA" spc="1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доходів</a:t>
            </a:r>
            <a:r>
              <a:rPr lang="uk-UA" spc="1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являли</a:t>
            </a:r>
            <a:r>
              <a:rPr lang="uk-UA" spc="1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собою</a:t>
            </a:r>
            <a:r>
              <a:rPr lang="uk-UA" spc="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надходження</a:t>
            </a:r>
            <a:r>
              <a:rPr lang="uk-UA" spc="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11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„царських</a:t>
            </a:r>
            <a:r>
              <a:rPr lang="uk-UA" dirty="0">
                <a:ea typeface="Times New Roman"/>
              </a:rPr>
              <a:t>”</a:t>
            </a:r>
            <a:r>
              <a:rPr lang="uk-UA" spc="1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земель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 майстерень.</a:t>
            </a:r>
          </a:p>
          <a:p>
            <a:pPr marL="316865" marR="445770" indent="450850" algn="just">
              <a:spcBef>
                <a:spcPts val="10"/>
              </a:spcBef>
              <a:spcAft>
                <a:spcPts val="0"/>
              </a:spcAft>
              <a:tabLst>
                <a:tab pos="1163320" algn="l"/>
                <a:tab pos="2040255" algn="l"/>
                <a:tab pos="2658110" algn="l"/>
                <a:tab pos="3261360" algn="l"/>
                <a:tab pos="4041140" algn="l"/>
                <a:tab pos="4692650" algn="l"/>
                <a:tab pos="5435600" algn="l"/>
              </a:tabLst>
            </a:pPr>
            <a:r>
              <a:rPr lang="uk-UA" dirty="0">
                <a:ea typeface="Times New Roman"/>
              </a:rPr>
              <a:t>Організація</a:t>
            </a:r>
            <a:r>
              <a:rPr lang="uk-UA" spc="2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2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раннього</a:t>
            </a:r>
            <a:r>
              <a:rPr lang="uk-UA" spc="2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республіканського</a:t>
            </a:r>
            <a:r>
              <a:rPr lang="uk-UA" spc="27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Риму</a:t>
            </a:r>
            <a:r>
              <a:rPr lang="uk-UA" b="1" spc="2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мала</a:t>
            </a:r>
            <a:r>
              <a:rPr lang="uk-UA" spc="2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багато</a:t>
            </a:r>
            <a:r>
              <a:rPr lang="uk-UA" spc="2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спільного</a:t>
            </a:r>
            <a:r>
              <a:rPr lang="uk-UA" spc="2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грецькими	фінансами.	Більшу	статтю	римських	доходів	складали	різноманітні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надходження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майна,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непрямі податки,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митні збори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 т.д.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казна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республіканського Риму (</a:t>
            </a:r>
            <a:r>
              <a:rPr lang="uk-UA" dirty="0" err="1">
                <a:ea typeface="Times New Roman"/>
              </a:rPr>
              <a:t>ерарій</a:t>
            </a:r>
            <a:r>
              <a:rPr lang="uk-UA" dirty="0">
                <a:ea typeface="Times New Roman"/>
              </a:rPr>
              <a:t>) знаходилась у відомстві сенату (безпосередньо квесторів.</a:t>
            </a:r>
            <a:r>
              <a:rPr lang="uk-UA" spc="-28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Феодалізм</a:t>
            </a:r>
            <a:r>
              <a:rPr lang="uk-UA" b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устрій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розвивається або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 основі рабовласництва,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або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патріархального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ладу.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Але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суттєво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вплинуло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лад,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заснований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приватному</a:t>
            </a:r>
            <a:r>
              <a:rPr lang="uk-UA" spc="9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володінні</a:t>
            </a:r>
            <a:r>
              <a:rPr lang="uk-UA" spc="9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землею</a:t>
            </a:r>
            <a:r>
              <a:rPr lang="uk-UA" spc="1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1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закріпачення</a:t>
            </a:r>
            <a:r>
              <a:rPr lang="uk-UA" spc="1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селян.</a:t>
            </a:r>
            <a:r>
              <a:rPr lang="uk-UA" spc="1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Там,</a:t>
            </a:r>
            <a:r>
              <a:rPr lang="uk-UA" spc="1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</a:t>
            </a:r>
            <a:r>
              <a:rPr lang="uk-UA" spc="1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немає</a:t>
            </a:r>
            <a:r>
              <a:rPr lang="uk-UA" spc="1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кріпаків,</a:t>
            </a:r>
            <a:r>
              <a:rPr lang="uk-UA" spc="1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там</a:t>
            </a:r>
            <a:r>
              <a:rPr lang="uk-UA" spc="1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немає</a:t>
            </a:r>
            <a:r>
              <a:rPr lang="uk-UA" spc="1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феодалізму.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межах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своєї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вотчини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феодал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установлював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власну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податків.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Центральна</a:t>
            </a:r>
            <a:r>
              <a:rPr lang="uk-UA" spc="1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влада</a:t>
            </a:r>
            <a:r>
              <a:rPr lang="uk-UA" spc="1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могла</a:t>
            </a:r>
            <a:r>
              <a:rPr lang="uk-UA" spc="1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втручатися</a:t>
            </a:r>
            <a:r>
              <a:rPr lang="uk-UA" spc="1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18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господарське</a:t>
            </a:r>
            <a:r>
              <a:rPr lang="uk-UA" spc="17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життя,</a:t>
            </a:r>
            <a:r>
              <a:rPr lang="uk-UA" spc="1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зокрема</a:t>
            </a:r>
            <a:r>
              <a:rPr lang="uk-UA" spc="1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оподатковувати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населення</a:t>
            </a:r>
            <a:r>
              <a:rPr lang="uk-UA" spc="7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тільки</a:t>
            </a:r>
            <a:r>
              <a:rPr lang="uk-UA" spc="8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узгоджених</a:t>
            </a:r>
            <a:r>
              <a:rPr lang="uk-UA" spc="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феодалами</a:t>
            </a:r>
            <a:r>
              <a:rPr lang="uk-UA" spc="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межах.</a:t>
            </a:r>
            <a:r>
              <a:rPr lang="uk-UA" spc="9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Саме</a:t>
            </a:r>
            <a:r>
              <a:rPr lang="uk-UA" spc="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цей</a:t>
            </a:r>
            <a:r>
              <a:rPr lang="uk-UA" spc="6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період</a:t>
            </a:r>
            <a:r>
              <a:rPr lang="uk-UA" spc="6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формуються</a:t>
            </a:r>
          </a:p>
          <a:p>
            <a:pPr marL="316865" algn="just">
              <a:lnSpc>
                <a:spcPts val="1375"/>
              </a:lnSpc>
              <a:spcBef>
                <a:spcPts val="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основні</a:t>
            </a:r>
            <a:r>
              <a:rPr lang="uk-UA" spc="-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теоретичні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уявлення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фінанси.</a:t>
            </a:r>
          </a:p>
          <a:p>
            <a:pPr marL="316865" marR="44767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Фінанси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виникли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тривалий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розвивалися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мобілізації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коштів,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матеріальних і фінансових ресурсів для потреб правлячої еліти різних форм державних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утворень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оборони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певної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території.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Для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зазначених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цілей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вводились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різні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зборів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 платежів.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підлягало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жодному контролю 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боку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населення, тому протягом майже шести століть поняття “фінанси” у свідомості людей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асоціювалося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різноманітними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тиску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несправедливого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зменшення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їхніх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доходів. Вперше в теперішньому розумінні його почали застосовувати ще наприкінці ХІІІ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століття в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Італії.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Він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означав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мобілізацію грошових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засобів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державою для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виконання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своїх функцій. Фінанси перетворюються на вагомий фактор політичного та економічного життя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державі.</a:t>
            </a:r>
          </a:p>
          <a:p>
            <a:pPr marL="316865" marR="44323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Державні фінанси стали значним важелем первинного накопичення </a:t>
            </a:r>
            <a:r>
              <a:rPr lang="uk-UA" b="1" dirty="0">
                <a:ea typeface="Times New Roman"/>
              </a:rPr>
              <a:t>капіталу</a:t>
            </a:r>
            <a:r>
              <a:rPr lang="uk-UA" dirty="0">
                <a:ea typeface="Times New Roman"/>
              </a:rPr>
              <a:t>, яке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відбувалося в ХVІ – ХVІІ ст. З колоній в метрополію надходили великі багатства, які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могли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використані як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 будь-який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момент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часу.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цей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період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позики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широко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використовувалися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для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створення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перших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капіталістичних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підприємств.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Розвивається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протекціонізму,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дала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можливість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першим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капіталістам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встановлювати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продукцію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високі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ціни,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отримувати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високі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прибутки,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значна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частина яких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направляється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розширення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val="174278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16632"/>
            <a:ext cx="9108504" cy="6552728"/>
          </a:xfrm>
        </p:spPr>
        <p:txBody>
          <a:bodyPr>
            <a:normAutofit fontScale="55000" lnSpcReduction="20000"/>
          </a:bodyPr>
          <a:lstStyle/>
          <a:p>
            <a:pPr marL="316865" marR="44577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умовах</a:t>
            </a:r>
            <a:r>
              <a:rPr lang="uk-UA" spc="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капіталізму</a:t>
            </a:r>
            <a:r>
              <a:rPr lang="uk-UA" dirty="0">
                <a:ea typeface="Times New Roman"/>
              </a:rPr>
              <a:t>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товарно-грошові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домінуючим,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відображають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зв’язку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утворенням,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розподілом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використанням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фондів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грошових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засобів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процесі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розподілу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перерозподілу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доходу.</a:t>
            </a:r>
          </a:p>
          <a:p>
            <a:pPr marL="316865" marR="45021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Концентрація грошових засобів капіталістичних країн відбувається в державному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бюджеті. Для державних фінансів капіталістичних країн кінця ХІХ ст. характерним є те,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 більше 2/3 державних видатків використовувалося на військові цілі та на погашення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боргу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відсотків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ньому.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Значно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зростають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утримання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державного апарату. Витрати країн на освіту та охорону здоров’я незначними. Головним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джерелом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наповнення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бюджету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стають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податки,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насамперед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непрямі.</a:t>
            </a:r>
          </a:p>
          <a:p>
            <a:pPr marL="316865" marR="45021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Для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стрімкий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продуктивних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сил,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утворення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монополістичних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об’єднань,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злиття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монополіями,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розширення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функцій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капіталістичних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лише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забезпечувала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обороноздатність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країни,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охорону приватної власності на засоби виробництва, розподіл і використання суспільного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сприяла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становленню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інфраструктури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ринкових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відносин.</a:t>
            </a:r>
          </a:p>
          <a:p>
            <a:pPr marL="316865" marR="44958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зросло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прямих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зокрема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прибуткового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фізичних осіб. Вперше його було застосовано у Великобританії в 1842 р., а в більшості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країн Західної Європи і США – у першій половині ХХ ст. Поряд з прибутковим податком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фізичних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осіб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великого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значення набуває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податок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прибуток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корпорацій.</a:t>
            </a:r>
          </a:p>
          <a:p>
            <a:pPr marL="316865" marR="45212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Разом з тим у 1970 – 1990 рр. відбулося підвищення непрямих податків, насамперед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 рахунок акцизних надходжень і податку на додану вартість. Частка податків у валовому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національному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продукті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зросла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30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%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США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50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%</a:t>
            </a:r>
            <a:r>
              <a:rPr lang="uk-UA" spc="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країнах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Західної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Європи.</a:t>
            </a:r>
          </a:p>
          <a:p>
            <a:pPr marL="316865" marR="44767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В умовах державно-монополістичного капіталізму, особливо під час другої світової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війни,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різко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зростають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витрати.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післявоєнні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структурі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витрат відбулися суттєві зміни. Так, частка витрат на мілітаризацію зменшилась порівняно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 їх часткою наприкінці ХІХ початок ХХ ст., а частка витрат на соціальне забезпечення,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освіту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охорону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здоров’я,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навпаки,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різко</a:t>
            </a:r>
            <a:r>
              <a:rPr lang="uk-UA" spc="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зросла.</a:t>
            </a:r>
          </a:p>
          <a:p>
            <a:pPr marL="316865" marR="452755" indent="450850" algn="just">
              <a:spcBef>
                <a:spcPts val="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Після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другої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світової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війни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різко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розширилася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сфера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відносин.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Значного розвитку набули місцеві (регіональні) фінанси, позабюджетні спеціальні урядові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фонди, фінанси державних підприємств. Другою сферою фінансових відносин є фінанси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приватних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підприємств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транснаціональних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корпорацій.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своєю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організаційною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структурою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акціонерні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товариства.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Акціонерна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форма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організації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діяльності підприємств у країнах з розвинутою ринковою економікою набула широкого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розвитку.</a:t>
            </a:r>
          </a:p>
          <a:p>
            <a:pPr marL="316865" marR="45720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Виникли нові державні витрати на охорону довкілля, надання субсидій і кредитів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країнам,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розвиваються.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Великі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витрати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призвели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підвищення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основним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фінансовим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способом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мобілізації</a:t>
            </a:r>
            <a:r>
              <a:rPr lang="uk-UA" spc="-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ресурсів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місцевих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бюджетів.</a:t>
            </a:r>
          </a:p>
          <a:p>
            <a:pPr marL="316865" marR="452120" indent="450850" algn="just">
              <a:lnSpc>
                <a:spcPct val="98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Таким чином, закономірності розвитку фінансів визначаються економічним ладом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суспільства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функціями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держави.</a:t>
            </a:r>
          </a:p>
        </p:txBody>
      </p:sp>
    </p:spTree>
    <p:extLst>
      <p:ext uri="{BB962C8B-B14F-4D97-AF65-F5344CB8AC3E}">
        <p14:creationId xmlns:p14="http://schemas.microsoft.com/office/powerpoint/2010/main" val="518869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196752"/>
            <a:ext cx="8748463" cy="5472607"/>
          </a:xfrm>
        </p:spPr>
        <p:txBody>
          <a:bodyPr>
            <a:normAutofit fontScale="70000" lnSpcReduction="20000"/>
          </a:bodyPr>
          <a:lstStyle/>
          <a:p>
            <a:pPr marL="316865" marR="448945" indent="448310" algn="just">
              <a:spcBef>
                <a:spcPts val="505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Розвиток економічних наук,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 тому числі 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відбувається під впливом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потреб життя шляхом диференціації та інтеграції знань. В ХІХ ст. формується система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 наук і їх теоретичне осмислення (класифікація, систематизація, визначення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місця окремих наук,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аналіз взаємодії їх між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собою 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іншими науками тощо). Процес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диференціації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інтеграції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статично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відбувається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їх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класифікації.</a:t>
            </a:r>
          </a:p>
          <a:p>
            <a:pPr marL="316865" marR="444500" indent="450850" algn="just">
              <a:spcBef>
                <a:spcPts val="15"/>
              </a:spcBef>
              <a:spcAft>
                <a:spcPts val="0"/>
              </a:spcAft>
            </a:pPr>
            <a:r>
              <a:rPr lang="uk-UA" b="1" dirty="0">
                <a:ea typeface="Times New Roman"/>
              </a:rPr>
              <a:t>Проблема</a:t>
            </a:r>
            <a:r>
              <a:rPr lang="uk-UA" b="1" spc="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класифікації</a:t>
            </a:r>
            <a:r>
              <a:rPr lang="uk-UA" b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отримала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первісне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(скоріше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практичне, ніж теоретичне) розв’язання у працях пізніх меркантилістів (І. Юсті (</a:t>
            </a:r>
            <a:r>
              <a:rPr lang="uk-UA" dirty="0" err="1">
                <a:ea typeface="Times New Roman"/>
              </a:rPr>
              <a:t>Іоган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Готлиб</a:t>
            </a:r>
            <a:r>
              <a:rPr lang="uk-UA" dirty="0">
                <a:ea typeface="Times New Roman"/>
              </a:rPr>
              <a:t> фон Юсті), Йозеф </a:t>
            </a:r>
            <a:r>
              <a:rPr lang="uk-UA" dirty="0" err="1">
                <a:ea typeface="Times New Roman"/>
              </a:rPr>
              <a:t>Зонненфельс</a:t>
            </a:r>
            <a:r>
              <a:rPr lang="uk-UA" dirty="0">
                <a:ea typeface="Times New Roman"/>
              </a:rPr>
              <a:t> та ін.) і основоположника англійської класичної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політичної економії А. Сміта. В своїй відомій праці "Багатства народів" (1776 р.), Адам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Сміт заклав перші основи і науки про народне господарство в тісному розумінні цього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слова (тобто політичної економії), і науки про державне господарство або про</a:t>
            </a:r>
            <a:r>
              <a:rPr lang="uk-UA" spc="300" dirty="0">
                <a:ea typeface="Times New Roman"/>
              </a:rPr>
              <a:t> </a:t>
            </a:r>
            <a:r>
              <a:rPr lang="uk-UA" b="1" i="1" dirty="0">
                <a:ea typeface="Times New Roman"/>
              </a:rPr>
              <a:t>фінанси</a:t>
            </a:r>
            <a:r>
              <a:rPr lang="uk-UA" dirty="0">
                <a:ea typeface="Times New Roman"/>
              </a:rPr>
              <a:t>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лише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пізніше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відокремилась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першої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утворила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окрему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науку.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А.Сміта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визнають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одночасно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батьком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політичної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економії,</a:t>
            </a:r>
            <a:r>
              <a:rPr lang="uk-UA" spc="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науки.</a:t>
            </a:r>
          </a:p>
          <a:p>
            <a:pPr marL="768350" algn="just">
              <a:lnSpc>
                <a:spcPts val="1375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На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думку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А.Сміта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існує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три джерела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народного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багатства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земля,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праця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капітал.</a:t>
            </a:r>
          </a:p>
          <a:p>
            <a:pPr marL="316865" marR="45212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Заслугу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А.Сміта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вбачали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також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тому,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розглядав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загальному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зв’язку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встановив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чотири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знамениті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правила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(принципи)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здорового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оподаткування:</a:t>
            </a:r>
          </a:p>
          <a:p>
            <a:pPr marL="342900" lvl="0" indent="-342900" algn="just">
              <a:lnSpc>
                <a:spcPts val="1375"/>
              </a:lnSpc>
              <a:spcBef>
                <a:spcPts val="10"/>
              </a:spcBef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570865" algn="l"/>
              </a:tabLst>
            </a:pPr>
            <a:r>
              <a:rPr lang="uk-UA" dirty="0">
                <a:ea typeface="Times New Roman"/>
              </a:rPr>
              <a:t>податки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повинні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відповідати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доходам;</a:t>
            </a:r>
            <a:endParaRPr lang="uk-UA" sz="2000" dirty="0">
              <a:ea typeface="Times New Roman"/>
            </a:endParaRPr>
          </a:p>
          <a:p>
            <a:pPr marL="342900" lvl="0" indent="-342900" algn="just">
              <a:lnSpc>
                <a:spcPts val="1375"/>
              </a:lnSpc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570865" algn="l"/>
              </a:tabLst>
            </a:pPr>
            <a:r>
              <a:rPr lang="uk-UA" dirty="0">
                <a:ea typeface="Times New Roman"/>
              </a:rPr>
              <a:t>їх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розміри,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час,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спосіб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місце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платежу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повинні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точними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визначеними;</a:t>
            </a:r>
            <a:endParaRPr lang="uk-UA" sz="2000" dirty="0">
              <a:ea typeface="Times New Roman"/>
            </a:endParaRPr>
          </a:p>
          <a:p>
            <a:pPr marL="342900" lvl="0" indent="-342900" algn="just">
              <a:lnSpc>
                <a:spcPts val="1375"/>
              </a:lnSpc>
              <a:spcBef>
                <a:spcPts val="15"/>
              </a:spcBef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570865" algn="l"/>
              </a:tabLst>
            </a:pPr>
            <a:r>
              <a:rPr lang="uk-UA" dirty="0">
                <a:ea typeface="Times New Roman"/>
              </a:rPr>
              <a:t>податок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повинен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стягуватися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найбільш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зручним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для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платника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способом;</a:t>
            </a:r>
            <a:endParaRPr lang="uk-UA" sz="2000" dirty="0">
              <a:ea typeface="Times New Roman"/>
            </a:endParaRPr>
          </a:p>
          <a:p>
            <a:pPr marL="342900" lvl="0" indent="-342900" algn="just">
              <a:lnSpc>
                <a:spcPts val="1375"/>
              </a:lnSpc>
              <a:spcAft>
                <a:spcPts val="0"/>
              </a:spcAft>
              <a:buSzPts val="1200"/>
              <a:buFont typeface="Times New Roman"/>
              <a:buAutoNum type="arabicParenR"/>
              <a:tabLst>
                <a:tab pos="570865" algn="l"/>
              </a:tabLst>
            </a:pPr>
            <a:r>
              <a:rPr lang="uk-UA" dirty="0">
                <a:ea typeface="Times New Roman"/>
              </a:rPr>
              <a:t>збір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податків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повинен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обходитися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державі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якомога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дешевше.</a:t>
            </a:r>
            <a:endParaRPr lang="uk-UA" sz="2000" dirty="0">
              <a:ea typeface="Times New Roman"/>
            </a:endParaRPr>
          </a:p>
          <a:p>
            <a:pPr marL="316865" marR="452120" indent="448310" algn="just">
              <a:lnSpc>
                <a:spcPct val="98000"/>
              </a:lnSpc>
              <a:spcBef>
                <a:spcPts val="20"/>
              </a:spcBef>
              <a:spcAft>
                <a:spcPts val="0"/>
              </a:spcAft>
            </a:pPr>
            <a:r>
              <a:rPr lang="uk-UA" dirty="0">
                <a:ea typeface="Times New Roman"/>
              </a:rPr>
              <a:t>Розвиток економічних наук,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 тому числі й фінансів,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відбувається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 впливом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потреб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життя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шляхом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диференціації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інтеграції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знань.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0" lvl="2" algn="ctr">
              <a:lnSpc>
                <a:spcPts val="1360"/>
              </a:lnSpc>
              <a:spcBef>
                <a:spcPts val="5"/>
              </a:spcBef>
              <a:spcAft>
                <a:spcPts val="0"/>
              </a:spcAft>
              <a:buSzPts val="1200"/>
              <a:tabLst>
                <a:tab pos="2147570" algn="l"/>
              </a:tabLst>
            </a:pPr>
            <a:r>
              <a:rPr lang="uk-UA" b="1" dirty="0" smtClean="0">
                <a:latin typeface="Times New Roman"/>
                <a:ea typeface="Times New Roman"/>
              </a:rPr>
              <a:t>3. Становлення</a:t>
            </a:r>
            <a:r>
              <a:rPr lang="uk-UA" b="1" spc="-25" dirty="0" smtClean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та розвиток</a:t>
            </a:r>
            <a:r>
              <a:rPr lang="uk-UA" b="1" spc="-1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фінансової</a:t>
            </a:r>
            <a:r>
              <a:rPr lang="uk-UA" b="1" spc="-20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науки</a:t>
            </a:r>
            <a:br>
              <a:rPr lang="uk-UA" b="1" dirty="0">
                <a:latin typeface="Times New Roman"/>
                <a:ea typeface="Times New Roman"/>
              </a:rPr>
            </a:br>
            <a:r>
              <a:rPr lang="uk-UA" sz="1600" dirty="0">
                <a:latin typeface="Times New Roman"/>
                <a:ea typeface="Times New Roman"/>
              </a:rPr>
              <a:t> </a:t>
            </a:r>
            <a:endParaRPr lang="uk-UA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218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496" y="44624"/>
            <a:ext cx="9108503" cy="6813375"/>
          </a:xfrm>
        </p:spPr>
        <p:txBody>
          <a:bodyPr>
            <a:normAutofit fontScale="55000" lnSpcReduction="20000"/>
          </a:bodyPr>
          <a:lstStyle/>
          <a:p>
            <a:pPr marL="765175" algn="just">
              <a:lnSpc>
                <a:spcPts val="1360"/>
              </a:lnSpc>
              <a:spcBef>
                <a:spcPts val="45"/>
              </a:spcBef>
              <a:spcAft>
                <a:spcPts val="0"/>
              </a:spcAft>
            </a:pPr>
            <a:r>
              <a:rPr lang="uk-UA" b="1" dirty="0">
                <a:ea typeface="Times New Roman"/>
              </a:rPr>
              <a:t>Отже, наука</a:t>
            </a:r>
            <a:r>
              <a:rPr lang="uk-UA" b="1" spc="-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про</a:t>
            </a:r>
            <a:r>
              <a:rPr lang="uk-UA" b="1" spc="-30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фінанси</a:t>
            </a:r>
            <a:r>
              <a:rPr lang="uk-UA" b="1" spc="-25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пройшла</a:t>
            </a:r>
            <a:r>
              <a:rPr lang="uk-UA" b="1" spc="-10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рід</a:t>
            </a:r>
            <a:r>
              <a:rPr lang="uk-UA" b="1" spc="-10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етапів:</a:t>
            </a:r>
          </a:p>
          <a:p>
            <a:pPr marL="316865" marR="452120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(початок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ХV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середина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ХVІІ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ст.).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цьому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етапі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процесі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зародження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розвивалося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вчення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 платежі,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податки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доходи.</a:t>
            </a:r>
          </a:p>
          <a:p>
            <a:pPr marL="316865" marR="452120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(друга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половина ХVІІ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 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кінця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ХVІІІ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ст.),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продовжується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розвиток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вчення про державний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бюджет та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його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визначну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роль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для розвитку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державності.</a:t>
            </a:r>
          </a:p>
          <a:p>
            <a:pPr marL="316865" marR="445135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dirty="0">
                <a:ea typeface="Times New Roman"/>
              </a:rPr>
              <a:t>ІІІ – (початок ХІХ – поч. ХХ ст. 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1914 р.), коли продовжується розвиток 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поглиблення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вчення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державні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доходи,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зарплату, кредит,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страхування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тощо.</a:t>
            </a:r>
          </a:p>
          <a:p>
            <a:pPr marL="316865" marR="44640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ІV – (1914 до теперішніх часів), який пов'язаний із ринковою концепцією 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коли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вивчаються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категорії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ринок,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механізм, </a:t>
            </a:r>
            <a:r>
              <a:rPr lang="uk-UA" dirty="0" err="1">
                <a:ea typeface="Times New Roman"/>
              </a:rPr>
              <a:t>механізм</a:t>
            </a:r>
            <a:r>
              <a:rPr lang="uk-UA" dirty="0">
                <a:ea typeface="Times New Roman"/>
              </a:rPr>
              <a:t> оподаткування, кредитування тощо, розкривається зв'язок з іншими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економічними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науками.</a:t>
            </a:r>
          </a:p>
          <a:p>
            <a:pPr marL="316865" marR="44640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Навіть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останній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третині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ХVІІІ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чіткої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загальновизнаної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диференціації економічних наук ні в наукових дослідженнях, ні у викладанні. В той час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стали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паралельно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розвиватися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два</a:t>
            </a:r>
            <a:r>
              <a:rPr lang="uk-UA" spc="-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різних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підходи до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класифікації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</a:t>
            </a:r>
            <a:r>
              <a:rPr lang="uk-UA" spc="-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наук.</a:t>
            </a:r>
          </a:p>
          <a:p>
            <a:pPr marL="316865" marR="445770" indent="450850" algn="just">
              <a:spcAft>
                <a:spcPts val="0"/>
              </a:spcAft>
            </a:pPr>
            <a:r>
              <a:rPr lang="uk-UA" i="1" dirty="0">
                <a:ea typeface="Times New Roman"/>
              </a:rPr>
              <a:t>Перший</a:t>
            </a:r>
            <a:r>
              <a:rPr lang="uk-UA" i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належав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меркантилістам.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знайшов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обґрунтування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відбиття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поглядах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ряду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меркантилістів,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зокрема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відомого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вченого,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професора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Віденського університету </a:t>
            </a:r>
            <a:r>
              <a:rPr lang="uk-UA" b="1" dirty="0">
                <a:ea typeface="Times New Roman"/>
              </a:rPr>
              <a:t>Йозефа </a:t>
            </a:r>
            <a:r>
              <a:rPr lang="uk-UA" b="1" dirty="0" err="1">
                <a:ea typeface="Times New Roman"/>
              </a:rPr>
              <a:t>Зонненфельса</a:t>
            </a:r>
            <a:r>
              <a:rPr lang="uk-UA" b="1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(1732-1817). Погляди цього знаного 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Європі економіста викладені у його головній праці "Початкові основи поліції, торгової 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науки".</a:t>
            </a:r>
          </a:p>
          <a:p>
            <a:pPr marL="316865" marR="44640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У </a:t>
            </a:r>
            <a:r>
              <a:rPr lang="uk-UA" dirty="0" err="1">
                <a:ea typeface="Times New Roman"/>
              </a:rPr>
              <a:t>Зонненфельса</a:t>
            </a:r>
            <a:r>
              <a:rPr lang="uk-UA" dirty="0">
                <a:ea typeface="Times New Roman"/>
              </a:rPr>
              <a:t> економічні науки відділені від усіх інших наук, у тому числі від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політики. Економічні проблеми вчений відніс до розряду трьох різних економічних наук 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поліції, торгівлі та державних доходів (фінансів). Завдання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кожної з них вчений визначив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так: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"Правилам,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слугують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обґрунтування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дотримання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внутрішньої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безпеки,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навчає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поліція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або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 err="1">
                <a:ea typeface="Times New Roman"/>
              </a:rPr>
              <a:t>благочинність</a:t>
            </a:r>
            <a:r>
              <a:rPr lang="uk-UA" dirty="0">
                <a:ea typeface="Times New Roman"/>
              </a:rPr>
              <a:t>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Примноження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промислів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допомогою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вигідного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обміну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того,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виробляє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земля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мистецтво,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навчає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торгівлю.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належить до державних доходів, показує нарешті, чим саме вони всім вигідні, як повинні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збиратися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управлятися".</a:t>
            </a:r>
          </a:p>
          <a:p>
            <a:pPr marL="316865" marR="449580" indent="450850" algn="just">
              <a:lnSpc>
                <a:spcPct val="100000"/>
              </a:lnSpc>
              <a:spcAft>
                <a:spcPts val="0"/>
              </a:spcAft>
            </a:pPr>
            <a:r>
              <a:rPr lang="uk-UA" i="1" dirty="0">
                <a:ea typeface="Times New Roman"/>
              </a:rPr>
              <a:t>Другій</a:t>
            </a:r>
            <a:r>
              <a:rPr lang="uk-UA" i="1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підхід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класифікації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представлений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працях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викладацькій</a:t>
            </a:r>
            <a:r>
              <a:rPr lang="uk-UA" spc="1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діяльності</a:t>
            </a:r>
            <a:r>
              <a:rPr lang="uk-UA" spc="120" dirty="0">
                <a:ea typeface="Times New Roman"/>
              </a:rPr>
              <a:t> </a:t>
            </a:r>
            <a:r>
              <a:rPr lang="uk-UA" b="1" dirty="0">
                <a:ea typeface="Times New Roman"/>
              </a:rPr>
              <a:t>А.Сміта</a:t>
            </a:r>
            <a:r>
              <a:rPr lang="uk-UA" dirty="0">
                <a:ea typeface="Times New Roman"/>
              </a:rPr>
              <a:t>.</a:t>
            </a:r>
            <a:r>
              <a:rPr lang="uk-UA" spc="15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1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1751</a:t>
            </a:r>
            <a:r>
              <a:rPr lang="uk-UA" spc="1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р.</a:t>
            </a:r>
            <a:r>
              <a:rPr lang="uk-UA" spc="1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вчений</a:t>
            </a:r>
            <a:r>
              <a:rPr lang="uk-UA" spc="1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(на</a:t>
            </a:r>
            <a:r>
              <a:rPr lang="uk-UA" spc="1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28</a:t>
            </a:r>
            <a:r>
              <a:rPr lang="uk-UA" spc="1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році</a:t>
            </a:r>
            <a:r>
              <a:rPr lang="uk-UA" spc="9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життя)</a:t>
            </a:r>
            <a:r>
              <a:rPr lang="uk-UA" spc="1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став</a:t>
            </a:r>
            <a:r>
              <a:rPr lang="uk-UA" spc="1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професором </a:t>
            </a:r>
            <a:r>
              <a:rPr lang="uk-UA" dirty="0" err="1">
                <a:ea typeface="Times New Roman"/>
              </a:rPr>
              <a:t>Глазгівського</a:t>
            </a:r>
            <a:r>
              <a:rPr lang="uk-UA" dirty="0">
                <a:ea typeface="Times New Roman"/>
              </a:rPr>
              <a:t> університету, він поділив свій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університетський курс моральної філософії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 чотири основні частини: перша мала своїм предметом природну теологію, другу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етику,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третя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частина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була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присвячена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природному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праву,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четверта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практичним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застосуванням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або</a:t>
            </a:r>
            <a:r>
              <a:rPr lang="uk-UA" spc="3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політиці.</a:t>
            </a:r>
          </a:p>
          <a:p>
            <a:pPr marL="316865" marR="44704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Отже,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шлях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А.Сміта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"Теорії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моральних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почуттів"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(1759)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"Лекцій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юриспруденції" (1763) до "Багатства народів" (1776) – це шлях від моральної філософії 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природного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права,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що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становило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частину,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самостійних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</a:t>
            </a:r>
            <a:r>
              <a:rPr lang="uk-UA" spc="30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політичної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економії,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теорії</a:t>
            </a:r>
            <a:r>
              <a:rPr lang="uk-UA" spc="-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економічної</a:t>
            </a:r>
            <a:r>
              <a:rPr lang="uk-UA" spc="-3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політики,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управління.</a:t>
            </a:r>
          </a:p>
          <a:p>
            <a:pPr marL="316865" marR="450850" indent="450850" algn="just">
              <a:spcBef>
                <a:spcPts val="5"/>
              </a:spcBef>
              <a:spcAft>
                <a:spcPts val="0"/>
              </a:spcAft>
            </a:pPr>
            <a:r>
              <a:rPr lang="uk-UA" i="1" dirty="0">
                <a:ea typeface="Times New Roman"/>
              </a:rPr>
              <a:t>Третій </a:t>
            </a:r>
            <a:r>
              <a:rPr lang="uk-UA" dirty="0">
                <a:ea typeface="Times New Roman"/>
              </a:rPr>
              <a:t>підхід до класифікації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економічних наук (після меркантилістів і А.Сміта)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склався в першій половині ХІХ ст. і представлений німецькими вченими-економістами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</a:t>
            </a:r>
            <a:r>
              <a:rPr lang="uk-UA" b="1" dirty="0">
                <a:ea typeface="Times New Roman"/>
              </a:rPr>
              <a:t>К.Г. </a:t>
            </a:r>
            <a:r>
              <a:rPr lang="uk-UA" b="1" dirty="0" err="1">
                <a:ea typeface="Times New Roman"/>
              </a:rPr>
              <a:t>Рау</a:t>
            </a:r>
            <a:r>
              <a:rPr lang="uk-UA" b="1" dirty="0">
                <a:ea typeface="Times New Roman"/>
              </a:rPr>
              <a:t> (1792-1870), Б.В. Герман, Л.Г. Якоб </a:t>
            </a:r>
            <a:r>
              <a:rPr lang="uk-UA" dirty="0">
                <a:ea typeface="Times New Roman"/>
              </a:rPr>
              <a:t>та ін.). Продовжуючи традицію Сміта вони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зробили перші спроби диференціації економічних наук, поділив політичну економію 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змістом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фази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суспільного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життя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(виробництво,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розподіл,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обмін,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споживання),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але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розділили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цей</a:t>
            </a:r>
            <a:r>
              <a:rPr lang="uk-UA" spc="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зміст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характером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принципів.</a:t>
            </a:r>
          </a:p>
        </p:txBody>
      </p:sp>
    </p:spTree>
    <p:extLst>
      <p:ext uri="{BB962C8B-B14F-4D97-AF65-F5344CB8AC3E}">
        <p14:creationId xmlns:p14="http://schemas.microsoft.com/office/powerpoint/2010/main" val="321176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496" y="1268760"/>
            <a:ext cx="9108503" cy="5589239"/>
          </a:xfrm>
        </p:spPr>
        <p:txBody>
          <a:bodyPr>
            <a:normAutofit fontScale="62500" lnSpcReduction="20000"/>
          </a:bodyPr>
          <a:lstStyle/>
          <a:p>
            <a:pPr marL="316865" marR="444500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Правильно розкрити історію фінансової думки можливо лише за умови врахування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загальних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специфічних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тенденцій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Україні.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Загальні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тенденції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пов’язані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становленням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капіталістичної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ринкової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прогресом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світової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зокрема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Ці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тенденції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по-різному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проявилися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першій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другій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половинах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ХІХ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ст.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Своєрідною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межею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слугує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відміна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кріпацтва в Російській імперії в 1861 р., у зв’язку з чим значно пожвавлюється наукова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робота,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масштабність,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з’являється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зацікавленість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широких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кіл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громадськості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фінансових питань. Фінансові реформи 80-90-х років М.Х. </a:t>
            </a:r>
            <a:r>
              <a:rPr lang="uk-UA" dirty="0" err="1">
                <a:ea typeface="Times New Roman"/>
              </a:rPr>
              <a:t>Бунге</a:t>
            </a:r>
            <a:r>
              <a:rPr lang="uk-UA" dirty="0">
                <a:ea typeface="Times New Roman"/>
              </a:rPr>
              <a:t>, І.А. Вишеградського 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С.Ю. Вітте, з одного боку, спиралися на солідний доробок фінансової науки, а з іншого 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давали могутній</a:t>
            </a:r>
            <a:r>
              <a:rPr lang="uk-UA" spc="2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імпульс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для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її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подальшої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розробки,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-1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тому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числі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</a:t>
            </a:r>
            <a:r>
              <a:rPr lang="uk-UA" spc="-4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історичному</a:t>
            </a:r>
            <a:r>
              <a:rPr lang="uk-UA" spc="-5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аспекті.</a:t>
            </a:r>
          </a:p>
          <a:p>
            <a:pPr marL="316865" marR="44767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Специфічні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тенденції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визначалися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особливостями становища та розвитку української економіки: відсутністю державності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протягом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кількох століть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 відокремленістю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 сусідніх країн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Австро-Угорщини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Польщі.</a:t>
            </a:r>
          </a:p>
          <a:p>
            <a:pPr marL="316865" marR="446405" indent="450850" algn="just">
              <a:spcAft>
                <a:spcPts val="0"/>
              </a:spcAft>
            </a:pPr>
            <a:r>
              <a:rPr lang="uk-UA" dirty="0">
                <a:ea typeface="Times New Roman"/>
              </a:rPr>
              <a:t>Через це, по-перше, українська наука сприймалася як несамостійна, несамобутня,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"розчинена"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–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економічній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думці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метрополії;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по-друге,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зберігалися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регіональні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відмінності у формуванні та розвитку фінансової науки; по-третє, прикладні, історичні й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інші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аспекти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дослідження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тісно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пов’язувалися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проблемами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національного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самовизначення,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зміцнення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елементів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провідних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галузях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економіки,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піднесення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добробуту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населення;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по-четверте,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важливими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осередками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розвитку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нашої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національної думки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 видавничої справи ставали культурні центри метрополій та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інші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міста за межами України (Петербург, Москва, Будапешт, Відень, Варшава, Краків, Прага,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Париж,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Женева, Берлин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ін.).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 наслідок,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невпинно зростає як кількість</a:t>
            </a:r>
            <a:r>
              <a:rPr lang="uk-UA" spc="30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дослідників,</a:t>
            </a:r>
            <a:r>
              <a:rPr lang="uk-UA" spc="-28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так і кількість «наукової продукції» у вигляді статей, журналів, монографій, збірників, тез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конференцій та інших типів наукових публікацій. Відповідно до основних етапів еволюції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 думки та її становлення як окремого наукового напрямку, джерела вивчення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історії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фінансової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науки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Україні</a:t>
            </a:r>
            <a:r>
              <a:rPr lang="uk-UA" spc="-4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можна</a:t>
            </a:r>
            <a:r>
              <a:rPr lang="uk-UA" spc="-2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систематизувати,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як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показано</a:t>
            </a:r>
            <a:r>
              <a:rPr lang="uk-UA" spc="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в</a:t>
            </a:r>
            <a:r>
              <a:rPr lang="uk-UA" spc="10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табл.</a:t>
            </a:r>
            <a:r>
              <a:rPr lang="uk-UA" spc="-5" dirty="0">
                <a:ea typeface="Times New Roman"/>
              </a:rPr>
              <a:t> </a:t>
            </a:r>
            <a:r>
              <a:rPr lang="uk-UA" dirty="0">
                <a:ea typeface="Times New Roman"/>
              </a:rPr>
              <a:t>2.1.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0" lvl="2" algn="ctr">
              <a:lnSpc>
                <a:spcPts val="1360"/>
              </a:lnSpc>
              <a:spcAft>
                <a:spcPts val="0"/>
              </a:spcAft>
              <a:buSzPts val="1200"/>
              <a:tabLst>
                <a:tab pos="875665" algn="l"/>
              </a:tabLst>
            </a:pPr>
            <a:r>
              <a:rPr lang="uk-UA" b="1" dirty="0" smtClean="0">
                <a:latin typeface="Times New Roman"/>
                <a:ea typeface="Times New Roman"/>
              </a:rPr>
              <a:t>4. Розвиток</a:t>
            </a:r>
            <a:r>
              <a:rPr lang="uk-UA" b="1" spc="-5" dirty="0" smtClean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фінансової</a:t>
            </a:r>
            <a:r>
              <a:rPr lang="uk-UA" b="1" spc="-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науки</a:t>
            </a:r>
            <a:r>
              <a:rPr lang="uk-UA" b="1" spc="-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в</a:t>
            </a:r>
            <a:r>
              <a:rPr lang="uk-UA" b="1" spc="-2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Україні.</a:t>
            </a:r>
            <a:r>
              <a:rPr lang="uk-UA" b="1" spc="-1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Історія</a:t>
            </a:r>
            <a:r>
              <a:rPr lang="uk-UA" b="1" spc="25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української</a:t>
            </a:r>
            <a:r>
              <a:rPr lang="uk-UA" b="1" spc="-20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фінансової</a:t>
            </a:r>
            <a:r>
              <a:rPr lang="uk-UA" b="1" spc="-30" dirty="0">
                <a:latin typeface="Times New Roman"/>
                <a:ea typeface="Times New Roman"/>
              </a:rPr>
              <a:t> </a:t>
            </a:r>
            <a:r>
              <a:rPr lang="uk-UA" b="1" dirty="0">
                <a:latin typeface="Times New Roman"/>
                <a:ea typeface="Times New Roman"/>
              </a:rPr>
              <a:t>думки</a:t>
            </a:r>
            <a:br>
              <a:rPr lang="uk-UA" b="1" dirty="0">
                <a:latin typeface="Times New Roman"/>
                <a:ea typeface="Times New Roman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9484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236</TotalTime>
  <Words>2808</Words>
  <Application>Microsoft Office PowerPoint</Application>
  <PresentationFormat>Экран (4:3)</PresentationFormat>
  <Paragraphs>74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Book Antiqua</vt:lpstr>
      <vt:lpstr>Times New Roman</vt:lpstr>
      <vt:lpstr>Wingdings</vt:lpstr>
      <vt:lpstr>Твердый переплет</vt:lpstr>
      <vt:lpstr>Тема 2. ГЕНЕЗИС І ЕВОЛЮЦІЯ ФІНАНСІВ</vt:lpstr>
      <vt:lpstr>Передумови виникнення фінансів</vt:lpstr>
      <vt:lpstr>Презентация PowerPoint</vt:lpstr>
      <vt:lpstr>2. Історичний розвиток фінансів </vt:lpstr>
      <vt:lpstr>Презентация PowerPoint</vt:lpstr>
      <vt:lpstr>Презентация PowerPoint</vt:lpstr>
      <vt:lpstr>3. Становлення та розвиток фінансової науки  </vt:lpstr>
      <vt:lpstr>Презентация PowerPoint</vt:lpstr>
      <vt:lpstr>4. Розвиток фінансової науки в Україні. Історія української фінансової думки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2ГЕНЕЗИС І ЕВОЛЮЦІЯ ФІНАНСІВ</dc:title>
  <dc:creator>ira</dc:creator>
  <cp:lastModifiedBy>Пользователь</cp:lastModifiedBy>
  <cp:revision>5</cp:revision>
  <dcterms:created xsi:type="dcterms:W3CDTF">2022-09-03T13:53:24Z</dcterms:created>
  <dcterms:modified xsi:type="dcterms:W3CDTF">2023-10-25T13:22:45Z</dcterms:modified>
</cp:coreProperties>
</file>